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12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6704D-1A5E-4AFC-9906-693DA854A0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BE660C-9EA8-4147-8BF0-1870CC39D8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0CB885-296B-4E85-AECA-52457CA03EDD}"/>
              </a:ext>
            </a:extLst>
          </p:cNvPr>
          <p:cNvSpPr>
            <a:spLocks noGrp="1"/>
          </p:cNvSpPr>
          <p:nvPr>
            <p:ph type="dt" sz="half" idx="10"/>
          </p:nvPr>
        </p:nvSpPr>
        <p:spPr/>
        <p:txBody>
          <a:bodyPr/>
          <a:lstStyle/>
          <a:p>
            <a:fld id="{5029CCF9-9FEF-4BBD-807D-ECA98FFDBFCB}" type="datetimeFigureOut">
              <a:rPr lang="en-US" smtClean="0"/>
              <a:t>12/22/2019</a:t>
            </a:fld>
            <a:endParaRPr lang="en-US"/>
          </a:p>
        </p:txBody>
      </p:sp>
      <p:sp>
        <p:nvSpPr>
          <p:cNvPr id="5" name="Footer Placeholder 4">
            <a:extLst>
              <a:ext uri="{FF2B5EF4-FFF2-40B4-BE49-F238E27FC236}">
                <a16:creationId xmlns:a16="http://schemas.microsoft.com/office/drawing/2014/main" id="{86A01F50-F6A0-41F5-A56D-669E52F8E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1FFFC6-C9BF-4B00-A0F0-D9DA7BDB7100}"/>
              </a:ext>
            </a:extLst>
          </p:cNvPr>
          <p:cNvSpPr>
            <a:spLocks noGrp="1"/>
          </p:cNvSpPr>
          <p:nvPr>
            <p:ph type="sldNum" sz="quarter" idx="12"/>
          </p:nvPr>
        </p:nvSpPr>
        <p:spPr/>
        <p:txBody>
          <a:bodyPr/>
          <a:lstStyle/>
          <a:p>
            <a:fld id="{6353F8B0-A739-42A4-A992-37CC3B909284}" type="slidenum">
              <a:rPr lang="en-US" smtClean="0"/>
              <a:t>‹#›</a:t>
            </a:fld>
            <a:endParaRPr lang="en-US"/>
          </a:p>
        </p:txBody>
      </p:sp>
    </p:spTree>
    <p:extLst>
      <p:ext uri="{BB962C8B-B14F-4D97-AF65-F5344CB8AC3E}">
        <p14:creationId xmlns:p14="http://schemas.microsoft.com/office/powerpoint/2010/main" val="2408143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F8B68-8C86-4889-AD28-A86F90C58B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6BE9C0-350F-4289-AFB7-706E3DA9E3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8C75EC-F91B-4DCB-A544-0D474A84092A}"/>
              </a:ext>
            </a:extLst>
          </p:cNvPr>
          <p:cNvSpPr>
            <a:spLocks noGrp="1"/>
          </p:cNvSpPr>
          <p:nvPr>
            <p:ph type="dt" sz="half" idx="10"/>
          </p:nvPr>
        </p:nvSpPr>
        <p:spPr/>
        <p:txBody>
          <a:bodyPr/>
          <a:lstStyle/>
          <a:p>
            <a:fld id="{5029CCF9-9FEF-4BBD-807D-ECA98FFDBFCB}" type="datetimeFigureOut">
              <a:rPr lang="en-US" smtClean="0"/>
              <a:t>12/22/2019</a:t>
            </a:fld>
            <a:endParaRPr lang="en-US"/>
          </a:p>
        </p:txBody>
      </p:sp>
      <p:sp>
        <p:nvSpPr>
          <p:cNvPr id="5" name="Footer Placeholder 4">
            <a:extLst>
              <a:ext uri="{FF2B5EF4-FFF2-40B4-BE49-F238E27FC236}">
                <a16:creationId xmlns:a16="http://schemas.microsoft.com/office/drawing/2014/main" id="{AA783820-24F6-4706-9673-D61D19D53A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AAB13-BBAD-4250-8CAD-084A9C89C78C}"/>
              </a:ext>
            </a:extLst>
          </p:cNvPr>
          <p:cNvSpPr>
            <a:spLocks noGrp="1"/>
          </p:cNvSpPr>
          <p:nvPr>
            <p:ph type="sldNum" sz="quarter" idx="12"/>
          </p:nvPr>
        </p:nvSpPr>
        <p:spPr/>
        <p:txBody>
          <a:bodyPr/>
          <a:lstStyle/>
          <a:p>
            <a:fld id="{6353F8B0-A739-42A4-A992-37CC3B909284}" type="slidenum">
              <a:rPr lang="en-US" smtClean="0"/>
              <a:t>‹#›</a:t>
            </a:fld>
            <a:endParaRPr lang="en-US"/>
          </a:p>
        </p:txBody>
      </p:sp>
    </p:spTree>
    <p:extLst>
      <p:ext uri="{BB962C8B-B14F-4D97-AF65-F5344CB8AC3E}">
        <p14:creationId xmlns:p14="http://schemas.microsoft.com/office/powerpoint/2010/main" val="182430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D5ABBA-1B1F-4CBA-9886-8614951B8A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CD74B5-57C7-415A-8E88-E2FA1689E6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FA43FF-D93B-4EE9-9E5A-E821EAB828ED}"/>
              </a:ext>
            </a:extLst>
          </p:cNvPr>
          <p:cNvSpPr>
            <a:spLocks noGrp="1"/>
          </p:cNvSpPr>
          <p:nvPr>
            <p:ph type="dt" sz="half" idx="10"/>
          </p:nvPr>
        </p:nvSpPr>
        <p:spPr/>
        <p:txBody>
          <a:bodyPr/>
          <a:lstStyle/>
          <a:p>
            <a:fld id="{5029CCF9-9FEF-4BBD-807D-ECA98FFDBFCB}" type="datetimeFigureOut">
              <a:rPr lang="en-US" smtClean="0"/>
              <a:t>12/22/2019</a:t>
            </a:fld>
            <a:endParaRPr lang="en-US"/>
          </a:p>
        </p:txBody>
      </p:sp>
      <p:sp>
        <p:nvSpPr>
          <p:cNvPr id="5" name="Footer Placeholder 4">
            <a:extLst>
              <a:ext uri="{FF2B5EF4-FFF2-40B4-BE49-F238E27FC236}">
                <a16:creationId xmlns:a16="http://schemas.microsoft.com/office/drawing/2014/main" id="{F3B30C1C-C999-4BA9-BB5B-2840451258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1E5D8-4E24-4F81-B9B1-4DBB2E0C2685}"/>
              </a:ext>
            </a:extLst>
          </p:cNvPr>
          <p:cNvSpPr>
            <a:spLocks noGrp="1"/>
          </p:cNvSpPr>
          <p:nvPr>
            <p:ph type="sldNum" sz="quarter" idx="12"/>
          </p:nvPr>
        </p:nvSpPr>
        <p:spPr/>
        <p:txBody>
          <a:bodyPr/>
          <a:lstStyle/>
          <a:p>
            <a:fld id="{6353F8B0-A739-42A4-A992-37CC3B909284}" type="slidenum">
              <a:rPr lang="en-US" smtClean="0"/>
              <a:t>‹#›</a:t>
            </a:fld>
            <a:endParaRPr lang="en-US"/>
          </a:p>
        </p:txBody>
      </p:sp>
    </p:spTree>
    <p:extLst>
      <p:ext uri="{BB962C8B-B14F-4D97-AF65-F5344CB8AC3E}">
        <p14:creationId xmlns:p14="http://schemas.microsoft.com/office/powerpoint/2010/main" val="422057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0106-9D38-4E9D-AF7B-1D0752A4AE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1A7A7E-328C-46A7-A0B5-049454646C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0B3D63-FF16-4749-BE19-1FF9DA1C608E}"/>
              </a:ext>
            </a:extLst>
          </p:cNvPr>
          <p:cNvSpPr>
            <a:spLocks noGrp="1"/>
          </p:cNvSpPr>
          <p:nvPr>
            <p:ph type="dt" sz="half" idx="10"/>
          </p:nvPr>
        </p:nvSpPr>
        <p:spPr/>
        <p:txBody>
          <a:bodyPr/>
          <a:lstStyle/>
          <a:p>
            <a:fld id="{5029CCF9-9FEF-4BBD-807D-ECA98FFDBFCB}" type="datetimeFigureOut">
              <a:rPr lang="en-US" smtClean="0"/>
              <a:t>12/22/2019</a:t>
            </a:fld>
            <a:endParaRPr lang="en-US"/>
          </a:p>
        </p:txBody>
      </p:sp>
      <p:sp>
        <p:nvSpPr>
          <p:cNvPr id="5" name="Footer Placeholder 4">
            <a:extLst>
              <a:ext uri="{FF2B5EF4-FFF2-40B4-BE49-F238E27FC236}">
                <a16:creationId xmlns:a16="http://schemas.microsoft.com/office/drawing/2014/main" id="{5C15FBB3-F0C1-496A-AA4D-ECF820033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74398-D025-4D77-B378-1E16577853FB}"/>
              </a:ext>
            </a:extLst>
          </p:cNvPr>
          <p:cNvSpPr>
            <a:spLocks noGrp="1"/>
          </p:cNvSpPr>
          <p:nvPr>
            <p:ph type="sldNum" sz="quarter" idx="12"/>
          </p:nvPr>
        </p:nvSpPr>
        <p:spPr/>
        <p:txBody>
          <a:bodyPr/>
          <a:lstStyle/>
          <a:p>
            <a:fld id="{6353F8B0-A739-42A4-A992-37CC3B909284}" type="slidenum">
              <a:rPr lang="en-US" smtClean="0"/>
              <a:t>‹#›</a:t>
            </a:fld>
            <a:endParaRPr lang="en-US"/>
          </a:p>
        </p:txBody>
      </p:sp>
    </p:spTree>
    <p:extLst>
      <p:ext uri="{BB962C8B-B14F-4D97-AF65-F5344CB8AC3E}">
        <p14:creationId xmlns:p14="http://schemas.microsoft.com/office/powerpoint/2010/main" val="1972594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E95D7-24B6-4868-894B-D790266E92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5E1D64-ABC2-4F90-8592-9AC7EA2704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E85F71-4F44-4EB0-B28E-E652E1FB6487}"/>
              </a:ext>
            </a:extLst>
          </p:cNvPr>
          <p:cNvSpPr>
            <a:spLocks noGrp="1"/>
          </p:cNvSpPr>
          <p:nvPr>
            <p:ph type="dt" sz="half" idx="10"/>
          </p:nvPr>
        </p:nvSpPr>
        <p:spPr/>
        <p:txBody>
          <a:bodyPr/>
          <a:lstStyle/>
          <a:p>
            <a:fld id="{5029CCF9-9FEF-4BBD-807D-ECA98FFDBFCB}" type="datetimeFigureOut">
              <a:rPr lang="en-US" smtClean="0"/>
              <a:t>12/22/2019</a:t>
            </a:fld>
            <a:endParaRPr lang="en-US"/>
          </a:p>
        </p:txBody>
      </p:sp>
      <p:sp>
        <p:nvSpPr>
          <p:cNvPr id="5" name="Footer Placeholder 4">
            <a:extLst>
              <a:ext uri="{FF2B5EF4-FFF2-40B4-BE49-F238E27FC236}">
                <a16:creationId xmlns:a16="http://schemas.microsoft.com/office/drawing/2014/main" id="{2F160767-F42D-4743-A236-E18C34F4BE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24602-C69D-461B-BEB0-C7A745F824FE}"/>
              </a:ext>
            </a:extLst>
          </p:cNvPr>
          <p:cNvSpPr>
            <a:spLocks noGrp="1"/>
          </p:cNvSpPr>
          <p:nvPr>
            <p:ph type="sldNum" sz="quarter" idx="12"/>
          </p:nvPr>
        </p:nvSpPr>
        <p:spPr/>
        <p:txBody>
          <a:bodyPr/>
          <a:lstStyle/>
          <a:p>
            <a:fld id="{6353F8B0-A739-42A4-A992-37CC3B909284}" type="slidenum">
              <a:rPr lang="en-US" smtClean="0"/>
              <a:t>‹#›</a:t>
            </a:fld>
            <a:endParaRPr lang="en-US"/>
          </a:p>
        </p:txBody>
      </p:sp>
    </p:spTree>
    <p:extLst>
      <p:ext uri="{BB962C8B-B14F-4D97-AF65-F5344CB8AC3E}">
        <p14:creationId xmlns:p14="http://schemas.microsoft.com/office/powerpoint/2010/main" val="1607031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586C8-F9A2-4D0A-9C81-61622406E9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E7BE68-78B3-4B66-8D51-C510D31E31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53E85A-881D-42A5-8E8C-0B1455254C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693D7B-2AE5-4823-9A82-B6EB6185185C}"/>
              </a:ext>
            </a:extLst>
          </p:cNvPr>
          <p:cNvSpPr>
            <a:spLocks noGrp="1"/>
          </p:cNvSpPr>
          <p:nvPr>
            <p:ph type="dt" sz="half" idx="10"/>
          </p:nvPr>
        </p:nvSpPr>
        <p:spPr/>
        <p:txBody>
          <a:bodyPr/>
          <a:lstStyle/>
          <a:p>
            <a:fld id="{5029CCF9-9FEF-4BBD-807D-ECA98FFDBFCB}" type="datetimeFigureOut">
              <a:rPr lang="en-US" smtClean="0"/>
              <a:t>12/22/2019</a:t>
            </a:fld>
            <a:endParaRPr lang="en-US"/>
          </a:p>
        </p:txBody>
      </p:sp>
      <p:sp>
        <p:nvSpPr>
          <p:cNvPr id="6" name="Footer Placeholder 5">
            <a:extLst>
              <a:ext uri="{FF2B5EF4-FFF2-40B4-BE49-F238E27FC236}">
                <a16:creationId xmlns:a16="http://schemas.microsoft.com/office/drawing/2014/main" id="{228D2CFF-859D-4239-A8E1-B405BCEFF4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081209-F3D0-4FE5-B2CB-4B501895023C}"/>
              </a:ext>
            </a:extLst>
          </p:cNvPr>
          <p:cNvSpPr>
            <a:spLocks noGrp="1"/>
          </p:cNvSpPr>
          <p:nvPr>
            <p:ph type="sldNum" sz="quarter" idx="12"/>
          </p:nvPr>
        </p:nvSpPr>
        <p:spPr/>
        <p:txBody>
          <a:bodyPr/>
          <a:lstStyle/>
          <a:p>
            <a:fld id="{6353F8B0-A739-42A4-A992-37CC3B909284}" type="slidenum">
              <a:rPr lang="en-US" smtClean="0"/>
              <a:t>‹#›</a:t>
            </a:fld>
            <a:endParaRPr lang="en-US"/>
          </a:p>
        </p:txBody>
      </p:sp>
    </p:spTree>
    <p:extLst>
      <p:ext uri="{BB962C8B-B14F-4D97-AF65-F5344CB8AC3E}">
        <p14:creationId xmlns:p14="http://schemas.microsoft.com/office/powerpoint/2010/main" val="1606386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D1D1F-3FDF-4D94-BA33-3B872D0E24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3E4D93-D0D7-4EDC-A145-60EDF7181F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208500-6A0A-4AEC-BBA8-F1E5D49FD8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0B3EF4-A2E9-4A17-9920-34746658BB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051FF6-B0EC-40A4-A89F-A1AEC3CFA3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C087E0-732B-406F-BAEA-C47997EF596C}"/>
              </a:ext>
            </a:extLst>
          </p:cNvPr>
          <p:cNvSpPr>
            <a:spLocks noGrp="1"/>
          </p:cNvSpPr>
          <p:nvPr>
            <p:ph type="dt" sz="half" idx="10"/>
          </p:nvPr>
        </p:nvSpPr>
        <p:spPr/>
        <p:txBody>
          <a:bodyPr/>
          <a:lstStyle/>
          <a:p>
            <a:fld id="{5029CCF9-9FEF-4BBD-807D-ECA98FFDBFCB}" type="datetimeFigureOut">
              <a:rPr lang="en-US" smtClean="0"/>
              <a:t>12/22/2019</a:t>
            </a:fld>
            <a:endParaRPr lang="en-US"/>
          </a:p>
        </p:txBody>
      </p:sp>
      <p:sp>
        <p:nvSpPr>
          <p:cNvPr id="8" name="Footer Placeholder 7">
            <a:extLst>
              <a:ext uri="{FF2B5EF4-FFF2-40B4-BE49-F238E27FC236}">
                <a16:creationId xmlns:a16="http://schemas.microsoft.com/office/drawing/2014/main" id="{F47635CA-2519-48FE-82BD-2B45832D41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213DF4-9834-4E48-A7D1-0E1CD1736D78}"/>
              </a:ext>
            </a:extLst>
          </p:cNvPr>
          <p:cNvSpPr>
            <a:spLocks noGrp="1"/>
          </p:cNvSpPr>
          <p:nvPr>
            <p:ph type="sldNum" sz="quarter" idx="12"/>
          </p:nvPr>
        </p:nvSpPr>
        <p:spPr/>
        <p:txBody>
          <a:bodyPr/>
          <a:lstStyle/>
          <a:p>
            <a:fld id="{6353F8B0-A739-42A4-A992-37CC3B909284}" type="slidenum">
              <a:rPr lang="en-US" smtClean="0"/>
              <a:t>‹#›</a:t>
            </a:fld>
            <a:endParaRPr lang="en-US"/>
          </a:p>
        </p:txBody>
      </p:sp>
    </p:spTree>
    <p:extLst>
      <p:ext uri="{BB962C8B-B14F-4D97-AF65-F5344CB8AC3E}">
        <p14:creationId xmlns:p14="http://schemas.microsoft.com/office/powerpoint/2010/main" val="2044380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1CFC-7ABA-42D2-8EAD-8CA777C470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19554A-0FF2-48B0-BC03-4FD4703DC3C2}"/>
              </a:ext>
            </a:extLst>
          </p:cNvPr>
          <p:cNvSpPr>
            <a:spLocks noGrp="1"/>
          </p:cNvSpPr>
          <p:nvPr>
            <p:ph type="dt" sz="half" idx="10"/>
          </p:nvPr>
        </p:nvSpPr>
        <p:spPr/>
        <p:txBody>
          <a:bodyPr/>
          <a:lstStyle/>
          <a:p>
            <a:fld id="{5029CCF9-9FEF-4BBD-807D-ECA98FFDBFCB}" type="datetimeFigureOut">
              <a:rPr lang="en-US" smtClean="0"/>
              <a:t>12/22/2019</a:t>
            </a:fld>
            <a:endParaRPr lang="en-US"/>
          </a:p>
        </p:txBody>
      </p:sp>
      <p:sp>
        <p:nvSpPr>
          <p:cNvPr id="4" name="Footer Placeholder 3">
            <a:extLst>
              <a:ext uri="{FF2B5EF4-FFF2-40B4-BE49-F238E27FC236}">
                <a16:creationId xmlns:a16="http://schemas.microsoft.com/office/drawing/2014/main" id="{CD0812E1-ADE4-4BD7-A739-D6402D7FF4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EFBDD4-178F-4CE5-A2F7-8F3092E6D82A}"/>
              </a:ext>
            </a:extLst>
          </p:cNvPr>
          <p:cNvSpPr>
            <a:spLocks noGrp="1"/>
          </p:cNvSpPr>
          <p:nvPr>
            <p:ph type="sldNum" sz="quarter" idx="12"/>
          </p:nvPr>
        </p:nvSpPr>
        <p:spPr/>
        <p:txBody>
          <a:bodyPr/>
          <a:lstStyle/>
          <a:p>
            <a:fld id="{6353F8B0-A739-42A4-A992-37CC3B909284}" type="slidenum">
              <a:rPr lang="en-US" smtClean="0"/>
              <a:t>‹#›</a:t>
            </a:fld>
            <a:endParaRPr lang="en-US"/>
          </a:p>
        </p:txBody>
      </p:sp>
    </p:spTree>
    <p:extLst>
      <p:ext uri="{BB962C8B-B14F-4D97-AF65-F5344CB8AC3E}">
        <p14:creationId xmlns:p14="http://schemas.microsoft.com/office/powerpoint/2010/main" val="2271803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197341-04AE-48CD-A102-F4D8AFE66F23}"/>
              </a:ext>
            </a:extLst>
          </p:cNvPr>
          <p:cNvSpPr>
            <a:spLocks noGrp="1"/>
          </p:cNvSpPr>
          <p:nvPr>
            <p:ph type="dt" sz="half" idx="10"/>
          </p:nvPr>
        </p:nvSpPr>
        <p:spPr/>
        <p:txBody>
          <a:bodyPr/>
          <a:lstStyle/>
          <a:p>
            <a:fld id="{5029CCF9-9FEF-4BBD-807D-ECA98FFDBFCB}" type="datetimeFigureOut">
              <a:rPr lang="en-US" smtClean="0"/>
              <a:t>12/22/2019</a:t>
            </a:fld>
            <a:endParaRPr lang="en-US"/>
          </a:p>
        </p:txBody>
      </p:sp>
      <p:sp>
        <p:nvSpPr>
          <p:cNvPr id="3" name="Footer Placeholder 2">
            <a:extLst>
              <a:ext uri="{FF2B5EF4-FFF2-40B4-BE49-F238E27FC236}">
                <a16:creationId xmlns:a16="http://schemas.microsoft.com/office/drawing/2014/main" id="{D817CA19-8E43-48D2-852F-16CC063AA0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4AEEAB-7B7D-433D-ACC1-63E381252B3B}"/>
              </a:ext>
            </a:extLst>
          </p:cNvPr>
          <p:cNvSpPr>
            <a:spLocks noGrp="1"/>
          </p:cNvSpPr>
          <p:nvPr>
            <p:ph type="sldNum" sz="quarter" idx="12"/>
          </p:nvPr>
        </p:nvSpPr>
        <p:spPr/>
        <p:txBody>
          <a:bodyPr/>
          <a:lstStyle/>
          <a:p>
            <a:fld id="{6353F8B0-A739-42A4-A992-37CC3B909284}" type="slidenum">
              <a:rPr lang="en-US" smtClean="0"/>
              <a:t>‹#›</a:t>
            </a:fld>
            <a:endParaRPr lang="en-US"/>
          </a:p>
        </p:txBody>
      </p:sp>
    </p:spTree>
    <p:extLst>
      <p:ext uri="{BB962C8B-B14F-4D97-AF65-F5344CB8AC3E}">
        <p14:creationId xmlns:p14="http://schemas.microsoft.com/office/powerpoint/2010/main" val="41815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67EE9-8B97-48BE-B5B5-FA887DFCB4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257210-37A4-4E08-B86D-F8328ECE02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D21ED5-82AD-48C4-B355-D53450B879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DC0046-FB3C-484D-BCE9-7B368D840826}"/>
              </a:ext>
            </a:extLst>
          </p:cNvPr>
          <p:cNvSpPr>
            <a:spLocks noGrp="1"/>
          </p:cNvSpPr>
          <p:nvPr>
            <p:ph type="dt" sz="half" idx="10"/>
          </p:nvPr>
        </p:nvSpPr>
        <p:spPr/>
        <p:txBody>
          <a:bodyPr/>
          <a:lstStyle/>
          <a:p>
            <a:fld id="{5029CCF9-9FEF-4BBD-807D-ECA98FFDBFCB}" type="datetimeFigureOut">
              <a:rPr lang="en-US" smtClean="0"/>
              <a:t>12/22/2019</a:t>
            </a:fld>
            <a:endParaRPr lang="en-US"/>
          </a:p>
        </p:txBody>
      </p:sp>
      <p:sp>
        <p:nvSpPr>
          <p:cNvPr id="6" name="Footer Placeholder 5">
            <a:extLst>
              <a:ext uri="{FF2B5EF4-FFF2-40B4-BE49-F238E27FC236}">
                <a16:creationId xmlns:a16="http://schemas.microsoft.com/office/drawing/2014/main" id="{479E542E-565B-4CCA-A2CF-AB7FCE75BF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3B5E5E-DD51-4A6E-BC34-25EB4E92B970}"/>
              </a:ext>
            </a:extLst>
          </p:cNvPr>
          <p:cNvSpPr>
            <a:spLocks noGrp="1"/>
          </p:cNvSpPr>
          <p:nvPr>
            <p:ph type="sldNum" sz="quarter" idx="12"/>
          </p:nvPr>
        </p:nvSpPr>
        <p:spPr/>
        <p:txBody>
          <a:bodyPr/>
          <a:lstStyle/>
          <a:p>
            <a:fld id="{6353F8B0-A739-42A4-A992-37CC3B909284}" type="slidenum">
              <a:rPr lang="en-US" smtClean="0"/>
              <a:t>‹#›</a:t>
            </a:fld>
            <a:endParaRPr lang="en-US"/>
          </a:p>
        </p:txBody>
      </p:sp>
    </p:spTree>
    <p:extLst>
      <p:ext uri="{BB962C8B-B14F-4D97-AF65-F5344CB8AC3E}">
        <p14:creationId xmlns:p14="http://schemas.microsoft.com/office/powerpoint/2010/main" val="4018727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DE40-6F07-4C10-AA7A-F0E39C3A41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FEA34F-7035-467F-9C1A-4EB7914C77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C0D5CC-B898-476C-909C-1FA05D474E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76681F-B7A7-4BC7-B36E-190F04C7F1AF}"/>
              </a:ext>
            </a:extLst>
          </p:cNvPr>
          <p:cNvSpPr>
            <a:spLocks noGrp="1"/>
          </p:cNvSpPr>
          <p:nvPr>
            <p:ph type="dt" sz="half" idx="10"/>
          </p:nvPr>
        </p:nvSpPr>
        <p:spPr/>
        <p:txBody>
          <a:bodyPr/>
          <a:lstStyle/>
          <a:p>
            <a:fld id="{5029CCF9-9FEF-4BBD-807D-ECA98FFDBFCB}" type="datetimeFigureOut">
              <a:rPr lang="en-US" smtClean="0"/>
              <a:t>12/22/2019</a:t>
            </a:fld>
            <a:endParaRPr lang="en-US"/>
          </a:p>
        </p:txBody>
      </p:sp>
      <p:sp>
        <p:nvSpPr>
          <p:cNvPr id="6" name="Footer Placeholder 5">
            <a:extLst>
              <a:ext uri="{FF2B5EF4-FFF2-40B4-BE49-F238E27FC236}">
                <a16:creationId xmlns:a16="http://schemas.microsoft.com/office/drawing/2014/main" id="{E4E35EDD-7927-4812-BC85-E68FF5F35B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3D69F3-D9ED-43F6-8FE1-19B6C6FFAA32}"/>
              </a:ext>
            </a:extLst>
          </p:cNvPr>
          <p:cNvSpPr>
            <a:spLocks noGrp="1"/>
          </p:cNvSpPr>
          <p:nvPr>
            <p:ph type="sldNum" sz="quarter" idx="12"/>
          </p:nvPr>
        </p:nvSpPr>
        <p:spPr/>
        <p:txBody>
          <a:bodyPr/>
          <a:lstStyle/>
          <a:p>
            <a:fld id="{6353F8B0-A739-42A4-A992-37CC3B909284}" type="slidenum">
              <a:rPr lang="en-US" smtClean="0"/>
              <a:t>‹#›</a:t>
            </a:fld>
            <a:endParaRPr lang="en-US"/>
          </a:p>
        </p:txBody>
      </p:sp>
    </p:spTree>
    <p:extLst>
      <p:ext uri="{BB962C8B-B14F-4D97-AF65-F5344CB8AC3E}">
        <p14:creationId xmlns:p14="http://schemas.microsoft.com/office/powerpoint/2010/main" val="2720473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CFD2BC-432D-4AE9-929D-A4B5D7A196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ACF976-7D5D-43FE-B769-28AF75A0B6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0D70F6-CB70-481E-9072-44724B094F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29CCF9-9FEF-4BBD-807D-ECA98FFDBFCB}" type="datetimeFigureOut">
              <a:rPr lang="en-US" smtClean="0"/>
              <a:t>12/22/2019</a:t>
            </a:fld>
            <a:endParaRPr lang="en-US"/>
          </a:p>
        </p:txBody>
      </p:sp>
      <p:sp>
        <p:nvSpPr>
          <p:cNvPr id="5" name="Footer Placeholder 4">
            <a:extLst>
              <a:ext uri="{FF2B5EF4-FFF2-40B4-BE49-F238E27FC236}">
                <a16:creationId xmlns:a16="http://schemas.microsoft.com/office/drawing/2014/main" id="{69D87C61-EE0B-4E2A-A704-660AE5FC9A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CEA6EA-BAF6-4783-A625-1A3C77E3AA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53F8B0-A739-42A4-A992-37CC3B909284}" type="slidenum">
              <a:rPr lang="en-US" smtClean="0"/>
              <a:t>‹#›</a:t>
            </a:fld>
            <a:endParaRPr lang="en-US"/>
          </a:p>
        </p:txBody>
      </p:sp>
    </p:spTree>
    <p:extLst>
      <p:ext uri="{BB962C8B-B14F-4D97-AF65-F5344CB8AC3E}">
        <p14:creationId xmlns:p14="http://schemas.microsoft.com/office/powerpoint/2010/main" val="1108645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F689D-3BFB-4F4E-A441-0E9A4EF74728}"/>
              </a:ext>
            </a:extLst>
          </p:cNvPr>
          <p:cNvSpPr>
            <a:spLocks noGrp="1"/>
          </p:cNvSpPr>
          <p:nvPr>
            <p:ph type="ctrTitle"/>
          </p:nvPr>
        </p:nvSpPr>
        <p:spPr/>
        <p:txBody>
          <a:bodyPr/>
          <a:lstStyle/>
          <a:p>
            <a:r>
              <a:rPr lang="en-US" b="1" dirty="0"/>
              <a:t>The Battle of Neighborhood</a:t>
            </a:r>
          </a:p>
        </p:txBody>
      </p:sp>
      <p:sp>
        <p:nvSpPr>
          <p:cNvPr id="3" name="Subtitle 2">
            <a:extLst>
              <a:ext uri="{FF2B5EF4-FFF2-40B4-BE49-F238E27FC236}">
                <a16:creationId xmlns:a16="http://schemas.microsoft.com/office/drawing/2014/main" id="{DE32F364-5005-491C-8771-E19A7E9DBD2D}"/>
              </a:ext>
            </a:extLst>
          </p:cNvPr>
          <p:cNvSpPr>
            <a:spLocks noGrp="1"/>
          </p:cNvSpPr>
          <p:nvPr>
            <p:ph type="subTitle" idx="1"/>
          </p:nvPr>
        </p:nvSpPr>
        <p:spPr/>
        <p:txBody>
          <a:bodyPr/>
          <a:lstStyle/>
          <a:p>
            <a:endParaRPr lang="en-US" dirty="0"/>
          </a:p>
          <a:p>
            <a:endParaRPr lang="en-US" dirty="0"/>
          </a:p>
          <a:p>
            <a:r>
              <a:rPr lang="en-US" dirty="0"/>
              <a:t>Ashu Kumar</a:t>
            </a:r>
          </a:p>
        </p:txBody>
      </p:sp>
    </p:spTree>
    <p:extLst>
      <p:ext uri="{BB962C8B-B14F-4D97-AF65-F5344CB8AC3E}">
        <p14:creationId xmlns:p14="http://schemas.microsoft.com/office/powerpoint/2010/main" val="1821836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FFB08A-9E63-4720-A954-944CAD871497}"/>
              </a:ext>
            </a:extLst>
          </p:cNvPr>
          <p:cNvSpPr>
            <a:spLocks noGrp="1"/>
          </p:cNvSpPr>
          <p:nvPr>
            <p:ph idx="1"/>
          </p:nvPr>
        </p:nvSpPr>
        <p:spPr>
          <a:xfrm>
            <a:off x="838200" y="807707"/>
            <a:ext cx="10515600" cy="5558587"/>
          </a:xfrm>
        </p:spPr>
        <p:txBody>
          <a:bodyPr/>
          <a:lstStyle/>
          <a:p>
            <a:r>
              <a:rPr lang="en-US" b="1" u="sng"/>
              <a:t>Manhattan Map - Neighborhoods and Cluster of Venues</a:t>
            </a:r>
            <a:endParaRPr lang="en-US"/>
          </a:p>
        </p:txBody>
      </p:sp>
      <p:pic>
        <p:nvPicPr>
          <p:cNvPr id="4" name="Picture 3">
            <a:extLst>
              <a:ext uri="{FF2B5EF4-FFF2-40B4-BE49-F238E27FC236}">
                <a16:creationId xmlns:a16="http://schemas.microsoft.com/office/drawing/2014/main" id="{CFADB167-FCBC-454B-BA2D-F710CB57D296}"/>
              </a:ext>
            </a:extLst>
          </p:cNvPr>
          <p:cNvPicPr/>
          <p:nvPr/>
        </p:nvPicPr>
        <p:blipFill>
          <a:blip r:embed="rId2"/>
          <a:stretch>
            <a:fillRect/>
          </a:stretch>
        </p:blipFill>
        <p:spPr>
          <a:xfrm>
            <a:off x="1777042" y="1932318"/>
            <a:ext cx="8350369" cy="3847950"/>
          </a:xfrm>
          <a:prstGeom prst="rect">
            <a:avLst/>
          </a:prstGeom>
        </p:spPr>
      </p:pic>
    </p:spTree>
    <p:extLst>
      <p:ext uri="{BB962C8B-B14F-4D97-AF65-F5344CB8AC3E}">
        <p14:creationId xmlns:p14="http://schemas.microsoft.com/office/powerpoint/2010/main" val="414455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17A6CB-D9E7-4518-8EEF-1B3B626C0766}"/>
              </a:ext>
            </a:extLst>
          </p:cNvPr>
          <p:cNvSpPr>
            <a:spLocks noGrp="1"/>
          </p:cNvSpPr>
          <p:nvPr>
            <p:ph idx="1"/>
          </p:nvPr>
        </p:nvSpPr>
        <p:spPr>
          <a:xfrm>
            <a:off x="483079" y="600673"/>
            <a:ext cx="10629181" cy="5731115"/>
          </a:xfrm>
        </p:spPr>
        <p:txBody>
          <a:bodyPr/>
          <a:lstStyle/>
          <a:p>
            <a:r>
              <a:rPr lang="en-US" b="1"/>
              <a:t>GeoData Manhattan apts for rent</a:t>
            </a:r>
            <a:endParaRPr lang="en-US"/>
          </a:p>
        </p:txBody>
      </p:sp>
      <p:pic>
        <p:nvPicPr>
          <p:cNvPr id="4" name="Picture 3">
            <a:extLst>
              <a:ext uri="{FF2B5EF4-FFF2-40B4-BE49-F238E27FC236}">
                <a16:creationId xmlns:a16="http://schemas.microsoft.com/office/drawing/2014/main" id="{7979BAB8-59D1-4F7C-8600-4BAD21426DBF}"/>
              </a:ext>
            </a:extLst>
          </p:cNvPr>
          <p:cNvPicPr/>
          <p:nvPr/>
        </p:nvPicPr>
        <p:blipFill>
          <a:blip r:embed="rId2"/>
          <a:stretch>
            <a:fillRect/>
          </a:stretch>
        </p:blipFill>
        <p:spPr>
          <a:xfrm>
            <a:off x="1242204" y="1819274"/>
            <a:ext cx="8488391" cy="4046687"/>
          </a:xfrm>
          <a:prstGeom prst="rect">
            <a:avLst/>
          </a:prstGeom>
        </p:spPr>
      </p:pic>
    </p:spTree>
    <p:extLst>
      <p:ext uri="{BB962C8B-B14F-4D97-AF65-F5344CB8AC3E}">
        <p14:creationId xmlns:p14="http://schemas.microsoft.com/office/powerpoint/2010/main" val="514916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80F963-3F01-4E1E-93A9-9DDAE092D684}"/>
              </a:ext>
            </a:extLst>
          </p:cNvPr>
          <p:cNvSpPr>
            <a:spLocks noGrp="1"/>
          </p:cNvSpPr>
          <p:nvPr>
            <p:ph idx="1"/>
          </p:nvPr>
        </p:nvSpPr>
        <p:spPr>
          <a:xfrm>
            <a:off x="810883" y="569343"/>
            <a:ext cx="10542917" cy="5607620"/>
          </a:xfrm>
        </p:spPr>
        <p:txBody>
          <a:bodyPr/>
          <a:lstStyle/>
          <a:p>
            <a:r>
              <a:rPr lang="en-US" b="1" dirty="0"/>
              <a:t>Rental Price Statistics MH Apartments Budget US7000/month is around the mean</a:t>
            </a:r>
          </a:p>
          <a:p>
            <a:pPr marL="0" indent="0">
              <a:buNone/>
            </a:pPr>
            <a:endParaRPr lang="en-US" dirty="0"/>
          </a:p>
          <a:p>
            <a:endParaRPr lang="en-US" dirty="0"/>
          </a:p>
        </p:txBody>
      </p:sp>
      <p:pic>
        <p:nvPicPr>
          <p:cNvPr id="4" name="Picture 3">
            <a:extLst>
              <a:ext uri="{FF2B5EF4-FFF2-40B4-BE49-F238E27FC236}">
                <a16:creationId xmlns:a16="http://schemas.microsoft.com/office/drawing/2014/main" id="{544B41DE-F605-4DE0-B5C5-B8A306DC3666}"/>
              </a:ext>
            </a:extLst>
          </p:cNvPr>
          <p:cNvPicPr/>
          <p:nvPr/>
        </p:nvPicPr>
        <p:blipFill>
          <a:blip r:embed="rId2"/>
          <a:stretch>
            <a:fillRect/>
          </a:stretch>
        </p:blipFill>
        <p:spPr>
          <a:xfrm>
            <a:off x="1819994" y="1805305"/>
            <a:ext cx="2686050" cy="1623695"/>
          </a:xfrm>
          <a:prstGeom prst="rect">
            <a:avLst/>
          </a:prstGeom>
        </p:spPr>
      </p:pic>
      <p:pic>
        <p:nvPicPr>
          <p:cNvPr id="5" name="Picture 4">
            <a:extLst>
              <a:ext uri="{FF2B5EF4-FFF2-40B4-BE49-F238E27FC236}">
                <a16:creationId xmlns:a16="http://schemas.microsoft.com/office/drawing/2014/main" id="{7F28B6F0-6EFA-4851-BA2F-DBB326712C42}"/>
              </a:ext>
            </a:extLst>
          </p:cNvPr>
          <p:cNvPicPr/>
          <p:nvPr/>
        </p:nvPicPr>
        <p:blipFill>
          <a:blip r:embed="rId3"/>
          <a:stretch>
            <a:fillRect/>
          </a:stretch>
        </p:blipFill>
        <p:spPr>
          <a:xfrm>
            <a:off x="6710722" y="1805305"/>
            <a:ext cx="2438400" cy="1551305"/>
          </a:xfrm>
          <a:prstGeom prst="rect">
            <a:avLst/>
          </a:prstGeom>
        </p:spPr>
      </p:pic>
      <p:pic>
        <p:nvPicPr>
          <p:cNvPr id="6" name="Picture 5">
            <a:extLst>
              <a:ext uri="{FF2B5EF4-FFF2-40B4-BE49-F238E27FC236}">
                <a16:creationId xmlns:a16="http://schemas.microsoft.com/office/drawing/2014/main" id="{836DF8B1-C037-479C-BBEF-D133FDDE9380}"/>
              </a:ext>
            </a:extLst>
          </p:cNvPr>
          <p:cNvPicPr/>
          <p:nvPr/>
        </p:nvPicPr>
        <p:blipFill>
          <a:blip r:embed="rId4"/>
          <a:stretch>
            <a:fillRect/>
          </a:stretch>
        </p:blipFill>
        <p:spPr>
          <a:xfrm>
            <a:off x="4380422" y="3815239"/>
            <a:ext cx="3086100" cy="2047875"/>
          </a:xfrm>
          <a:prstGeom prst="rect">
            <a:avLst/>
          </a:prstGeom>
        </p:spPr>
      </p:pic>
    </p:spTree>
    <p:extLst>
      <p:ext uri="{BB962C8B-B14F-4D97-AF65-F5344CB8AC3E}">
        <p14:creationId xmlns:p14="http://schemas.microsoft.com/office/powerpoint/2010/main" val="47524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8FE772-525C-406A-B860-8941D13F7214}"/>
              </a:ext>
            </a:extLst>
          </p:cNvPr>
          <p:cNvSpPr>
            <a:spLocks noGrp="1"/>
          </p:cNvSpPr>
          <p:nvPr>
            <p:ph idx="1"/>
          </p:nvPr>
        </p:nvSpPr>
        <p:spPr>
          <a:xfrm>
            <a:off x="690113" y="707366"/>
            <a:ext cx="10663687" cy="5469597"/>
          </a:xfrm>
        </p:spPr>
        <p:txBody>
          <a:bodyPr/>
          <a:lstStyle/>
          <a:p>
            <a:r>
              <a:rPr lang="en-US" b="1" dirty="0"/>
              <a:t>Apartments for Rent in MH</a:t>
            </a:r>
          </a:p>
          <a:p>
            <a:endParaRPr lang="en-US" dirty="0"/>
          </a:p>
          <a:p>
            <a:endParaRPr lang="en-US" dirty="0"/>
          </a:p>
        </p:txBody>
      </p:sp>
      <p:pic>
        <p:nvPicPr>
          <p:cNvPr id="4" name="Picture 3">
            <a:extLst>
              <a:ext uri="{FF2B5EF4-FFF2-40B4-BE49-F238E27FC236}">
                <a16:creationId xmlns:a16="http://schemas.microsoft.com/office/drawing/2014/main" id="{7AB893DE-C95A-43BC-B706-FB276A3529E7}"/>
              </a:ext>
            </a:extLst>
          </p:cNvPr>
          <p:cNvPicPr/>
          <p:nvPr/>
        </p:nvPicPr>
        <p:blipFill>
          <a:blip r:embed="rId2"/>
          <a:stretch>
            <a:fillRect/>
          </a:stretch>
        </p:blipFill>
        <p:spPr>
          <a:xfrm>
            <a:off x="2070340" y="1703070"/>
            <a:ext cx="7781025" cy="4447564"/>
          </a:xfrm>
          <a:prstGeom prst="rect">
            <a:avLst/>
          </a:prstGeom>
        </p:spPr>
      </p:pic>
    </p:spTree>
    <p:extLst>
      <p:ext uri="{BB962C8B-B14F-4D97-AF65-F5344CB8AC3E}">
        <p14:creationId xmlns:p14="http://schemas.microsoft.com/office/powerpoint/2010/main" val="2160643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B15A4B-44C4-4F5F-8EC8-3C8C31407A1C}"/>
              </a:ext>
            </a:extLst>
          </p:cNvPr>
          <p:cNvSpPr>
            <a:spLocks noGrp="1"/>
          </p:cNvSpPr>
          <p:nvPr>
            <p:ph idx="1"/>
          </p:nvPr>
        </p:nvSpPr>
        <p:spPr>
          <a:xfrm>
            <a:off x="983410" y="276045"/>
            <a:ext cx="10370389" cy="5900918"/>
          </a:xfrm>
        </p:spPr>
        <p:txBody>
          <a:bodyPr/>
          <a:lstStyle/>
          <a:p>
            <a:r>
              <a:rPr lang="en-US" b="1" u="sng" dirty="0"/>
              <a:t>MH </a:t>
            </a:r>
            <a:r>
              <a:rPr lang="en-US" b="1" u="sng" dirty="0" err="1"/>
              <a:t>apts</a:t>
            </a:r>
            <a:r>
              <a:rPr lang="en-US" b="1" u="sng" dirty="0"/>
              <a:t> for rent with venue clusters</a:t>
            </a:r>
            <a:endParaRPr lang="en-US" dirty="0"/>
          </a:p>
          <a:p>
            <a:endParaRPr lang="en-US" dirty="0"/>
          </a:p>
        </p:txBody>
      </p:sp>
      <p:pic>
        <p:nvPicPr>
          <p:cNvPr id="4" name="Picture 3">
            <a:extLst>
              <a:ext uri="{FF2B5EF4-FFF2-40B4-BE49-F238E27FC236}">
                <a16:creationId xmlns:a16="http://schemas.microsoft.com/office/drawing/2014/main" id="{1ECD4616-C1F4-42E8-9A72-15F74FF254DE}"/>
              </a:ext>
            </a:extLst>
          </p:cNvPr>
          <p:cNvPicPr/>
          <p:nvPr/>
        </p:nvPicPr>
        <p:blipFill>
          <a:blip r:embed="rId2"/>
          <a:stretch>
            <a:fillRect/>
          </a:stretch>
        </p:blipFill>
        <p:spPr>
          <a:xfrm>
            <a:off x="2467155" y="1276708"/>
            <a:ext cx="6970143" cy="4623759"/>
          </a:xfrm>
          <a:prstGeom prst="rect">
            <a:avLst/>
          </a:prstGeom>
        </p:spPr>
      </p:pic>
    </p:spTree>
    <p:extLst>
      <p:ext uri="{BB962C8B-B14F-4D97-AF65-F5344CB8AC3E}">
        <p14:creationId xmlns:p14="http://schemas.microsoft.com/office/powerpoint/2010/main" val="110131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D91AC5-F50B-4A8C-BC46-079D162737B6}"/>
              </a:ext>
            </a:extLst>
          </p:cNvPr>
          <p:cNvSpPr>
            <a:spLocks noGrp="1"/>
          </p:cNvSpPr>
          <p:nvPr>
            <p:ph idx="1"/>
          </p:nvPr>
        </p:nvSpPr>
        <p:spPr>
          <a:xfrm>
            <a:off x="845388" y="672860"/>
            <a:ext cx="10508411" cy="5504103"/>
          </a:xfrm>
        </p:spPr>
        <p:txBody>
          <a:bodyPr/>
          <a:lstStyle/>
          <a:p>
            <a:r>
              <a:rPr lang="en-US" b="1" u="sng" dirty="0"/>
              <a:t>Venues of cluster 3</a:t>
            </a:r>
            <a:endParaRPr lang="en-US" dirty="0"/>
          </a:p>
          <a:p>
            <a:endParaRPr lang="en-US" dirty="0"/>
          </a:p>
        </p:txBody>
      </p:sp>
      <p:pic>
        <p:nvPicPr>
          <p:cNvPr id="4" name="Picture 3">
            <a:extLst>
              <a:ext uri="{FF2B5EF4-FFF2-40B4-BE49-F238E27FC236}">
                <a16:creationId xmlns:a16="http://schemas.microsoft.com/office/drawing/2014/main" id="{C1A1A96F-133E-49DE-B155-29FD079DA45B}"/>
              </a:ext>
            </a:extLst>
          </p:cNvPr>
          <p:cNvPicPr/>
          <p:nvPr/>
        </p:nvPicPr>
        <p:blipFill>
          <a:blip r:embed="rId2"/>
          <a:stretch>
            <a:fillRect/>
          </a:stretch>
        </p:blipFill>
        <p:spPr>
          <a:xfrm>
            <a:off x="1259457" y="1860549"/>
            <a:ext cx="9092241" cy="4022665"/>
          </a:xfrm>
          <a:prstGeom prst="rect">
            <a:avLst/>
          </a:prstGeom>
        </p:spPr>
      </p:pic>
    </p:spTree>
    <p:extLst>
      <p:ext uri="{BB962C8B-B14F-4D97-AF65-F5344CB8AC3E}">
        <p14:creationId xmlns:p14="http://schemas.microsoft.com/office/powerpoint/2010/main" val="3611924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75C25-0315-49A0-985F-318658F18799}"/>
              </a:ext>
            </a:extLst>
          </p:cNvPr>
          <p:cNvSpPr>
            <a:spLocks noGrp="1"/>
          </p:cNvSpPr>
          <p:nvPr>
            <p:ph idx="1"/>
          </p:nvPr>
        </p:nvSpPr>
        <p:spPr>
          <a:xfrm>
            <a:off x="862642" y="500332"/>
            <a:ext cx="10491158" cy="5676631"/>
          </a:xfrm>
        </p:spPr>
        <p:txBody>
          <a:bodyPr/>
          <a:lstStyle/>
          <a:p>
            <a:r>
              <a:rPr lang="en-US" b="1" u="sng" dirty="0"/>
              <a:t>Manhattan subway stations geodata</a:t>
            </a:r>
            <a:endParaRPr lang="en-US" dirty="0"/>
          </a:p>
          <a:p>
            <a:endParaRPr lang="en-US" dirty="0"/>
          </a:p>
        </p:txBody>
      </p:sp>
      <p:pic>
        <p:nvPicPr>
          <p:cNvPr id="4" name="Picture 3">
            <a:extLst>
              <a:ext uri="{FF2B5EF4-FFF2-40B4-BE49-F238E27FC236}">
                <a16:creationId xmlns:a16="http://schemas.microsoft.com/office/drawing/2014/main" id="{60ECB57F-E922-4CB2-B9C4-1D9F6D052A06}"/>
              </a:ext>
            </a:extLst>
          </p:cNvPr>
          <p:cNvPicPr/>
          <p:nvPr/>
        </p:nvPicPr>
        <p:blipFill>
          <a:blip r:embed="rId2"/>
          <a:stretch>
            <a:fillRect/>
          </a:stretch>
        </p:blipFill>
        <p:spPr>
          <a:xfrm>
            <a:off x="2346385" y="1724025"/>
            <a:ext cx="7522234" cy="4314466"/>
          </a:xfrm>
          <a:prstGeom prst="rect">
            <a:avLst/>
          </a:prstGeom>
        </p:spPr>
      </p:pic>
    </p:spTree>
    <p:extLst>
      <p:ext uri="{BB962C8B-B14F-4D97-AF65-F5344CB8AC3E}">
        <p14:creationId xmlns:p14="http://schemas.microsoft.com/office/powerpoint/2010/main" val="1476423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EB2F9A-D4BC-4319-B1E5-1CA21EF745E1}"/>
              </a:ext>
            </a:extLst>
          </p:cNvPr>
          <p:cNvSpPr>
            <a:spLocks noGrp="1"/>
          </p:cNvSpPr>
          <p:nvPr>
            <p:ph idx="1"/>
          </p:nvPr>
        </p:nvSpPr>
        <p:spPr>
          <a:xfrm>
            <a:off x="879894" y="690113"/>
            <a:ext cx="10473906" cy="5486850"/>
          </a:xfrm>
        </p:spPr>
        <p:txBody>
          <a:bodyPr/>
          <a:lstStyle/>
          <a:p>
            <a:r>
              <a:rPr lang="en-US" b="1" u="sng" dirty="0" err="1"/>
              <a:t>Apts</a:t>
            </a:r>
            <a:r>
              <a:rPr lang="en-US" b="1" u="sng" dirty="0"/>
              <a:t> for rent (blue) and subway stations (red)</a:t>
            </a:r>
            <a:endParaRPr lang="en-US" dirty="0"/>
          </a:p>
          <a:p>
            <a:endParaRPr lang="en-US" dirty="0"/>
          </a:p>
        </p:txBody>
      </p:sp>
      <p:pic>
        <p:nvPicPr>
          <p:cNvPr id="4" name="Picture 3">
            <a:extLst>
              <a:ext uri="{FF2B5EF4-FFF2-40B4-BE49-F238E27FC236}">
                <a16:creationId xmlns:a16="http://schemas.microsoft.com/office/drawing/2014/main" id="{5D5DE37D-2DE4-4FD2-A556-3079133F57F4}"/>
              </a:ext>
            </a:extLst>
          </p:cNvPr>
          <p:cNvPicPr/>
          <p:nvPr/>
        </p:nvPicPr>
        <p:blipFill>
          <a:blip r:embed="rId2"/>
          <a:stretch>
            <a:fillRect/>
          </a:stretch>
        </p:blipFill>
        <p:spPr>
          <a:xfrm>
            <a:off x="1639019" y="1719262"/>
            <a:ext cx="7867290" cy="4448625"/>
          </a:xfrm>
          <a:prstGeom prst="rect">
            <a:avLst/>
          </a:prstGeom>
        </p:spPr>
      </p:pic>
    </p:spTree>
    <p:extLst>
      <p:ext uri="{BB962C8B-B14F-4D97-AF65-F5344CB8AC3E}">
        <p14:creationId xmlns:p14="http://schemas.microsoft.com/office/powerpoint/2010/main" val="3710140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2812E5-63F6-4196-BD7B-212B5709C690}"/>
              </a:ext>
            </a:extLst>
          </p:cNvPr>
          <p:cNvSpPr>
            <a:spLocks noGrp="1"/>
          </p:cNvSpPr>
          <p:nvPr>
            <p:ph idx="1"/>
          </p:nvPr>
        </p:nvSpPr>
        <p:spPr>
          <a:xfrm>
            <a:off x="862642" y="741872"/>
            <a:ext cx="10491158" cy="5435091"/>
          </a:xfrm>
        </p:spPr>
        <p:txBody>
          <a:bodyPr/>
          <a:lstStyle/>
          <a:p>
            <a:r>
              <a:rPr lang="en-US" b="1" u="sng" dirty="0"/>
              <a:t>Selected Apartment! </a:t>
            </a:r>
            <a:endParaRPr lang="en-US" dirty="0"/>
          </a:p>
          <a:p>
            <a:r>
              <a:rPr lang="en-US" sz="1600" dirty="0"/>
              <a:t>The ONE consolidated map shows all information for decision: Apartments address, price, neighborhood, cluster of venues and subway station nearby. Blue dots=</a:t>
            </a:r>
            <a:r>
              <a:rPr lang="en-US" sz="1600" dirty="0" err="1"/>
              <a:t>apts</a:t>
            </a:r>
            <a:r>
              <a:rPr lang="en-US" sz="1600" dirty="0"/>
              <a:t> , Red dots=Subway station, Bubbles=Cluster of Venues</a:t>
            </a:r>
          </a:p>
        </p:txBody>
      </p:sp>
      <p:pic>
        <p:nvPicPr>
          <p:cNvPr id="4" name="Picture 3">
            <a:extLst>
              <a:ext uri="{FF2B5EF4-FFF2-40B4-BE49-F238E27FC236}">
                <a16:creationId xmlns:a16="http://schemas.microsoft.com/office/drawing/2014/main" id="{F2838D65-B1C3-4AF3-AE66-27C48CDAEA02}"/>
              </a:ext>
            </a:extLst>
          </p:cNvPr>
          <p:cNvPicPr/>
          <p:nvPr/>
        </p:nvPicPr>
        <p:blipFill>
          <a:blip r:embed="rId2"/>
          <a:stretch>
            <a:fillRect/>
          </a:stretch>
        </p:blipFill>
        <p:spPr>
          <a:xfrm>
            <a:off x="2484408" y="2279967"/>
            <a:ext cx="7246188" cy="3551490"/>
          </a:xfrm>
          <a:prstGeom prst="rect">
            <a:avLst/>
          </a:prstGeom>
        </p:spPr>
      </p:pic>
    </p:spTree>
    <p:extLst>
      <p:ext uri="{BB962C8B-B14F-4D97-AF65-F5344CB8AC3E}">
        <p14:creationId xmlns:p14="http://schemas.microsoft.com/office/powerpoint/2010/main" val="1971465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EFB59C-BC26-44F4-A427-B9B4F6C798C6}"/>
              </a:ext>
            </a:extLst>
          </p:cNvPr>
          <p:cNvSpPr>
            <a:spLocks noGrp="1"/>
          </p:cNvSpPr>
          <p:nvPr>
            <p:ph idx="1"/>
          </p:nvPr>
        </p:nvSpPr>
        <p:spPr>
          <a:xfrm>
            <a:off x="845388" y="500332"/>
            <a:ext cx="10508411" cy="5676631"/>
          </a:xfrm>
        </p:spPr>
        <p:txBody>
          <a:bodyPr>
            <a:normAutofit/>
          </a:bodyPr>
          <a:lstStyle/>
          <a:p>
            <a:r>
              <a:rPr lang="en-US" b="1" dirty="0"/>
              <a:t>Apartment Selection: </a:t>
            </a:r>
            <a:r>
              <a:rPr lang="en-US" sz="2400" dirty="0"/>
              <a:t>Using the "one map" above, I was able to explore all possibilities since the popups provide the information needed for a good decision. Apartment 1 rent cost is US7500 slightly above the US7000 budget. Apt 1 is located 400 meters from subway station at 59th Street and work place ( Park Ave and 53rd) is another 600 meters way. I can walk to work place and use subway for other places around. </a:t>
            </a:r>
          </a:p>
          <a:p>
            <a:r>
              <a:rPr lang="en-US" sz="2400" dirty="0"/>
              <a:t>Venues for this apt are as of Cluster 2 and it is located in a ﬁne district in the East side of Manhattan. Apartment 2 rent cost is US6935, just under the US7000 budget. Apt 2 is located 60 meters from subway station at Fulton Street, but I will have to ride the subway daily to work , possibly 40-60 min ride. </a:t>
            </a:r>
          </a:p>
          <a:p>
            <a:r>
              <a:rPr lang="en-US" sz="2400" dirty="0"/>
              <a:t>Venues for this apt are as of Cluster 3.¶ Based on current Singapore venues, I feel that Cluster 2 type of venues is a closer resemblance to my current place. That means that APARTMENT 1 is a better choice since the extra monthly rent is worth the conveniences it provides.</a:t>
            </a:r>
          </a:p>
          <a:p>
            <a:r>
              <a:rPr lang="en-US" sz="2400" dirty="0"/>
              <a:t>I will walk to work Walk from home to work is less than 1 km!</a:t>
            </a:r>
          </a:p>
          <a:p>
            <a:endParaRPr lang="en-US" sz="1800" dirty="0"/>
          </a:p>
          <a:p>
            <a:endParaRPr lang="en-US" dirty="0"/>
          </a:p>
        </p:txBody>
      </p:sp>
    </p:spTree>
    <p:extLst>
      <p:ext uri="{BB962C8B-B14F-4D97-AF65-F5344CB8AC3E}">
        <p14:creationId xmlns:p14="http://schemas.microsoft.com/office/powerpoint/2010/main" val="1763441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62FD1-79C7-406D-AB20-A248A0E3B68E}"/>
              </a:ext>
            </a:extLst>
          </p:cNvPr>
          <p:cNvSpPr>
            <a:spLocks noGrp="1"/>
          </p:cNvSpPr>
          <p:nvPr>
            <p:ph type="title"/>
          </p:nvPr>
        </p:nvSpPr>
        <p:spPr/>
        <p:txBody>
          <a:bodyPr>
            <a:normAutofit fontScale="90000"/>
          </a:bodyPr>
          <a:lstStyle/>
          <a:p>
            <a:br>
              <a:rPr lang="en-US" b="1" u="sng" dirty="0"/>
            </a:br>
            <a:r>
              <a:rPr lang="en-US" b="1" u="sng" dirty="0"/>
              <a:t>Report Content</a:t>
            </a:r>
            <a:br>
              <a:rPr lang="en-US" dirty="0"/>
            </a:br>
            <a:endParaRPr lang="en-US" dirty="0"/>
          </a:p>
        </p:txBody>
      </p:sp>
      <p:sp>
        <p:nvSpPr>
          <p:cNvPr id="3" name="Content Placeholder 2">
            <a:extLst>
              <a:ext uri="{FF2B5EF4-FFF2-40B4-BE49-F238E27FC236}">
                <a16:creationId xmlns:a16="http://schemas.microsoft.com/office/drawing/2014/main" id="{92FBA8B0-BBB3-4892-B1D1-1F2861916957}"/>
              </a:ext>
            </a:extLst>
          </p:cNvPr>
          <p:cNvSpPr>
            <a:spLocks noGrp="1"/>
          </p:cNvSpPr>
          <p:nvPr>
            <p:ph idx="1"/>
          </p:nvPr>
        </p:nvSpPr>
        <p:spPr/>
        <p:txBody>
          <a:bodyPr>
            <a:normAutofit fontScale="92500" lnSpcReduction="10000"/>
          </a:bodyPr>
          <a:lstStyle/>
          <a:p>
            <a:r>
              <a:rPr lang="en-US" dirty="0"/>
              <a:t>1.Introduction Section : ⁃ The “business problem”  to be solved by this project and who may be interested </a:t>
            </a:r>
          </a:p>
          <a:p>
            <a:r>
              <a:rPr lang="en-US" dirty="0"/>
              <a:t>2.Data Section:  ⁃ Describe Data requirements and Sources needed to solve the problem </a:t>
            </a:r>
          </a:p>
          <a:p>
            <a:r>
              <a:rPr lang="en-US" dirty="0"/>
              <a:t>3.Methodology section: ⁃ Main component of the report - Execute data processing, describe/discuss any exploratory data analysis and/or inferential statistical testing performed, and/or machine learnings used.</a:t>
            </a:r>
          </a:p>
          <a:p>
            <a:r>
              <a:rPr lang="en-US" dirty="0"/>
              <a:t> 4.Results section: ⁃ Discussion of  the results and ﬁnding of answer</a:t>
            </a:r>
          </a:p>
          <a:p>
            <a:r>
              <a:rPr lang="en-US" dirty="0"/>
              <a:t> 5.Discussion section: ⁃ Discussion of observations noted and any recommendations</a:t>
            </a:r>
          </a:p>
          <a:p>
            <a:r>
              <a:rPr lang="en-US" dirty="0"/>
              <a:t> 6.Conclusion section: ⁃ Answer chosen and conclusions.</a:t>
            </a:r>
          </a:p>
          <a:p>
            <a:endParaRPr lang="en-US" dirty="0"/>
          </a:p>
        </p:txBody>
      </p:sp>
    </p:spTree>
    <p:extLst>
      <p:ext uri="{BB962C8B-B14F-4D97-AF65-F5344CB8AC3E}">
        <p14:creationId xmlns:p14="http://schemas.microsoft.com/office/powerpoint/2010/main" val="633345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AD2CCD2-555F-481A-A243-0C5F874DB157}"/>
              </a:ext>
            </a:extLst>
          </p:cNvPr>
          <p:cNvPicPr>
            <a:picLocks noGrp="1"/>
          </p:cNvPicPr>
          <p:nvPr>
            <p:ph idx="1"/>
          </p:nvPr>
        </p:nvPicPr>
        <p:blipFill>
          <a:blip r:embed="rId2"/>
          <a:stretch>
            <a:fillRect/>
          </a:stretch>
        </p:blipFill>
        <p:spPr>
          <a:xfrm>
            <a:off x="1483743" y="931654"/>
            <a:ext cx="9385540" cy="5037826"/>
          </a:xfrm>
          <a:prstGeom prst="rect">
            <a:avLst/>
          </a:prstGeom>
        </p:spPr>
      </p:pic>
    </p:spTree>
    <p:extLst>
      <p:ext uri="{BB962C8B-B14F-4D97-AF65-F5344CB8AC3E}">
        <p14:creationId xmlns:p14="http://schemas.microsoft.com/office/powerpoint/2010/main" val="2995829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F748D8-E67A-4173-906D-E7FCD77E7C77}"/>
              </a:ext>
            </a:extLst>
          </p:cNvPr>
          <p:cNvSpPr>
            <a:spLocks noGrp="1"/>
          </p:cNvSpPr>
          <p:nvPr>
            <p:ph idx="1"/>
          </p:nvPr>
        </p:nvSpPr>
        <p:spPr>
          <a:xfrm>
            <a:off x="828136" y="569343"/>
            <a:ext cx="10525664" cy="5607620"/>
          </a:xfrm>
        </p:spPr>
        <p:txBody>
          <a:bodyPr/>
          <a:lstStyle/>
          <a:p>
            <a:r>
              <a:rPr lang="en-US" b="1" dirty="0"/>
              <a:t>Venues in Cluster 2 near future home</a:t>
            </a:r>
          </a:p>
          <a:p>
            <a:endParaRPr lang="en-US" dirty="0"/>
          </a:p>
          <a:p>
            <a:endParaRPr lang="en-US" dirty="0"/>
          </a:p>
        </p:txBody>
      </p:sp>
      <p:pic>
        <p:nvPicPr>
          <p:cNvPr id="4" name="Picture 3">
            <a:extLst>
              <a:ext uri="{FF2B5EF4-FFF2-40B4-BE49-F238E27FC236}">
                <a16:creationId xmlns:a16="http://schemas.microsoft.com/office/drawing/2014/main" id="{07A72DD0-CD5D-4965-BB38-6323CCCA02A5}"/>
              </a:ext>
            </a:extLst>
          </p:cNvPr>
          <p:cNvPicPr/>
          <p:nvPr/>
        </p:nvPicPr>
        <p:blipFill>
          <a:blip r:embed="rId2"/>
          <a:stretch>
            <a:fillRect/>
          </a:stretch>
        </p:blipFill>
        <p:spPr>
          <a:xfrm>
            <a:off x="1932317" y="1466491"/>
            <a:ext cx="8160589" cy="4261449"/>
          </a:xfrm>
          <a:prstGeom prst="rect">
            <a:avLst/>
          </a:prstGeom>
        </p:spPr>
      </p:pic>
    </p:spTree>
    <p:extLst>
      <p:ext uri="{BB962C8B-B14F-4D97-AF65-F5344CB8AC3E}">
        <p14:creationId xmlns:p14="http://schemas.microsoft.com/office/powerpoint/2010/main" val="1237207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BFEBD-1E18-44F0-8931-3FDC7DEC35F8}"/>
              </a:ext>
            </a:extLst>
          </p:cNvPr>
          <p:cNvSpPr>
            <a:spLocks noGrp="1"/>
          </p:cNvSpPr>
          <p:nvPr>
            <p:ph type="title"/>
          </p:nvPr>
        </p:nvSpPr>
        <p:spPr/>
        <p:txBody>
          <a:bodyPr/>
          <a:lstStyle/>
          <a:p>
            <a:r>
              <a:rPr lang="en-US" b="1" dirty="0"/>
              <a:t>5. DISCUSSION</a:t>
            </a:r>
          </a:p>
        </p:txBody>
      </p:sp>
      <p:sp>
        <p:nvSpPr>
          <p:cNvPr id="3" name="Content Placeholder 2">
            <a:extLst>
              <a:ext uri="{FF2B5EF4-FFF2-40B4-BE49-F238E27FC236}">
                <a16:creationId xmlns:a16="http://schemas.microsoft.com/office/drawing/2014/main" id="{874FADBB-00C0-4878-8EA5-5A1EA44979E1}"/>
              </a:ext>
            </a:extLst>
          </p:cNvPr>
          <p:cNvSpPr>
            <a:spLocks noGrp="1"/>
          </p:cNvSpPr>
          <p:nvPr>
            <p:ph idx="1"/>
          </p:nvPr>
        </p:nvSpPr>
        <p:spPr/>
        <p:txBody>
          <a:bodyPr/>
          <a:lstStyle/>
          <a:p>
            <a:r>
              <a:rPr lang="en-US" dirty="0"/>
              <a:t>In general, I am positively impressed with the overall organization, content and lab works presented during the Coursera IBM Certification Course which helped me to learn a lot. </a:t>
            </a:r>
            <a:endParaRPr lang="en-US" b="1" dirty="0"/>
          </a:p>
          <a:p>
            <a:r>
              <a:rPr lang="en-US" dirty="0"/>
              <a:t>I feel this Capstone project presented me a great opportunity to practice and apply the Data Science tools and methodologies learned. </a:t>
            </a:r>
            <a:endParaRPr lang="en-US" b="1" dirty="0"/>
          </a:p>
          <a:p>
            <a:r>
              <a:rPr lang="en-US" dirty="0"/>
              <a:t>I have created a good project that I can present as an example to show my potential. </a:t>
            </a:r>
            <a:endParaRPr lang="en-US" b="1" dirty="0"/>
          </a:p>
          <a:p>
            <a:r>
              <a:rPr lang="en-US" dirty="0"/>
              <a:t>I feel I have acquired a good starting point to become a professional Data Scientist and I will continue exploring to creating examples of practical cases. </a:t>
            </a:r>
            <a:endParaRPr lang="en-US" b="1" dirty="0"/>
          </a:p>
          <a:p>
            <a:endParaRPr lang="en-US" dirty="0"/>
          </a:p>
        </p:txBody>
      </p:sp>
    </p:spTree>
    <p:extLst>
      <p:ext uri="{BB962C8B-B14F-4D97-AF65-F5344CB8AC3E}">
        <p14:creationId xmlns:p14="http://schemas.microsoft.com/office/powerpoint/2010/main" val="3256830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0FA9A-27C5-44F8-BA41-5FD86ECB18EF}"/>
              </a:ext>
            </a:extLst>
          </p:cNvPr>
          <p:cNvSpPr>
            <a:spLocks noGrp="1"/>
          </p:cNvSpPr>
          <p:nvPr>
            <p:ph type="title"/>
          </p:nvPr>
        </p:nvSpPr>
        <p:spPr/>
        <p:txBody>
          <a:bodyPr/>
          <a:lstStyle/>
          <a:p>
            <a:r>
              <a:rPr lang="en-US" b="1" dirty="0"/>
              <a:t>6. CONCLUSIONS</a:t>
            </a:r>
            <a:br>
              <a:rPr lang="en-US" b="1" dirty="0"/>
            </a:br>
            <a:endParaRPr lang="en-US" dirty="0"/>
          </a:p>
        </p:txBody>
      </p:sp>
      <p:sp>
        <p:nvSpPr>
          <p:cNvPr id="3" name="Content Placeholder 2">
            <a:extLst>
              <a:ext uri="{FF2B5EF4-FFF2-40B4-BE49-F238E27FC236}">
                <a16:creationId xmlns:a16="http://schemas.microsoft.com/office/drawing/2014/main" id="{5D4D728F-A2F4-4DAB-BF53-394F3D255E35}"/>
              </a:ext>
            </a:extLst>
          </p:cNvPr>
          <p:cNvSpPr>
            <a:spLocks noGrp="1"/>
          </p:cNvSpPr>
          <p:nvPr>
            <p:ph idx="1"/>
          </p:nvPr>
        </p:nvSpPr>
        <p:spPr/>
        <p:txBody>
          <a:bodyPr/>
          <a:lstStyle/>
          <a:p>
            <a:r>
              <a:rPr lang="en-US" dirty="0"/>
              <a:t>I feel rewarded with the efforts, time and money spent. I believe this course with all the topics covered is well worthy of appreciation.</a:t>
            </a:r>
            <a:endParaRPr lang="en-US" b="1" dirty="0"/>
          </a:p>
          <a:p>
            <a:endParaRPr lang="en-US" dirty="0"/>
          </a:p>
        </p:txBody>
      </p:sp>
    </p:spTree>
    <p:extLst>
      <p:ext uri="{BB962C8B-B14F-4D97-AF65-F5344CB8AC3E}">
        <p14:creationId xmlns:p14="http://schemas.microsoft.com/office/powerpoint/2010/main" val="3305364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45FEE-C9E8-458F-9BB9-F8825528E5E0}"/>
              </a:ext>
            </a:extLst>
          </p:cNvPr>
          <p:cNvSpPr>
            <a:spLocks noGrp="1"/>
          </p:cNvSpPr>
          <p:nvPr>
            <p:ph type="title"/>
          </p:nvPr>
        </p:nvSpPr>
        <p:spPr/>
        <p:txBody>
          <a:bodyPr/>
          <a:lstStyle/>
          <a:p>
            <a:r>
              <a:rPr lang="en-US" b="1" dirty="0"/>
              <a:t>1.Introduction Section: </a:t>
            </a:r>
            <a:br>
              <a:rPr lang="en-US" dirty="0"/>
            </a:br>
            <a:endParaRPr lang="en-US" dirty="0"/>
          </a:p>
        </p:txBody>
      </p:sp>
      <p:sp>
        <p:nvSpPr>
          <p:cNvPr id="3" name="Content Placeholder 2">
            <a:extLst>
              <a:ext uri="{FF2B5EF4-FFF2-40B4-BE49-F238E27FC236}">
                <a16:creationId xmlns:a16="http://schemas.microsoft.com/office/drawing/2014/main" id="{C68C0C95-5F48-4DE2-AF32-BCC3AF40F83E}"/>
              </a:ext>
            </a:extLst>
          </p:cNvPr>
          <p:cNvSpPr>
            <a:spLocks noGrp="1"/>
          </p:cNvSpPr>
          <p:nvPr>
            <p:ph idx="1"/>
          </p:nvPr>
        </p:nvSpPr>
        <p:spPr/>
        <p:txBody>
          <a:bodyPr>
            <a:normAutofit/>
          </a:bodyPr>
          <a:lstStyle/>
          <a:p>
            <a:r>
              <a:rPr lang="en-US" b="1" dirty="0"/>
              <a:t>Scenario: </a:t>
            </a:r>
            <a:endParaRPr lang="en-US" dirty="0"/>
          </a:p>
          <a:p>
            <a:r>
              <a:rPr lang="en-US" dirty="0"/>
              <a:t>I am a data scientist from India currently working in XYZ Company in </a:t>
            </a:r>
            <a:r>
              <a:rPr lang="en-US" dirty="0" err="1"/>
              <a:t>Singaore</a:t>
            </a:r>
            <a:r>
              <a:rPr lang="en-US" dirty="0"/>
              <a:t>. I currently live within walking distance to bus stop and I enjoy many </a:t>
            </a:r>
            <a:r>
              <a:rPr lang="en-US" dirty="0" err="1"/>
              <a:t>ammenities</a:t>
            </a:r>
            <a:r>
              <a:rPr lang="en-US" dirty="0"/>
              <a:t> and venues in the area, such as various restaurants, cafes, food shops and entertainment. I have been offered a great opportunity to work for a leader firm in ABC Company. I am very excited and I want to use this opportunity to practice my learnings in Coursera in order to answer relevant questions arisen. For that I have to move some other place. For example I have to move from </a:t>
            </a:r>
            <a:r>
              <a:rPr lang="en-US" dirty="0" err="1"/>
              <a:t>Signapore</a:t>
            </a:r>
            <a:r>
              <a:rPr lang="en-US" dirty="0"/>
              <a:t> to New York</a:t>
            </a:r>
          </a:p>
        </p:txBody>
      </p:sp>
    </p:spTree>
    <p:extLst>
      <p:ext uri="{BB962C8B-B14F-4D97-AF65-F5344CB8AC3E}">
        <p14:creationId xmlns:p14="http://schemas.microsoft.com/office/powerpoint/2010/main" val="3680561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0A1DCE-715F-469D-875B-ADF18DE25BE5}"/>
              </a:ext>
            </a:extLst>
          </p:cNvPr>
          <p:cNvSpPr>
            <a:spLocks noGrp="1"/>
          </p:cNvSpPr>
          <p:nvPr>
            <p:ph idx="1"/>
          </p:nvPr>
        </p:nvSpPr>
        <p:spPr>
          <a:xfrm>
            <a:off x="828136" y="1173192"/>
            <a:ext cx="10525664" cy="5003771"/>
          </a:xfrm>
        </p:spPr>
        <p:txBody>
          <a:bodyPr>
            <a:normAutofit fontScale="77500" lnSpcReduction="20000"/>
          </a:bodyPr>
          <a:lstStyle/>
          <a:p>
            <a:r>
              <a:rPr lang="en-US" dirty="0"/>
              <a:t>The key question is : How can I find a convenient and enjoyable place similar to mine now in Singapore? In order to make a comparison and evaluation of the rental options in Manhattan NY, I must set some basis, therefore the apartment in Manhattan must meet the following demands:</a:t>
            </a:r>
          </a:p>
          <a:p>
            <a:pPr lvl="0"/>
            <a:r>
              <a:rPr lang="en-US" dirty="0"/>
              <a:t>apartment must be 2 or 3 bedrooms</a:t>
            </a:r>
          </a:p>
          <a:p>
            <a:pPr lvl="0"/>
            <a:r>
              <a:rPr lang="en-US" dirty="0"/>
              <a:t>desired location is near a metro station in the Manhattan area and within 1.0 mile (1.6 km) radius</a:t>
            </a:r>
          </a:p>
          <a:p>
            <a:pPr lvl="0"/>
            <a:r>
              <a:rPr lang="en-US" dirty="0"/>
              <a:t>price of rent not exceed $7,000 per month</a:t>
            </a:r>
          </a:p>
          <a:p>
            <a:pPr lvl="0"/>
            <a:r>
              <a:rPr lang="en-US" dirty="0"/>
              <a:t>top </a:t>
            </a:r>
            <a:r>
              <a:rPr lang="en-US" dirty="0" err="1"/>
              <a:t>ammenities</a:t>
            </a:r>
            <a:r>
              <a:rPr lang="en-US" dirty="0"/>
              <a:t> in the selected neighborhood shall be similar to current residence</a:t>
            </a:r>
          </a:p>
          <a:p>
            <a:pPr lvl="0"/>
            <a:r>
              <a:rPr lang="en-US" dirty="0"/>
              <a:t>desirable to have venues such as coffee shops, restaurants Asian Thai, wine stores, gym and food shops</a:t>
            </a:r>
          </a:p>
          <a:p>
            <a:pPr lvl="0"/>
            <a:r>
              <a:rPr lang="en-US" dirty="0"/>
              <a:t>as a reference, I have included a map of venues near current residence in Singapore. </a:t>
            </a:r>
          </a:p>
          <a:p>
            <a:pPr marL="0" indent="0">
              <a:buNone/>
            </a:pPr>
            <a:r>
              <a:rPr lang="en-US" b="1" dirty="0"/>
              <a:t>Business Problem: </a:t>
            </a:r>
            <a:endParaRPr lang="en-US" dirty="0"/>
          </a:p>
          <a:p>
            <a:r>
              <a:rPr lang="en-US" dirty="0"/>
              <a:t>The challenge is to find a suitable apartment for rent in Manhattan NY that complies with the demands on location, price and venues.</a:t>
            </a:r>
          </a:p>
          <a:p>
            <a:endParaRPr lang="en-US" dirty="0"/>
          </a:p>
        </p:txBody>
      </p:sp>
    </p:spTree>
    <p:extLst>
      <p:ext uri="{BB962C8B-B14F-4D97-AF65-F5344CB8AC3E}">
        <p14:creationId xmlns:p14="http://schemas.microsoft.com/office/powerpoint/2010/main" val="1467558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B608-A2E2-4798-9CA8-C50DC26AE937}"/>
              </a:ext>
            </a:extLst>
          </p:cNvPr>
          <p:cNvSpPr>
            <a:spLocks noGrp="1"/>
          </p:cNvSpPr>
          <p:nvPr>
            <p:ph type="title"/>
          </p:nvPr>
        </p:nvSpPr>
        <p:spPr/>
        <p:txBody>
          <a:bodyPr/>
          <a:lstStyle/>
          <a:p>
            <a:r>
              <a:rPr lang="en-US" b="1" dirty="0"/>
              <a:t>2. Data Section: </a:t>
            </a:r>
            <a:br>
              <a:rPr lang="en-US" dirty="0"/>
            </a:br>
            <a:endParaRPr lang="en-US" dirty="0"/>
          </a:p>
        </p:txBody>
      </p:sp>
      <p:sp>
        <p:nvSpPr>
          <p:cNvPr id="3" name="Content Placeholder 2">
            <a:extLst>
              <a:ext uri="{FF2B5EF4-FFF2-40B4-BE49-F238E27FC236}">
                <a16:creationId xmlns:a16="http://schemas.microsoft.com/office/drawing/2014/main" id="{C5D25E83-6E2A-458F-8730-C307E5EAEEF9}"/>
              </a:ext>
            </a:extLst>
          </p:cNvPr>
          <p:cNvSpPr>
            <a:spLocks noGrp="1"/>
          </p:cNvSpPr>
          <p:nvPr>
            <p:ph idx="1"/>
          </p:nvPr>
        </p:nvSpPr>
        <p:spPr/>
        <p:txBody>
          <a:bodyPr>
            <a:normAutofit fontScale="85000" lnSpcReduction="10000"/>
          </a:bodyPr>
          <a:lstStyle/>
          <a:p>
            <a:r>
              <a:rPr lang="en-US" b="1" dirty="0"/>
              <a:t>Description of the data and its sources that will be used to solve the problem</a:t>
            </a:r>
            <a:endParaRPr lang="en-US" dirty="0"/>
          </a:p>
          <a:p>
            <a:r>
              <a:rPr lang="en-US" b="1" dirty="0"/>
              <a:t>Description of the Data: </a:t>
            </a:r>
            <a:endParaRPr lang="en-US" dirty="0"/>
          </a:p>
          <a:p>
            <a:r>
              <a:rPr lang="en-US" dirty="0"/>
              <a:t>The following data is required to answer the issues of the problem:</a:t>
            </a:r>
          </a:p>
          <a:p>
            <a:pPr lvl="0"/>
            <a:r>
              <a:rPr lang="en-US" dirty="0"/>
              <a:t>List of Boroughs and neighborhoods of Manhattan with their geodata (</a:t>
            </a:r>
            <a:r>
              <a:rPr lang="en-US" dirty="0" err="1"/>
              <a:t>latitud</a:t>
            </a:r>
            <a:r>
              <a:rPr lang="en-US" dirty="0"/>
              <a:t> and </a:t>
            </a:r>
            <a:r>
              <a:rPr lang="en-US" dirty="0" err="1"/>
              <a:t>longitud</a:t>
            </a:r>
            <a:r>
              <a:rPr lang="en-US" dirty="0"/>
              <a:t>)</a:t>
            </a:r>
          </a:p>
          <a:p>
            <a:pPr lvl="0"/>
            <a:r>
              <a:rPr lang="en-US" dirty="0"/>
              <a:t>List of Subway metro stations in Manhattan with their address location</a:t>
            </a:r>
          </a:p>
          <a:p>
            <a:pPr lvl="0"/>
            <a:r>
              <a:rPr lang="en-US" dirty="0"/>
              <a:t>List of apartments for rent in Manhattan area with their addresses and price</a:t>
            </a:r>
          </a:p>
          <a:p>
            <a:pPr lvl="0"/>
            <a:r>
              <a:rPr lang="en-US" dirty="0"/>
              <a:t>Preferably, a list of apartment for rent with additional information, such as price, address, area, # of beds, </a:t>
            </a:r>
            <a:r>
              <a:rPr lang="en-US" dirty="0" err="1"/>
              <a:t>etc</a:t>
            </a:r>
            <a:endParaRPr lang="en-US" dirty="0"/>
          </a:p>
          <a:p>
            <a:pPr lvl="0"/>
            <a:r>
              <a:rPr lang="en-US" dirty="0"/>
              <a:t>Venues for each Manhattan neighborhood ( than can be clustered)</a:t>
            </a:r>
          </a:p>
          <a:p>
            <a:pPr lvl="0"/>
            <a:r>
              <a:rPr lang="en-US" dirty="0"/>
              <a:t>Venues for subway metro stations, as needed</a:t>
            </a:r>
          </a:p>
          <a:p>
            <a:endParaRPr lang="en-US" dirty="0"/>
          </a:p>
        </p:txBody>
      </p:sp>
    </p:spTree>
    <p:extLst>
      <p:ext uri="{BB962C8B-B14F-4D97-AF65-F5344CB8AC3E}">
        <p14:creationId xmlns:p14="http://schemas.microsoft.com/office/powerpoint/2010/main" val="1451867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BDBF4D-0D5E-4857-AE83-07952AEA46E7}"/>
              </a:ext>
            </a:extLst>
          </p:cNvPr>
          <p:cNvSpPr>
            <a:spLocks noGrp="1"/>
          </p:cNvSpPr>
          <p:nvPr>
            <p:ph idx="1"/>
          </p:nvPr>
        </p:nvSpPr>
        <p:spPr>
          <a:xfrm>
            <a:off x="776377" y="552090"/>
            <a:ext cx="10714008" cy="5848709"/>
          </a:xfrm>
        </p:spPr>
        <p:txBody>
          <a:bodyPr>
            <a:normAutofit fontScale="55000" lnSpcReduction="20000"/>
          </a:bodyPr>
          <a:lstStyle/>
          <a:p>
            <a:pPr marL="0" indent="0">
              <a:buNone/>
            </a:pPr>
            <a:endParaRPr lang="en-US" sz="3600" b="1" dirty="0"/>
          </a:p>
          <a:p>
            <a:pPr marL="0" indent="0">
              <a:buNone/>
            </a:pPr>
            <a:r>
              <a:rPr lang="en-US" sz="3600" b="1" dirty="0"/>
              <a:t>How the data will be used to solve the problem</a:t>
            </a:r>
            <a:endParaRPr lang="en-US" sz="3600" dirty="0"/>
          </a:p>
          <a:p>
            <a:r>
              <a:rPr lang="en-US" dirty="0"/>
              <a:t>The data will be used as follows:</a:t>
            </a:r>
          </a:p>
          <a:p>
            <a:pPr lvl="0"/>
            <a:r>
              <a:rPr lang="en-US" dirty="0"/>
              <a:t>Use Foursquare and </a:t>
            </a:r>
            <a:r>
              <a:rPr lang="en-US" dirty="0" err="1"/>
              <a:t>geopy</a:t>
            </a:r>
            <a:r>
              <a:rPr lang="en-US" dirty="0"/>
              <a:t> data to map top 10 venues for all Manhattan neighborhoods and clustered in groups ( as per Course LAB)</a:t>
            </a:r>
          </a:p>
          <a:p>
            <a:pPr lvl="0"/>
            <a:r>
              <a:rPr lang="en-US" dirty="0"/>
              <a:t>Use foursquare and </a:t>
            </a:r>
            <a:r>
              <a:rPr lang="en-US" dirty="0" err="1"/>
              <a:t>geopy</a:t>
            </a:r>
            <a:r>
              <a:rPr lang="en-US" dirty="0"/>
              <a:t> data to map the location of subway metro stations , separately and on top of the above clustered map in order to be able to identify the venues and </a:t>
            </a:r>
            <a:r>
              <a:rPr lang="en-US" dirty="0" err="1"/>
              <a:t>ammenities</a:t>
            </a:r>
            <a:r>
              <a:rPr lang="en-US" dirty="0"/>
              <a:t> near each metro station, or explore each subway location separately</a:t>
            </a:r>
          </a:p>
          <a:p>
            <a:pPr lvl="0"/>
            <a:r>
              <a:rPr lang="en-US" dirty="0"/>
              <a:t>Use Foursquare and </a:t>
            </a:r>
            <a:r>
              <a:rPr lang="en-US" dirty="0" err="1"/>
              <a:t>geopy</a:t>
            </a:r>
            <a:r>
              <a:rPr lang="en-US" dirty="0"/>
              <a:t> data to map the location of rental places, in some form, linked to the subway locations.</a:t>
            </a:r>
          </a:p>
          <a:p>
            <a:pPr lvl="0"/>
            <a:r>
              <a:rPr lang="en-US" dirty="0"/>
              <a:t>create a map that depicts, for instance, the average rental price per square ft, around a </a:t>
            </a:r>
            <a:r>
              <a:rPr lang="en-US" dirty="0" err="1"/>
              <a:t>radious</a:t>
            </a:r>
            <a:r>
              <a:rPr lang="en-US" dirty="0"/>
              <a:t> of 1.0 mile (1.6 km) around each subway station - or a similar metrics. I will be able to quickly point to the popups to know the relative price per subway area.</a:t>
            </a:r>
          </a:p>
          <a:p>
            <a:pPr lvl="0"/>
            <a:r>
              <a:rPr lang="en-US" dirty="0"/>
              <a:t>Addresses from rental locations will be converted to geodata( </a:t>
            </a:r>
            <a:r>
              <a:rPr lang="en-US" dirty="0" err="1"/>
              <a:t>lat</a:t>
            </a:r>
            <a:r>
              <a:rPr lang="en-US" dirty="0"/>
              <a:t>, long) using </a:t>
            </a:r>
            <a:r>
              <a:rPr lang="en-US" dirty="0" err="1"/>
              <a:t>Geopy</a:t>
            </a:r>
            <a:r>
              <a:rPr lang="en-US" dirty="0"/>
              <a:t>-distance and </a:t>
            </a:r>
            <a:r>
              <a:rPr lang="en-US" dirty="0" err="1"/>
              <a:t>Nominatiom</a:t>
            </a:r>
            <a:r>
              <a:rPr lang="en-US" dirty="0"/>
              <a:t>.</a:t>
            </a:r>
          </a:p>
          <a:p>
            <a:pPr lvl="0"/>
            <a:r>
              <a:rPr lang="en-US" dirty="0"/>
              <a:t>Data will be searched in open data sources if available, from real estate sites if open to reading, libraries or other government agencies such as Metro New York MTA, etc.</a:t>
            </a:r>
          </a:p>
          <a:p>
            <a:r>
              <a:rPr lang="en-US" dirty="0"/>
              <a:t>The processing of these DATA will allow to answer the key questions to make a decision:</a:t>
            </a:r>
          </a:p>
          <a:p>
            <a:pPr lvl="0"/>
            <a:r>
              <a:rPr lang="en-US" dirty="0"/>
              <a:t>what is the cost of rent (per square ft) around a mile radius from each subway metro station?</a:t>
            </a:r>
          </a:p>
          <a:p>
            <a:pPr lvl="0"/>
            <a:r>
              <a:rPr lang="en-US" dirty="0"/>
              <a:t>what is the area of Manhattan with best rental pricing that meets criteria established?</a:t>
            </a:r>
          </a:p>
          <a:p>
            <a:pPr lvl="0"/>
            <a:r>
              <a:rPr lang="en-US" dirty="0"/>
              <a:t>What is the distance from work place ( Park Ave and 53 </a:t>
            </a:r>
            <a:r>
              <a:rPr lang="en-US" dirty="0" err="1"/>
              <a:t>rd</a:t>
            </a:r>
            <a:r>
              <a:rPr lang="en-US" dirty="0"/>
              <a:t> St) and the tentative future home?</a:t>
            </a:r>
          </a:p>
          <a:p>
            <a:pPr lvl="0"/>
            <a:r>
              <a:rPr lang="en-US" dirty="0"/>
              <a:t>What are the venues of the two best places to live? How the prices compare?</a:t>
            </a:r>
          </a:p>
          <a:p>
            <a:pPr lvl="0"/>
            <a:r>
              <a:rPr lang="en-US" dirty="0"/>
              <a:t>How venues distribute among Manhattan neighborhoods and around metro stations?</a:t>
            </a:r>
          </a:p>
          <a:p>
            <a:pPr lvl="0"/>
            <a:r>
              <a:rPr lang="en-US" dirty="0"/>
              <a:t>Are there tradeoffs between size and price and location?</a:t>
            </a:r>
          </a:p>
          <a:p>
            <a:pPr lvl="0"/>
            <a:r>
              <a:rPr lang="en-US" dirty="0"/>
              <a:t>Any other interesting statistical data findings of the real estate and overall data.</a:t>
            </a:r>
          </a:p>
          <a:p>
            <a:endParaRPr lang="en-US" dirty="0"/>
          </a:p>
        </p:txBody>
      </p:sp>
    </p:spTree>
    <p:extLst>
      <p:ext uri="{BB962C8B-B14F-4D97-AF65-F5344CB8AC3E}">
        <p14:creationId xmlns:p14="http://schemas.microsoft.com/office/powerpoint/2010/main" val="2027330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D9B3-42E7-48FE-B2BA-41450B0E6C91}"/>
              </a:ext>
            </a:extLst>
          </p:cNvPr>
          <p:cNvSpPr>
            <a:spLocks noGrp="1"/>
          </p:cNvSpPr>
          <p:nvPr>
            <p:ph type="title"/>
          </p:nvPr>
        </p:nvSpPr>
        <p:spPr/>
        <p:txBody>
          <a:bodyPr/>
          <a:lstStyle/>
          <a:p>
            <a:r>
              <a:rPr lang="en-US" b="1" dirty="0"/>
              <a:t>3. Methodology: </a:t>
            </a:r>
            <a:br>
              <a:rPr lang="en-US" dirty="0"/>
            </a:br>
            <a:endParaRPr lang="en-US" dirty="0"/>
          </a:p>
        </p:txBody>
      </p:sp>
      <p:sp>
        <p:nvSpPr>
          <p:cNvPr id="3" name="Content Placeholder 2">
            <a:extLst>
              <a:ext uri="{FF2B5EF4-FFF2-40B4-BE49-F238E27FC236}">
                <a16:creationId xmlns:a16="http://schemas.microsoft.com/office/drawing/2014/main" id="{98D9C14E-0BB0-4B82-A07C-44AAF5152E32}"/>
              </a:ext>
            </a:extLst>
          </p:cNvPr>
          <p:cNvSpPr>
            <a:spLocks noGrp="1"/>
          </p:cNvSpPr>
          <p:nvPr>
            <p:ph idx="1"/>
          </p:nvPr>
        </p:nvSpPr>
        <p:spPr/>
        <p:txBody>
          <a:bodyPr>
            <a:normAutofit fontScale="85000" lnSpcReduction="10000"/>
          </a:bodyPr>
          <a:lstStyle/>
          <a:p>
            <a:r>
              <a:rPr lang="en-US" dirty="0"/>
              <a:t>The Strategy to ﬁnd the answer: The strategy is based on mapping the described data in section 2.0, in order to facilitate the choice of at least two candidate places for rent. The information will be consolidated in ONE MAP where one can see the details of the apartment, the cluster of venues in the neighborhood and the relative location from a subway station and from work place. A measurement tool icon will also be provided. The popups on the map items will display rent price, location and cluster of venues applicable. The Tools: Web-scraping of sites is used to consolidate data-frame information which was saved as csv ﬁles for convenience and to simply the report. Geodata was obtained by coding a program to use Nomination to get latitude and longitude of subway stations and also for each of (144 units) the apartments for rent listed.  </a:t>
            </a:r>
            <a:r>
              <a:rPr lang="en-US" dirty="0" err="1"/>
              <a:t>Geopy_distance</a:t>
            </a:r>
            <a:r>
              <a:rPr lang="en-US" dirty="0"/>
              <a:t> and Nomination were used to establish relative distances. Seaborn graphic was used for general statistics on rental data. Maps with popups labels allow quick identiﬁcation of location, price and feature, thus making the selection very easy</a:t>
            </a:r>
          </a:p>
          <a:p>
            <a:endParaRPr lang="en-US" dirty="0"/>
          </a:p>
        </p:txBody>
      </p:sp>
    </p:spTree>
    <p:extLst>
      <p:ext uri="{BB962C8B-B14F-4D97-AF65-F5344CB8AC3E}">
        <p14:creationId xmlns:p14="http://schemas.microsoft.com/office/powerpoint/2010/main" val="3129700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4F5C3-9B9B-4528-99A3-BD6310FC18E2}"/>
              </a:ext>
            </a:extLst>
          </p:cNvPr>
          <p:cNvSpPr>
            <a:spLocks noGrp="1"/>
          </p:cNvSpPr>
          <p:nvPr>
            <p:ph type="title"/>
          </p:nvPr>
        </p:nvSpPr>
        <p:spPr>
          <a:xfrm>
            <a:off x="690113" y="365125"/>
            <a:ext cx="10663687" cy="773562"/>
          </a:xfrm>
        </p:spPr>
        <p:txBody>
          <a:bodyPr/>
          <a:lstStyle/>
          <a:p>
            <a:r>
              <a:rPr lang="en-US" b="1" u="sng" dirty="0"/>
              <a:t>4.Execution and Results:</a:t>
            </a:r>
            <a:endParaRPr lang="en-US" dirty="0"/>
          </a:p>
        </p:txBody>
      </p:sp>
      <p:sp>
        <p:nvSpPr>
          <p:cNvPr id="3" name="Content Placeholder 2">
            <a:extLst>
              <a:ext uri="{FF2B5EF4-FFF2-40B4-BE49-F238E27FC236}">
                <a16:creationId xmlns:a16="http://schemas.microsoft.com/office/drawing/2014/main" id="{81631D31-4941-41DF-BC8B-B54BA0901B9A}"/>
              </a:ext>
            </a:extLst>
          </p:cNvPr>
          <p:cNvSpPr>
            <a:spLocks noGrp="1"/>
          </p:cNvSpPr>
          <p:nvPr>
            <p:ph idx="1"/>
          </p:nvPr>
        </p:nvSpPr>
        <p:spPr>
          <a:xfrm>
            <a:off x="838200" y="1138687"/>
            <a:ext cx="10515600" cy="5038276"/>
          </a:xfrm>
        </p:spPr>
        <p:txBody>
          <a:bodyPr/>
          <a:lstStyle/>
          <a:p>
            <a:r>
              <a:rPr lang="en-US" b="1" u="sng" dirty="0"/>
              <a:t>Current residence Neighborhood in Singapore</a:t>
            </a:r>
            <a:endParaRPr lang="en-US" dirty="0"/>
          </a:p>
          <a:p>
            <a:endParaRPr lang="en-US" dirty="0"/>
          </a:p>
        </p:txBody>
      </p:sp>
      <p:pic>
        <p:nvPicPr>
          <p:cNvPr id="4" name="Picture 3">
            <a:extLst>
              <a:ext uri="{FF2B5EF4-FFF2-40B4-BE49-F238E27FC236}">
                <a16:creationId xmlns:a16="http://schemas.microsoft.com/office/drawing/2014/main" id="{929E6F71-594C-4C46-A16A-133E30FDC8E8}"/>
              </a:ext>
            </a:extLst>
          </p:cNvPr>
          <p:cNvPicPr/>
          <p:nvPr/>
        </p:nvPicPr>
        <p:blipFill>
          <a:blip r:embed="rId2"/>
          <a:stretch>
            <a:fillRect/>
          </a:stretch>
        </p:blipFill>
        <p:spPr>
          <a:xfrm>
            <a:off x="1881995" y="2297933"/>
            <a:ext cx="7745083" cy="3421380"/>
          </a:xfrm>
          <a:prstGeom prst="rect">
            <a:avLst/>
          </a:prstGeom>
        </p:spPr>
      </p:pic>
    </p:spTree>
    <p:extLst>
      <p:ext uri="{BB962C8B-B14F-4D97-AF65-F5344CB8AC3E}">
        <p14:creationId xmlns:p14="http://schemas.microsoft.com/office/powerpoint/2010/main" val="1519209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AEBE5-8A2A-41AC-B29F-EDA83A74CC6C}"/>
              </a:ext>
            </a:extLst>
          </p:cNvPr>
          <p:cNvSpPr>
            <a:spLocks noGrp="1"/>
          </p:cNvSpPr>
          <p:nvPr>
            <p:ph idx="1"/>
          </p:nvPr>
        </p:nvSpPr>
        <p:spPr>
          <a:xfrm>
            <a:off x="845388" y="707366"/>
            <a:ext cx="10508411" cy="5469597"/>
          </a:xfrm>
        </p:spPr>
        <p:txBody>
          <a:bodyPr/>
          <a:lstStyle/>
          <a:p>
            <a:r>
              <a:rPr lang="en-US" b="1" u="sng" dirty="0"/>
              <a:t>Venues around Neighborhood in</a:t>
            </a:r>
            <a:endParaRPr lang="en-US" dirty="0"/>
          </a:p>
          <a:p>
            <a:endParaRPr lang="en-US" dirty="0"/>
          </a:p>
        </p:txBody>
      </p:sp>
      <p:pic>
        <p:nvPicPr>
          <p:cNvPr id="4" name="Picture 3">
            <a:extLst>
              <a:ext uri="{FF2B5EF4-FFF2-40B4-BE49-F238E27FC236}">
                <a16:creationId xmlns:a16="http://schemas.microsoft.com/office/drawing/2014/main" id="{F5B30B63-5902-4B23-A648-D51B99002054}"/>
              </a:ext>
            </a:extLst>
          </p:cNvPr>
          <p:cNvPicPr/>
          <p:nvPr/>
        </p:nvPicPr>
        <p:blipFill>
          <a:blip r:embed="rId2"/>
          <a:stretch>
            <a:fillRect/>
          </a:stretch>
        </p:blipFill>
        <p:spPr>
          <a:xfrm>
            <a:off x="1828801" y="1414732"/>
            <a:ext cx="7384210" cy="4433977"/>
          </a:xfrm>
          <a:prstGeom prst="rect">
            <a:avLst/>
          </a:prstGeom>
        </p:spPr>
      </p:pic>
    </p:spTree>
    <p:extLst>
      <p:ext uri="{BB962C8B-B14F-4D97-AF65-F5344CB8AC3E}">
        <p14:creationId xmlns:p14="http://schemas.microsoft.com/office/powerpoint/2010/main" val="2017032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1554</Words>
  <Application>Microsoft Office PowerPoint</Application>
  <PresentationFormat>Widescreen</PresentationFormat>
  <Paragraphs>77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The Battle of Neighborhood</vt:lpstr>
      <vt:lpstr> Report Content </vt:lpstr>
      <vt:lpstr>1.Introduction Section:  </vt:lpstr>
      <vt:lpstr>PowerPoint Presentation</vt:lpstr>
      <vt:lpstr>2. Data Section:  </vt:lpstr>
      <vt:lpstr>PowerPoint Presentation</vt:lpstr>
      <vt:lpstr>3. Methodology:  </vt:lpstr>
      <vt:lpstr>4.Execution and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DISCUSSION</vt:lpstr>
      <vt:lpstr>6. 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Kumar, Ashu</dc:creator>
  <cp:lastModifiedBy>Kumar, Ashu</cp:lastModifiedBy>
  <cp:revision>4</cp:revision>
  <dcterms:created xsi:type="dcterms:W3CDTF">2019-12-22T08:01:31Z</dcterms:created>
  <dcterms:modified xsi:type="dcterms:W3CDTF">2019-12-22T08:33:00Z</dcterms:modified>
</cp:coreProperties>
</file>