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42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8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709" autoAdjust="0"/>
  </p:normalViewPr>
  <p:slideViewPr>
    <p:cSldViewPr>
      <p:cViewPr varScale="1">
        <p:scale>
          <a:sx n="74" d="100"/>
          <a:sy n="74" d="100"/>
        </p:scale>
        <p:origin x="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3F08B-3105-4014-B258-4AF486BD1A62}" type="slidenum">
              <a:rPr lang="en-US"/>
              <a:pPr/>
              <a:t>2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FC37E-4770-476C-BB79-1887554EF48F}" type="slidenum">
              <a:rPr lang="en-US"/>
              <a:pPr/>
              <a:t>11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C1016-1394-4EC4-8984-671925798083}" type="slidenum">
              <a:rPr lang="en-US"/>
              <a:pPr/>
              <a:t>12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BE1E3-1490-46E3-9C16-441BCE9993E9}" type="slidenum">
              <a:rPr lang="en-US"/>
              <a:pPr/>
              <a:t>13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0AD3F-7B67-4AF3-B90F-2CA53F454645}" type="slidenum">
              <a:rPr lang="en-US"/>
              <a:pPr/>
              <a:t>14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DFB09-A523-496D-AF4E-C52BB1D3F15E}" type="slidenum">
              <a:rPr lang="en-US"/>
              <a:pPr/>
              <a:t>15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9B472-4F65-4540-9B4D-BFE50679D366}" type="slidenum">
              <a:rPr lang="en-US"/>
              <a:pPr/>
              <a:t>16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CEDE1-B579-4864-9DD0-E900CFB2EF0C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F03F7-5066-4ED5-AC79-04665B0733EB}" type="slidenum">
              <a:rPr lang="en-US"/>
              <a:pPr/>
              <a:t>18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5E696-4FCF-439F-8CEC-8E8D69D685DB}" type="slidenum">
              <a:rPr lang="en-US"/>
              <a:pPr/>
              <a:t>19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B7926-62DC-4A46-B3DA-0B72850DEBB0}" type="slidenum">
              <a:rPr lang="en-US"/>
              <a:pPr/>
              <a:t>20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C6ABB-AF79-40C7-8FCB-75D9ED5B5E92}" type="slidenum">
              <a:rPr lang="en-US"/>
              <a:pPr/>
              <a:t>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CC583-3556-4514-A3EC-C8B8D6A032C0}" type="slidenum">
              <a:rPr lang="en-US"/>
              <a:pPr/>
              <a:t>21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AC512-C66A-438A-936A-885673749E7D}" type="slidenum">
              <a:rPr lang="en-US"/>
              <a:pPr/>
              <a:t>22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A9462-92F7-49ED-A2E8-C19AB826BBF1}" type="slidenum">
              <a:rPr lang="en-US"/>
              <a:pPr/>
              <a:t>23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CCAFE-D1FD-41D9-ADEE-EB84E8C407FC}" type="slidenum">
              <a:rPr lang="en-US"/>
              <a:pPr/>
              <a:t>29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74999-90A3-44FB-A86E-15A9BFC6CA9A}" type="slidenum">
              <a:rPr lang="en-US"/>
              <a:pPr/>
              <a:t>30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F907F-0796-43A4-8B86-965C14B1653C}" type="slidenum">
              <a:rPr lang="en-US"/>
              <a:pPr/>
              <a:t>31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E72C9-D0BF-4D50-90C7-43B4C40DB2C9}" type="slidenum">
              <a:rPr lang="en-US"/>
              <a:pPr/>
              <a:t>32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DC287-4617-48BF-8E97-CB70C7FAF3F6}" type="slidenum">
              <a:rPr lang="en-US"/>
              <a:pPr/>
              <a:t>4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5B42C-833B-4399-9111-106747641182}" type="slidenum">
              <a:rPr lang="en-US"/>
              <a:pPr/>
              <a:t>5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1EDAD-2496-4E30-99FC-4A22AA9BE494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A6C9B-5055-4A38-9B03-80B25EAE3845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84C8D-7C38-4C51-9FBC-B5A0C460858B}" type="slidenum">
              <a:rPr lang="en-US"/>
              <a:pPr/>
              <a:t>8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CE765-898F-4526-8943-4EA443F8C517}" type="slidenum">
              <a:rPr lang="en-US"/>
              <a:pPr/>
              <a:t>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8ADF2-7F2B-4C8B-A596-16980152A894}" type="slidenum">
              <a:rPr lang="en-US"/>
              <a:pPr/>
              <a:t>10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AF4C4A-E01F-47C1-9E55-204A16FBD95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520CDB6-3F1D-4DE4-B7EF-DC056097D6B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8F85A47-7BC6-4C7B-9F36-9774A4092C8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8DFFBDC-DA06-431A-A014-901C4E94BC6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C0AAA73-779B-4EB1-828B-9E6DAF25122A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74359E3-2899-4A03-A284-DE142F6FDC9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E3B13B7-4305-49E4-BD0B-C0EABB6CA649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F445EB4-3927-4E01-814A-1C58147FA21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6A0F200-AF09-439F-A979-39F38513C81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F71B4F-4697-4071-A3A8-4E309828C45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C59E4DB-7D2E-4E38-B215-EDB62440BFF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.wmf"/><Relationship Id="rId7" Type="http://schemas.openxmlformats.org/officeDocument/2006/relationships/oleObject" Target="../embeddings/oleObject15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>
                <a:solidFill>
                  <a:schemeClr val="tx2"/>
                </a:solidFill>
              </a:rPr>
              <a:t>Mayank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</a:rPr>
              <a:t>Pandey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Data Link</a:t>
            </a:r>
            <a:r>
              <a:rPr kumimoji="0" lang="en-US" sz="3600" b="1" i="1" u="none" strike="noStrike" cap="none" normalizeH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 Layer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363538"/>
            <a:ext cx="5334000" cy="838200"/>
          </a:xfrm>
        </p:spPr>
        <p:txBody>
          <a:bodyPr/>
          <a:lstStyle/>
          <a:p>
            <a:r>
              <a:rPr lang="en-US"/>
              <a:t>Parity Checking</a:t>
            </a:r>
          </a:p>
        </p:txBody>
      </p:sp>
      <p:pic>
        <p:nvPicPr>
          <p:cNvPr id="516099" name="Picture 3" descr="522 Single Bit Par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482850"/>
            <a:ext cx="260985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361950" y="14605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 u="sng">
                <a:solidFill>
                  <a:srgbClr val="FF0000"/>
                </a:solidFill>
              </a:rPr>
              <a:t>Single Bit Parity:</a:t>
            </a:r>
            <a:endParaRPr lang="en-US" sz="2400" b="1" i="0"/>
          </a:p>
          <a:p>
            <a:r>
              <a:rPr lang="en-US" sz="1600" b="1" i="0"/>
              <a:t>Detect single bit errors</a:t>
            </a:r>
            <a:endParaRPr lang="en-US" sz="3200" b="1" i="0"/>
          </a:p>
        </p:txBody>
      </p:sp>
      <p:pic>
        <p:nvPicPr>
          <p:cNvPr id="516101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220913"/>
            <a:ext cx="375126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3643313" y="1408113"/>
            <a:ext cx="409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 u="sng">
                <a:solidFill>
                  <a:srgbClr val="FF0000"/>
                </a:solidFill>
              </a:rPr>
              <a:t>Two Dimensional Bit Parity</a:t>
            </a:r>
            <a:r>
              <a:rPr lang="en-US" sz="2400" b="1" i="0" u="sng">
                <a:solidFill>
                  <a:srgbClr val="FF0000"/>
                </a:solidFill>
              </a:rPr>
              <a:t>:</a:t>
            </a:r>
            <a:endParaRPr lang="en-US" sz="2400" b="1" i="0"/>
          </a:p>
          <a:p>
            <a:r>
              <a:rPr lang="en-US" sz="1600" b="1" i="0"/>
              <a:t>Detect </a:t>
            </a:r>
            <a:r>
              <a:rPr lang="en-US" sz="1600" b="1"/>
              <a:t>and correct</a:t>
            </a:r>
            <a:r>
              <a:rPr lang="en-US" sz="1600" b="1" i="0"/>
              <a:t> single bit errors</a:t>
            </a:r>
            <a:endParaRPr lang="en-US" sz="3200" b="1" i="0"/>
          </a:p>
        </p:txBody>
      </p:sp>
      <p:sp>
        <p:nvSpPr>
          <p:cNvPr id="516103" name="Oval 7"/>
          <p:cNvSpPr>
            <a:spLocks noChangeArrowheads="1"/>
          </p:cNvSpPr>
          <p:nvPr/>
        </p:nvSpPr>
        <p:spPr bwMode="auto">
          <a:xfrm>
            <a:off x="4354513" y="5222875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4279900" y="5129213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>
                <a:latin typeface="Courier New" pitchFamily="49" charset="0"/>
              </a:rPr>
              <a:t>0</a:t>
            </a:r>
            <a:endParaRPr lang="en-US" i="0"/>
          </a:p>
        </p:txBody>
      </p:sp>
      <p:sp>
        <p:nvSpPr>
          <p:cNvPr id="516105" name="Oval 9"/>
          <p:cNvSpPr>
            <a:spLocks noChangeArrowheads="1"/>
          </p:cNvSpPr>
          <p:nvPr/>
        </p:nvSpPr>
        <p:spPr bwMode="auto">
          <a:xfrm>
            <a:off x="6015038" y="5218113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5940425" y="5124450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>
                <a:latin typeface="Courier New" pitchFamily="49" charset="0"/>
              </a:rPr>
              <a:t>0</a:t>
            </a:r>
            <a:endParaRPr lang="en-US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3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 </a:t>
            </a:r>
            <a:r>
              <a:rPr lang="en-US" sz="3200" u="none"/>
              <a:t>(review)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2619375"/>
            <a:ext cx="3657600" cy="3495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Sender:</a:t>
            </a:r>
            <a:endParaRPr lang="en-US" sz="2400"/>
          </a:p>
          <a:p>
            <a:r>
              <a:rPr lang="en-US" sz="2000"/>
              <a:t>treat segment contents as sequence of 16-bit integers</a:t>
            </a:r>
          </a:p>
          <a:p>
            <a:r>
              <a:rPr lang="en-US" sz="2000"/>
              <a:t>checksum: addition (1’s complement sum) of segment contents</a:t>
            </a:r>
          </a:p>
          <a:p>
            <a:r>
              <a:rPr lang="en-US" sz="2000"/>
              <a:t>sender puts checksum value into UDP checksum field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Receiver:</a:t>
            </a:r>
            <a:endParaRPr lang="en-US" sz="2000"/>
          </a:p>
          <a:p>
            <a:r>
              <a:rPr lang="en-US" sz="2000"/>
              <a:t>compute checksum of received segment</a:t>
            </a:r>
          </a:p>
          <a:p>
            <a:r>
              <a:rPr lang="en-US" sz="2000"/>
              <a:t>check if computed checksum equals checksum field value:</a:t>
            </a:r>
          </a:p>
          <a:p>
            <a:pPr lvl="1"/>
            <a:r>
              <a:rPr lang="en-US" sz="2000"/>
              <a:t>NO - error detected</a:t>
            </a:r>
          </a:p>
          <a:p>
            <a:pPr lvl="1"/>
            <a:r>
              <a:rPr lang="en-US" sz="2000"/>
              <a:t>YES - no error detected. </a:t>
            </a:r>
            <a:r>
              <a:rPr lang="en-US" sz="2000" i="1"/>
              <a:t>But maybe errors nonetheless?</a:t>
            </a:r>
            <a:r>
              <a:rPr lang="en-US" sz="2000"/>
              <a:t> </a:t>
            </a:r>
            <a:endParaRPr lang="en-US" sz="1800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0" u="sng">
                <a:solidFill>
                  <a:srgbClr val="FF0000"/>
                </a:solidFill>
              </a:rPr>
              <a:t>Goal:</a:t>
            </a:r>
            <a:r>
              <a:rPr lang="en-US" sz="2400" i="0"/>
              <a:t> detect “errors” (e.g., flipped bits) in transmitted packet (note: used at transport layer</a:t>
            </a:r>
            <a:r>
              <a:rPr lang="en-US" sz="2400"/>
              <a:t> only</a:t>
            </a:r>
            <a:r>
              <a:rPr lang="en-US" sz="2400" i="0"/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sz="3200"/>
              <a:t>Checksumming: Cyclic Redundancy Check</a:t>
            </a:r>
            <a:endParaRPr lang="en-US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3360738"/>
          </a:xfrm>
        </p:spPr>
        <p:txBody>
          <a:bodyPr/>
          <a:lstStyle/>
          <a:p>
            <a:r>
              <a:rPr lang="en-US" sz="2000"/>
              <a:t>view data bits, </a:t>
            </a:r>
            <a:r>
              <a:rPr lang="en-US" sz="2000">
                <a:solidFill>
                  <a:srgbClr val="FF0000"/>
                </a:solidFill>
              </a:rPr>
              <a:t>D</a:t>
            </a:r>
            <a:r>
              <a:rPr lang="en-US" sz="2000"/>
              <a:t>, as a binary number</a:t>
            </a:r>
          </a:p>
          <a:p>
            <a:r>
              <a:rPr lang="en-US" sz="2000"/>
              <a:t>choose r+1 bit pattern (generator), </a:t>
            </a:r>
            <a:r>
              <a:rPr lang="en-US" sz="2000">
                <a:solidFill>
                  <a:srgbClr val="FF0000"/>
                </a:solidFill>
              </a:rPr>
              <a:t>G</a:t>
            </a:r>
            <a:r>
              <a:rPr lang="en-US" sz="2000"/>
              <a:t> </a:t>
            </a:r>
          </a:p>
          <a:p>
            <a:r>
              <a:rPr lang="en-US" sz="2000"/>
              <a:t>goal: choose r CRC bits, </a:t>
            </a:r>
            <a:r>
              <a:rPr lang="en-US" sz="2000">
                <a:solidFill>
                  <a:srgbClr val="FF0000"/>
                </a:solidFill>
              </a:rPr>
              <a:t>R</a:t>
            </a:r>
            <a:r>
              <a:rPr lang="en-US" sz="2000"/>
              <a:t>, such that</a:t>
            </a:r>
          </a:p>
          <a:p>
            <a:pPr lvl="1"/>
            <a:r>
              <a:rPr lang="en-US" sz="1800"/>
              <a:t> &lt;D,R&gt; exactly divisible by G (modulo 2) </a:t>
            </a:r>
          </a:p>
          <a:p>
            <a:pPr lvl="1"/>
            <a:r>
              <a:rPr lang="en-US" sz="1800"/>
              <a:t>receiver knows G, divides &lt;D,R&gt; by G.  If non-zero remainder: error detected!</a:t>
            </a:r>
          </a:p>
          <a:p>
            <a:pPr lvl="1"/>
            <a:r>
              <a:rPr lang="en-US" sz="1800"/>
              <a:t>can detect all burst errors less than r+1 bits</a:t>
            </a:r>
          </a:p>
          <a:p>
            <a:r>
              <a:rPr lang="en-US" sz="2000"/>
              <a:t>widely used in practice (Ethernet, 802.11 WiFi, ATM)</a:t>
            </a:r>
          </a:p>
        </p:txBody>
      </p:sp>
      <p:pic>
        <p:nvPicPr>
          <p:cNvPr id="518148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543425"/>
            <a:ext cx="5738813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170" name="Picture 2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CRC Example</a:t>
            </a:r>
            <a:endParaRPr lang="en-US"/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2125" y="1281113"/>
            <a:ext cx="3478213" cy="3244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Want:</a:t>
            </a:r>
            <a:endParaRPr lang="en-US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/>
              <a:t>D</a:t>
            </a:r>
            <a:r>
              <a:rPr lang="en-US" baseline="26000"/>
              <a:t>.</a:t>
            </a:r>
            <a:r>
              <a:rPr lang="en-US"/>
              <a:t>2</a:t>
            </a:r>
            <a:r>
              <a:rPr lang="en-US" baseline="30000"/>
              <a:t>r</a:t>
            </a:r>
            <a:r>
              <a:rPr lang="en-US"/>
              <a:t> XOR R = nG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000099"/>
                </a:solidFill>
              </a:rPr>
              <a:t>equivalently:</a:t>
            </a:r>
            <a:endParaRPr lang="en-US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/>
              <a:t>D</a:t>
            </a:r>
            <a:r>
              <a:rPr lang="en-US" baseline="26000"/>
              <a:t>.</a:t>
            </a:r>
            <a:r>
              <a:rPr lang="en-US"/>
              <a:t>2</a:t>
            </a:r>
            <a:r>
              <a:rPr lang="en-US" baseline="30000"/>
              <a:t>r</a:t>
            </a:r>
            <a:r>
              <a:rPr lang="en-US"/>
              <a:t> = nG XOR R 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000099"/>
                </a:solidFill>
              </a:rPr>
              <a:t>equivalently:</a:t>
            </a:r>
            <a:r>
              <a:rPr lang="en-US" sz="24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if we divide D</a:t>
            </a:r>
            <a:r>
              <a:rPr lang="en-US" sz="2400" baseline="26000"/>
              <a:t>.</a:t>
            </a:r>
            <a:r>
              <a:rPr lang="en-US" sz="2400"/>
              <a:t>2</a:t>
            </a:r>
            <a:r>
              <a:rPr lang="en-US" sz="2400" baseline="30000"/>
              <a:t>r</a:t>
            </a:r>
            <a:r>
              <a:rPr lang="en-US" sz="2400"/>
              <a:t> by G, want remainder R</a:t>
            </a:r>
            <a:endParaRPr lang="en-US"/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1082675" y="5213350"/>
            <a:ext cx="376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/>
              <a:t>R</a:t>
            </a:r>
            <a:r>
              <a:rPr lang="en-US" i="0"/>
              <a:t> = remainder[           ]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2497138" y="5053013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/>
              <a:t>D</a:t>
            </a:r>
            <a:r>
              <a:rPr lang="en-US" sz="2400" i="0" baseline="26000"/>
              <a:t>.</a:t>
            </a:r>
            <a:r>
              <a:rPr lang="en-US" sz="2400" i="0"/>
              <a:t>2</a:t>
            </a:r>
            <a:r>
              <a:rPr lang="en-US" sz="2400" i="0" baseline="30000"/>
              <a:t>r</a:t>
            </a:r>
          </a:p>
          <a:p>
            <a:pPr algn="ctr"/>
            <a:r>
              <a:rPr lang="en-US" sz="2400" i="0"/>
              <a:t>G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519175" name="Line 7"/>
          <p:cNvSpPr>
            <a:spLocks noChangeShapeType="1"/>
          </p:cNvSpPr>
          <p:nvPr/>
        </p:nvSpPr>
        <p:spPr bwMode="auto">
          <a:xfrm>
            <a:off x="2840038" y="5468938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9176" name="Rectangle 8"/>
          <p:cNvSpPr>
            <a:spLocks noChangeArrowheads="1"/>
          </p:cNvSpPr>
          <p:nvPr/>
        </p:nvSpPr>
        <p:spPr bwMode="auto">
          <a:xfrm>
            <a:off x="911225" y="4878388"/>
            <a:ext cx="3201988" cy="1190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5.3Multiple access protocols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1303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5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5.5 Ethernet</a:t>
            </a:r>
          </a:p>
        </p:txBody>
      </p:sp>
      <p:sp>
        <p:nvSpPr>
          <p:cNvPr id="521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1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“dominant” wired LAN technology: </a:t>
            </a:r>
          </a:p>
          <a:p>
            <a:r>
              <a:rPr lang="en-US" sz="2400"/>
              <a:t>cheap $20 for NIC</a:t>
            </a:r>
          </a:p>
          <a:p>
            <a:r>
              <a:rPr lang="en-US" sz="2400"/>
              <a:t>first widely used LAN technology</a:t>
            </a:r>
          </a:p>
          <a:p>
            <a:r>
              <a:rPr lang="en-US" sz="2400"/>
              <a:t>simpler, cheaper than token LANs and ATM</a:t>
            </a:r>
          </a:p>
          <a:p>
            <a:r>
              <a:rPr lang="en-US" sz="2400"/>
              <a:t>kept up with speed race: 10 Mbps – 10 Gbps </a:t>
            </a:r>
            <a:endParaRPr lang="en-US"/>
          </a:p>
          <a:p>
            <a:endParaRPr lang="en-US"/>
          </a:p>
        </p:txBody>
      </p:sp>
      <p:pic>
        <p:nvPicPr>
          <p:cNvPr id="403460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670300"/>
            <a:ext cx="5192712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6218238" y="4487863"/>
            <a:ext cx="261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0"/>
              <a:t>Metcalfe’s Ethernet</a:t>
            </a:r>
          </a:p>
          <a:p>
            <a:r>
              <a:rPr lang="en-US" i="0"/>
              <a:t>sketch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Star topology</a:t>
            </a:r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7772400" cy="2449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bus topology popular through mid 90s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nodes in same collision domain (can collide with each other)</a:t>
            </a:r>
          </a:p>
          <a:p>
            <a:pPr>
              <a:lnSpc>
                <a:spcPct val="90000"/>
              </a:lnSpc>
            </a:pPr>
            <a:r>
              <a:rPr lang="en-US" sz="2400"/>
              <a:t>today: star topology prevails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active </a:t>
            </a:r>
            <a:r>
              <a:rPr lang="en-US" sz="2000" i="1">
                <a:solidFill>
                  <a:srgbClr val="FF0000"/>
                </a:solidFill>
              </a:rPr>
              <a:t>switch</a:t>
            </a:r>
            <a:r>
              <a:rPr lang="en-US" sz="2000"/>
              <a:t> in center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“spoke” runs a (separate) Ethernet protocol (nodes do not collide with each other)</a:t>
            </a: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6226175" y="5043488"/>
            <a:ext cx="417513" cy="9207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IN"/>
          </a:p>
        </p:txBody>
      </p:sp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7880350" y="4783138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4783138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4572000" y="4784725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84725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38738" y="49037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7770813" y="49418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5316538" y="4983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6556375" y="4391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3" name="Line 19"/>
          <p:cNvSpPr>
            <a:spLocks noChangeShapeType="1"/>
          </p:cNvSpPr>
          <p:nvPr/>
        </p:nvSpPr>
        <p:spPr bwMode="auto">
          <a:xfrm flipH="1">
            <a:off x="6746875" y="4999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 flipV="1">
            <a:off x="6556375" y="5124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464175" y="53594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switch</a:t>
            </a:r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V="1">
            <a:off x="5834063" y="5148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9" name="Freeform 25"/>
          <p:cNvSpPr>
            <a:spLocks/>
          </p:cNvSpPr>
          <p:nvPr/>
        </p:nvSpPr>
        <p:spPr bwMode="auto">
          <a:xfrm>
            <a:off x="6283325" y="4919663"/>
            <a:ext cx="444500" cy="100012"/>
          </a:xfrm>
          <a:custGeom>
            <a:avLst/>
            <a:gdLst>
              <a:gd name="T0" fmla="*/ 0 w 280"/>
              <a:gd name="T1" fmla="*/ 63 h 63"/>
              <a:gd name="T2" fmla="*/ 37 w 280"/>
              <a:gd name="T3" fmla="*/ 62 h 63"/>
              <a:gd name="T4" fmla="*/ 219 w 280"/>
              <a:gd name="T5" fmla="*/ 0 h 63"/>
              <a:gd name="T6" fmla="*/ 280 w 280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3">
                <a:moveTo>
                  <a:pt x="0" y="63"/>
                </a:moveTo>
                <a:lnTo>
                  <a:pt x="37" y="62"/>
                </a:lnTo>
                <a:lnTo>
                  <a:pt x="219" y="0"/>
                </a:lnTo>
                <a:lnTo>
                  <a:pt x="28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30" name="Freeform 26"/>
          <p:cNvSpPr>
            <a:spLocks/>
          </p:cNvSpPr>
          <p:nvPr/>
        </p:nvSpPr>
        <p:spPr bwMode="auto">
          <a:xfrm>
            <a:off x="6396038" y="4914900"/>
            <a:ext cx="230187" cy="103188"/>
          </a:xfrm>
          <a:custGeom>
            <a:avLst/>
            <a:gdLst>
              <a:gd name="T0" fmla="*/ 0 w 148"/>
              <a:gd name="T1" fmla="*/ 0 h 74"/>
              <a:gd name="T2" fmla="*/ 40 w 148"/>
              <a:gd name="T3" fmla="*/ 0 h 74"/>
              <a:gd name="T4" fmla="*/ 102 w 148"/>
              <a:gd name="T5" fmla="*/ 74 h 74"/>
              <a:gd name="T6" fmla="*/ 148 w 14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74">
                <a:moveTo>
                  <a:pt x="0" y="0"/>
                </a:moveTo>
                <a:lnTo>
                  <a:pt x="40" y="0"/>
                </a:lnTo>
                <a:lnTo>
                  <a:pt x="102" y="74"/>
                </a:lnTo>
                <a:lnTo>
                  <a:pt x="148" y="7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1254125" y="3829050"/>
            <a:ext cx="2305050" cy="1946275"/>
            <a:chOff x="493" y="2719"/>
            <a:chExt cx="900" cy="743"/>
          </a:xfrm>
        </p:grpSpPr>
        <p:graphicFrame>
          <p:nvGraphicFramePr>
            <p:cNvPr id="431132" name="Object 28"/>
            <p:cNvGraphicFramePr>
              <a:graphicFrameLocks noChangeAspect="1"/>
            </p:cNvGraphicFramePr>
            <p:nvPr/>
          </p:nvGraphicFramePr>
          <p:xfrm>
            <a:off x="493" y="3231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3231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3" name="Object 29"/>
            <p:cNvGraphicFramePr>
              <a:graphicFrameLocks noChangeAspect="1"/>
            </p:cNvGraphicFramePr>
            <p:nvPr/>
          </p:nvGraphicFramePr>
          <p:xfrm>
            <a:off x="591" y="298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98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4" name="Object 30"/>
            <p:cNvGraphicFramePr>
              <a:graphicFrameLocks noChangeAspect="1"/>
            </p:cNvGraphicFramePr>
            <p:nvPr/>
          </p:nvGraphicFramePr>
          <p:xfrm>
            <a:off x="1116" y="2923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923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5" name="Object 31"/>
            <p:cNvGraphicFramePr>
              <a:graphicFrameLocks noChangeAspect="1"/>
            </p:cNvGraphicFramePr>
            <p:nvPr/>
          </p:nvGraphicFramePr>
          <p:xfrm>
            <a:off x="1003" y="32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2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 flipH="1">
              <a:off x="847" y="2823"/>
              <a:ext cx="29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>
              <a:off x="836" y="3120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38" name="Line 34"/>
            <p:cNvSpPr>
              <a:spLocks noChangeShapeType="1"/>
            </p:cNvSpPr>
            <p:nvPr/>
          </p:nvSpPr>
          <p:spPr bwMode="auto">
            <a:xfrm>
              <a:off x="751" y="3332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39" name="Line 35"/>
            <p:cNvSpPr>
              <a:spLocks noChangeShapeType="1"/>
            </p:cNvSpPr>
            <p:nvPr/>
          </p:nvSpPr>
          <p:spPr bwMode="auto">
            <a:xfrm flipV="1">
              <a:off x="1031" y="3032"/>
              <a:ext cx="11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431140" name="Object 36"/>
            <p:cNvGraphicFramePr>
              <a:graphicFrameLocks noChangeAspect="1"/>
            </p:cNvGraphicFramePr>
            <p:nvPr/>
          </p:nvGraphicFramePr>
          <p:xfrm>
            <a:off x="699" y="27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7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41" name="Line 37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42" name="Line 38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43" name="Line 39"/>
            <p:cNvSpPr>
              <a:spLocks noChangeShapeType="1"/>
            </p:cNvSpPr>
            <p:nvPr/>
          </p:nvSpPr>
          <p:spPr bwMode="auto">
            <a:xfrm>
              <a:off x="907" y="3290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6235700" y="5835650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835650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492875" y="5637213"/>
            <a:ext cx="141288" cy="21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1113" name="Object 9"/>
          <p:cNvGraphicFramePr>
            <a:graphicFrameLocks noChangeAspect="1"/>
          </p:cNvGraphicFramePr>
          <p:nvPr/>
        </p:nvGraphicFramePr>
        <p:xfrm>
          <a:off x="6218238" y="3890963"/>
          <a:ext cx="603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890963"/>
                        <a:ext cx="603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6496050" y="4344988"/>
            <a:ext cx="141288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45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bus: coaxial cable</a:t>
            </a:r>
          </a:p>
        </p:txBody>
      </p:sp>
      <p:sp>
        <p:nvSpPr>
          <p:cNvPr id="431146" name="Text Box 42"/>
          <p:cNvSpPr txBox="1">
            <a:spLocks noChangeArrowheads="1"/>
          </p:cNvSpPr>
          <p:nvPr/>
        </p:nvSpPr>
        <p:spPr bwMode="auto">
          <a:xfrm>
            <a:off x="5178425" y="602297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star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r>
              <a:rPr lang="en-US"/>
              <a:t>Ethernet Frame Structure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77724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Sending adapter encapsulates IP datagram (or other network layer protocol packet) in </a:t>
            </a:r>
            <a:r>
              <a:rPr lang="en-US" sz="2400">
                <a:solidFill>
                  <a:srgbClr val="FF0000"/>
                </a:solidFill>
              </a:rPr>
              <a:t>Ethernet frame</a:t>
            </a:r>
            <a:endParaRPr lang="en-US" sz="2400"/>
          </a:p>
          <a:p>
            <a:endParaRPr lang="en-US" sz="2400" b="1"/>
          </a:p>
          <a:p>
            <a:endParaRPr lang="en-US" sz="2400" b="1"/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Preamble:</a:t>
            </a:r>
            <a:r>
              <a:rPr lang="en-US" sz="2400"/>
              <a:t> </a:t>
            </a:r>
          </a:p>
          <a:p>
            <a:r>
              <a:rPr lang="en-US" sz="2400"/>
              <a:t>7 bytes with pattern 10101010 followed by one byte with pattern 10101011</a:t>
            </a:r>
          </a:p>
          <a:p>
            <a:r>
              <a:rPr lang="en-US" sz="2400"/>
              <a:t> used to synchronize receiver, sender clock rates</a:t>
            </a:r>
          </a:p>
        </p:txBody>
      </p:sp>
      <p:pic>
        <p:nvPicPr>
          <p:cNvPr id="404484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52688"/>
            <a:ext cx="5487988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/>
              <a:t>Ethernet Frame Structure (more)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77724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Addresses:</a:t>
            </a:r>
            <a:r>
              <a:rPr lang="en-US" sz="2400"/>
              <a:t> 6 bytes</a:t>
            </a:r>
          </a:p>
          <a:p>
            <a:pPr lvl="1"/>
            <a:r>
              <a:rPr lang="en-US" sz="2000"/>
              <a:t>if adapter receives frame with matching destination address, or with broadcast address (e.g. ARP packet), it passes data in frame to network layer protocol</a:t>
            </a:r>
          </a:p>
          <a:p>
            <a:pPr lvl="1"/>
            <a:r>
              <a:rPr lang="en-US" sz="2000"/>
              <a:t>otherwise, adapter discards frame</a:t>
            </a:r>
          </a:p>
          <a:p>
            <a:r>
              <a:rPr lang="en-US" sz="2400">
                <a:solidFill>
                  <a:srgbClr val="FF0000"/>
                </a:solidFill>
              </a:rPr>
              <a:t>Type:</a:t>
            </a:r>
            <a:r>
              <a:rPr lang="en-US" sz="2400"/>
              <a:t> indicates higher layer protocol (mostly IP but others possible, e.g., Novell IPX, AppleTalk)</a:t>
            </a:r>
          </a:p>
          <a:p>
            <a:r>
              <a:rPr lang="en-US" sz="2400">
                <a:solidFill>
                  <a:srgbClr val="FF0000"/>
                </a:solidFill>
              </a:rPr>
              <a:t>CRC:</a:t>
            </a:r>
            <a:r>
              <a:rPr lang="en-US" sz="2400"/>
              <a:t> checked at receiver, if error is detected, frame is dropped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05508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5437188"/>
            <a:ext cx="6397625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 dirty="0">
                <a:solidFill>
                  <a:srgbClr val="FF0000"/>
                </a:solidFill>
              </a:rPr>
              <a:t>data-link layer</a:t>
            </a:r>
            <a:r>
              <a:rPr lang="en-US" sz="2400" i="0" dirty="0"/>
              <a:t> has responsibility of </a:t>
            </a:r>
          </a:p>
          <a:p>
            <a:r>
              <a:rPr lang="en-US" sz="2400" i="0" dirty="0"/>
              <a:t>transferring datagram from one node </a:t>
            </a:r>
          </a:p>
          <a:p>
            <a:r>
              <a:rPr lang="en-US" sz="2400" i="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physically adjacent</a:t>
            </a:r>
            <a:r>
              <a:rPr lang="en-US" sz="2400" i="0" dirty="0"/>
              <a:t> node over a link</a:t>
            </a:r>
            <a:endParaRPr lang="en-US" i="0" dirty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en-US" sz="3600"/>
              <a:t>Ethernet: Unreliable, connectionless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connectionless:</a:t>
            </a:r>
            <a:r>
              <a:rPr lang="en-US" sz="2400"/>
              <a:t> No handshaking between sending and receiving NICs </a:t>
            </a:r>
          </a:p>
          <a:p>
            <a:r>
              <a:rPr lang="en-US" sz="2400">
                <a:solidFill>
                  <a:srgbClr val="FF0000"/>
                </a:solidFill>
              </a:rPr>
              <a:t>unreliable:</a:t>
            </a:r>
            <a:r>
              <a:rPr lang="en-US" sz="2400"/>
              <a:t> receiving NIC doesn’t send acks or nacks to sending NIC</a:t>
            </a:r>
            <a:endParaRPr lang="en-US"/>
          </a:p>
          <a:p>
            <a:pPr lvl="1"/>
            <a:r>
              <a:rPr lang="en-US" sz="2000"/>
              <a:t>stream of datagrams passed to network layer can have gaps (missing datagrams)</a:t>
            </a:r>
          </a:p>
          <a:p>
            <a:pPr lvl="1"/>
            <a:r>
              <a:rPr lang="en-US" sz="2000"/>
              <a:t>gaps will be filled if app is using TCP</a:t>
            </a:r>
          </a:p>
          <a:p>
            <a:pPr lvl="1"/>
            <a:r>
              <a:rPr lang="en-US" sz="2000"/>
              <a:t>otherwise, app will see gaps</a:t>
            </a:r>
          </a:p>
          <a:p>
            <a:r>
              <a:rPr lang="en-US" sz="2400"/>
              <a:t>Ethernet’s MAC protocol: unslotted </a:t>
            </a:r>
            <a:r>
              <a:rPr lang="en-US" sz="2400">
                <a:solidFill>
                  <a:srgbClr val="FF0000"/>
                </a:solidFill>
              </a:rPr>
              <a:t>CSMA/CD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1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Ethernet CSMA/CD algorithm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4338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1. NIC receives datagram from network layer, creates frame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If NIC senses channel idle, starts frame transmission If NIC senses channel busy, waits until channel idle, then transmits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3. If NIC transmits entire frame without detecting another transmission, NIC is done with frame !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410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4. If NIC detects another transmission while transmitting,  aborts and sends jam signal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 After aborting, NIC enters </a:t>
            </a:r>
            <a:r>
              <a:rPr lang="en-US" sz="2400">
                <a:solidFill>
                  <a:srgbClr val="FF0000"/>
                </a:solidFill>
              </a:rPr>
              <a:t>exponential backoff</a:t>
            </a:r>
            <a:r>
              <a:rPr lang="en-US" sz="2400"/>
              <a:t>: after </a:t>
            </a:r>
            <a:r>
              <a:rPr lang="en-US" sz="2400" i="1"/>
              <a:t>m</a:t>
            </a:r>
            <a:r>
              <a:rPr lang="en-US" sz="2400"/>
              <a:t>th collision, NIC chooses </a:t>
            </a:r>
            <a:r>
              <a:rPr lang="en-US" sz="2400" i="1"/>
              <a:t>K </a:t>
            </a:r>
            <a:r>
              <a:rPr lang="en-US" sz="2400"/>
              <a:t>at random from </a:t>
            </a:r>
            <a:br>
              <a:rPr lang="en-US" sz="2400"/>
            </a:br>
            <a:r>
              <a:rPr lang="en-US" sz="2000"/>
              <a:t>{0,1,2,…,2</a:t>
            </a:r>
            <a:r>
              <a:rPr lang="en-US" sz="2000" b="1" baseline="30000"/>
              <a:t>m</a:t>
            </a:r>
            <a:r>
              <a:rPr lang="en-US" sz="2000"/>
              <a:t>-1}.</a:t>
            </a:r>
            <a:r>
              <a:rPr lang="en-US" sz="2400"/>
              <a:t> NIC waits K</a:t>
            </a:r>
            <a:r>
              <a:rPr lang="el-GR" sz="2400"/>
              <a:t>·</a:t>
            </a:r>
            <a:r>
              <a:rPr lang="en-US" sz="2400"/>
              <a:t>512 bit times, returns to Step 2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  <a:r>
              <a:rPr lang="en-US" sz="240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Ethernet’s CSMA/CD (more)</a:t>
            </a:r>
            <a:endParaRPr lang="en-US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011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Jam Signal:</a:t>
            </a:r>
            <a:r>
              <a:rPr lang="en-US" sz="2000"/>
              <a:t> make sure all other transmitters are aware of collision; 48 bits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Bit time:</a:t>
            </a:r>
            <a:r>
              <a:rPr lang="en-US" sz="2000"/>
              <a:t> .1 microsec for 10 Mbps Ethernet ;</a:t>
            </a:r>
            <a:br>
              <a:rPr lang="en-US" sz="2000"/>
            </a:br>
            <a:r>
              <a:rPr lang="en-US" sz="2000"/>
              <a:t>for K=1023, wait time is about 50 msec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4084638" cy="5048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Exponential Backoff:</a:t>
            </a:r>
            <a:r>
              <a:rPr lang="en-US" sz="2000"/>
              <a:t> </a:t>
            </a:r>
          </a:p>
          <a:p>
            <a:r>
              <a:rPr lang="en-US" sz="2000" i="1">
                <a:solidFill>
                  <a:schemeClr val="accent2"/>
                </a:solidFill>
              </a:rPr>
              <a:t>Goal</a:t>
            </a:r>
            <a:r>
              <a:rPr lang="en-US" sz="2000"/>
              <a:t>: adapt retransmission attempts to estimated current load</a:t>
            </a:r>
          </a:p>
          <a:p>
            <a:pPr lvl="1"/>
            <a:r>
              <a:rPr lang="en-US" sz="2000"/>
              <a:t>heavy load: random wait will be longer</a:t>
            </a:r>
          </a:p>
          <a:p>
            <a:r>
              <a:rPr lang="en-US" sz="2000"/>
              <a:t>first collision: choose K from {0,1}; delay is K</a:t>
            </a:r>
            <a:r>
              <a:rPr lang="el-GR" sz="2000"/>
              <a:t>·</a:t>
            </a:r>
            <a:r>
              <a:rPr lang="en-US" sz="2000"/>
              <a:t> 512 bit transmission times</a:t>
            </a:r>
          </a:p>
          <a:p>
            <a:r>
              <a:rPr lang="en-US" sz="2000"/>
              <a:t>after second collision: choose K from {0,1,2,3}…</a:t>
            </a:r>
          </a:p>
          <a:p>
            <a:r>
              <a:rPr lang="en-US" sz="2000"/>
              <a:t>after ten collisions, choose K from {0,1,2,3,4,…,1023}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641350" y="4498975"/>
            <a:ext cx="3179763" cy="1025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See/interact with Java</a:t>
            </a:r>
          </a:p>
          <a:p>
            <a:r>
              <a:rPr lang="en-US" sz="2000" i="0"/>
              <a:t>applet on AWL Web site:</a:t>
            </a:r>
          </a:p>
          <a:p>
            <a:r>
              <a:rPr lang="en-US" sz="2000" i="0"/>
              <a:t>highly recommended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 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5.6 Link-layer switches, LANs, VLANs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VLANs: motivation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7613" y="1822450"/>
            <a:ext cx="3911600" cy="3895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What happens if:</a:t>
            </a:r>
          </a:p>
          <a:p>
            <a:r>
              <a:rPr lang="en-US" sz="2000"/>
              <a:t>CS user moves office to EE, but wants connect to CS switch?</a:t>
            </a:r>
          </a:p>
          <a:p>
            <a:r>
              <a:rPr lang="en-US" sz="2000"/>
              <a:t>single broadcast domain:</a:t>
            </a:r>
          </a:p>
          <a:p>
            <a:pPr lvl="1"/>
            <a:r>
              <a:rPr lang="en-US" sz="1800"/>
              <a:t>all layer-2 broadcast traffic (ARP, DHCP) crosses entire LAN (security/privacy, efficiency issues)</a:t>
            </a:r>
          </a:p>
          <a:p>
            <a:r>
              <a:rPr lang="en-US" sz="2000"/>
              <a:t>each lowest level switch has only few ports in use</a:t>
            </a:r>
          </a:p>
          <a:p>
            <a:endParaRPr lang="en-US" sz="2000"/>
          </a:p>
        </p:txBody>
      </p:sp>
      <p:grpSp>
        <p:nvGrpSpPr>
          <p:cNvPr id="689237" name="Group 85"/>
          <p:cNvGrpSpPr>
            <a:grpSpLocks/>
          </p:cNvGrpSpPr>
          <p:nvPr/>
        </p:nvGrpSpPr>
        <p:grpSpPr bwMode="auto">
          <a:xfrm>
            <a:off x="220663" y="2498725"/>
            <a:ext cx="3702050" cy="2260600"/>
            <a:chOff x="317" y="1124"/>
            <a:chExt cx="5313" cy="2918"/>
          </a:xfrm>
        </p:grpSpPr>
        <p:sp>
          <p:nvSpPr>
            <p:cNvPr id="689156" name="Freeform 4"/>
            <p:cNvSpPr>
              <a:spLocks/>
            </p:cNvSpPr>
            <p:nvPr/>
          </p:nvSpPr>
          <p:spPr bwMode="auto">
            <a:xfrm rot="5400000">
              <a:off x="1515" y="-74"/>
              <a:ext cx="2918" cy="5313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689157" name="Object 5"/>
            <p:cNvGraphicFramePr>
              <a:graphicFrameLocks noChangeAspect="1"/>
            </p:cNvGraphicFramePr>
            <p:nvPr/>
          </p:nvGraphicFramePr>
          <p:xfrm>
            <a:off x="787" y="340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5000" imgH="1085760" progId="MS_ClipArt_Gallery.2">
                    <p:embed/>
                  </p:oleObj>
                </mc:Choice>
                <mc:Fallback>
                  <p:oleObj name="Clip" r:id="rId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3402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58" name="Object 6"/>
            <p:cNvGraphicFramePr>
              <a:graphicFrameLocks noChangeAspect="1"/>
            </p:cNvGraphicFramePr>
            <p:nvPr/>
          </p:nvGraphicFramePr>
          <p:xfrm>
            <a:off x="2882" y="341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3413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59" name="Object 7"/>
            <p:cNvGraphicFramePr>
              <a:graphicFrameLocks noChangeAspect="1"/>
            </p:cNvGraphicFramePr>
            <p:nvPr/>
          </p:nvGraphicFramePr>
          <p:xfrm>
            <a:off x="3512" y="337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3375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0" name="Object 8"/>
            <p:cNvGraphicFramePr>
              <a:graphicFrameLocks noChangeAspect="1"/>
            </p:cNvGraphicFramePr>
            <p:nvPr/>
          </p:nvGraphicFramePr>
          <p:xfrm>
            <a:off x="1298" y="342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3423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1" name="Object 9"/>
            <p:cNvGraphicFramePr>
              <a:graphicFrameLocks noChangeAspect="1"/>
            </p:cNvGraphicFramePr>
            <p:nvPr/>
          </p:nvGraphicFramePr>
          <p:xfrm>
            <a:off x="2027" y="3286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3286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2" name="Object 10"/>
            <p:cNvGraphicFramePr>
              <a:graphicFrameLocks noChangeAspect="1"/>
            </p:cNvGraphicFramePr>
            <p:nvPr/>
          </p:nvGraphicFramePr>
          <p:xfrm>
            <a:off x="2366" y="368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3683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3" name="Object 11"/>
            <p:cNvGraphicFramePr>
              <a:graphicFrameLocks noChangeAspect="1"/>
            </p:cNvGraphicFramePr>
            <p:nvPr/>
          </p:nvGraphicFramePr>
          <p:xfrm>
            <a:off x="4643" y="326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260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4" name="Object 12"/>
            <p:cNvGraphicFramePr>
              <a:graphicFrameLocks noChangeAspect="1"/>
            </p:cNvGraphicFramePr>
            <p:nvPr/>
          </p:nvGraphicFramePr>
          <p:xfrm>
            <a:off x="4059" y="356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567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5" name="Object 13"/>
            <p:cNvGraphicFramePr>
              <a:graphicFrameLocks noChangeAspect="1"/>
            </p:cNvGraphicFramePr>
            <p:nvPr/>
          </p:nvGraphicFramePr>
          <p:xfrm>
            <a:off x="447" y="3004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004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9166" name="Line 14"/>
            <p:cNvSpPr>
              <a:spLocks noChangeShapeType="1"/>
            </p:cNvSpPr>
            <p:nvPr/>
          </p:nvSpPr>
          <p:spPr bwMode="auto">
            <a:xfrm flipH="1">
              <a:off x="738" y="314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 flipH="1">
              <a:off x="1038" y="3180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363" y="3204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H="1">
              <a:off x="2328" y="3172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0" name="Line 18"/>
            <p:cNvSpPr>
              <a:spLocks noChangeShapeType="1"/>
            </p:cNvSpPr>
            <p:nvPr/>
          </p:nvSpPr>
          <p:spPr bwMode="auto">
            <a:xfrm flipH="1">
              <a:off x="2571" y="3188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1" name="Line 19"/>
            <p:cNvSpPr>
              <a:spLocks noChangeShapeType="1"/>
            </p:cNvSpPr>
            <p:nvPr/>
          </p:nvSpPr>
          <p:spPr bwMode="auto">
            <a:xfrm>
              <a:off x="2807" y="3140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2" name="Line 20"/>
            <p:cNvSpPr>
              <a:spLocks noChangeShapeType="1"/>
            </p:cNvSpPr>
            <p:nvPr/>
          </p:nvSpPr>
          <p:spPr bwMode="auto">
            <a:xfrm flipH="1">
              <a:off x="3797" y="3204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 flipH="1">
              <a:off x="4186" y="3180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4" name="Line 22"/>
            <p:cNvSpPr>
              <a:spLocks noChangeShapeType="1"/>
            </p:cNvSpPr>
            <p:nvPr/>
          </p:nvSpPr>
          <p:spPr bwMode="auto">
            <a:xfrm>
              <a:off x="4283" y="3115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5" name="Line 23"/>
            <p:cNvSpPr>
              <a:spLocks noChangeShapeType="1"/>
            </p:cNvSpPr>
            <p:nvPr/>
          </p:nvSpPr>
          <p:spPr bwMode="auto">
            <a:xfrm flipH="1">
              <a:off x="1355" y="2134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>
              <a:off x="2766" y="2126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7" name="Line 25"/>
            <p:cNvSpPr>
              <a:spLocks noChangeShapeType="1"/>
            </p:cNvSpPr>
            <p:nvPr/>
          </p:nvSpPr>
          <p:spPr bwMode="auto">
            <a:xfrm flipH="1" flipV="1">
              <a:off x="2888" y="2085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9178" name="Group 26"/>
            <p:cNvGrpSpPr>
              <a:grpSpLocks/>
            </p:cNvGrpSpPr>
            <p:nvPr/>
          </p:nvGrpSpPr>
          <p:grpSpPr bwMode="auto">
            <a:xfrm>
              <a:off x="3723" y="1565"/>
              <a:ext cx="150" cy="305"/>
              <a:chOff x="4180" y="783"/>
              <a:chExt cx="150" cy="307"/>
            </a:xfrm>
          </p:grpSpPr>
          <p:sp>
            <p:nvSpPr>
              <p:cNvPr id="689179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0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1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2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3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4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5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6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89187" name="Group 35"/>
            <p:cNvGrpSpPr>
              <a:grpSpLocks/>
            </p:cNvGrpSpPr>
            <p:nvPr/>
          </p:nvGrpSpPr>
          <p:grpSpPr bwMode="auto">
            <a:xfrm>
              <a:off x="3244" y="1255"/>
              <a:ext cx="150" cy="305"/>
              <a:chOff x="4180" y="783"/>
              <a:chExt cx="150" cy="307"/>
            </a:xfrm>
          </p:grpSpPr>
          <p:sp>
            <p:nvSpPr>
              <p:cNvPr id="689188" name="AutoShape 3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9" name="Rectangle 3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0" name="Rectangle 3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1" name="AutoShape 3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2" name="Line 4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3" name="Line 4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4" name="Rectangle 4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5" name="Rectangle 4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89196" name="Line 44"/>
            <p:cNvSpPr>
              <a:spLocks noChangeShapeType="1"/>
            </p:cNvSpPr>
            <p:nvPr/>
          </p:nvSpPr>
          <p:spPr bwMode="auto">
            <a:xfrm flipV="1">
              <a:off x="2953" y="1696"/>
              <a:ext cx="771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97" name="Line 45"/>
            <p:cNvSpPr>
              <a:spLocks noChangeShapeType="1"/>
            </p:cNvSpPr>
            <p:nvPr/>
          </p:nvSpPr>
          <p:spPr bwMode="auto">
            <a:xfrm flipV="1">
              <a:off x="2823" y="1493"/>
              <a:ext cx="422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9198" name="Group 46"/>
            <p:cNvGrpSpPr>
              <a:grpSpLocks/>
            </p:cNvGrpSpPr>
            <p:nvPr/>
          </p:nvGrpSpPr>
          <p:grpSpPr bwMode="auto">
            <a:xfrm>
              <a:off x="1791" y="1457"/>
              <a:ext cx="359" cy="180"/>
              <a:chOff x="533" y="321"/>
              <a:chExt cx="359" cy="180"/>
            </a:xfrm>
          </p:grpSpPr>
          <p:grpSp>
            <p:nvGrpSpPr>
              <p:cNvPr id="689199" name="Group 47"/>
              <p:cNvGrpSpPr>
                <a:grpSpLocks/>
              </p:cNvGrpSpPr>
              <p:nvPr/>
            </p:nvGrpSpPr>
            <p:grpSpPr bwMode="auto">
              <a:xfrm>
                <a:off x="533" y="321"/>
                <a:ext cx="359" cy="180"/>
                <a:chOff x="1009" y="655"/>
                <a:chExt cx="359" cy="180"/>
              </a:xfrm>
            </p:grpSpPr>
            <p:sp>
              <p:nvSpPr>
                <p:cNvPr id="689200" name="Oval 48"/>
                <p:cNvSpPr>
                  <a:spLocks noChangeArrowheads="1"/>
                </p:cNvSpPr>
                <p:nvPr/>
              </p:nvSpPr>
              <p:spPr bwMode="auto">
                <a:xfrm>
                  <a:off x="1012" y="735"/>
                  <a:ext cx="356" cy="10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9201" name="Line 49"/>
                <p:cNvSpPr>
                  <a:spLocks noChangeShapeType="1"/>
                </p:cNvSpPr>
                <p:nvPr/>
              </p:nvSpPr>
              <p:spPr bwMode="auto">
                <a:xfrm>
                  <a:off x="1012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9202" name="Line 50"/>
                <p:cNvSpPr>
                  <a:spLocks noChangeShapeType="1"/>
                </p:cNvSpPr>
                <p:nvPr/>
              </p:nvSpPr>
              <p:spPr bwMode="auto">
                <a:xfrm>
                  <a:off x="1368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9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1012" y="727"/>
                  <a:ext cx="353" cy="61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689204" name="Oval 52"/>
                <p:cNvSpPr>
                  <a:spLocks noChangeArrowheads="1"/>
                </p:cNvSpPr>
                <p:nvPr/>
              </p:nvSpPr>
              <p:spPr bwMode="auto">
                <a:xfrm>
                  <a:off x="1009" y="655"/>
                  <a:ext cx="356" cy="116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689205" name="Group 53"/>
                <p:cNvGrpSpPr>
                  <a:grpSpLocks/>
                </p:cNvGrpSpPr>
                <p:nvPr/>
              </p:nvGrpSpPr>
              <p:grpSpPr bwMode="auto">
                <a:xfrm>
                  <a:off x="1095" y="681"/>
                  <a:ext cx="176" cy="68"/>
                  <a:chOff x="2848" y="848"/>
                  <a:chExt cx="140" cy="98"/>
                </a:xfrm>
              </p:grpSpPr>
              <p:sp>
                <p:nvSpPr>
                  <p:cNvPr id="689206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0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0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689209" name="Group 57"/>
                <p:cNvGrpSpPr>
                  <a:grpSpLocks/>
                </p:cNvGrpSpPr>
                <p:nvPr/>
              </p:nvGrpSpPr>
              <p:grpSpPr bwMode="auto">
                <a:xfrm flipV="1">
                  <a:off x="1095" y="680"/>
                  <a:ext cx="176" cy="68"/>
                  <a:chOff x="2848" y="848"/>
                  <a:chExt cx="140" cy="98"/>
                </a:xfrm>
              </p:grpSpPr>
              <p:sp>
                <p:nvSpPr>
                  <p:cNvPr id="689210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1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689213" name="Line 61"/>
              <p:cNvSpPr>
                <a:spLocks noChangeShapeType="1"/>
              </p:cNvSpPr>
              <p:nvPr/>
            </p:nvSpPr>
            <p:spPr bwMode="auto">
              <a:xfrm>
                <a:off x="535" y="368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89214" name="Line 62"/>
            <p:cNvSpPr>
              <a:spLocks noChangeShapeType="1"/>
            </p:cNvSpPr>
            <p:nvPr/>
          </p:nvSpPr>
          <p:spPr bwMode="auto">
            <a:xfrm>
              <a:off x="2134" y="1590"/>
              <a:ext cx="543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215" name="Line 63"/>
            <p:cNvSpPr>
              <a:spLocks noChangeShapeType="1"/>
            </p:cNvSpPr>
            <p:nvPr/>
          </p:nvSpPr>
          <p:spPr bwMode="auto">
            <a:xfrm flipH="1">
              <a:off x="1257" y="1525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9221" name="Group 69"/>
            <p:cNvGrpSpPr>
              <a:grpSpLocks/>
            </p:cNvGrpSpPr>
            <p:nvPr/>
          </p:nvGrpSpPr>
          <p:grpSpPr bwMode="auto">
            <a:xfrm>
              <a:off x="2563" y="1953"/>
              <a:ext cx="454" cy="176"/>
              <a:chOff x="3913" y="3140"/>
              <a:chExt cx="454" cy="176"/>
            </a:xfrm>
          </p:grpSpPr>
          <p:sp>
            <p:nvSpPr>
              <p:cNvPr id="689222" name="Rectangle 70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23" name="Freeform 71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24" name="Freeform 72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9225" name="Group 73"/>
            <p:cNvGrpSpPr>
              <a:grpSpLocks/>
            </p:cNvGrpSpPr>
            <p:nvPr/>
          </p:nvGrpSpPr>
          <p:grpSpPr bwMode="auto">
            <a:xfrm>
              <a:off x="1067" y="3014"/>
              <a:ext cx="454" cy="176"/>
              <a:chOff x="3913" y="3140"/>
              <a:chExt cx="454" cy="176"/>
            </a:xfrm>
          </p:grpSpPr>
          <p:sp>
            <p:nvSpPr>
              <p:cNvPr id="689226" name="Rectangle 74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27" name="Freeform 75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28" name="Freeform 76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9229" name="Group 77"/>
            <p:cNvGrpSpPr>
              <a:grpSpLocks/>
            </p:cNvGrpSpPr>
            <p:nvPr/>
          </p:nvGrpSpPr>
          <p:grpSpPr bwMode="auto">
            <a:xfrm>
              <a:off x="2466" y="3030"/>
              <a:ext cx="454" cy="176"/>
              <a:chOff x="3913" y="3140"/>
              <a:chExt cx="454" cy="176"/>
            </a:xfrm>
          </p:grpSpPr>
          <p:sp>
            <p:nvSpPr>
              <p:cNvPr id="689230" name="Rectangle 78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31" name="Freeform 79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32" name="Freeform 80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9233" name="Group 81"/>
            <p:cNvGrpSpPr>
              <a:grpSpLocks/>
            </p:cNvGrpSpPr>
            <p:nvPr/>
          </p:nvGrpSpPr>
          <p:grpSpPr bwMode="auto">
            <a:xfrm>
              <a:off x="3915" y="3054"/>
              <a:ext cx="454" cy="176"/>
              <a:chOff x="3913" y="3140"/>
              <a:chExt cx="454" cy="176"/>
            </a:xfrm>
          </p:grpSpPr>
          <p:sp>
            <p:nvSpPr>
              <p:cNvPr id="689234" name="Rectangle 82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35" name="Freeform 83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36" name="Freeform 84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689238" name="Text Box 86"/>
          <p:cNvSpPr txBox="1">
            <a:spLocks noChangeArrowheads="1"/>
          </p:cNvSpPr>
          <p:nvPr/>
        </p:nvSpPr>
        <p:spPr bwMode="auto">
          <a:xfrm>
            <a:off x="138113" y="4438650"/>
            <a:ext cx="102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Computer </a:t>
            </a:r>
          </a:p>
          <a:p>
            <a:r>
              <a:rPr lang="en-US" sz="1400" i="0"/>
              <a:t>Science</a:t>
            </a:r>
            <a:endParaRPr lang="en-US"/>
          </a:p>
        </p:txBody>
      </p:sp>
      <p:sp>
        <p:nvSpPr>
          <p:cNvPr id="689239" name="Text Box 87"/>
          <p:cNvSpPr txBox="1">
            <a:spLocks noChangeArrowheads="1"/>
          </p:cNvSpPr>
          <p:nvPr/>
        </p:nvSpPr>
        <p:spPr bwMode="auto">
          <a:xfrm>
            <a:off x="1385888" y="4629150"/>
            <a:ext cx="11414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Electrical</a:t>
            </a:r>
          </a:p>
          <a:p>
            <a:r>
              <a:rPr lang="en-US" sz="1400" i="0"/>
              <a:t>Engineering</a:t>
            </a:r>
            <a:endParaRPr lang="en-US"/>
          </a:p>
        </p:txBody>
      </p:sp>
      <p:sp>
        <p:nvSpPr>
          <p:cNvPr id="689240" name="Text Box 88"/>
          <p:cNvSpPr txBox="1">
            <a:spLocks noChangeArrowheads="1"/>
          </p:cNvSpPr>
          <p:nvPr/>
        </p:nvSpPr>
        <p:spPr bwMode="auto">
          <a:xfrm>
            <a:off x="2692400" y="4551363"/>
            <a:ext cx="11414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Computer</a:t>
            </a:r>
          </a:p>
          <a:p>
            <a:r>
              <a:rPr lang="en-US" sz="1400" i="0"/>
              <a:t>Engineering</a:t>
            </a:r>
            <a:endParaRPr lang="en-US"/>
          </a:p>
        </p:txBody>
      </p:sp>
      <p:sp>
        <p:nvSpPr>
          <p:cNvPr id="689241" name="Text Box 89"/>
          <p:cNvSpPr txBox="1">
            <a:spLocks noChangeArrowheads="1"/>
          </p:cNvSpPr>
          <p:nvPr/>
        </p:nvSpPr>
        <p:spPr bwMode="auto">
          <a:xfrm>
            <a:off x="511175" y="1876425"/>
            <a:ext cx="359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What’s wrong with this picture?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5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389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440" name="Cloud"/>
          <p:cNvSpPr>
            <a:spLocks noChangeAspect="1" noEditPoints="1" noChangeArrowheads="1"/>
          </p:cNvSpPr>
          <p:nvPr/>
        </p:nvSpPr>
        <p:spPr bwMode="auto">
          <a:xfrm>
            <a:off x="4560888" y="4090988"/>
            <a:ext cx="4516437" cy="12144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90439" name="Rectangle 263"/>
          <p:cNvSpPr>
            <a:spLocks noChangeArrowheads="1"/>
          </p:cNvSpPr>
          <p:nvPr/>
        </p:nvSpPr>
        <p:spPr bwMode="auto">
          <a:xfrm>
            <a:off x="5135563" y="4583113"/>
            <a:ext cx="269875" cy="2047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438" name="Rectangle 262"/>
          <p:cNvSpPr>
            <a:spLocks noChangeArrowheads="1"/>
          </p:cNvSpPr>
          <p:nvPr/>
        </p:nvSpPr>
        <p:spPr bwMode="auto">
          <a:xfrm>
            <a:off x="8064500" y="4811713"/>
            <a:ext cx="279400" cy="2381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388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482600"/>
            <a:ext cx="4926012" cy="1625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Port-based VLAN</a:t>
            </a:r>
            <a:r>
              <a:rPr lang="en-US" sz="2000"/>
              <a:t>: switch ports grouped (by switch management software) so that </a:t>
            </a:r>
            <a:r>
              <a:rPr lang="en-US" sz="2000" i="1">
                <a:solidFill>
                  <a:srgbClr val="FF0000"/>
                </a:solidFill>
              </a:rPr>
              <a:t>single</a:t>
            </a:r>
            <a:r>
              <a:rPr lang="en-US" sz="2000"/>
              <a:t> physical switch ……</a:t>
            </a:r>
          </a:p>
          <a:p>
            <a:endParaRPr lang="en-US" sz="2000"/>
          </a:p>
        </p:txBody>
      </p:sp>
      <p:sp>
        <p:nvSpPr>
          <p:cNvPr id="690261" name="Text Box 85"/>
          <p:cNvSpPr txBox="1">
            <a:spLocks noChangeArrowheads="1"/>
          </p:cNvSpPr>
          <p:nvPr/>
        </p:nvSpPr>
        <p:spPr bwMode="auto">
          <a:xfrm>
            <a:off x="681038" y="2749550"/>
            <a:ext cx="29448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/>
              <a:t>Switch(es) supporting VLAN capabilities can be configured to define multiple </a:t>
            </a:r>
            <a:r>
              <a:rPr lang="en-US" sz="2000" b="1" u="sng">
                <a:solidFill>
                  <a:srgbClr val="FF0000"/>
                </a:solidFill>
              </a:rPr>
              <a:t>virtual </a:t>
            </a:r>
            <a:r>
              <a:rPr lang="en-US" sz="2000" i="0"/>
              <a:t>LANS over single physical LAN infrastructure.</a:t>
            </a:r>
          </a:p>
        </p:txBody>
      </p:sp>
      <p:sp>
        <p:nvSpPr>
          <p:cNvPr id="690262" name="Rectangle 86"/>
          <p:cNvSpPr>
            <a:spLocks noChangeArrowheads="1"/>
          </p:cNvSpPr>
          <p:nvPr/>
        </p:nvSpPr>
        <p:spPr bwMode="auto">
          <a:xfrm>
            <a:off x="482600" y="2300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263" name="Text Box 87"/>
          <p:cNvSpPr txBox="1">
            <a:spLocks noChangeArrowheads="1"/>
          </p:cNvSpPr>
          <p:nvPr/>
        </p:nvSpPr>
        <p:spPr bwMode="auto">
          <a:xfrm>
            <a:off x="642938" y="1924050"/>
            <a:ext cx="1916112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0">
                <a:solidFill>
                  <a:srgbClr val="FF0000"/>
                </a:solidFill>
              </a:rPr>
              <a:t>Virtual Local </a:t>
            </a:r>
          </a:p>
          <a:p>
            <a:r>
              <a:rPr lang="en-US" sz="2000" b="1" i="0">
                <a:solidFill>
                  <a:srgbClr val="FF0000"/>
                </a:solidFill>
              </a:rPr>
              <a:t>Area Network</a:t>
            </a:r>
          </a:p>
        </p:txBody>
      </p:sp>
      <p:sp>
        <p:nvSpPr>
          <p:cNvPr id="690264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5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6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7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8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9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0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0271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2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3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4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5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6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7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8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9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0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1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2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3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0284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0285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16</a:t>
            </a:r>
          </a:p>
        </p:txBody>
      </p:sp>
      <p:sp>
        <p:nvSpPr>
          <p:cNvPr id="690286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0287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0289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0290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24749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1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26146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2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5701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293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94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95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96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297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25320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8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25669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9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2395538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00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01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02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03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0304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9-15)</a:t>
            </a:r>
          </a:p>
        </p:txBody>
      </p:sp>
      <p:sp>
        <p:nvSpPr>
          <p:cNvPr id="690305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0306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07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08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09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10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11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88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337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517525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38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31495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39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5270500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40" name="Line 61"/>
          <p:cNvSpPr>
            <a:spLocks noChangeShapeType="1"/>
          </p:cNvSpPr>
          <p:nvPr/>
        </p:nvSpPr>
        <p:spPr bwMode="auto">
          <a:xfrm flipH="1">
            <a:off x="4364038" y="4911725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1" name="Line 62"/>
          <p:cNvSpPr>
            <a:spLocks noChangeShapeType="1"/>
          </p:cNvSpPr>
          <p:nvPr/>
        </p:nvSpPr>
        <p:spPr bwMode="auto">
          <a:xfrm flipH="1">
            <a:off x="4749800" y="4911725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2" name="Line 63"/>
          <p:cNvSpPr>
            <a:spLocks noChangeShapeType="1"/>
          </p:cNvSpPr>
          <p:nvPr/>
        </p:nvSpPr>
        <p:spPr bwMode="auto">
          <a:xfrm flipH="1">
            <a:off x="5468938" y="4921250"/>
            <a:ext cx="68421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50" name="Text Box 72"/>
          <p:cNvSpPr txBox="1">
            <a:spLocks noChangeArrowheads="1"/>
          </p:cNvSpPr>
          <p:nvPr/>
        </p:nvSpPr>
        <p:spPr bwMode="auto">
          <a:xfrm>
            <a:off x="4354513" y="5832475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0359" name="Text Box 45"/>
          <p:cNvSpPr txBox="1">
            <a:spLocks noChangeArrowheads="1"/>
          </p:cNvSpPr>
          <p:nvPr/>
        </p:nvSpPr>
        <p:spPr bwMode="auto">
          <a:xfrm>
            <a:off x="4903788" y="5256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grpSp>
        <p:nvGrpSpPr>
          <p:cNvPr id="690362" name="Group 186"/>
          <p:cNvGrpSpPr>
            <a:grpSpLocks/>
          </p:cNvGrpSpPr>
          <p:nvPr/>
        </p:nvGrpSpPr>
        <p:grpSpPr bwMode="auto">
          <a:xfrm>
            <a:off x="5041900" y="4316413"/>
            <a:ext cx="1684338" cy="738187"/>
            <a:chOff x="3479" y="2610"/>
            <a:chExt cx="1061" cy="465"/>
          </a:xfrm>
        </p:grpSpPr>
        <p:sp>
          <p:nvSpPr>
            <p:cNvPr id="690312" name="Rectangle 80"/>
            <p:cNvSpPr>
              <a:spLocks noChangeArrowheads="1"/>
            </p:cNvSpPr>
            <p:nvPr/>
          </p:nvSpPr>
          <p:spPr bwMode="auto">
            <a:xfrm>
              <a:off x="3531" y="2914"/>
              <a:ext cx="183" cy="15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15" name="Rectangle 75"/>
            <p:cNvSpPr>
              <a:spLocks noChangeArrowheads="1"/>
            </p:cNvSpPr>
            <p:nvPr/>
          </p:nvSpPr>
          <p:spPr bwMode="auto">
            <a:xfrm>
              <a:off x="3711" y="2779"/>
              <a:ext cx="567" cy="2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16" name="Rectangle 2"/>
            <p:cNvSpPr>
              <a:spLocks noChangeArrowheads="1"/>
            </p:cNvSpPr>
            <p:nvPr/>
          </p:nvSpPr>
          <p:spPr bwMode="auto">
            <a:xfrm>
              <a:off x="3531" y="2774"/>
              <a:ext cx="745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17" name="Line 3"/>
            <p:cNvSpPr>
              <a:spLocks noChangeShapeType="1"/>
            </p:cNvSpPr>
            <p:nvPr/>
          </p:nvSpPr>
          <p:spPr bwMode="auto">
            <a:xfrm>
              <a:off x="3532" y="2910"/>
              <a:ext cx="7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18" name="Text Box 6"/>
            <p:cNvSpPr txBox="1">
              <a:spLocks noChangeArrowheads="1"/>
            </p:cNvSpPr>
            <p:nvPr/>
          </p:nvSpPr>
          <p:spPr bwMode="auto">
            <a:xfrm>
              <a:off x="3479" y="2748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1</a:t>
              </a:r>
            </a:p>
          </p:txBody>
        </p:sp>
        <p:sp>
          <p:nvSpPr>
            <p:cNvPr id="690320" name="AutoShape 8"/>
            <p:cNvSpPr>
              <a:spLocks noChangeArrowheads="1"/>
            </p:cNvSpPr>
            <p:nvPr/>
          </p:nvSpPr>
          <p:spPr bwMode="auto">
            <a:xfrm>
              <a:off x="3513" y="2611"/>
              <a:ext cx="1027" cy="165"/>
            </a:xfrm>
            <a:prstGeom prst="parallelogram">
              <a:avLst>
                <a:gd name="adj" fmla="val 155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22" name="Freeform 10"/>
            <p:cNvSpPr>
              <a:spLocks/>
            </p:cNvSpPr>
            <p:nvPr/>
          </p:nvSpPr>
          <p:spPr bwMode="auto">
            <a:xfrm>
              <a:off x="3628" y="2639"/>
              <a:ext cx="746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25" name="Line 18"/>
            <p:cNvSpPr>
              <a:spLocks noChangeShapeType="1"/>
            </p:cNvSpPr>
            <p:nvPr/>
          </p:nvSpPr>
          <p:spPr bwMode="auto">
            <a:xfrm>
              <a:off x="3897" y="2777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26" name="Line 21"/>
            <p:cNvSpPr>
              <a:spLocks noChangeShapeType="1"/>
            </p:cNvSpPr>
            <p:nvPr/>
          </p:nvSpPr>
          <p:spPr bwMode="auto">
            <a:xfrm>
              <a:off x="3714" y="2775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27" name="Line 22"/>
            <p:cNvSpPr>
              <a:spLocks noChangeShapeType="1"/>
            </p:cNvSpPr>
            <p:nvPr/>
          </p:nvSpPr>
          <p:spPr bwMode="auto">
            <a:xfrm>
              <a:off x="3531" y="2783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28" name="Line 23"/>
            <p:cNvSpPr>
              <a:spLocks noChangeShapeType="1"/>
            </p:cNvSpPr>
            <p:nvPr/>
          </p:nvSpPr>
          <p:spPr bwMode="auto">
            <a:xfrm>
              <a:off x="4074" y="2780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31" name="Text Box 26"/>
            <p:cNvSpPr txBox="1">
              <a:spLocks noChangeArrowheads="1"/>
            </p:cNvSpPr>
            <p:nvPr/>
          </p:nvSpPr>
          <p:spPr bwMode="auto">
            <a:xfrm>
              <a:off x="4034" y="288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8</a:t>
              </a:r>
            </a:p>
          </p:txBody>
        </p:sp>
        <p:sp>
          <p:nvSpPr>
            <p:cNvPr id="690335" name="Text Box 30"/>
            <p:cNvSpPr txBox="1">
              <a:spLocks noChangeArrowheads="1"/>
            </p:cNvSpPr>
            <p:nvPr/>
          </p:nvSpPr>
          <p:spPr bwMode="auto">
            <a:xfrm>
              <a:off x="3485" y="287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2</a:t>
              </a:r>
            </a:p>
          </p:txBody>
        </p:sp>
        <p:sp>
          <p:nvSpPr>
            <p:cNvPr id="690336" name="Text Box 57"/>
            <p:cNvSpPr txBox="1">
              <a:spLocks noChangeArrowheads="1"/>
            </p:cNvSpPr>
            <p:nvPr/>
          </p:nvSpPr>
          <p:spPr bwMode="auto">
            <a:xfrm>
              <a:off x="4031" y="274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7</a:t>
              </a:r>
            </a:p>
          </p:txBody>
        </p:sp>
        <p:sp>
          <p:nvSpPr>
            <p:cNvPr id="690353" name="Oval 81"/>
            <p:cNvSpPr>
              <a:spLocks noChangeArrowheads="1"/>
            </p:cNvSpPr>
            <p:nvPr/>
          </p:nvSpPr>
          <p:spPr bwMode="auto">
            <a:xfrm>
              <a:off x="3604" y="2972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54" name="Oval 82"/>
            <p:cNvSpPr>
              <a:spLocks noChangeArrowheads="1"/>
            </p:cNvSpPr>
            <p:nvPr/>
          </p:nvSpPr>
          <p:spPr bwMode="auto">
            <a:xfrm>
              <a:off x="3788" y="2970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55" name="Oval 83"/>
            <p:cNvSpPr>
              <a:spLocks noChangeArrowheads="1"/>
            </p:cNvSpPr>
            <p:nvPr/>
          </p:nvSpPr>
          <p:spPr bwMode="auto">
            <a:xfrm>
              <a:off x="4158" y="2973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60" name="Freeform 10"/>
            <p:cNvSpPr>
              <a:spLocks/>
            </p:cNvSpPr>
            <p:nvPr/>
          </p:nvSpPr>
          <p:spPr bwMode="auto">
            <a:xfrm flipV="1">
              <a:off x="3754" y="2639"/>
              <a:ext cx="550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61" name="Freeform 185"/>
            <p:cNvSpPr>
              <a:spLocks/>
            </p:cNvSpPr>
            <p:nvPr/>
          </p:nvSpPr>
          <p:spPr bwMode="auto">
            <a:xfrm>
              <a:off x="4274" y="2610"/>
              <a:ext cx="264" cy="456"/>
            </a:xfrm>
            <a:custGeom>
              <a:avLst/>
              <a:gdLst>
                <a:gd name="T0" fmla="*/ 264 w 264"/>
                <a:gd name="T1" fmla="*/ 0 h 456"/>
                <a:gd name="T2" fmla="*/ 262 w 264"/>
                <a:gd name="T3" fmla="*/ 248 h 456"/>
                <a:gd name="T4" fmla="*/ 0 w 264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456">
                  <a:moveTo>
                    <a:pt x="264" y="0"/>
                  </a:moveTo>
                  <a:lnTo>
                    <a:pt x="262" y="248"/>
                  </a:lnTo>
                  <a:lnTo>
                    <a:pt x="0" y="45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90386" name="Group 210"/>
          <p:cNvGrpSpPr>
            <a:grpSpLocks/>
          </p:cNvGrpSpPr>
          <p:nvPr/>
        </p:nvGrpSpPr>
        <p:grpSpPr bwMode="auto">
          <a:xfrm>
            <a:off x="7080250" y="4318000"/>
            <a:ext cx="1698625" cy="742950"/>
            <a:chOff x="1003" y="3585"/>
            <a:chExt cx="1070" cy="468"/>
          </a:xfrm>
        </p:grpSpPr>
        <p:grpSp>
          <p:nvGrpSpPr>
            <p:cNvPr id="690383" name="Group 207"/>
            <p:cNvGrpSpPr>
              <a:grpSpLocks/>
            </p:cNvGrpSpPr>
            <p:nvPr/>
          </p:nvGrpSpPr>
          <p:grpSpPr bwMode="auto">
            <a:xfrm>
              <a:off x="1003" y="3723"/>
              <a:ext cx="796" cy="330"/>
              <a:chOff x="2444" y="3759"/>
              <a:chExt cx="796" cy="330"/>
            </a:xfrm>
          </p:grpSpPr>
          <p:sp>
            <p:nvSpPr>
              <p:cNvPr id="690313" name="Rectangle 77"/>
              <p:cNvSpPr>
                <a:spLocks noChangeArrowheads="1"/>
              </p:cNvSpPr>
              <p:nvPr/>
            </p:nvSpPr>
            <p:spPr bwMode="auto">
              <a:xfrm>
                <a:off x="3057" y="3793"/>
                <a:ext cx="183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14" name="Rectangle 76"/>
              <p:cNvSpPr>
                <a:spLocks noChangeArrowheads="1"/>
              </p:cNvSpPr>
              <p:nvPr/>
            </p:nvSpPr>
            <p:spPr bwMode="auto">
              <a:xfrm>
                <a:off x="2496" y="3796"/>
                <a:ext cx="561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24" name="Line 17"/>
              <p:cNvSpPr>
                <a:spLocks noChangeShapeType="1"/>
              </p:cNvSpPr>
              <p:nvPr/>
            </p:nvSpPr>
            <p:spPr bwMode="auto">
              <a:xfrm>
                <a:off x="2874" y="379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329" name="Line 24"/>
              <p:cNvSpPr>
                <a:spLocks noChangeShapeType="1"/>
              </p:cNvSpPr>
              <p:nvPr/>
            </p:nvSpPr>
            <p:spPr bwMode="auto">
              <a:xfrm>
                <a:off x="2688" y="3794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330" name="Line 25"/>
              <p:cNvSpPr>
                <a:spLocks noChangeShapeType="1"/>
              </p:cNvSpPr>
              <p:nvPr/>
            </p:nvSpPr>
            <p:spPr bwMode="auto">
              <a:xfrm>
                <a:off x="3060" y="3791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332" name="Text Box 27"/>
              <p:cNvSpPr txBox="1">
                <a:spLocks noChangeArrowheads="1"/>
              </p:cNvSpPr>
              <p:nvPr/>
            </p:nvSpPr>
            <p:spPr bwMode="auto">
              <a:xfrm>
                <a:off x="2456" y="3762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9</a:t>
                </a:r>
              </a:p>
            </p:txBody>
          </p:sp>
          <p:sp>
            <p:nvSpPr>
              <p:cNvPr id="690333" name="Text Box 28"/>
              <p:cNvSpPr txBox="1">
                <a:spLocks noChangeArrowheads="1"/>
              </p:cNvSpPr>
              <p:nvPr/>
            </p:nvSpPr>
            <p:spPr bwMode="auto">
              <a:xfrm>
                <a:off x="3008" y="390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16</a:t>
                </a:r>
              </a:p>
            </p:txBody>
          </p:sp>
          <p:sp>
            <p:nvSpPr>
              <p:cNvPr id="690334" name="Text Box 29"/>
              <p:cNvSpPr txBox="1">
                <a:spLocks noChangeArrowheads="1"/>
              </p:cNvSpPr>
              <p:nvPr/>
            </p:nvSpPr>
            <p:spPr bwMode="auto">
              <a:xfrm>
                <a:off x="2444" y="390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10</a:t>
                </a:r>
              </a:p>
            </p:txBody>
          </p:sp>
          <p:sp>
            <p:nvSpPr>
              <p:cNvPr id="690352" name="Text Box 74"/>
              <p:cNvSpPr txBox="1">
                <a:spLocks noChangeArrowheads="1"/>
              </p:cNvSpPr>
              <p:nvPr/>
            </p:nvSpPr>
            <p:spPr bwMode="auto">
              <a:xfrm>
                <a:off x="3005" y="3759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15</a:t>
                </a:r>
              </a:p>
            </p:txBody>
          </p:sp>
          <p:sp>
            <p:nvSpPr>
              <p:cNvPr id="690356" name="Oval 84"/>
              <p:cNvSpPr>
                <a:spLocks noChangeArrowheads="1"/>
              </p:cNvSpPr>
              <p:nvPr/>
            </p:nvSpPr>
            <p:spPr bwMode="auto">
              <a:xfrm>
                <a:off x="2588" y="3988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57" name="Oval 85"/>
              <p:cNvSpPr>
                <a:spLocks noChangeArrowheads="1"/>
              </p:cNvSpPr>
              <p:nvPr/>
            </p:nvSpPr>
            <p:spPr bwMode="auto">
              <a:xfrm>
                <a:off x="2580" y="385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58" name="Oval 86"/>
              <p:cNvSpPr>
                <a:spLocks noChangeArrowheads="1"/>
              </p:cNvSpPr>
              <p:nvPr/>
            </p:nvSpPr>
            <p:spPr bwMode="auto">
              <a:xfrm>
                <a:off x="3131" y="3851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</p:grpSp>
        <p:sp>
          <p:nvSpPr>
            <p:cNvPr id="690369" name="AutoShape 8"/>
            <p:cNvSpPr>
              <a:spLocks noChangeArrowheads="1"/>
            </p:cNvSpPr>
            <p:nvPr/>
          </p:nvSpPr>
          <p:spPr bwMode="auto">
            <a:xfrm>
              <a:off x="1046" y="3586"/>
              <a:ext cx="1027" cy="165"/>
            </a:xfrm>
            <a:prstGeom prst="parallelogram">
              <a:avLst>
                <a:gd name="adj" fmla="val 155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70" name="Freeform 10"/>
            <p:cNvSpPr>
              <a:spLocks/>
            </p:cNvSpPr>
            <p:nvPr/>
          </p:nvSpPr>
          <p:spPr bwMode="auto">
            <a:xfrm>
              <a:off x="1161" y="3614"/>
              <a:ext cx="746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81" name="Freeform 10"/>
            <p:cNvSpPr>
              <a:spLocks/>
            </p:cNvSpPr>
            <p:nvPr/>
          </p:nvSpPr>
          <p:spPr bwMode="auto">
            <a:xfrm flipV="1">
              <a:off x="1287" y="3614"/>
              <a:ext cx="550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82" name="Freeform 206"/>
            <p:cNvSpPr>
              <a:spLocks/>
            </p:cNvSpPr>
            <p:nvPr/>
          </p:nvSpPr>
          <p:spPr bwMode="auto">
            <a:xfrm>
              <a:off x="1807" y="3585"/>
              <a:ext cx="264" cy="456"/>
            </a:xfrm>
            <a:custGeom>
              <a:avLst/>
              <a:gdLst>
                <a:gd name="T0" fmla="*/ 264 w 264"/>
                <a:gd name="T1" fmla="*/ 0 h 456"/>
                <a:gd name="T2" fmla="*/ 262 w 264"/>
                <a:gd name="T3" fmla="*/ 248 h 456"/>
                <a:gd name="T4" fmla="*/ 0 w 264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456">
                  <a:moveTo>
                    <a:pt x="264" y="0"/>
                  </a:moveTo>
                  <a:lnTo>
                    <a:pt x="262" y="248"/>
                  </a:lnTo>
                  <a:lnTo>
                    <a:pt x="0" y="45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0384" name="Freeform 208"/>
            <p:cNvSpPr>
              <a:spLocks/>
            </p:cNvSpPr>
            <p:nvPr/>
          </p:nvSpPr>
          <p:spPr bwMode="auto">
            <a:xfrm>
              <a:off x="1044" y="3747"/>
              <a:ext cx="762" cy="303"/>
            </a:xfrm>
            <a:custGeom>
              <a:avLst/>
              <a:gdLst>
                <a:gd name="T0" fmla="*/ 0 w 762"/>
                <a:gd name="T1" fmla="*/ 3 h 303"/>
                <a:gd name="T2" fmla="*/ 0 w 762"/>
                <a:gd name="T3" fmla="*/ 303 h 303"/>
                <a:gd name="T4" fmla="*/ 762 w 762"/>
                <a:gd name="T5" fmla="*/ 303 h 303"/>
                <a:gd name="T6" fmla="*/ 762 w 762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2" h="303">
                  <a:moveTo>
                    <a:pt x="0" y="3"/>
                  </a:moveTo>
                  <a:lnTo>
                    <a:pt x="0" y="303"/>
                  </a:lnTo>
                  <a:lnTo>
                    <a:pt x="762" y="303"/>
                  </a:lnTo>
                  <a:lnTo>
                    <a:pt x="76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0385" name="Line 209"/>
            <p:cNvSpPr>
              <a:spLocks noChangeShapeType="1"/>
            </p:cNvSpPr>
            <p:nvPr/>
          </p:nvSpPr>
          <p:spPr bwMode="auto">
            <a:xfrm flipV="1">
              <a:off x="1044" y="3888"/>
              <a:ext cx="76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90343" name="Text Box 64"/>
          <p:cNvSpPr txBox="1">
            <a:spLocks noChangeArrowheads="1"/>
          </p:cNvSpPr>
          <p:nvPr/>
        </p:nvSpPr>
        <p:spPr bwMode="auto">
          <a:xfrm>
            <a:off x="8037513" y="5297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344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524033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45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52752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46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38" y="51038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47" name="Line 69"/>
          <p:cNvSpPr>
            <a:spLocks noChangeShapeType="1"/>
          </p:cNvSpPr>
          <p:nvPr/>
        </p:nvSpPr>
        <p:spPr bwMode="auto">
          <a:xfrm>
            <a:off x="7324725" y="4922838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8" name="Line 70"/>
          <p:cNvSpPr>
            <a:spLocks noChangeShapeType="1"/>
          </p:cNvSpPr>
          <p:nvPr/>
        </p:nvSpPr>
        <p:spPr bwMode="auto">
          <a:xfrm>
            <a:off x="7315200" y="4721225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9" name="Line 71"/>
          <p:cNvSpPr>
            <a:spLocks noChangeShapeType="1"/>
          </p:cNvSpPr>
          <p:nvPr/>
        </p:nvSpPr>
        <p:spPr bwMode="auto">
          <a:xfrm>
            <a:off x="8170863" y="4665663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51" name="Text Box 73"/>
          <p:cNvSpPr txBox="1">
            <a:spLocks noChangeArrowheads="1"/>
          </p:cNvSpPr>
          <p:nvPr/>
        </p:nvSpPr>
        <p:spPr bwMode="auto">
          <a:xfrm>
            <a:off x="7364413" y="5827713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9-16)</a:t>
            </a:r>
          </a:p>
        </p:txBody>
      </p:sp>
      <p:sp>
        <p:nvSpPr>
          <p:cNvPr id="690387" name="Rectangle 211"/>
          <p:cNvSpPr>
            <a:spLocks noChangeArrowheads="1"/>
          </p:cNvSpPr>
          <p:nvPr/>
        </p:nvSpPr>
        <p:spPr bwMode="auto">
          <a:xfrm>
            <a:off x="4095750" y="3695700"/>
            <a:ext cx="48371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i="0"/>
              <a:t>… operates as </a:t>
            </a:r>
            <a:r>
              <a:rPr lang="en-US" sz="2000">
                <a:solidFill>
                  <a:srgbClr val="FF0000"/>
                </a:solidFill>
              </a:rPr>
              <a:t>multiple</a:t>
            </a:r>
            <a:r>
              <a:rPr lang="en-US" sz="2000" i="0"/>
              <a:t> virtual switches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315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Port-based VLAN</a:t>
            </a:r>
          </a:p>
        </p:txBody>
      </p:sp>
      <p:sp>
        <p:nvSpPr>
          <p:cNvPr id="691210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1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2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3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4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5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16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1217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18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9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20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21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22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3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4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5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6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7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8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9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1230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1231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16</a:t>
            </a:r>
          </a:p>
        </p:txBody>
      </p:sp>
      <p:sp>
        <p:nvSpPr>
          <p:cNvPr id="691232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1233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1234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1235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34432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36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35829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37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52901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1238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39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0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1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1242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49091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43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352583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44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3354388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1245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6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7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8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1249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9-15)</a:t>
            </a:r>
          </a:p>
        </p:txBody>
      </p:sp>
      <p:sp>
        <p:nvSpPr>
          <p:cNvPr id="691250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1251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2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3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4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5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6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7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sp>
        <p:nvSpPr>
          <p:cNvPr id="691316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traffic isolation:</a:t>
            </a:r>
            <a:r>
              <a:rPr lang="en-US" sz="2400"/>
              <a:t> frames to/from ports 1-8 can </a:t>
            </a:r>
            <a:r>
              <a:rPr lang="en-US" sz="2400" i="1"/>
              <a:t>only</a:t>
            </a:r>
            <a:r>
              <a:rPr lang="en-US" sz="2400"/>
              <a:t> reach ports 1-8</a:t>
            </a:r>
          </a:p>
          <a:p>
            <a:pPr lvl="1"/>
            <a:r>
              <a:rPr lang="en-US" sz="180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FF0000"/>
                </a:solidFill>
              </a:rPr>
              <a:t>dynamic membership:</a:t>
            </a:r>
            <a:r>
              <a:rPr lang="en-US" sz="2400" i="0"/>
              <a:t> ports can be dynamically assigned among VLANs</a:t>
            </a:r>
          </a:p>
        </p:txBody>
      </p:sp>
      <p:grpSp>
        <p:nvGrpSpPr>
          <p:cNvPr id="691322" name="Group 122"/>
          <p:cNvGrpSpPr>
            <a:grpSpLocks/>
          </p:cNvGrpSpPr>
          <p:nvPr/>
        </p:nvGrpSpPr>
        <p:grpSpPr bwMode="auto">
          <a:xfrm>
            <a:off x="4906963" y="2632075"/>
            <a:ext cx="1317625" cy="525463"/>
            <a:chOff x="2973" y="1054"/>
            <a:chExt cx="830" cy="331"/>
          </a:xfrm>
        </p:grpSpPr>
        <p:sp>
          <p:nvSpPr>
            <p:cNvPr id="691318" name="Rectangle 118"/>
            <p:cNvSpPr>
              <a:spLocks noChangeArrowheads="1"/>
            </p:cNvSpPr>
            <p:nvPr/>
          </p:nvSpPr>
          <p:spPr bwMode="auto">
            <a:xfrm>
              <a:off x="3627" y="1188"/>
              <a:ext cx="176" cy="1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691319" name="Picture 67" descr="termina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3" y="1054"/>
              <a:ext cx="31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1320" name="Line 120"/>
            <p:cNvSpPr>
              <a:spLocks noChangeShapeType="1"/>
            </p:cNvSpPr>
            <p:nvPr/>
          </p:nvSpPr>
          <p:spPr bwMode="auto">
            <a:xfrm flipH="1" flipV="1">
              <a:off x="3204" y="1136"/>
              <a:ext cx="50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1321" name="Oval 82"/>
            <p:cNvSpPr>
              <a:spLocks noChangeArrowheads="1"/>
            </p:cNvSpPr>
            <p:nvPr/>
          </p:nvSpPr>
          <p:spPr bwMode="auto">
            <a:xfrm>
              <a:off x="3692" y="1248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691324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400">
                  <a:solidFill>
                    <a:srgbClr val="FF0000"/>
                  </a:solidFill>
                </a:rPr>
                <a:t>forwarding between VLANS:</a:t>
              </a:r>
              <a:r>
                <a:rPr lang="en-US" sz="2400" i="0"/>
                <a:t> done via routing (just as with separate switches)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</a:pPr>
              <a:r>
                <a:rPr lang="en-US" sz="2000" i="0"/>
                <a:t>in practice vendors sell combined switches plus routers</a:t>
              </a:r>
            </a:p>
          </p:txBody>
        </p:sp>
        <p:grpSp>
          <p:nvGrpSpPr>
            <p:cNvPr id="691349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691326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691327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69132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91329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91330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9133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 i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1332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69133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691334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35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36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691337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691338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39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40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691341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91343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1344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1345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91346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91347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91348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335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8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8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83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81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80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trunk port:</a:t>
            </a:r>
            <a:r>
              <a:rPr lang="en-US" sz="2400"/>
              <a:t> carries frames between VLANS defined over multiple physical switches</a:t>
            </a:r>
          </a:p>
          <a:p>
            <a:pPr lvl="1"/>
            <a:r>
              <a:rPr lang="en-US" sz="2000"/>
              <a:t>frames forwarded within VLAN between switches can’t be vanilla 802.1 frames (must carry VLAN ID info)</a:t>
            </a:r>
          </a:p>
          <a:p>
            <a:pPr lvl="1"/>
            <a:r>
              <a:rPr lang="en-US" sz="2000"/>
              <a:t>802.1q protocol adds/removed additional header fields for frames forwarded between trunk ports</a:t>
            </a:r>
          </a:p>
        </p:txBody>
      </p:sp>
      <p:sp>
        <p:nvSpPr>
          <p:cNvPr id="692286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287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88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89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0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1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2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293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2294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295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6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7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8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9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0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1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2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3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4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5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6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2307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2309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2310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2311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2312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473325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13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613025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14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568575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315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16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17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18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2319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2530475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20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256540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21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2393950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322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23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24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25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2326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9-15)</a:t>
            </a:r>
          </a:p>
        </p:txBody>
      </p:sp>
      <p:sp>
        <p:nvSpPr>
          <p:cNvPr id="692327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2328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29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0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1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2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3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4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sp>
        <p:nvSpPr>
          <p:cNvPr id="692337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40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41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42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43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44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47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2348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sp>
        <p:nvSpPr>
          <p:cNvPr id="692349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1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2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3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4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5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64 w 264"/>
              <a:gd name="T1" fmla="*/ 0 h 456"/>
              <a:gd name="T2" fmla="*/ 262 w 264"/>
              <a:gd name="T3" fmla="*/ 248 h 456"/>
              <a:gd name="T4" fmla="*/ 0 w 264"/>
              <a:gd name="T5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92356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3 h 303"/>
              <a:gd name="T2" fmla="*/ 0 w 762"/>
              <a:gd name="T3" fmla="*/ 303 h 303"/>
              <a:gd name="T4" fmla="*/ 762 w 762"/>
              <a:gd name="T5" fmla="*/ 303 h 303"/>
              <a:gd name="T6" fmla="*/ 762 w 762"/>
              <a:gd name="T7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92357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692359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251460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60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2568575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61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2397125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362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63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64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77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79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3</a:t>
            </a:r>
          </a:p>
        </p:txBody>
      </p:sp>
      <p:sp>
        <p:nvSpPr>
          <p:cNvPr id="692382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86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Ports 4,6,7,8 belong to CS VLAN</a:t>
            </a:r>
          </a:p>
        </p:txBody>
      </p:sp>
      <p:sp>
        <p:nvSpPr>
          <p:cNvPr id="692387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5</a:t>
            </a:r>
          </a:p>
        </p:txBody>
      </p:sp>
      <p:sp>
        <p:nvSpPr>
          <p:cNvPr id="692388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4</a:t>
            </a:r>
          </a:p>
        </p:txBody>
      </p:sp>
      <p:sp>
        <p:nvSpPr>
          <p:cNvPr id="692389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6</a:t>
            </a:r>
          </a:p>
        </p:txBody>
      </p:sp>
      <p:sp>
        <p:nvSpPr>
          <p:cNvPr id="692390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692391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2393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692308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692345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92350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2392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251" name="Group 28"/>
          <p:cNvGrpSpPr>
            <a:grpSpLocks/>
          </p:cNvGrpSpPr>
          <p:nvPr/>
        </p:nvGrpSpPr>
        <p:grpSpPr bwMode="auto">
          <a:xfrm>
            <a:off x="863600" y="1468438"/>
            <a:ext cx="5530850" cy="1079500"/>
            <a:chOff x="544" y="925"/>
            <a:chExt cx="3484" cy="680"/>
          </a:xfrm>
        </p:grpSpPr>
        <p:pic>
          <p:nvPicPr>
            <p:cNvPr id="69325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1006"/>
              <a:ext cx="3484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3253" name="Rectangle 8"/>
            <p:cNvSpPr>
              <a:spLocks noChangeArrowheads="1"/>
            </p:cNvSpPr>
            <p:nvPr/>
          </p:nvSpPr>
          <p:spPr bwMode="auto">
            <a:xfrm>
              <a:off x="2166" y="1340"/>
              <a:ext cx="172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3254" name="Rectangle 7"/>
            <p:cNvSpPr>
              <a:spLocks noChangeArrowheads="1"/>
            </p:cNvSpPr>
            <p:nvPr/>
          </p:nvSpPr>
          <p:spPr bwMode="auto">
            <a:xfrm>
              <a:off x="2186" y="1124"/>
              <a:ext cx="132" cy="232"/>
            </a:xfrm>
            <a:prstGeom prst="rect">
              <a:avLst/>
            </a:prstGeom>
            <a:solidFill>
              <a:srgbClr val="CC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3255" name="Text Box 9"/>
            <p:cNvSpPr txBox="1">
              <a:spLocks noChangeArrowheads="1"/>
            </p:cNvSpPr>
            <p:nvPr/>
          </p:nvSpPr>
          <p:spPr bwMode="auto">
            <a:xfrm>
              <a:off x="2124" y="925"/>
              <a:ext cx="2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i="0">
                  <a:latin typeface="Arial" charset="0"/>
                </a:rPr>
                <a:t>Type</a:t>
              </a:r>
            </a:p>
          </p:txBody>
        </p:sp>
        <p:sp>
          <p:nvSpPr>
            <p:cNvPr id="693256" name="Line 10"/>
            <p:cNvSpPr>
              <a:spLocks noChangeShapeType="1"/>
            </p:cNvSpPr>
            <p:nvPr/>
          </p:nvSpPr>
          <p:spPr bwMode="auto">
            <a:xfrm>
              <a:off x="2234" y="1056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93257" name="Picture 29" descr="eth_head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913063"/>
            <a:ext cx="25479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8" name="Picture 30" descr="eth_head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2709863"/>
            <a:ext cx="27781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325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0" name="Rectangle 32"/>
          <p:cNvSpPr>
            <a:spLocks noChangeArrowheads="1"/>
          </p:cNvSpPr>
          <p:nvPr/>
        </p:nvSpPr>
        <p:spPr bwMode="auto">
          <a:xfrm>
            <a:off x="3465513" y="2989263"/>
            <a:ext cx="333375" cy="373062"/>
          </a:xfrm>
          <a:prstGeom prst="rect">
            <a:avLst/>
          </a:prstGeom>
          <a:solidFill>
            <a:srgbClr val="CC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3261" name="Rectangle 33"/>
          <p:cNvSpPr>
            <a:spLocks noChangeArrowheads="1"/>
          </p:cNvSpPr>
          <p:nvPr/>
        </p:nvSpPr>
        <p:spPr bwMode="auto">
          <a:xfrm>
            <a:off x="3832225" y="2989263"/>
            <a:ext cx="333375" cy="373062"/>
          </a:xfrm>
          <a:prstGeom prst="rect">
            <a:avLst/>
          </a:prstGeom>
          <a:solidFill>
            <a:srgbClr val="CC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3262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3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4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6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7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2-byte Tag Protocol Identifier</a:t>
            </a:r>
          </a:p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                        (value: 81-00) </a:t>
            </a:r>
          </a:p>
        </p:txBody>
      </p:sp>
      <p:sp>
        <p:nvSpPr>
          <p:cNvPr id="693268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                          3 bit priority field like IP TOS)</a:t>
            </a:r>
            <a:r>
              <a:rPr lang="en-US" altLang="ko-KR" i="0">
                <a:latin typeface="Arial" charset="0"/>
                <a:ea typeface="Gulim" pitchFamily="34" charset="-127"/>
              </a:rPr>
              <a:t> </a:t>
            </a:r>
          </a:p>
        </p:txBody>
      </p:sp>
      <p:sp>
        <p:nvSpPr>
          <p:cNvPr id="693269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70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71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72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latin typeface="Arial" charset="0"/>
                <a:ea typeface="Gulim" pitchFamily="34" charset="-127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latin typeface="Arial" charset="0"/>
                <a:ea typeface="Gulim" pitchFamily="34" charset="-127"/>
              </a:rPr>
              <a:t>CRC</a:t>
            </a:r>
            <a:r>
              <a:rPr lang="en-US" altLang="ko-KR" i="0">
                <a:latin typeface="Arial" charset="0"/>
                <a:ea typeface="Gulim" pitchFamily="34" charset="-127"/>
              </a:rPr>
              <a:t> </a:t>
            </a:r>
          </a:p>
        </p:txBody>
      </p:sp>
      <p:sp>
        <p:nvSpPr>
          <p:cNvPr id="693275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i="0" u="sng">
                <a:solidFill>
                  <a:srgbClr val="000099"/>
                </a:solidFill>
              </a:rPr>
              <a:t>802.1Q VLAN frame format</a:t>
            </a:r>
          </a:p>
        </p:txBody>
      </p:sp>
      <p:sp>
        <p:nvSpPr>
          <p:cNvPr id="693276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62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802.1 frame</a:t>
            </a:r>
          </a:p>
        </p:txBody>
      </p:sp>
      <p:sp>
        <p:nvSpPr>
          <p:cNvPr id="693277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84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802.1Q frame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520D8-1D15-44DA-9B9B-C6653470A34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/>
              <a:t>datagram transferred by different link protocols over different links:</a:t>
            </a:r>
          </a:p>
          <a:p>
            <a:pPr lvl="1"/>
            <a:r>
              <a:rPr lang="en-US" sz="2000"/>
              <a:t>e.g., Ethernet on first link, frame relay on intermediate links, 802.11 on last link</a:t>
            </a:r>
          </a:p>
          <a:p>
            <a:r>
              <a:rPr lang="en-US" sz="2400"/>
              <a:t>each  link protocol provides different services</a:t>
            </a:r>
          </a:p>
          <a:p>
            <a:pPr lvl="1"/>
            <a:r>
              <a:rPr lang="en-US" sz="2000"/>
              <a:t>e.g., may or may not provide rdt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6925" y="144780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 dirty="0"/>
              <a:t>trip from Princeton to Lausanne</a:t>
            </a:r>
          </a:p>
          <a:p>
            <a:pPr lvl="1"/>
            <a:r>
              <a:rPr lang="en-US" sz="2000" dirty="0"/>
              <a:t>limo: Princeton to JFK</a:t>
            </a:r>
          </a:p>
          <a:p>
            <a:pPr lvl="1"/>
            <a:r>
              <a:rPr lang="en-US" sz="2000" dirty="0"/>
              <a:t>plane: JFK to Geneva</a:t>
            </a:r>
          </a:p>
          <a:p>
            <a:pPr lvl="1"/>
            <a:r>
              <a:rPr lang="en-US" sz="2000" dirty="0"/>
              <a:t>train: Geneva to Lausanne</a:t>
            </a:r>
          </a:p>
          <a:p>
            <a:r>
              <a:rPr lang="en-US" sz="2400" dirty="0"/>
              <a:t>tourist = </a:t>
            </a:r>
            <a:r>
              <a:rPr lang="en-US" sz="2400" dirty="0">
                <a:solidFill>
                  <a:srgbClr val="FF0000"/>
                </a:solidFill>
              </a:rPr>
              <a:t>datagram</a:t>
            </a:r>
            <a:endParaRPr lang="en-US" sz="2400" dirty="0"/>
          </a:p>
          <a:p>
            <a:r>
              <a:rPr lang="en-US" sz="2400" dirty="0"/>
              <a:t>transport segment = </a:t>
            </a:r>
            <a:r>
              <a:rPr lang="en-US" sz="2400" dirty="0">
                <a:solidFill>
                  <a:srgbClr val="FF0000"/>
                </a:solidFill>
              </a:rPr>
              <a:t>communication link</a:t>
            </a:r>
            <a:endParaRPr lang="en-US" sz="2400" dirty="0"/>
          </a:p>
          <a:p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FF0000"/>
                </a:solidFill>
              </a:rPr>
              <a:t>link layer protocol</a:t>
            </a:r>
            <a:endParaRPr lang="en-US" sz="2400" dirty="0"/>
          </a:p>
          <a:p>
            <a:r>
              <a:rPr lang="en-US" sz="2400" dirty="0"/>
              <a:t>travel agent = </a:t>
            </a:r>
            <a:r>
              <a:rPr lang="en-US" sz="2400" dirty="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2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to Point Data Link Control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46213"/>
            <a:ext cx="7772400" cy="4953000"/>
          </a:xfrm>
        </p:spPr>
        <p:txBody>
          <a:bodyPr/>
          <a:lstStyle/>
          <a:p>
            <a:r>
              <a:rPr lang="en-US" sz="2400"/>
              <a:t>one sender, one receiver, one link: easier than broadcast link:</a:t>
            </a:r>
          </a:p>
          <a:p>
            <a:pPr lvl="1"/>
            <a:r>
              <a:rPr lang="en-US"/>
              <a:t>no Media Access Control</a:t>
            </a:r>
          </a:p>
          <a:p>
            <a:pPr lvl="1"/>
            <a:r>
              <a:rPr lang="en-US"/>
              <a:t>no need for explicit MAC addressing</a:t>
            </a:r>
          </a:p>
          <a:p>
            <a:pPr lvl="1"/>
            <a:r>
              <a:rPr lang="en-US"/>
              <a:t>e.g., dialup link, ISDN line</a:t>
            </a:r>
          </a:p>
          <a:p>
            <a:r>
              <a:rPr lang="en-US" sz="2400"/>
              <a:t>popular  point-to-point DLC protocols:</a:t>
            </a:r>
          </a:p>
          <a:p>
            <a:pPr lvl="1"/>
            <a:r>
              <a:rPr lang="en-US"/>
              <a:t>PPP (point-to-point protocol)</a:t>
            </a:r>
          </a:p>
          <a:p>
            <a:pPr lvl="1"/>
            <a:r>
              <a:rPr lang="en-US"/>
              <a:t>HDLC: High level data link control (Data link used to be considered “high layer” in protocol stack!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200"/>
              <a:t>PPP Design Requirements [RFC 1557]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77724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packet framing:</a:t>
            </a:r>
            <a:r>
              <a:rPr lang="en-US" sz="2400"/>
              <a:t> encapsulation of network-layer datagram in data link frame </a:t>
            </a:r>
          </a:p>
          <a:p>
            <a:pPr lvl="1"/>
            <a:r>
              <a:rPr lang="en-US"/>
              <a:t>carry network layer data of any network layer protocol (not just IP) </a:t>
            </a:r>
            <a:r>
              <a:rPr lang="en-US" i="1"/>
              <a:t>at same time</a:t>
            </a:r>
          </a:p>
          <a:p>
            <a:pPr lvl="1"/>
            <a:r>
              <a:rPr lang="en-US"/>
              <a:t>ability to demultiplex upwards</a:t>
            </a:r>
          </a:p>
          <a:p>
            <a:r>
              <a:rPr lang="en-US" sz="2400">
                <a:solidFill>
                  <a:srgbClr val="FF0000"/>
                </a:solidFill>
              </a:rPr>
              <a:t>bit transparency:</a:t>
            </a:r>
            <a:r>
              <a:rPr lang="en-US" sz="2400"/>
              <a:t> must carry any bit pattern in the data field</a:t>
            </a:r>
          </a:p>
          <a:p>
            <a:r>
              <a:rPr lang="en-US" sz="2400">
                <a:solidFill>
                  <a:srgbClr val="FF0000"/>
                </a:solidFill>
              </a:rPr>
              <a:t>error detection</a:t>
            </a:r>
            <a:r>
              <a:rPr lang="en-US" sz="2400"/>
              <a:t> (no correction)</a:t>
            </a:r>
          </a:p>
          <a:p>
            <a:r>
              <a:rPr lang="en-US" sz="2400">
                <a:solidFill>
                  <a:srgbClr val="FF0000"/>
                </a:solidFill>
              </a:rPr>
              <a:t>connection liveness:</a:t>
            </a:r>
            <a:r>
              <a:rPr lang="en-US" sz="2400"/>
              <a:t> detect, signal link failure to network layer</a:t>
            </a:r>
          </a:p>
          <a:p>
            <a:r>
              <a:rPr lang="en-US" sz="2400">
                <a:solidFill>
                  <a:srgbClr val="FF0000"/>
                </a:solidFill>
              </a:rPr>
              <a:t>network layer address negotiation:</a:t>
            </a:r>
            <a:r>
              <a:rPr lang="en-US" sz="2400"/>
              <a:t> endpoint can learn/configure each other’s network address</a:t>
            </a: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PPP non-requirements</a:t>
            </a:r>
            <a:endParaRPr lang="en-US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585913"/>
            <a:ext cx="7772400" cy="4908550"/>
          </a:xfrm>
        </p:spPr>
        <p:txBody>
          <a:bodyPr/>
          <a:lstStyle/>
          <a:p>
            <a:r>
              <a:rPr lang="en-US" sz="2400"/>
              <a:t>no error correction/recovery</a:t>
            </a:r>
          </a:p>
          <a:p>
            <a:r>
              <a:rPr lang="en-US" sz="2400"/>
              <a:t>no flow control</a:t>
            </a:r>
          </a:p>
          <a:p>
            <a:r>
              <a:rPr lang="en-US" sz="2400"/>
              <a:t>out of order delivery OK </a:t>
            </a:r>
          </a:p>
          <a:p>
            <a:r>
              <a:rPr lang="en-US" sz="2400"/>
              <a:t>no need to support multipoint links (e.g., polling)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41425" y="4189413"/>
            <a:ext cx="683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i="0">
                <a:solidFill>
                  <a:srgbClr val="FF0000"/>
                </a:solidFill>
              </a:rPr>
              <a:t>Error recovery, flow control, data re-ordering </a:t>
            </a:r>
          </a:p>
          <a:p>
            <a:pPr algn="ctr"/>
            <a:r>
              <a:rPr lang="en-US" sz="2400" i="0">
                <a:solidFill>
                  <a:srgbClr val="FF0000"/>
                </a:solidFill>
              </a:rPr>
              <a:t>all relegated to higher layers!</a:t>
            </a:r>
            <a:endParaRPr lang="en-US" sz="2400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18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sz="2800" u="none">
                <a:solidFill>
                  <a:srgbClr val="FF0000"/>
                </a:solidFill>
              </a:rPr>
              <a:t>Synthesis:</a:t>
            </a:r>
            <a:r>
              <a:rPr lang="en-US" sz="2800" u="none"/>
              <a:t> a day in the life of a web request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r>
              <a:rPr lang="en-US"/>
              <a:t>journey down protocol stack complete!</a:t>
            </a:r>
          </a:p>
          <a:p>
            <a:pPr lvl="1"/>
            <a:r>
              <a:rPr lang="en-US"/>
              <a:t>application, transport, network, link</a:t>
            </a:r>
          </a:p>
          <a:p>
            <a:r>
              <a:rPr lang="en-US"/>
              <a:t>putting-it-all-together: synthesis!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goal:</a:t>
            </a:r>
            <a:r>
              <a:rPr lang="en-US"/>
              <a:t> identify, review, understand protocols (at all layers) involved in seemingly simple scenario: requesting www page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scenario:</a:t>
            </a:r>
            <a:r>
              <a:rPr lang="en-US"/>
              <a:t> student attaches laptop to campus network, requests/receives www.google.com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96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798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84 w 2453"/>
              <a:gd name="T1" fmla="*/ 632 h 2011"/>
              <a:gd name="T2" fmla="*/ 16 w 2453"/>
              <a:gd name="T3" fmla="*/ 809 h 2011"/>
              <a:gd name="T4" fmla="*/ 9 w 2453"/>
              <a:gd name="T5" fmla="*/ 1005 h 2011"/>
              <a:gd name="T6" fmla="*/ 70 w 2453"/>
              <a:gd name="T7" fmla="*/ 1147 h 2011"/>
              <a:gd name="T8" fmla="*/ 165 w 2453"/>
              <a:gd name="T9" fmla="*/ 1364 h 2011"/>
              <a:gd name="T10" fmla="*/ 280 w 2453"/>
              <a:gd name="T11" fmla="*/ 1446 h 2011"/>
              <a:gd name="T12" fmla="*/ 549 w 2453"/>
              <a:gd name="T13" fmla="*/ 1627 h 2011"/>
              <a:gd name="T14" fmla="*/ 1152 w 2453"/>
              <a:gd name="T15" fmla="*/ 1687 h 2011"/>
              <a:gd name="T16" fmla="*/ 1542 w 2453"/>
              <a:gd name="T17" fmla="*/ 1965 h 2011"/>
              <a:gd name="T18" fmla="*/ 1675 w 2453"/>
              <a:gd name="T19" fmla="*/ 1965 h 2011"/>
              <a:gd name="T20" fmla="*/ 1933 w 2453"/>
              <a:gd name="T21" fmla="*/ 1945 h 2011"/>
              <a:gd name="T22" fmla="*/ 2376 w 2453"/>
              <a:gd name="T23" fmla="*/ 1793 h 2011"/>
              <a:gd name="T24" fmla="*/ 2396 w 2453"/>
              <a:gd name="T25" fmla="*/ 1508 h 2011"/>
              <a:gd name="T26" fmla="*/ 2293 w 2453"/>
              <a:gd name="T27" fmla="*/ 1297 h 2011"/>
              <a:gd name="T28" fmla="*/ 2347 w 2453"/>
              <a:gd name="T29" fmla="*/ 843 h 2011"/>
              <a:gd name="T30" fmla="*/ 2340 w 2453"/>
              <a:gd name="T31" fmla="*/ 653 h 2011"/>
              <a:gd name="T32" fmla="*/ 2177 w 2453"/>
              <a:gd name="T33" fmla="*/ 456 h 2011"/>
              <a:gd name="T34" fmla="*/ 1920 w 2453"/>
              <a:gd name="T35" fmla="*/ 165 h 2011"/>
              <a:gd name="T36" fmla="*/ 1601 w 2453"/>
              <a:gd name="T37" fmla="*/ 36 h 2011"/>
              <a:gd name="T38" fmla="*/ 1229 w 2453"/>
              <a:gd name="T39" fmla="*/ 16 h 2011"/>
              <a:gd name="T40" fmla="*/ 917 w 2453"/>
              <a:gd name="T41" fmla="*/ 131 h 2011"/>
              <a:gd name="T42" fmla="*/ 477 w 2453"/>
              <a:gd name="T43" fmla="*/ 260 h 2011"/>
              <a:gd name="T44" fmla="*/ 212 w 2453"/>
              <a:gd name="T45" fmla="*/ 375 h 2011"/>
              <a:gd name="T46" fmla="*/ 84 w 2453"/>
              <a:gd name="T47" fmla="*/ 632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life: scenario</a:t>
            </a:r>
          </a:p>
        </p:txBody>
      </p:sp>
      <p:sp>
        <p:nvSpPr>
          <p:cNvPr id="699590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grpSp>
        <p:nvGrpSpPr>
          <p:cNvPr id="699592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69959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59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59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59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59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59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59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0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0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0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0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0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0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0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960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69960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0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1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1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1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1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16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1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20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21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99622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699623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9624" name="Group 38"/>
          <p:cNvGrpSpPr>
            <a:grpSpLocks/>
          </p:cNvGrpSpPr>
          <p:nvPr/>
        </p:nvGrpSpPr>
        <p:grpSpPr bwMode="auto">
          <a:xfrm>
            <a:off x="3094038" y="2459038"/>
            <a:ext cx="742950" cy="311150"/>
            <a:chOff x="1935" y="960"/>
            <a:chExt cx="468" cy="196"/>
          </a:xfrm>
        </p:grpSpPr>
        <p:sp>
          <p:nvSpPr>
            <p:cNvPr id="699625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9626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27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28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629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630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631" name="Rectangle 45"/>
          <p:cNvSpPr>
            <a:spLocks noChangeArrowheads="1"/>
          </p:cNvSpPr>
          <p:nvPr/>
        </p:nvSpPr>
        <p:spPr bwMode="auto">
          <a:xfrm>
            <a:off x="2241550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9633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9634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699635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36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37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99638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9639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40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699641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699642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9964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4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5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99646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9964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9965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5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699652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9653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699654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55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56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57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58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5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6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66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67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9668" name="Group 84"/>
          <p:cNvGrpSpPr>
            <a:grpSpLocks/>
          </p:cNvGrpSpPr>
          <p:nvPr/>
        </p:nvGrpSpPr>
        <p:grpSpPr bwMode="auto">
          <a:xfrm>
            <a:off x="7307263" y="1511300"/>
            <a:ext cx="306387" cy="647700"/>
            <a:chOff x="4180" y="783"/>
            <a:chExt cx="150" cy="307"/>
          </a:xfrm>
        </p:grpSpPr>
        <p:sp>
          <p:nvSpPr>
            <p:cNvPr id="69966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7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7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677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678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grpSp>
        <p:nvGrpSpPr>
          <p:cNvPr id="699679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6996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85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86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87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8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8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9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9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9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9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9694" name="Group 125"/>
          <p:cNvGrpSpPr>
            <a:grpSpLocks/>
          </p:cNvGrpSpPr>
          <p:nvPr/>
        </p:nvGrpSpPr>
        <p:grpSpPr bwMode="auto">
          <a:xfrm>
            <a:off x="2736850" y="4446588"/>
            <a:ext cx="306388" cy="647700"/>
            <a:chOff x="4180" y="783"/>
            <a:chExt cx="150" cy="307"/>
          </a:xfrm>
        </p:grpSpPr>
        <p:sp>
          <p:nvSpPr>
            <p:cNvPr id="699695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6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7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8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9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00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01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702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703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704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Google’s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699705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706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699707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699708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699709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699710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711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12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713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714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71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1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1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718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719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20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21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722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23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699724" name="Object 142"/>
          <p:cNvGraphicFramePr>
            <a:graphicFrameLocks noChangeAspect="1"/>
          </p:cNvGraphicFramePr>
          <p:nvPr/>
        </p:nvGraphicFramePr>
        <p:xfrm>
          <a:off x="1628775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9743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699744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45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46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69974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4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49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699750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51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52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699753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54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55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699756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57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58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699759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0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61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699762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3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64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699765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6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67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699768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9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0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699771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72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3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699774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75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6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699777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78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9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699780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81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99782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699792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699790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69978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699785" name="Picture 39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99786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4" y="1428"/>
                  <a:ext cx="956" cy="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99791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794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88" grpId="0" animBg="1"/>
      <p:bldP spid="6997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r>
              <a:rPr lang="en-US" sz="2000"/>
              <a:t>connecting laptop needs to get its own IP address, addr of first-hop router, addr of DNS server: use </a:t>
            </a:r>
            <a:r>
              <a:rPr lang="en-US" sz="2000" b="1" i="1">
                <a:solidFill>
                  <a:srgbClr val="FF0000"/>
                </a:solidFill>
              </a:rPr>
              <a:t>DHCP</a:t>
            </a:r>
          </a:p>
        </p:txBody>
      </p:sp>
      <p:sp>
        <p:nvSpPr>
          <p:cNvPr id="701630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1631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1632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1633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1634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35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36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1637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1638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1639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1640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1641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164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4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164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164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164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64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164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164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165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65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165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5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6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1657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658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1659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0167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167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67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67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1680" name="Text Box 240"/>
          <p:cNvSpPr txBox="1">
            <a:spLocks noChangeArrowheads="1"/>
          </p:cNvSpPr>
          <p:nvPr/>
        </p:nvSpPr>
        <p:spPr bwMode="auto">
          <a:xfrm>
            <a:off x="2562225" y="3816350"/>
            <a:ext cx="147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  <a:p>
            <a:r>
              <a:rPr lang="en-US"/>
              <a:t>(runs DHCP)</a:t>
            </a: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1689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1688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1682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681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1683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684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685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686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701691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692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70173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01735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1694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1695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696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1706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07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714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1708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0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10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13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1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1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1733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1716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734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1727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1718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1719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1720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721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1722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1723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724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1725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26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17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31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1737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701759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0176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01761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62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63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64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65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66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1767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768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176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77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77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01774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1775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01776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777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1778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779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780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781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70178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1785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1786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1787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88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1789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90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791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1792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9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9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95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96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97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1798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1799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800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801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1802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1803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1804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18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8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1807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1808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809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1810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811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1812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813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814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1815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1819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01820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821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01917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918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7336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DHCP request </a:t>
            </a:r>
            <a:r>
              <a:rPr lang="en-US" sz="2000">
                <a:solidFill>
                  <a:schemeClr val="accent2"/>
                </a:solidFill>
              </a:rPr>
              <a:t>encapsulated</a:t>
            </a:r>
            <a:r>
              <a:rPr lang="en-US" sz="2000" i="0">
                <a:solidFill>
                  <a:schemeClr val="accent2"/>
                </a:solidFill>
              </a:rPr>
              <a:t> </a:t>
            </a:r>
            <a:r>
              <a:rPr lang="en-US" sz="2000" i="0"/>
              <a:t>in </a:t>
            </a:r>
            <a:r>
              <a:rPr lang="en-US" sz="2000" b="1">
                <a:solidFill>
                  <a:srgbClr val="FF0000"/>
                </a:solidFill>
              </a:rPr>
              <a:t>UDP</a:t>
            </a:r>
            <a:r>
              <a:rPr lang="en-US" sz="2000" i="0"/>
              <a:t>, encapsulated in </a:t>
            </a:r>
            <a:r>
              <a:rPr lang="en-US" sz="2000" b="1">
                <a:solidFill>
                  <a:srgbClr val="FF0000"/>
                </a:solidFill>
              </a:rPr>
              <a:t>IP</a:t>
            </a:r>
            <a:r>
              <a:rPr lang="en-US" sz="2000" i="0"/>
              <a:t>, encapsulated in </a:t>
            </a:r>
            <a:r>
              <a:rPr lang="en-US" sz="2000" b="1">
                <a:solidFill>
                  <a:srgbClr val="FF0000"/>
                </a:solidFill>
              </a:rPr>
              <a:t>802.1</a:t>
            </a:r>
            <a:r>
              <a:rPr lang="en-US" sz="2000" i="0"/>
              <a:t>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Ethernet frame </a:t>
            </a:r>
            <a:r>
              <a:rPr lang="en-US" sz="2000">
                <a:solidFill>
                  <a:srgbClr val="000099"/>
                </a:solidFill>
              </a:rPr>
              <a:t>broadcast</a:t>
            </a:r>
            <a:r>
              <a:rPr lang="en-US" sz="2000" i="0"/>
              <a:t> (dest: </a:t>
            </a:r>
            <a:r>
              <a:rPr lang="en-US" sz="1600" i="0"/>
              <a:t>FFFFFFFFFFFF</a:t>
            </a:r>
            <a:r>
              <a:rPr lang="en-US" sz="2000" i="0"/>
              <a:t>) on LAN, received at router running </a:t>
            </a:r>
            <a:r>
              <a:rPr lang="en-US" sz="2000" b="1">
                <a:solidFill>
                  <a:srgbClr val="FF0000"/>
                </a:solidFill>
              </a:rPr>
              <a:t>DHCP</a:t>
            </a:r>
            <a:r>
              <a:rPr lang="en-US" sz="2000" i="0"/>
              <a:t> 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Ethernet </a:t>
            </a:r>
            <a:r>
              <a:rPr lang="en-US" sz="2000">
                <a:solidFill>
                  <a:srgbClr val="000099"/>
                </a:solidFill>
              </a:rPr>
              <a:t>demuxed</a:t>
            </a:r>
            <a:r>
              <a:rPr lang="en-US" sz="2000" i="0"/>
              <a:t> to IP demuxed, UDP demuxed to DHCP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connecting to the Internet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DHCP server formulates </a:t>
            </a:r>
            <a:r>
              <a:rPr lang="en-US" sz="1800" b="1" i="1">
                <a:solidFill>
                  <a:srgbClr val="FF0000"/>
                </a:solidFill>
              </a:rPr>
              <a:t>DHCP ACK</a:t>
            </a:r>
            <a:r>
              <a:rPr lang="en-US" sz="1800"/>
              <a:t> containing client’s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703492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3493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3494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3495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3496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497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498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3499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3500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3501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3502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3503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3504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05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3506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3507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3508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09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3510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3511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351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3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4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515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351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7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8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3519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20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3521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3523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3524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5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6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7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8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29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30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31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3532" name="Text Box 44"/>
          <p:cNvSpPr txBox="1">
            <a:spLocks noChangeArrowheads="1"/>
          </p:cNvSpPr>
          <p:nvPr/>
        </p:nvSpPr>
        <p:spPr bwMode="auto">
          <a:xfrm>
            <a:off x="2562225" y="3816350"/>
            <a:ext cx="147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  <a:p>
            <a:r>
              <a:rPr lang="en-US"/>
              <a:t>(runs DHCP)</a:t>
            </a: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353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353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3536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37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3538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39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40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41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703546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03547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3548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35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5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355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5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553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3554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5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5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557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55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3560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3561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62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56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356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356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3566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3567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568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3569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357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57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357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357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75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76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3577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70357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03580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03581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58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83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584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58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8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3587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88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3589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90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91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03593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3594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03595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96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3597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98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99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600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70360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3603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3604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360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0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36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609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36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61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12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613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614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3616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36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1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619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3620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362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362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3623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624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3625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3626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627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36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2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3630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32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363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363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0363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63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03638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639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641600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/>
              <a:t>encapsulation at DHCP server, frame forwarded (</a:t>
            </a:r>
            <a:r>
              <a:rPr lang="en-US" b="1">
                <a:solidFill>
                  <a:schemeClr val="accent2"/>
                </a:solidFill>
              </a:rPr>
              <a:t>switch learning</a:t>
            </a:r>
            <a:r>
              <a:rPr lang="en-US" i="0"/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i="0"/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723900" y="5260975"/>
            <a:ext cx="7954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Client now has IP address, knows name &amp; addr of DNS </a:t>
            </a:r>
          </a:p>
          <a:p>
            <a:pPr algn="ctr"/>
            <a:r>
              <a:rPr lang="en-US" sz="2400"/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49825" y="3927475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/>
              <a:t>DHCP client receives DHCP ACK reply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143000"/>
          </a:xfrm>
        </p:spPr>
        <p:txBody>
          <a:bodyPr/>
          <a:lstStyle/>
          <a:p>
            <a:r>
              <a:rPr lang="en-US" sz="2800" u="none"/>
              <a:t>A day in the life… ARP (before DNS, before HTTP)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r>
              <a:rPr lang="en-US" sz="2000"/>
              <a:t>before sending </a:t>
            </a:r>
            <a:r>
              <a:rPr lang="en-US" sz="2000" b="1" i="1">
                <a:solidFill>
                  <a:srgbClr val="FF0000"/>
                </a:solidFill>
              </a:rPr>
              <a:t>HTTP</a:t>
            </a:r>
            <a:r>
              <a:rPr lang="en-US" sz="2000" b="1" i="1"/>
              <a:t> </a:t>
            </a:r>
            <a:r>
              <a:rPr lang="en-US" sz="2000"/>
              <a:t>request, need IP address of </a:t>
            </a:r>
            <a:r>
              <a:rPr lang="en-US" sz="1800"/>
              <a:t>www.google.com:</a:t>
            </a:r>
            <a:r>
              <a:rPr lang="en-US" sz="2000"/>
              <a:t>  </a:t>
            </a:r>
            <a:r>
              <a:rPr lang="en-US" sz="2000" b="1" i="1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704516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4517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4518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4519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4520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1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2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4523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4524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4525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4526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4527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4528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9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4530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4531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4532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33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4534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4535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453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3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3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453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454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4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4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454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4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4545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455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4559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4560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61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4562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4563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4564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4565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704566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704567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68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704571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70457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704573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704575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76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4577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704578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704579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8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704581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4582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83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4584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458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8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4601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01838"/>
            <a:ext cx="4586288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DNS query created, encapsulated in UDP, encapsulated in IP, encapsulated in Eth.  In order to send frame to router, need MAC address of router interface: </a:t>
            </a:r>
            <a:r>
              <a:rPr lang="en-US" sz="2000" b="1">
                <a:solidFill>
                  <a:srgbClr val="FF0000"/>
                </a:solidFill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587750"/>
            <a:ext cx="438626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ARP query</a:t>
            </a:r>
            <a:r>
              <a:rPr lang="en-US" sz="2000" i="0"/>
              <a:t> broadcast, received by router, which replies with </a:t>
            </a:r>
            <a:r>
              <a:rPr lang="en-US" sz="2000" b="1">
                <a:solidFill>
                  <a:srgbClr val="FF0000"/>
                </a:solidFill>
              </a:rPr>
              <a:t>ARP reply</a:t>
            </a:r>
            <a:r>
              <a:rPr lang="en-US" sz="2000" i="0"/>
              <a:t> 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4845050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70461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13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14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12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07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70475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475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5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04762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4763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4764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704765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766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704753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52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704783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4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5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6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7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 reply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772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84 w 2368"/>
              <a:gd name="T1" fmla="*/ 632 h 1558"/>
              <a:gd name="T2" fmla="*/ 16 w 2368"/>
              <a:gd name="T3" fmla="*/ 809 h 1558"/>
              <a:gd name="T4" fmla="*/ 9 w 2368"/>
              <a:gd name="T5" fmla="*/ 1005 h 1558"/>
              <a:gd name="T6" fmla="*/ 70 w 2368"/>
              <a:gd name="T7" fmla="*/ 1147 h 1558"/>
              <a:gd name="T8" fmla="*/ 165 w 2368"/>
              <a:gd name="T9" fmla="*/ 1364 h 1558"/>
              <a:gd name="T10" fmla="*/ 280 w 2368"/>
              <a:gd name="T11" fmla="*/ 1446 h 1558"/>
              <a:gd name="T12" fmla="*/ 510 w 2368"/>
              <a:gd name="T13" fmla="*/ 1473 h 1558"/>
              <a:gd name="T14" fmla="*/ 958 w 2368"/>
              <a:gd name="T15" fmla="*/ 1452 h 1558"/>
              <a:gd name="T16" fmla="*/ 1134 w 2368"/>
              <a:gd name="T17" fmla="*/ 1446 h 1558"/>
              <a:gd name="T18" fmla="*/ 1371 w 2368"/>
              <a:gd name="T19" fmla="*/ 1486 h 1558"/>
              <a:gd name="T20" fmla="*/ 1601 w 2368"/>
              <a:gd name="T21" fmla="*/ 1554 h 1558"/>
              <a:gd name="T22" fmla="*/ 2008 w 2368"/>
              <a:gd name="T23" fmla="*/ 1513 h 1558"/>
              <a:gd name="T24" fmla="*/ 2293 w 2368"/>
              <a:gd name="T25" fmla="*/ 1297 h 1558"/>
              <a:gd name="T26" fmla="*/ 2347 w 2368"/>
              <a:gd name="T27" fmla="*/ 843 h 1558"/>
              <a:gd name="T28" fmla="*/ 2340 w 2368"/>
              <a:gd name="T29" fmla="*/ 653 h 1558"/>
              <a:gd name="T30" fmla="*/ 2177 w 2368"/>
              <a:gd name="T31" fmla="*/ 456 h 1558"/>
              <a:gd name="T32" fmla="*/ 1920 w 2368"/>
              <a:gd name="T33" fmla="*/ 165 h 1558"/>
              <a:gd name="T34" fmla="*/ 1601 w 2368"/>
              <a:gd name="T35" fmla="*/ 36 h 1558"/>
              <a:gd name="T36" fmla="*/ 1229 w 2368"/>
              <a:gd name="T37" fmla="*/ 16 h 1558"/>
              <a:gd name="T38" fmla="*/ 917 w 2368"/>
              <a:gd name="T39" fmla="*/ 131 h 1558"/>
              <a:gd name="T40" fmla="*/ 477 w 2368"/>
              <a:gd name="T41" fmla="*/ 260 h 1558"/>
              <a:gd name="T42" fmla="*/ 212 w 2368"/>
              <a:gd name="T43" fmla="*/ 375 h 1558"/>
              <a:gd name="T44" fmla="*/ 84 w 2368"/>
              <a:gd name="T45" fmla="*/ 632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using DNS</a:t>
            </a:r>
          </a:p>
        </p:txBody>
      </p:sp>
      <p:sp>
        <p:nvSpPr>
          <p:cNvPr id="705541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5542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5543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5544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5545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46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47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554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5549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5550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5551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5552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5553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54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555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5556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5557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58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5559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5560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556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2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3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556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556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6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7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5568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69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5570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557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557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7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7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grpSp>
        <p:nvGrpSpPr>
          <p:cNvPr id="705580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558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5582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558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84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558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58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58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58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705590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705594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705595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705596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97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705598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99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00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705601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705602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03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705604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70560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0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05607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705608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09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10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705611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705612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705613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61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15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616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61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1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5619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20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21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22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23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5624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705626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705627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705628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62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30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631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63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3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5634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35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3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3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3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DNS query forwarded via LAN switch from client to 1</a:t>
            </a:r>
            <a:r>
              <a:rPr lang="en-US" sz="2000" i="0" baseline="30000"/>
              <a:t>st</a:t>
            </a:r>
            <a:r>
              <a:rPr lang="en-US" sz="2000" i="0"/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forwarded from campus network into comcast network, routed (tables created by </a:t>
            </a:r>
            <a:r>
              <a:rPr lang="en-US" sz="2000" b="1">
                <a:solidFill>
                  <a:srgbClr val="FF0000"/>
                </a:solidFill>
              </a:rPr>
              <a:t>RIP, OSPF, IS-IS</a:t>
            </a:r>
            <a:r>
              <a:rPr lang="en-US" sz="2000" i="0"/>
              <a:t> and/or </a:t>
            </a:r>
            <a:r>
              <a:rPr lang="en-US" sz="2000" b="1">
                <a:solidFill>
                  <a:srgbClr val="FF0000"/>
                </a:solidFill>
              </a:rPr>
              <a:t>BGP</a:t>
            </a:r>
            <a:r>
              <a:rPr lang="en-US" sz="2000" i="0"/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394325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demuxed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DNS server replies to client with IP address of www.google.com </a:t>
            </a:r>
          </a:p>
        </p:txBody>
      </p:sp>
      <p:grpSp>
        <p:nvGrpSpPr>
          <p:cNvPr id="70564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564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4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4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4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4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4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4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5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565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5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5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5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5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5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57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70565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5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6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6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6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6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5666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6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70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71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5672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705673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705674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75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76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77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78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7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568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8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86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87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88" name="Group 84"/>
          <p:cNvGrpSpPr>
            <a:grpSpLocks/>
          </p:cNvGrpSpPr>
          <p:nvPr/>
        </p:nvGrpSpPr>
        <p:grpSpPr bwMode="auto">
          <a:xfrm>
            <a:off x="7097713" y="873125"/>
            <a:ext cx="306387" cy="647700"/>
            <a:chOff x="4180" y="783"/>
            <a:chExt cx="150" cy="307"/>
          </a:xfrm>
        </p:grpSpPr>
        <p:sp>
          <p:nvSpPr>
            <p:cNvPr id="70568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9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9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5697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5698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05699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570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0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02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5703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04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05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570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0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08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705709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0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11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70571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14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705715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6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17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70571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20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705721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22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705724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5725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705726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727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5728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729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730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731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70573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5734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05735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0573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3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05738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39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5740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5741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74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4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744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745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46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5747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5748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49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5750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5751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70575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5753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575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575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5756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5757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5758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5759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6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5761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62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63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5764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576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705766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767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53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475 w 2497"/>
              <a:gd name="T1" fmla="*/ 274 h 1081"/>
              <a:gd name="T2" fmla="*/ 204 w 2497"/>
              <a:gd name="T3" fmla="*/ 437 h 1081"/>
              <a:gd name="T4" fmla="*/ 21 w 2497"/>
              <a:gd name="T5" fmla="*/ 559 h 1081"/>
              <a:gd name="T6" fmla="*/ 75 w 2497"/>
              <a:gd name="T7" fmla="*/ 776 h 1081"/>
              <a:gd name="T8" fmla="*/ 136 w 2497"/>
              <a:gd name="T9" fmla="*/ 810 h 1081"/>
              <a:gd name="T10" fmla="*/ 197 w 2497"/>
              <a:gd name="T11" fmla="*/ 905 h 1081"/>
              <a:gd name="T12" fmla="*/ 319 w 2497"/>
              <a:gd name="T13" fmla="*/ 986 h 1081"/>
              <a:gd name="T14" fmla="*/ 726 w 2497"/>
              <a:gd name="T15" fmla="*/ 1000 h 1081"/>
              <a:gd name="T16" fmla="*/ 1349 w 2497"/>
              <a:gd name="T17" fmla="*/ 966 h 1081"/>
              <a:gd name="T18" fmla="*/ 1945 w 2497"/>
              <a:gd name="T19" fmla="*/ 1033 h 1081"/>
              <a:gd name="T20" fmla="*/ 2311 w 2497"/>
              <a:gd name="T21" fmla="*/ 993 h 1081"/>
              <a:gd name="T22" fmla="*/ 2460 w 2497"/>
              <a:gd name="T23" fmla="*/ 506 h 1081"/>
              <a:gd name="T24" fmla="*/ 2088 w 2497"/>
              <a:gd name="T25" fmla="*/ 58 h 1081"/>
              <a:gd name="T26" fmla="*/ 1308 w 2497"/>
              <a:gd name="T27" fmla="*/ 159 h 1081"/>
              <a:gd name="T28" fmla="*/ 766 w 2497"/>
              <a:gd name="T29" fmla="*/ 186 h 1081"/>
              <a:gd name="T30" fmla="*/ 475 w 2497"/>
              <a:gd name="T31" fmla="*/ 274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852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84 w 1209"/>
              <a:gd name="T1" fmla="*/ 528 h 1403"/>
              <a:gd name="T2" fmla="*/ 16 w 1209"/>
              <a:gd name="T3" fmla="*/ 705 h 1403"/>
              <a:gd name="T4" fmla="*/ 9 w 1209"/>
              <a:gd name="T5" fmla="*/ 901 h 1403"/>
              <a:gd name="T6" fmla="*/ 70 w 1209"/>
              <a:gd name="T7" fmla="*/ 1043 h 1403"/>
              <a:gd name="T8" fmla="*/ 165 w 1209"/>
              <a:gd name="T9" fmla="*/ 1260 h 1403"/>
              <a:gd name="T10" fmla="*/ 280 w 1209"/>
              <a:gd name="T11" fmla="*/ 1342 h 1403"/>
              <a:gd name="T12" fmla="*/ 510 w 1209"/>
              <a:gd name="T13" fmla="*/ 1369 h 1403"/>
              <a:gd name="T14" fmla="*/ 985 w 1209"/>
              <a:gd name="T15" fmla="*/ 1348 h 1403"/>
              <a:gd name="T16" fmla="*/ 985 w 1209"/>
              <a:gd name="T17" fmla="*/ 27 h 1403"/>
              <a:gd name="T18" fmla="*/ 477 w 1209"/>
              <a:gd name="T19" fmla="*/ 156 h 1403"/>
              <a:gd name="T20" fmla="*/ 212 w 1209"/>
              <a:gd name="T21" fmla="*/ 271 h 1403"/>
              <a:gd name="T22" fmla="*/ 84 w 1209"/>
              <a:gd name="T23" fmla="*/ 528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r>
              <a:rPr lang="en-US" sz="2800" u="none"/>
              <a:t>A day in the life… TCP connection carrying HTTP</a:t>
            </a:r>
          </a:p>
        </p:txBody>
      </p:sp>
      <p:sp>
        <p:nvSpPr>
          <p:cNvPr id="706564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6565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6566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6567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6568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69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70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6571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572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573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6574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6575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657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7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57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657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658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58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658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658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658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85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86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6587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658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89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90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6591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592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6593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6604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6605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6606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07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6608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609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610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611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706612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06613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14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706645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to send HTTP request, client first opens </a:t>
            </a:r>
            <a:r>
              <a:rPr lang="en-US" sz="2000" b="1">
                <a:solidFill>
                  <a:srgbClr val="FF0000"/>
                </a:solidFill>
              </a:rPr>
              <a:t>TCP socket</a:t>
            </a:r>
            <a:r>
              <a:rPr lang="en-US" sz="2000" i="0"/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TCP </a:t>
            </a:r>
            <a:r>
              <a:rPr lang="en-US" sz="2000" b="1">
                <a:solidFill>
                  <a:srgbClr val="FF0000"/>
                </a:solidFill>
              </a:rPr>
              <a:t>SYN segment</a:t>
            </a:r>
            <a:r>
              <a:rPr lang="en-US" sz="2000" i="0"/>
              <a:t> (step 1 in 3-way handshake) </a:t>
            </a:r>
            <a:r>
              <a:rPr lang="en-US" sz="2000" b="1"/>
              <a:t>inter-domain routed</a:t>
            </a:r>
            <a:r>
              <a:rPr lang="en-US" sz="2000" i="0"/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TCP </a:t>
            </a:r>
            <a:r>
              <a:rPr lang="en-US" sz="2000" b="1">
                <a:solidFill>
                  <a:srgbClr val="FF0000"/>
                </a:solidFill>
              </a:rPr>
              <a:t>connection established!</a:t>
            </a:r>
          </a:p>
        </p:txBody>
      </p:sp>
      <p:grpSp>
        <p:nvGrpSpPr>
          <p:cNvPr id="706663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6664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665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66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6667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668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6669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0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1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67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667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66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6720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672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72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72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6724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725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726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672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72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79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70679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79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79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679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79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679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79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79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79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680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0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0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680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0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6805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706806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7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8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9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10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11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12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13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6815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816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706817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70683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706840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841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842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706843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844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845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70684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84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6850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706659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5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6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7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8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870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706871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2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3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706628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662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3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861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06619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20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57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862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0686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6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6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875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06876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7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8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9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80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06881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06882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883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884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706888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6889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706890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91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sz="1600" i="0">
                  <a:latin typeface="Arial" charset="0"/>
                </a:endParaRP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6892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893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894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895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706898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6899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0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90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06902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3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4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905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06906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7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8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909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06910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1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2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3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4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06915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06916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917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918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06919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000" i="0">
              <a:latin typeface="Arial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706921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706922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23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942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706925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26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27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0693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943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706944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45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46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06947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706948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49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0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706953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706954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5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956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706957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8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9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06960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1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2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3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4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965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706966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67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68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06969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70697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7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7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706973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4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5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6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7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978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706979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80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81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server responds with </a:t>
            </a:r>
            <a:r>
              <a:rPr lang="en-US" sz="2000" b="1">
                <a:solidFill>
                  <a:srgbClr val="FF0000"/>
                </a:solidFill>
              </a:rPr>
              <a:t>TCP SYNACK</a:t>
            </a:r>
            <a:r>
              <a:rPr lang="en-US" sz="2000" i="0"/>
              <a:t> (step 2 in 3-way handshake)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end-end reliability?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18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475 w 2497"/>
              <a:gd name="T1" fmla="*/ 274 h 1081"/>
              <a:gd name="T2" fmla="*/ 204 w 2497"/>
              <a:gd name="T3" fmla="*/ 437 h 1081"/>
              <a:gd name="T4" fmla="*/ 21 w 2497"/>
              <a:gd name="T5" fmla="*/ 559 h 1081"/>
              <a:gd name="T6" fmla="*/ 75 w 2497"/>
              <a:gd name="T7" fmla="*/ 776 h 1081"/>
              <a:gd name="T8" fmla="*/ 136 w 2497"/>
              <a:gd name="T9" fmla="*/ 810 h 1081"/>
              <a:gd name="T10" fmla="*/ 197 w 2497"/>
              <a:gd name="T11" fmla="*/ 905 h 1081"/>
              <a:gd name="T12" fmla="*/ 319 w 2497"/>
              <a:gd name="T13" fmla="*/ 986 h 1081"/>
              <a:gd name="T14" fmla="*/ 726 w 2497"/>
              <a:gd name="T15" fmla="*/ 1000 h 1081"/>
              <a:gd name="T16" fmla="*/ 1349 w 2497"/>
              <a:gd name="T17" fmla="*/ 966 h 1081"/>
              <a:gd name="T18" fmla="*/ 1945 w 2497"/>
              <a:gd name="T19" fmla="*/ 1033 h 1081"/>
              <a:gd name="T20" fmla="*/ 2311 w 2497"/>
              <a:gd name="T21" fmla="*/ 993 h 1081"/>
              <a:gd name="T22" fmla="*/ 2460 w 2497"/>
              <a:gd name="T23" fmla="*/ 506 h 1081"/>
              <a:gd name="T24" fmla="*/ 2088 w 2497"/>
              <a:gd name="T25" fmla="*/ 58 h 1081"/>
              <a:gd name="T26" fmla="*/ 1308 w 2497"/>
              <a:gd name="T27" fmla="*/ 159 h 1081"/>
              <a:gd name="T28" fmla="*/ 766 w 2497"/>
              <a:gd name="T29" fmla="*/ 186 h 1081"/>
              <a:gd name="T30" fmla="*/ 475 w 2497"/>
              <a:gd name="T31" fmla="*/ 274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7587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84 w 1209"/>
              <a:gd name="T1" fmla="*/ 528 h 1403"/>
              <a:gd name="T2" fmla="*/ 16 w 1209"/>
              <a:gd name="T3" fmla="*/ 705 h 1403"/>
              <a:gd name="T4" fmla="*/ 9 w 1209"/>
              <a:gd name="T5" fmla="*/ 901 h 1403"/>
              <a:gd name="T6" fmla="*/ 70 w 1209"/>
              <a:gd name="T7" fmla="*/ 1043 h 1403"/>
              <a:gd name="T8" fmla="*/ 165 w 1209"/>
              <a:gd name="T9" fmla="*/ 1260 h 1403"/>
              <a:gd name="T10" fmla="*/ 280 w 1209"/>
              <a:gd name="T11" fmla="*/ 1342 h 1403"/>
              <a:gd name="T12" fmla="*/ 510 w 1209"/>
              <a:gd name="T13" fmla="*/ 1369 h 1403"/>
              <a:gd name="T14" fmla="*/ 985 w 1209"/>
              <a:gd name="T15" fmla="*/ 1348 h 1403"/>
              <a:gd name="T16" fmla="*/ 985 w 1209"/>
              <a:gd name="T17" fmla="*/ 27 h 1403"/>
              <a:gd name="T18" fmla="*/ 477 w 1209"/>
              <a:gd name="T19" fmla="*/ 156 h 1403"/>
              <a:gd name="T20" fmla="*/ 212 w 1209"/>
              <a:gd name="T21" fmla="*/ 271 h 1403"/>
              <a:gd name="T22" fmla="*/ 84 w 1209"/>
              <a:gd name="T23" fmla="*/ 528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r>
              <a:rPr lang="en-US" sz="2800" u="none"/>
              <a:t>A day in the life… HTTP request/reply </a:t>
            </a:r>
          </a:p>
        </p:txBody>
      </p:sp>
      <p:sp>
        <p:nvSpPr>
          <p:cNvPr id="707589" name="Freeform 3"/>
          <p:cNvSpPr>
            <a:spLocks/>
          </p:cNvSpPr>
          <p:nvPr/>
        </p:nvSpPr>
        <p:spPr bwMode="auto">
          <a:xfrm>
            <a:off x="773113" y="1262063"/>
            <a:ext cx="3554412" cy="2754312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7590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7591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7592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7593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594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595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7596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7597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7598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7599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7600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760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0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0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760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760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0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760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760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760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0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1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7612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7613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4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5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7616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17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7618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MS_ClipArt_Gallery.2">
                  <p:embed/>
                </p:oleObj>
              </mc:Choice>
              <mc:Fallback>
                <p:oleObj name="Clip" r:id="rId2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7619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7620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7621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7622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23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7624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625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626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627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707629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07630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31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70763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HTTP request</a:t>
            </a:r>
            <a:r>
              <a:rPr lang="en-US" sz="2000" i="0"/>
              <a:t> 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HTTP reply routed back to client</a:t>
            </a:r>
          </a:p>
        </p:txBody>
      </p:sp>
      <p:grpSp>
        <p:nvGrpSpPr>
          <p:cNvPr id="707636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763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3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3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764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4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764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64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764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649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50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651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765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5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54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765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5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57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765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5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6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70766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6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6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766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6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766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6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6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66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767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7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7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67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7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675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707676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7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8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9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80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81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82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83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7684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7685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707686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707687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70768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8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9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707694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95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769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07729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707730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7731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707732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733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7734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735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736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737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server responds with </a:t>
            </a:r>
            <a:r>
              <a:rPr lang="en-US" sz="2000" b="1">
                <a:solidFill>
                  <a:srgbClr val="FF0000"/>
                </a:solidFill>
              </a:rPr>
              <a:t>HTTP reply</a:t>
            </a:r>
            <a:r>
              <a:rPr lang="en-US" sz="2000" i="0"/>
              <a:t> 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707814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707815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707816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17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707818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19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820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707821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70782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2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707824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7825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26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7827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7828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29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83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707831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707832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7833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70783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783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chemeClr val="bg1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7836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707837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7838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707839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40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7841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42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43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940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707972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7960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707961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7962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7963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64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7965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7966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67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7968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69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970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971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707976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707977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707978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707979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80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70798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8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7983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707984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7985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86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7987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7988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89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7990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707991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92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7993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707994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707995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707996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707997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7998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707999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8000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8001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8002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8003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8004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8005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8006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8007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708008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8009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707905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707906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707907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08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707909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10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911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707912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707913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14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707915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7916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17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7918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707919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20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944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707945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46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708045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708041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08029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708030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8031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708032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8033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chemeClr val="bg1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34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708035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8036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708037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8038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8039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8040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708047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8048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708049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8050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8051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8052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53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805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805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8056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8057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8058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059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94088" y="8636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page </a:t>
            </a:r>
            <a:r>
              <a:rPr lang="en-US" sz="2000" b="1">
                <a:solidFill>
                  <a:srgbClr val="FF0000"/>
                </a:solidFill>
              </a:rPr>
              <a:t>finally (!!!)</a:t>
            </a:r>
            <a:r>
              <a:rPr lang="en-US" sz="2000" i="0"/>
              <a:t> displayed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0"/>
            <a:ext cx="7772400" cy="1143000"/>
          </a:xfrm>
        </p:spPr>
        <p:txBody>
          <a:bodyPr/>
          <a:lstStyle/>
          <a:p>
            <a:r>
              <a:rPr lang="en-US"/>
              <a:t>Link Layer Services (more)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52538"/>
            <a:ext cx="7772400" cy="4648200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flow control:</a:t>
            </a:r>
            <a:r>
              <a:rPr lang="en-US"/>
              <a:t> </a:t>
            </a:r>
          </a:p>
          <a:p>
            <a:pPr lvl="1"/>
            <a:r>
              <a:rPr lang="en-US" sz="2000"/>
              <a:t>pacing between adjacent sending and receiving nodes</a:t>
            </a:r>
            <a:endParaRPr lang="en-US"/>
          </a:p>
          <a:p>
            <a:r>
              <a:rPr lang="en-US" sz="2400" i="1">
                <a:solidFill>
                  <a:srgbClr val="FF0000"/>
                </a:solidFill>
              </a:rPr>
              <a:t>error detection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/>
              <a:t> </a:t>
            </a:r>
          </a:p>
          <a:p>
            <a:pPr lvl="1"/>
            <a:r>
              <a:rPr lang="en-US" sz="2000"/>
              <a:t>errors caused by signal attenuation, noise. </a:t>
            </a:r>
          </a:p>
          <a:p>
            <a:pPr lvl="1"/>
            <a:r>
              <a:rPr lang="en-US" sz="2000"/>
              <a:t>receiver detects presence of errors: </a:t>
            </a:r>
          </a:p>
          <a:p>
            <a:pPr lvl="2"/>
            <a:r>
              <a:rPr lang="en-US"/>
              <a:t>signals sender for retransmission or drops frame </a:t>
            </a:r>
          </a:p>
          <a:p>
            <a:r>
              <a:rPr lang="en-US" sz="2400">
                <a:solidFill>
                  <a:srgbClr val="FF0000"/>
                </a:solidFill>
              </a:rPr>
              <a:t>error correction:</a:t>
            </a:r>
            <a:r>
              <a:rPr lang="en-US"/>
              <a:t> </a:t>
            </a:r>
          </a:p>
          <a:p>
            <a:pPr lvl="1"/>
            <a:r>
              <a:rPr lang="en-US" sz="2000"/>
              <a:t>receiver identifies </a:t>
            </a:r>
            <a:r>
              <a:rPr lang="en-US" sz="2000" i="1">
                <a:solidFill>
                  <a:srgbClr val="FF0000"/>
                </a:solidFill>
              </a:rPr>
              <a:t>and corrects</a:t>
            </a:r>
            <a:r>
              <a:rPr lang="en-US" sz="2000"/>
              <a:t> bit error(s) without resorting to retransmission</a:t>
            </a:r>
            <a:endParaRPr lang="en-US"/>
          </a:p>
          <a:p>
            <a:r>
              <a:rPr lang="en-US" sz="2400" i="1">
                <a:solidFill>
                  <a:srgbClr val="FF0000"/>
                </a:solidFill>
              </a:rPr>
              <a:t>half-duplex and full-duplex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with half duplex, nodes at both ends of link can transmit, but not at same time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51825" cy="1143000"/>
          </a:xfrm>
        </p:spPr>
        <p:txBody>
          <a:bodyPr/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r>
              <a:rPr lang="en-US" sz="2400"/>
              <a:t>in each and every host</a:t>
            </a:r>
          </a:p>
          <a:p>
            <a:r>
              <a:rPr lang="en-US" sz="2400"/>
              <a:t>link layer implemented in “adaptor” (aka </a:t>
            </a:r>
            <a:r>
              <a:rPr lang="en-US" sz="2400" i="1">
                <a:solidFill>
                  <a:srgbClr val="FF0000"/>
                </a:solidFill>
              </a:rPr>
              <a:t>network interface card</a:t>
            </a:r>
            <a:r>
              <a:rPr lang="en-US" sz="2400"/>
              <a:t> NIC)</a:t>
            </a:r>
          </a:p>
          <a:p>
            <a:pPr lvl="1"/>
            <a:r>
              <a:rPr lang="en-US" sz="2000"/>
              <a:t>Ethernet card, PCMCI card, 802.11 card</a:t>
            </a:r>
          </a:p>
          <a:p>
            <a:pPr lvl="1"/>
            <a:r>
              <a:rPr lang="en-US" sz="2000"/>
              <a:t>implements link, physical layer</a:t>
            </a:r>
          </a:p>
          <a:p>
            <a:r>
              <a:rPr lang="en-US" sz="2400"/>
              <a:t>attaches into host’s system buses</a:t>
            </a:r>
          </a:p>
          <a:p>
            <a:r>
              <a:rPr lang="en-US" sz="2400"/>
              <a:t>combination of hardware, software, firmware</a:t>
            </a:r>
          </a:p>
          <a:p>
            <a:pPr lvl="1"/>
            <a:endParaRPr lang="en-US" sz="2000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55563"/>
            <a:ext cx="7772400" cy="1143000"/>
          </a:xfrm>
        </p:spPr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0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5.2 Error detection and correction</a:t>
            </a:r>
            <a:r>
              <a:rPr lang="en-US" sz="24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</a:t>
            </a:r>
          </a:p>
        </p:txBody>
      </p:sp>
      <p:pic>
        <p:nvPicPr>
          <p:cNvPr id="515075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/>
              <a:t>EDC= Error Detection and Correction bits (redundancy)</a:t>
            </a:r>
          </a:p>
          <a:p>
            <a:r>
              <a:rPr lang="en-US" sz="2000" i="0"/>
              <a:t>D    = Data protected by error checking, may include header fields </a:t>
            </a:r>
            <a:br>
              <a:rPr lang="en-US" sz="2000" i="0"/>
            </a:br>
            <a:endParaRPr lang="en-US" sz="2000" i="0"/>
          </a:p>
          <a:p>
            <a:pPr>
              <a:buFontTx/>
              <a:buChar char="•"/>
            </a:pPr>
            <a:r>
              <a:rPr lang="en-US" sz="2000" i="0"/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sz="2000" i="0"/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sz="2000" i="0"/>
              <a:t> larger EDC field yields better detection and correction</a:t>
            </a:r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>
                <a:latin typeface="Arial" charset="0"/>
              </a:rPr>
              <a:t>otherwise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2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36C23-C7A7-4E0B-A155-4656FF0D653F}"/>
</file>

<file path=customXml/itemProps2.xml><?xml version="1.0" encoding="utf-8"?>
<ds:datastoreItem xmlns:ds="http://schemas.openxmlformats.org/officeDocument/2006/customXml" ds:itemID="{5B0A1A23-7223-4F94-9651-9DE218D85F9B}"/>
</file>

<file path=customXml/itemProps3.xml><?xml version="1.0" encoding="utf-8"?>
<ds:datastoreItem xmlns:ds="http://schemas.openxmlformats.org/officeDocument/2006/customXml" ds:itemID="{78D01E3F-5451-450D-A89E-3F550EDEAD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9241</TotalTime>
  <Words>3074</Words>
  <Application>Microsoft Office PowerPoint</Application>
  <PresentationFormat>On-screen Show (4:3)</PresentationFormat>
  <Paragraphs>658</Paragraphs>
  <Slides>40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Clip</vt:lpstr>
      <vt:lpstr>Computer Networks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</vt:lpstr>
      <vt:lpstr>Error Detection</vt:lpstr>
      <vt:lpstr>Parity Checking</vt:lpstr>
      <vt:lpstr>Internet checksum (review)</vt:lpstr>
      <vt:lpstr>Checksumming: Cyclic Redundancy Check</vt:lpstr>
      <vt:lpstr>CRC Example</vt:lpstr>
      <vt:lpstr>Link Layer</vt:lpstr>
      <vt:lpstr>Link Layer</vt:lpstr>
      <vt:lpstr>Ethernet</vt:lpstr>
      <vt:lpstr>Star topology</vt:lpstr>
      <vt:lpstr>Ethernet Frame Structure</vt:lpstr>
      <vt:lpstr>Ethernet Frame Structure (more)</vt:lpstr>
      <vt:lpstr>Ethernet: Unreliable, connectionless</vt:lpstr>
      <vt:lpstr>Ethernet CSMA/CD algorithm</vt:lpstr>
      <vt:lpstr>Ethernet’s CSMA/CD (more)</vt:lpstr>
      <vt:lpstr>Link Layer</vt:lpstr>
      <vt:lpstr>VLANs: motivation</vt:lpstr>
      <vt:lpstr>VLANs</vt:lpstr>
      <vt:lpstr>Port-based VLAN</vt:lpstr>
      <vt:lpstr>VLANS spanning multiple switches</vt:lpstr>
      <vt:lpstr>PowerPoint Presentation</vt:lpstr>
      <vt:lpstr>Link Layer</vt:lpstr>
      <vt:lpstr>Point to Point Data Link Control</vt:lpstr>
      <vt:lpstr>PPP Design Requirements [RFC 1557]</vt:lpstr>
      <vt:lpstr>PPP non-requirements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 TCP connection carrying HTTP</vt:lpstr>
      <vt:lpstr>A day in the life… HTTP request/reply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541</cp:revision>
  <dcterms:created xsi:type="dcterms:W3CDTF">2011-03-15T06:08:11Z</dcterms:created>
  <dcterms:modified xsi:type="dcterms:W3CDTF">2023-05-08T02:32:46Z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