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70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7" r:id="rId68"/>
    <p:sldId id="348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9" autoAdjust="0"/>
  </p:normalViewPr>
  <p:slideViewPr>
    <p:cSldViewPr>
      <p:cViewPr varScale="1">
        <p:scale>
          <a:sx n="74" d="100"/>
          <a:sy n="74" d="100"/>
        </p:scale>
        <p:origin x="10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17AF5-4489-4ACA-95DF-6E34E44FD9E1}" type="slidenum">
              <a:rPr lang="en-US"/>
              <a:pPr/>
              <a:t>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14D3-B459-43E2-A4FE-FB3D16780A52}" type="slidenum">
              <a:rPr lang="en-US"/>
              <a:pPr/>
              <a:t>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E73BA-4868-4843-9262-0F3D0C3F5C96}" type="slidenum">
              <a:rPr lang="en-US"/>
              <a:pPr/>
              <a:t>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>
                <a:solidFill>
                  <a:schemeClr val="tx2"/>
                </a:solidFill>
              </a:rPr>
              <a:t>Mayank</a:t>
            </a:r>
            <a:r>
              <a:rPr lang="en-US" sz="2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tx2"/>
                </a:solidFill>
              </a:rPr>
              <a:t>Pandey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Network Layer</a:t>
            </a:r>
            <a:endParaRPr kumimoji="0" lang="en-US" sz="3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1B8B-C562-49EF-B077-B4C6FB6707C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more than IP address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DHCP can return more than just allocated IP address on subnet:</a:t>
            </a:r>
          </a:p>
          <a:p>
            <a:pPr lvl="1"/>
            <a:r>
              <a:rPr lang="en-US"/>
              <a:t>address of first-hop router for client</a:t>
            </a:r>
          </a:p>
          <a:p>
            <a:pPr lvl="1"/>
            <a:r>
              <a:rPr lang="en-US"/>
              <a:t>name and IP address of DNS sever</a:t>
            </a:r>
          </a:p>
          <a:p>
            <a:pPr lvl="1"/>
            <a:r>
              <a:rPr lang="en-US"/>
              <a:t>network mask (indicating network versus host portion of address)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92316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7DC-8B67-442F-B73D-10488B14FD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539875"/>
            <a:ext cx="3421062" cy="1262062"/>
          </a:xfrm>
        </p:spPr>
        <p:txBody>
          <a:bodyPr/>
          <a:lstStyle/>
          <a:p>
            <a:r>
              <a:rPr lang="en-US" sz="2000" dirty="0"/>
              <a:t>connecting laptop needs its IP address, </a:t>
            </a:r>
            <a:r>
              <a:rPr lang="en-US" sz="2000" dirty="0" err="1"/>
              <a:t>addr</a:t>
            </a:r>
            <a:r>
              <a:rPr lang="en-US" sz="2000" dirty="0"/>
              <a:t> of first-hop router, </a:t>
            </a:r>
            <a:r>
              <a:rPr lang="en-US" sz="2000" dirty="0" err="1"/>
              <a:t>addr</a:t>
            </a:r>
            <a:r>
              <a:rPr lang="en-US" sz="2000" dirty="0"/>
              <a:t> of DNS server: use DHCP</a:t>
            </a:r>
          </a:p>
        </p:txBody>
      </p:sp>
      <p:sp>
        <p:nvSpPr>
          <p:cNvPr id="648196" name="Freeform 3"/>
          <p:cNvSpPr>
            <a:spLocks/>
          </p:cNvSpPr>
          <p:nvPr/>
        </p:nvSpPr>
        <p:spPr bwMode="auto">
          <a:xfrm>
            <a:off x="773113" y="1684337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197" name="Line 36"/>
          <p:cNvSpPr>
            <a:spLocks noChangeShapeType="1"/>
          </p:cNvSpPr>
          <p:nvPr/>
        </p:nvSpPr>
        <p:spPr bwMode="auto">
          <a:xfrm flipV="1">
            <a:off x="3775075" y="2755900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198" name="Group 38"/>
          <p:cNvGrpSpPr>
            <a:grpSpLocks/>
          </p:cNvGrpSpPr>
          <p:nvPr/>
        </p:nvGrpSpPr>
        <p:grpSpPr bwMode="auto">
          <a:xfrm>
            <a:off x="3255963" y="2870200"/>
            <a:ext cx="742950" cy="311150"/>
            <a:chOff x="1935" y="960"/>
            <a:chExt cx="468" cy="196"/>
          </a:xfrm>
        </p:grpSpPr>
        <p:sp>
          <p:nvSpPr>
            <p:cNvPr id="64819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03" name="Line 43"/>
          <p:cNvSpPr>
            <a:spLocks noChangeShapeType="1"/>
          </p:cNvSpPr>
          <p:nvPr/>
        </p:nvSpPr>
        <p:spPr bwMode="auto">
          <a:xfrm flipV="1">
            <a:off x="2665413" y="2928937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4" name="Line 44"/>
          <p:cNvSpPr>
            <a:spLocks noChangeShapeType="1"/>
          </p:cNvSpPr>
          <p:nvPr/>
        </p:nvSpPr>
        <p:spPr bwMode="auto">
          <a:xfrm flipV="1">
            <a:off x="3924300" y="2613025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5" name="Rectangle 45"/>
          <p:cNvSpPr>
            <a:spLocks noChangeArrowheads="1"/>
          </p:cNvSpPr>
          <p:nvPr/>
        </p:nvSpPr>
        <p:spPr bwMode="auto">
          <a:xfrm>
            <a:off x="2403475" y="2890837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206" name="Line 48"/>
          <p:cNvSpPr>
            <a:spLocks noChangeShapeType="1"/>
          </p:cNvSpPr>
          <p:nvPr/>
        </p:nvSpPr>
        <p:spPr bwMode="auto">
          <a:xfrm flipV="1">
            <a:off x="3279775" y="3148012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207" name="Group 49"/>
          <p:cNvGrpSpPr>
            <a:grpSpLocks/>
          </p:cNvGrpSpPr>
          <p:nvPr/>
        </p:nvGrpSpPr>
        <p:grpSpPr bwMode="auto">
          <a:xfrm>
            <a:off x="2760663" y="3776662"/>
            <a:ext cx="987425" cy="479425"/>
            <a:chOff x="1118" y="1621"/>
            <a:chExt cx="622" cy="302"/>
          </a:xfrm>
        </p:grpSpPr>
        <p:sp>
          <p:nvSpPr>
            <p:cNvPr id="64820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821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821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821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1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821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821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821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1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822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822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2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8225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05387"/>
              </p:ext>
            </p:extLst>
          </p:nvPr>
        </p:nvGraphicFramePr>
        <p:xfrm>
          <a:off x="1790700" y="2552700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">
                  <p:embed/>
                </p:oleObj>
              </mc:Choice>
              <mc:Fallback>
                <p:oleObj name="Clip" r:id="rId2" imgW="1266840" imgH="1200240" progId="">
                  <p:embed/>
                  <p:pic>
                    <p:nvPicPr>
                      <p:cNvPr id="648225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52700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678112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8227" name="Group 84"/>
          <p:cNvGrpSpPr>
            <a:grpSpLocks/>
          </p:cNvGrpSpPr>
          <p:nvPr/>
        </p:nvGrpSpPr>
        <p:grpSpPr bwMode="auto">
          <a:xfrm>
            <a:off x="2554288" y="3581400"/>
            <a:ext cx="306387" cy="647700"/>
            <a:chOff x="4180" y="783"/>
            <a:chExt cx="150" cy="307"/>
          </a:xfrm>
        </p:grpSpPr>
        <p:sp>
          <p:nvSpPr>
            <p:cNvPr id="648228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29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0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1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2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3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4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5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36" name="Text Box 44"/>
          <p:cNvSpPr txBox="1">
            <a:spLocks noChangeArrowheads="1"/>
          </p:cNvSpPr>
          <p:nvPr/>
        </p:nvSpPr>
        <p:spPr bwMode="auto">
          <a:xfrm>
            <a:off x="2562225" y="4227512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8237" name="Group 45"/>
          <p:cNvGrpSpPr>
            <a:grpSpLocks/>
          </p:cNvGrpSpPr>
          <p:nvPr/>
        </p:nvGrpSpPr>
        <p:grpSpPr bwMode="auto">
          <a:xfrm>
            <a:off x="1195388" y="1492250"/>
            <a:ext cx="976312" cy="1460500"/>
            <a:chOff x="651" y="681"/>
            <a:chExt cx="615" cy="920"/>
          </a:xfrm>
        </p:grpSpPr>
        <p:sp>
          <p:nvSpPr>
            <p:cNvPr id="64823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39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824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1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24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246" name="Group 54"/>
          <p:cNvGrpSpPr>
            <a:grpSpLocks/>
          </p:cNvGrpSpPr>
          <p:nvPr/>
        </p:nvGrpSpPr>
        <p:grpSpPr bwMode="auto">
          <a:xfrm>
            <a:off x="520700" y="1573212"/>
            <a:ext cx="544513" cy="244475"/>
            <a:chOff x="844" y="3337"/>
            <a:chExt cx="343" cy="154"/>
          </a:xfrm>
        </p:grpSpPr>
        <p:sp>
          <p:nvSpPr>
            <p:cNvPr id="648247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48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648249" name="Group 57"/>
          <p:cNvGrpSpPr>
            <a:grpSpLocks/>
          </p:cNvGrpSpPr>
          <p:nvPr/>
        </p:nvGrpSpPr>
        <p:grpSpPr bwMode="auto">
          <a:xfrm>
            <a:off x="66675" y="1592262"/>
            <a:ext cx="1081088" cy="1166813"/>
            <a:chOff x="42" y="744"/>
            <a:chExt cx="681" cy="735"/>
          </a:xfrm>
        </p:grpSpPr>
        <p:grpSp>
          <p:nvGrpSpPr>
            <p:cNvPr id="648250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8251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252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2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5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255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56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57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258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5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61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264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265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66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6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26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26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270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271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2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27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27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27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7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278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7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80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281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82" name="Group 90"/>
          <p:cNvGrpSpPr>
            <a:grpSpLocks/>
          </p:cNvGrpSpPr>
          <p:nvPr/>
        </p:nvGrpSpPr>
        <p:grpSpPr bwMode="auto">
          <a:xfrm>
            <a:off x="650875" y="2800350"/>
            <a:ext cx="1081088" cy="244475"/>
            <a:chOff x="504" y="3523"/>
            <a:chExt cx="681" cy="154"/>
          </a:xfrm>
        </p:grpSpPr>
        <p:grpSp>
          <p:nvGrpSpPr>
            <p:cNvPr id="648283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8284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8285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8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8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88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8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9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8291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92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8293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4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5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96" name="Group 104"/>
          <p:cNvGrpSpPr>
            <a:grpSpLocks/>
          </p:cNvGrpSpPr>
          <p:nvPr/>
        </p:nvGrpSpPr>
        <p:grpSpPr bwMode="auto">
          <a:xfrm>
            <a:off x="1477963" y="3492500"/>
            <a:ext cx="1316037" cy="1314450"/>
            <a:chOff x="931" y="1941"/>
            <a:chExt cx="829" cy="828"/>
          </a:xfrm>
        </p:grpSpPr>
        <p:sp>
          <p:nvSpPr>
            <p:cNvPr id="648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8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305" name="Group 113"/>
          <p:cNvGrpSpPr>
            <a:grpSpLocks/>
          </p:cNvGrpSpPr>
          <p:nvPr/>
        </p:nvGrpSpPr>
        <p:grpSpPr bwMode="auto">
          <a:xfrm>
            <a:off x="339725" y="3392487"/>
            <a:ext cx="1081088" cy="1217613"/>
            <a:chOff x="1404" y="3105"/>
            <a:chExt cx="681" cy="767"/>
          </a:xfrm>
        </p:grpSpPr>
        <p:grpSp>
          <p:nvGrpSpPr>
            <p:cNvPr id="64830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830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308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30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0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3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1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314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31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31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31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320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3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22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2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32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32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326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3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32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33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3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3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3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6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337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833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8339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40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8341" name="Group 149"/>
          <p:cNvGrpSpPr>
            <a:grpSpLocks/>
          </p:cNvGrpSpPr>
          <p:nvPr/>
        </p:nvGrpSpPr>
        <p:grpSpPr bwMode="auto">
          <a:xfrm>
            <a:off x="803275" y="3589337"/>
            <a:ext cx="544513" cy="244475"/>
            <a:chOff x="844" y="3337"/>
            <a:chExt cx="343" cy="154"/>
          </a:xfrm>
        </p:grpSpPr>
        <p:sp>
          <p:nvSpPr>
            <p:cNvPr id="648342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343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830512"/>
            <a:ext cx="38925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DHCP request encapsulated in UDP, encapsulated in IP, encapsulated in 802.1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35550" y="4076700"/>
            <a:ext cx="39243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frame broadcast 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dest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 FFFFFFFFFFFF)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413375"/>
            <a:ext cx="38020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IP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, UDP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DHCP </a:t>
            </a:r>
          </a:p>
        </p:txBody>
      </p:sp>
      <p:sp>
        <p:nvSpPr>
          <p:cNvPr id="648347" name="Text Box 155"/>
          <p:cNvSpPr txBox="1">
            <a:spLocks noChangeArrowheads="1"/>
          </p:cNvSpPr>
          <p:nvPr/>
        </p:nvSpPr>
        <p:spPr bwMode="auto">
          <a:xfrm>
            <a:off x="3238500" y="3662362"/>
            <a:ext cx="10477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168.1.1.1</a:t>
            </a:r>
          </a:p>
          <a:p>
            <a:endParaRPr lang="en-US" sz="1400">
              <a:latin typeface="Arial" charset="0"/>
            </a:endParaRPr>
          </a:p>
        </p:txBody>
      </p:sp>
      <p:sp>
        <p:nvSpPr>
          <p:cNvPr id="1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703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6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226" grpId="0" animBg="1"/>
      <p:bldP spid="648226" grpId="1" animBg="1"/>
      <p:bldP spid="648344" grpId="0"/>
      <p:bldP spid="648345" grpId="0"/>
      <p:bldP spid="6483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9A-9164-4E53-B16C-17F2878A18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933575"/>
            <a:ext cx="3725862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DCP server formulates DHCP ACK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49220" name="Freeform 3"/>
          <p:cNvSpPr>
            <a:spLocks/>
          </p:cNvSpPr>
          <p:nvPr/>
        </p:nvSpPr>
        <p:spPr bwMode="auto">
          <a:xfrm>
            <a:off x="773113" y="20478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21" name="Line 36"/>
          <p:cNvSpPr>
            <a:spLocks noChangeShapeType="1"/>
          </p:cNvSpPr>
          <p:nvPr/>
        </p:nvSpPr>
        <p:spPr bwMode="auto">
          <a:xfrm flipV="1">
            <a:off x="3775075" y="31194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22" name="Group 38"/>
          <p:cNvGrpSpPr>
            <a:grpSpLocks/>
          </p:cNvGrpSpPr>
          <p:nvPr/>
        </p:nvGrpSpPr>
        <p:grpSpPr bwMode="auto">
          <a:xfrm>
            <a:off x="3255963" y="3233738"/>
            <a:ext cx="742950" cy="311150"/>
            <a:chOff x="1935" y="960"/>
            <a:chExt cx="468" cy="196"/>
          </a:xfrm>
        </p:grpSpPr>
        <p:sp>
          <p:nvSpPr>
            <p:cNvPr id="64922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922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27" name="Line 43"/>
          <p:cNvSpPr>
            <a:spLocks noChangeShapeType="1"/>
          </p:cNvSpPr>
          <p:nvPr/>
        </p:nvSpPr>
        <p:spPr bwMode="auto">
          <a:xfrm flipV="1">
            <a:off x="2665413" y="32924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8" name="Line 44"/>
          <p:cNvSpPr>
            <a:spLocks noChangeShapeType="1"/>
          </p:cNvSpPr>
          <p:nvPr/>
        </p:nvSpPr>
        <p:spPr bwMode="auto">
          <a:xfrm flipV="1">
            <a:off x="3924300" y="29765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9" name="Rectangle 45"/>
          <p:cNvSpPr>
            <a:spLocks noChangeArrowheads="1"/>
          </p:cNvSpPr>
          <p:nvPr/>
        </p:nvSpPr>
        <p:spPr bwMode="auto">
          <a:xfrm>
            <a:off x="2403475" y="32543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30" name="Line 48"/>
          <p:cNvSpPr>
            <a:spLocks noChangeShapeType="1"/>
          </p:cNvSpPr>
          <p:nvPr/>
        </p:nvSpPr>
        <p:spPr bwMode="auto">
          <a:xfrm flipV="1">
            <a:off x="3279775" y="35115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31" name="Group 49"/>
          <p:cNvGrpSpPr>
            <a:grpSpLocks/>
          </p:cNvGrpSpPr>
          <p:nvPr/>
        </p:nvGrpSpPr>
        <p:grpSpPr bwMode="auto">
          <a:xfrm>
            <a:off x="2760663" y="4140200"/>
            <a:ext cx="987425" cy="479425"/>
            <a:chOff x="1118" y="1621"/>
            <a:chExt cx="622" cy="302"/>
          </a:xfrm>
        </p:grpSpPr>
        <p:sp>
          <p:nvSpPr>
            <p:cNvPr id="64923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3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923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923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923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923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923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9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4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924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4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4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9249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59546"/>
              </p:ext>
            </p:extLst>
          </p:nvPr>
        </p:nvGraphicFramePr>
        <p:xfrm>
          <a:off x="1790700" y="29162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266840" imgH="1200240" progId="">
                  <p:embed/>
                </p:oleObj>
              </mc:Choice>
              <mc:Fallback>
                <p:oleObj name="Clip" r:id="rId2" imgW="1266840" imgH="1200240" progId="">
                  <p:embed/>
                  <p:pic>
                    <p:nvPicPr>
                      <p:cNvPr id="649249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16238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50" name="Group 84"/>
          <p:cNvGrpSpPr>
            <a:grpSpLocks/>
          </p:cNvGrpSpPr>
          <p:nvPr/>
        </p:nvGrpSpPr>
        <p:grpSpPr bwMode="auto">
          <a:xfrm>
            <a:off x="2554288" y="3944938"/>
            <a:ext cx="306387" cy="647700"/>
            <a:chOff x="4180" y="783"/>
            <a:chExt cx="150" cy="307"/>
          </a:xfrm>
        </p:grpSpPr>
        <p:sp>
          <p:nvSpPr>
            <p:cNvPr id="649251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2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3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4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5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6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7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8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59" name="Text Box 43"/>
          <p:cNvSpPr txBox="1">
            <a:spLocks noChangeArrowheads="1"/>
          </p:cNvSpPr>
          <p:nvPr/>
        </p:nvSpPr>
        <p:spPr bwMode="auto">
          <a:xfrm>
            <a:off x="2562225" y="4591050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9260" name="Group 44"/>
          <p:cNvGrpSpPr>
            <a:grpSpLocks/>
          </p:cNvGrpSpPr>
          <p:nvPr/>
        </p:nvGrpSpPr>
        <p:grpSpPr bwMode="auto">
          <a:xfrm>
            <a:off x="1195388" y="1855788"/>
            <a:ext cx="976312" cy="1460500"/>
            <a:chOff x="651" y="681"/>
            <a:chExt cx="615" cy="920"/>
          </a:xfrm>
        </p:grpSpPr>
        <p:sp>
          <p:nvSpPr>
            <p:cNvPr id="64926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262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926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64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26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69" name="Group 53"/>
          <p:cNvGrpSpPr>
            <a:grpSpLocks/>
          </p:cNvGrpSpPr>
          <p:nvPr/>
        </p:nvGrpSpPr>
        <p:grpSpPr bwMode="auto">
          <a:xfrm>
            <a:off x="352425" y="3927475"/>
            <a:ext cx="1081088" cy="1166813"/>
            <a:chOff x="42" y="744"/>
            <a:chExt cx="681" cy="735"/>
          </a:xfrm>
        </p:grpSpPr>
        <p:grpSp>
          <p:nvGrpSpPr>
            <p:cNvPr id="649270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9271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272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2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7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2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77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27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2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281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2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284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285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8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87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288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28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29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291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2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29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294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2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9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298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99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00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01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02" name="Group 86"/>
          <p:cNvGrpSpPr>
            <a:grpSpLocks/>
          </p:cNvGrpSpPr>
          <p:nvPr/>
        </p:nvGrpSpPr>
        <p:grpSpPr bwMode="auto">
          <a:xfrm>
            <a:off x="449263" y="5013325"/>
            <a:ext cx="1081087" cy="244475"/>
            <a:chOff x="504" y="3523"/>
            <a:chExt cx="681" cy="154"/>
          </a:xfrm>
        </p:grpSpPr>
        <p:grpSp>
          <p:nvGrpSpPr>
            <p:cNvPr id="649303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930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9305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0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0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0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0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1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9311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12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9313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4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5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1477963" y="3856038"/>
            <a:ext cx="1316037" cy="1314450"/>
            <a:chOff x="931" y="1941"/>
            <a:chExt cx="829" cy="828"/>
          </a:xfrm>
        </p:grpSpPr>
        <p:sp>
          <p:nvSpPr>
            <p:cNvPr id="649317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318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9319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20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321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2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3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4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325" name="Group 109"/>
          <p:cNvGrpSpPr>
            <a:grpSpLocks/>
          </p:cNvGrpSpPr>
          <p:nvPr/>
        </p:nvGrpSpPr>
        <p:grpSpPr bwMode="auto">
          <a:xfrm>
            <a:off x="71438" y="1744663"/>
            <a:ext cx="1081087" cy="1217612"/>
            <a:chOff x="1404" y="3105"/>
            <a:chExt cx="681" cy="767"/>
          </a:xfrm>
        </p:grpSpPr>
        <p:grpSp>
          <p:nvGrpSpPr>
            <p:cNvPr id="649326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9327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328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32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0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33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334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3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6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37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3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340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3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43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344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34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34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347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48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349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350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5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35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5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3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6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57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358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9359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60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9361" name="Group 145"/>
          <p:cNvGrpSpPr>
            <a:grpSpLocks/>
          </p:cNvGrpSpPr>
          <p:nvPr/>
        </p:nvGrpSpPr>
        <p:grpSpPr bwMode="auto">
          <a:xfrm>
            <a:off x="803275" y="3952875"/>
            <a:ext cx="544513" cy="244475"/>
            <a:chOff x="844" y="3337"/>
            <a:chExt cx="343" cy="154"/>
          </a:xfrm>
        </p:grpSpPr>
        <p:sp>
          <p:nvSpPr>
            <p:cNvPr id="649362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63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4997450" y="3352800"/>
            <a:ext cx="3994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encapsulation of DHCP server, frame forwarded to client,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demuxing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up to DHCP at client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client now knows its IP address, name and IP address of DSN server, IP address of its first-hop router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49368" name="Rectangle 152"/>
          <p:cNvSpPr>
            <a:spLocks noGrp="1" noChangeArrowheads="1"/>
          </p:cNvSpPr>
          <p:nvPr>
            <p:ph type="title"/>
          </p:nvPr>
        </p:nvSpPr>
        <p:spPr>
          <a:xfrm>
            <a:off x="652462" y="228600"/>
            <a:ext cx="8034338" cy="1143000"/>
          </a:xfrm>
          <a:noFill/>
          <a:ln/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1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6224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6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688E-3756-4D8F-AD73-2ED39619DD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1143000"/>
          </a:xfrm>
        </p:spPr>
        <p:txBody>
          <a:bodyPr/>
          <a:lstStyle/>
          <a:p>
            <a:r>
              <a:rPr lang="en-US" sz="3600"/>
              <a:t>IP addresses: how to get one?</a:t>
            </a:r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Q:</a:t>
            </a:r>
            <a:r>
              <a:rPr lang="en-US"/>
              <a:t> How does </a:t>
            </a:r>
            <a:r>
              <a:rPr lang="en-US" i="1"/>
              <a:t>network</a:t>
            </a:r>
            <a:r>
              <a:rPr lang="en-US"/>
              <a:t> get subnet part of IP addr?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A:</a:t>
            </a:r>
            <a:r>
              <a:rPr lang="en-US"/>
              <a:t> gets allocated portion of its provider ISP’s address space</a:t>
            </a:r>
            <a:endParaRPr lang="en-US" sz="24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Organization 0    </a:t>
            </a:r>
            <a:r>
              <a:rPr lang="en-US" u="sng">
                <a:latin typeface="Arial" charset="0"/>
              </a:rPr>
              <a:t>11001000  00010111  0001000</a:t>
            </a:r>
            <a:r>
              <a:rPr lang="en-US">
                <a:latin typeface="Arial" charset="0"/>
              </a:rPr>
              <a:t>0  00000000    200.23.16.0/23 </a:t>
            </a:r>
          </a:p>
          <a:p>
            <a:r>
              <a:rPr lang="en-US">
                <a:latin typeface="Arial" charset="0"/>
              </a:rPr>
              <a:t>Organization 1    </a:t>
            </a:r>
            <a:r>
              <a:rPr lang="en-US" u="sng">
                <a:latin typeface="Arial" charset="0"/>
              </a:rPr>
              <a:t>11001000  00010111  0001001</a:t>
            </a:r>
            <a:r>
              <a:rPr lang="en-US">
                <a:latin typeface="Arial" charset="0"/>
              </a:rPr>
              <a:t>0  00000000    200.23.18.0/23 </a:t>
            </a:r>
          </a:p>
          <a:p>
            <a:r>
              <a:rPr lang="en-US">
                <a:latin typeface="Arial" charset="0"/>
              </a:rPr>
              <a:t>Organization 2    </a:t>
            </a:r>
            <a:r>
              <a:rPr lang="en-US" u="sng">
                <a:latin typeface="Arial" charset="0"/>
              </a:rPr>
              <a:t>11001000  00010111  0001010</a:t>
            </a:r>
            <a:r>
              <a:rPr lang="en-US">
                <a:latin typeface="Arial" charset="0"/>
              </a:rPr>
              <a:t>0  00000000    200.23.20.0/23 </a:t>
            </a:r>
          </a:p>
          <a:p>
            <a:r>
              <a:rPr lang="en-US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>
                <a:latin typeface="Arial" charset="0"/>
              </a:rPr>
              <a:t>Organization 7    </a:t>
            </a:r>
            <a:r>
              <a:rPr lang="en-US" u="sng">
                <a:latin typeface="Arial" charset="0"/>
              </a:rPr>
              <a:t>11001000  00010111  0001111</a:t>
            </a:r>
            <a:r>
              <a:rPr lang="en-US">
                <a:latin typeface="Arial" charset="0"/>
              </a:rPr>
              <a:t>0  00000000    200.23.30.0/23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79614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80325" y="6356350"/>
            <a:ext cx="854075" cy="365125"/>
          </a:xfrm>
        </p:spPr>
        <p:txBody>
          <a:bodyPr/>
          <a:lstStyle/>
          <a:p>
            <a:fld id="{9DE57109-6BFE-4FF8-8089-3A4DD4529A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en-US" sz="3200"/>
              <a:t>Hierarchical addressing: route aggregation</a:t>
            </a:r>
            <a:endParaRPr lang="en-US"/>
          </a:p>
        </p:txBody>
      </p:sp>
      <p:sp>
        <p:nvSpPr>
          <p:cNvPr id="169987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169994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169997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9999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646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0007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199.31.0.0/16”</a:t>
            </a:r>
          </a:p>
        </p:txBody>
      </p:sp>
      <p:grpSp>
        <p:nvGrpSpPr>
          <p:cNvPr id="170015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17001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7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0019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1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2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5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6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933450" y="1431925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Hierarchical addressing allows efficient advertisement of routing </a:t>
            </a:r>
          </a:p>
          <a:p>
            <a:r>
              <a:rPr lang="en-US"/>
              <a:t>information: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533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BFE6175-076A-4E40-86B9-867177C3DE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en-US" sz="3200"/>
              <a:t>Hierarchical addressing: more specific routes</a:t>
            </a:r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60400" y="1739900"/>
            <a:ext cx="5983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ISPs-R-Us has a more specific route to Organization 1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7129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171019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171022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71024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171025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1028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76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1033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1035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114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199.31.0.0/16</a:t>
            </a:r>
          </a:p>
          <a:p>
            <a:r>
              <a:rPr lang="en-US" sz="1400"/>
              <a:t>or 200.23.18.0/23”</a:t>
            </a:r>
          </a:p>
        </p:txBody>
      </p:sp>
      <p:grpSp>
        <p:nvGrpSpPr>
          <p:cNvPr id="171040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171041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1043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1044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1048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171049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0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1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54614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9D7E-DEA9-42F5-999B-276D3ACDFF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IP addressing: the last word...</a:t>
            </a: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Q:</a:t>
            </a:r>
            <a:r>
              <a:rPr lang="en-US"/>
              <a:t> How does an ISP get block of addresses?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A:</a:t>
            </a:r>
            <a:r>
              <a:rPr lang="en-US" sz="2400">
                <a:solidFill>
                  <a:srgbClr val="FF0000"/>
                </a:solidFill>
              </a:rPr>
              <a:t> ICANN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I</a:t>
            </a:r>
            <a:r>
              <a:rPr lang="en-US" sz="2400"/>
              <a:t>nternet </a:t>
            </a:r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/>
              <a:t>orporation for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ssigned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ames and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umbers</a:t>
            </a:r>
          </a:p>
          <a:p>
            <a:pPr lvl="1"/>
            <a:r>
              <a:rPr lang="en-US"/>
              <a:t>allocates addresses</a:t>
            </a:r>
          </a:p>
          <a:p>
            <a:pPr lvl="1"/>
            <a:r>
              <a:rPr lang="en-US"/>
              <a:t>manages DNS</a:t>
            </a:r>
          </a:p>
          <a:p>
            <a:pPr lvl="1"/>
            <a:r>
              <a:rPr lang="en-US"/>
              <a:t>assigns domain names, resolves disputes</a:t>
            </a:r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8719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D8C-5CDD-4238-BB4B-10200EB77B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5840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5764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245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245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245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45779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5780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785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578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789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5790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2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39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local network</a:t>
            </a:r>
          </a:p>
          <a:p>
            <a:pPr algn="ctr"/>
            <a:r>
              <a:rPr lang="en-US"/>
              <a:t>(e.g., home network)</a:t>
            </a:r>
          </a:p>
          <a:p>
            <a:pPr algn="ctr"/>
            <a:r>
              <a:rPr lang="en-US"/>
              <a:t>10.0.0/24</a:t>
            </a:r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4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6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7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8" name="Text Box 88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rest of</a:t>
            </a:r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245849" name="Line 89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0" name="Text Box 90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Datagrams with source or </a:t>
            </a:r>
          </a:p>
          <a:p>
            <a:pPr algn="ctr"/>
            <a:r>
              <a:rPr lang="en-US" sz="2000"/>
              <a:t>destination in this network</a:t>
            </a:r>
          </a:p>
          <a:p>
            <a:pPr algn="ctr"/>
            <a:r>
              <a:rPr lang="en-US" sz="2000"/>
              <a:t>have 10.0.0/24 address for </a:t>
            </a:r>
          </a:p>
          <a:p>
            <a:pPr algn="ctr"/>
            <a:r>
              <a:rPr lang="en-US" sz="2000"/>
              <a:t>source, destination (as usual)</a:t>
            </a:r>
          </a:p>
        </p:txBody>
      </p:sp>
      <p:sp>
        <p:nvSpPr>
          <p:cNvPr id="245851" name="Line 91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/>
              <a:t> datagrams </a:t>
            </a:r>
            <a:r>
              <a:rPr lang="en-US" sz="2000" i="1">
                <a:solidFill>
                  <a:srgbClr val="FF0000"/>
                </a:solidFill>
              </a:rPr>
              <a:t>leaving</a:t>
            </a:r>
            <a:r>
              <a:rPr lang="en-US" sz="2000"/>
              <a:t> local</a:t>
            </a:r>
          </a:p>
          <a:p>
            <a:pPr algn="ctr"/>
            <a:r>
              <a:rPr lang="en-US" sz="2000"/>
              <a:t>network have </a:t>
            </a:r>
            <a:r>
              <a:rPr lang="en-US" sz="2000">
                <a:solidFill>
                  <a:srgbClr val="FF0000"/>
                </a:solidFill>
              </a:rPr>
              <a:t>same</a:t>
            </a:r>
            <a:r>
              <a:rPr lang="en-US" sz="2000"/>
              <a:t> single source NAT IP address: 138.76.29.7,</a:t>
            </a:r>
          </a:p>
          <a:p>
            <a:pPr algn="ctr"/>
            <a:r>
              <a:rPr lang="en-US" sz="2000"/>
              <a:t>different source port numbers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19064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1A7F-3498-4CB6-930C-589B30BB44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Motivation:</a:t>
            </a:r>
            <a:r>
              <a:rPr lang="en-US" sz="2400" dirty="0"/>
              <a:t> local network uses just one IP address as far as outside world is concerned:</a:t>
            </a:r>
          </a:p>
          <a:p>
            <a:pPr lvl="1"/>
            <a:r>
              <a:rPr lang="en-US" dirty="0"/>
              <a:t>range of addresses not needed from ISP:  just one IP address for all devices</a:t>
            </a:r>
          </a:p>
          <a:p>
            <a:pPr lvl="1"/>
            <a:r>
              <a:rPr lang="en-US" dirty="0"/>
              <a:t>can change addresses of devices in local network without notifying outside world</a:t>
            </a:r>
          </a:p>
          <a:p>
            <a:pPr lvl="1"/>
            <a:r>
              <a:rPr lang="en-US" dirty="0"/>
              <a:t>can change ISP without changing addresses of devices in local network</a:t>
            </a:r>
          </a:p>
          <a:p>
            <a:pPr lvl="1"/>
            <a:r>
              <a:rPr lang="en-US" dirty="0"/>
              <a:t>devices inside local net not explicitly addressable, visible by outside world (a security plus).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09817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6811-A791-454D-8E26-F3546DF2EF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Implementation:</a:t>
            </a:r>
            <a:r>
              <a:rPr lang="en-US" sz="2000" dirty="0"/>
              <a:t> NAT router must: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outgoing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. . . remote clients/servers will respond using (NAT IP address, new port #) as destination </a:t>
            </a:r>
            <a:r>
              <a:rPr lang="en-US" sz="2000" dirty="0" err="1"/>
              <a:t>addr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remember (in NAT translation table) </a:t>
            </a:r>
            <a:r>
              <a:rPr lang="en-US" sz="2400" dirty="0"/>
              <a:t>every (source IP address, port #)  to (NAT IP address, new port #) translation pair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incoming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(NAT IP address, new port #) in </a:t>
            </a:r>
            <a:r>
              <a:rPr lang="en-US" sz="2400" dirty="0" err="1"/>
              <a:t>dest</a:t>
            </a:r>
            <a:r>
              <a:rPr lang="en-US" sz="2400" dirty="0"/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1453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40A8-4FA6-4121-84E7-7F70D70F0F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r>
              <a:rPr lang="en-US" sz="3600" dirty="0"/>
              <a:t>Two Key Network-Layer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r>
              <a:rPr lang="en-US" sz="2800" i="1" dirty="0">
                <a:solidFill>
                  <a:srgbClr val="000099"/>
                </a:solidFill>
              </a:rPr>
              <a:t>forwarding:</a:t>
            </a:r>
            <a:r>
              <a:rPr lang="en-US" sz="2800" dirty="0"/>
              <a:t> move packets from router’s input to appropriate router output</a:t>
            </a:r>
          </a:p>
          <a:p>
            <a:r>
              <a:rPr lang="en-US" sz="2800" i="1" dirty="0">
                <a:solidFill>
                  <a:srgbClr val="000099"/>
                </a:solidFill>
              </a:rPr>
              <a:t>routing:</a:t>
            </a:r>
            <a:r>
              <a:rPr lang="en-US" sz="2800" dirty="0"/>
              <a:t> determine route taken by packets from source to </a:t>
            </a:r>
            <a:r>
              <a:rPr lang="en-US" sz="2800" dirty="0" err="1"/>
              <a:t>dest</a:t>
            </a:r>
            <a:r>
              <a:rPr lang="en-US" sz="2800" dirty="0"/>
              <a:t>.</a:t>
            </a:r>
          </a:p>
          <a:p>
            <a:pPr lvl="1"/>
            <a:r>
              <a:rPr lang="en-US" sz="2400" i="1" dirty="0"/>
              <a:t>routing algorithms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706938" y="1611313"/>
            <a:ext cx="419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analogy: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routing:</a:t>
            </a:r>
            <a:r>
              <a:rPr lang="en-US" sz="2800"/>
              <a:t> process of planning trip from source to dest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forwarding</a:t>
            </a:r>
            <a:r>
              <a:rPr lang="en-US" sz="2800">
                <a:solidFill>
                  <a:schemeClr val="accent2"/>
                </a:solidFill>
              </a:rPr>
              <a:t>:</a:t>
            </a:r>
            <a:r>
              <a:rPr lang="en-US" sz="2800"/>
              <a:t> process of getting through single interchange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8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40719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1300" y="6356350"/>
            <a:ext cx="825500" cy="365125"/>
          </a:xfrm>
        </p:spPr>
        <p:txBody>
          <a:bodyPr/>
          <a:lstStyle/>
          <a:p>
            <a:fld id="{B6947D1F-3764-4C36-B201-59F0C8986B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</a:p>
        </p:txBody>
      </p:sp>
      <p:sp>
        <p:nvSpPr>
          <p:cNvPr id="233501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3499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5000" imgH="1085760" progId="">
                  <p:embed/>
                </p:oleObj>
              </mc:Choice>
              <mc:Fallback>
                <p:oleObj name="Clip" r:id="rId2" imgW="1305000" imgH="1085760" progId="">
                  <p:embed/>
                  <p:pic>
                    <p:nvPicPr>
                      <p:cNvPr id="2334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2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233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3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2335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233522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3351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1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1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1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1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2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23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417" y="264"/>
                </a:cxn>
                <a:cxn ang="0">
                  <a:pos x="417" y="0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59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3355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24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3352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3352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233525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128.119.40.186, 80</a:t>
              </a:r>
            </a:p>
          </p:txBody>
        </p:sp>
        <p:sp>
          <p:nvSpPr>
            <p:cNvPr id="233530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3539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2352" y="64"/>
              </a:cxn>
              <a:cxn ang="0">
                <a:pos x="1640" y="450"/>
              </a:cxn>
              <a:cxn ang="0">
                <a:pos x="1308" y="965"/>
              </a:cxn>
              <a:cxn ang="0">
                <a:pos x="1159" y="965"/>
              </a:cxn>
              <a:cxn ang="0">
                <a:pos x="820" y="396"/>
              </a:cxn>
              <a:cxn ang="0">
                <a:pos x="0" y="64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4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233535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6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7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3487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488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48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23356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6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3356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33566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7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8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6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33570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1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2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73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/>
              <a:ahLst/>
              <a:cxnLst>
                <a:cxn ang="0">
                  <a:pos x="577" y="0"/>
                </a:cxn>
                <a:cxn ang="0">
                  <a:pos x="342" y="0"/>
                </a:cxn>
                <a:cxn ang="0">
                  <a:pos x="342" y="768"/>
                </a:cxn>
                <a:cxn ang="0">
                  <a:pos x="0" y="760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4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3357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2335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3354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4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44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47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4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51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33578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9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233554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NAT router</a:t>
              </a:r>
            </a:p>
            <a:p>
              <a:r>
                <a:rPr lang="en-US">
                  <a:solidFill>
                    <a:srgbClr val="FF0000"/>
                  </a:solidFill>
                </a:rPr>
                <a:t>changes datagram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source addr from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10.0.0.1, 3345 to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138.76.29.7, 5001,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updates table</a:t>
              </a:r>
            </a:p>
          </p:txBody>
        </p:sp>
        <p:sp>
          <p:nvSpPr>
            <p:cNvPr id="23355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2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3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233587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23358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335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9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33594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5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6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97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9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33599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600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NAT router</a:t>
            </a:r>
          </a:p>
          <a:p>
            <a:r>
              <a:rPr lang="en-US">
                <a:solidFill>
                  <a:srgbClr val="FF0000"/>
                </a:solidFill>
              </a:rPr>
              <a:t>changes datagram</a:t>
            </a:r>
          </a:p>
          <a:p>
            <a:r>
              <a:rPr lang="en-US">
                <a:solidFill>
                  <a:srgbClr val="FF0000"/>
                </a:solidFill>
              </a:rPr>
              <a:t>dest addr from</a:t>
            </a:r>
          </a:p>
          <a:p>
            <a:r>
              <a:rPr lang="en-US">
                <a:solidFill>
                  <a:srgbClr val="FF0000"/>
                </a:solidFill>
              </a:rPr>
              <a:t>138.76.29.7, 5001 to 10.0.0.1, 3345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361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7281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5335-763E-405B-B388-5588F604FFE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16-bit port-number field: </a:t>
            </a:r>
          </a:p>
          <a:p>
            <a:pPr lvl="1"/>
            <a:r>
              <a:rPr lang="en-US"/>
              <a:t>60,000 simultaneous connections with a single LAN-side address!</a:t>
            </a:r>
          </a:p>
          <a:p>
            <a:r>
              <a:rPr lang="en-US"/>
              <a:t>NAT is controversial:</a:t>
            </a:r>
          </a:p>
          <a:p>
            <a:pPr lvl="1"/>
            <a:r>
              <a:rPr lang="en-US"/>
              <a:t>routers should only process up to layer 3</a:t>
            </a:r>
          </a:p>
          <a:p>
            <a:pPr lvl="1"/>
            <a:r>
              <a:rPr lang="en-US"/>
              <a:t>violates end-to-end argument</a:t>
            </a:r>
          </a:p>
          <a:p>
            <a:pPr lvl="2"/>
            <a:r>
              <a:rPr lang="en-US"/>
              <a:t>NAT possibility must be taken into account by app designers, e.g., P2P applications</a:t>
            </a:r>
          </a:p>
          <a:p>
            <a:pPr lvl="1"/>
            <a:r>
              <a:rPr lang="en-US"/>
              <a:t>address shortage should instead be solved by IPv6</a:t>
            </a: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7151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6A91E7D3-53EE-43C7-B471-939ED19620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en-US" sz="3200"/>
              <a:t>ICMP: Internet Control Message Protocol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used by hosts &amp; routers to communicate network-level information</a:t>
            </a:r>
          </a:p>
          <a:p>
            <a:pPr lvl="1"/>
            <a:r>
              <a:rPr lang="en-US" sz="1800"/>
              <a:t>error reporting: unreachable host, network, port, protocol</a:t>
            </a:r>
          </a:p>
          <a:p>
            <a:pPr lvl="1"/>
            <a:r>
              <a:rPr lang="en-US" sz="1800"/>
              <a:t>echo request/reply (used by ping)</a:t>
            </a:r>
          </a:p>
          <a:p>
            <a:r>
              <a:rPr lang="en-US" sz="1800"/>
              <a:t>network-layer “above” IP:</a:t>
            </a:r>
          </a:p>
          <a:p>
            <a:pPr lvl="1"/>
            <a:r>
              <a:rPr lang="en-US" sz="1800"/>
              <a:t>ICMP msgs carried in IP datagrams</a:t>
            </a:r>
          </a:p>
          <a:p>
            <a:r>
              <a:rPr lang="en-US" sz="1800">
                <a:solidFill>
                  <a:srgbClr val="000099"/>
                </a:solidFill>
              </a:rPr>
              <a:t>ICMP message:</a:t>
            </a:r>
            <a:r>
              <a:rPr lang="en-US" sz="1800"/>
              <a:t> type, code plus first 8 bytes of IP datagram causing error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Arial" charset="0"/>
              </a:rPr>
              <a:t>Type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Code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description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0        0         echo reply (ping)</a:t>
            </a:r>
          </a:p>
          <a:p>
            <a:r>
              <a:rPr lang="en-US">
                <a:latin typeface="Arial" charset="0"/>
              </a:rPr>
              <a:t>3        0         dest. network unreachable</a:t>
            </a:r>
          </a:p>
          <a:p>
            <a:r>
              <a:rPr lang="en-US">
                <a:latin typeface="Arial" charset="0"/>
              </a:rPr>
              <a:t>3        1         dest host unreachable</a:t>
            </a:r>
          </a:p>
          <a:p>
            <a:r>
              <a:rPr lang="en-US">
                <a:latin typeface="Arial" charset="0"/>
              </a:rPr>
              <a:t>3        2         dest protocol unreachable</a:t>
            </a:r>
          </a:p>
          <a:p>
            <a:r>
              <a:rPr lang="en-US">
                <a:latin typeface="Arial" charset="0"/>
              </a:rPr>
              <a:t>3        3         dest port unreachable</a:t>
            </a:r>
          </a:p>
          <a:p>
            <a:r>
              <a:rPr lang="en-US">
                <a:latin typeface="Arial" charset="0"/>
              </a:rPr>
              <a:t>3        6         dest network unknown</a:t>
            </a:r>
          </a:p>
          <a:p>
            <a:r>
              <a:rPr lang="en-US">
                <a:latin typeface="Arial" charset="0"/>
              </a:rPr>
              <a:t>3        7         dest host unknown</a:t>
            </a:r>
          </a:p>
          <a:p>
            <a:r>
              <a:rPr lang="en-US">
                <a:latin typeface="Arial" charset="0"/>
              </a:rPr>
              <a:t>4        0         source quench (congestion</a:t>
            </a:r>
          </a:p>
          <a:p>
            <a:r>
              <a:rPr lang="en-US">
                <a:latin typeface="Arial" charset="0"/>
              </a:rPr>
              <a:t>                     control - not used)</a:t>
            </a:r>
          </a:p>
          <a:p>
            <a:r>
              <a:rPr lang="en-US">
                <a:latin typeface="Arial" charset="0"/>
              </a:rPr>
              <a:t>8        0         echo request (ping)</a:t>
            </a:r>
          </a:p>
          <a:p>
            <a:r>
              <a:rPr lang="en-US">
                <a:latin typeface="Arial" charset="0"/>
              </a:rPr>
              <a:t>9        0         route advertisement</a:t>
            </a:r>
          </a:p>
          <a:p>
            <a:r>
              <a:rPr lang="en-US">
                <a:latin typeface="Arial" charset="0"/>
              </a:rPr>
              <a:t>10      0         router discovery</a:t>
            </a:r>
          </a:p>
          <a:p>
            <a:r>
              <a:rPr lang="en-US">
                <a:latin typeface="Arial" charset="0"/>
              </a:rPr>
              <a:t>11      0         TTL expired</a:t>
            </a:r>
          </a:p>
          <a:p>
            <a:r>
              <a:rPr lang="en-US">
                <a:latin typeface="Arial" charset="0"/>
              </a:rPr>
              <a:t>12      0         bad IP header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878347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B954E30-05A6-4437-B00F-05717216704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Traceroute and ICMP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Source sends series of UDP segments to dest</a:t>
            </a:r>
          </a:p>
          <a:p>
            <a:pPr lvl="1"/>
            <a:r>
              <a:rPr lang="en-US" sz="1800"/>
              <a:t>first has TTL =1</a:t>
            </a:r>
          </a:p>
          <a:p>
            <a:pPr lvl="1"/>
            <a:r>
              <a:rPr lang="en-US" sz="1800"/>
              <a:t>second has TTL=2, etc.</a:t>
            </a:r>
          </a:p>
          <a:p>
            <a:pPr lvl="1"/>
            <a:r>
              <a:rPr lang="en-US" sz="1800"/>
              <a:t>unlikely port number</a:t>
            </a:r>
          </a:p>
          <a:p>
            <a:r>
              <a:rPr lang="en-US" sz="2000"/>
              <a:t>When nth datagram arrives to nth router:</a:t>
            </a:r>
          </a:p>
          <a:p>
            <a:pPr lvl="1"/>
            <a:r>
              <a:rPr lang="en-US" sz="1800"/>
              <a:t>router discards datagram</a:t>
            </a:r>
          </a:p>
          <a:p>
            <a:pPr lvl="1"/>
            <a:r>
              <a:rPr lang="en-US" sz="1800"/>
              <a:t>and sends to source an ICMP message (type 11, code 0)</a:t>
            </a:r>
          </a:p>
          <a:p>
            <a:pPr lvl="1"/>
            <a:r>
              <a:rPr lang="en-US" sz="1800"/>
              <a:t>ICMP message includes name of router &amp; IP address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when ICMP message arrives, source calculates RTT</a:t>
            </a:r>
          </a:p>
          <a:p>
            <a:r>
              <a:rPr lang="en-US" sz="2000"/>
              <a:t>traceroute does this 3 times</a:t>
            </a:r>
          </a:p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Stopping criterion</a:t>
            </a:r>
          </a:p>
          <a:p>
            <a:r>
              <a:rPr lang="en-US" sz="2000"/>
              <a:t>UDP segment eventually arrives at destination host</a:t>
            </a:r>
          </a:p>
          <a:p>
            <a:r>
              <a:rPr lang="en-US" sz="2000"/>
              <a:t>destination returns ICMP “port unreachable” packet (type 3, code 3)</a:t>
            </a:r>
          </a:p>
          <a:p>
            <a:r>
              <a:rPr lang="en-US" sz="2000"/>
              <a:t>when source gets this ICMP, stops.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00726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6E1-9350-4F94-86EF-27913DB228B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Initial motivation:</a:t>
            </a:r>
            <a:r>
              <a:rPr lang="en-US" i="1"/>
              <a:t> </a:t>
            </a:r>
            <a:r>
              <a:rPr lang="en-US"/>
              <a:t>32-bit address space soon to be completely allocated.  </a:t>
            </a:r>
          </a:p>
          <a:p>
            <a:r>
              <a:rPr lang="en-US"/>
              <a:t>Additional motivation:</a:t>
            </a:r>
          </a:p>
          <a:p>
            <a:pPr lvl="1"/>
            <a:r>
              <a:rPr lang="en-US"/>
              <a:t>header format helps speed processing/forwarding</a:t>
            </a:r>
          </a:p>
          <a:p>
            <a:pPr lvl="1"/>
            <a:r>
              <a:rPr lang="en-US"/>
              <a:t>header changes to facilitate QoS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IPv6 datagram format:</a:t>
            </a:r>
            <a:r>
              <a:rPr lang="en-US"/>
              <a:t> </a:t>
            </a:r>
          </a:p>
          <a:p>
            <a:pPr lvl="1"/>
            <a:r>
              <a:rPr lang="en-US"/>
              <a:t>fixed-length 40 byte header</a:t>
            </a:r>
          </a:p>
          <a:p>
            <a:pPr lvl="1"/>
            <a:r>
              <a:rPr lang="en-US"/>
              <a:t>no fragmentation allowed</a:t>
            </a:r>
            <a:endParaRPr lang="en-US" i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55783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538-C996-4FE4-8D86-0F1C6A327E3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16848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Header (Cont)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79425" y="1358900"/>
            <a:ext cx="7635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Priority:</a:t>
            </a:r>
            <a:r>
              <a:rPr lang="en-US" sz="2400"/>
              <a:t>  identify priority among datagrams in flow</a:t>
            </a:r>
          </a:p>
          <a:p>
            <a:r>
              <a:rPr lang="en-US" sz="2400" i="1">
                <a:solidFill>
                  <a:srgbClr val="FF0000"/>
                </a:solidFill>
              </a:rPr>
              <a:t>Flow Label:</a:t>
            </a:r>
            <a:r>
              <a:rPr lang="en-US" sz="2400"/>
              <a:t> identify datagrams in same “flow.” </a:t>
            </a:r>
          </a:p>
          <a:p>
            <a:r>
              <a:rPr lang="en-US" sz="2400"/>
              <a:t>                    (concept of“flow” not well defined).</a:t>
            </a:r>
          </a:p>
          <a:p>
            <a:r>
              <a:rPr lang="en-US" sz="2400" i="1">
                <a:solidFill>
                  <a:srgbClr val="FF0000"/>
                </a:solidFill>
              </a:rPr>
              <a:t>Next header:</a:t>
            </a:r>
            <a:r>
              <a:rPr lang="en-US" sz="2400"/>
              <a:t> identify upper layer protocol for data </a:t>
            </a:r>
          </a:p>
        </p:txBody>
      </p:sp>
      <p:sp>
        <p:nvSpPr>
          <p:cNvPr id="416824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7" name="Text Box 69"/>
          <p:cNvSpPr txBox="1">
            <a:spLocks noChangeArrowheads="1"/>
          </p:cNvSpPr>
          <p:nvPr/>
        </p:nvSpPr>
        <p:spPr bwMode="auto">
          <a:xfrm>
            <a:off x="4046538" y="5445125"/>
            <a:ext cx="661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16838" name="Text Box 70"/>
          <p:cNvSpPr txBox="1">
            <a:spLocks noChangeArrowheads="1"/>
          </p:cNvSpPr>
          <p:nvPr/>
        </p:nvSpPr>
        <p:spPr bwMode="auto">
          <a:xfrm>
            <a:off x="3317875" y="4583113"/>
            <a:ext cx="22875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39" name="Text Box 71"/>
          <p:cNvSpPr txBox="1">
            <a:spLocks noChangeArrowheads="1"/>
          </p:cNvSpPr>
          <p:nvPr/>
        </p:nvSpPr>
        <p:spPr bwMode="auto">
          <a:xfrm>
            <a:off x="3516313" y="3976688"/>
            <a:ext cx="18002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40" name="Text Box 72"/>
          <p:cNvSpPr txBox="1">
            <a:spLocks noChangeArrowheads="1"/>
          </p:cNvSpPr>
          <p:nvPr/>
        </p:nvSpPr>
        <p:spPr bwMode="auto">
          <a:xfrm>
            <a:off x="2627313" y="362426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payload len</a:t>
            </a:r>
          </a:p>
        </p:txBody>
      </p:sp>
      <p:sp>
        <p:nvSpPr>
          <p:cNvPr id="416841" name="Text Box 73"/>
          <p:cNvSpPr txBox="1">
            <a:spLocks noChangeArrowheads="1"/>
          </p:cNvSpPr>
          <p:nvPr/>
        </p:nvSpPr>
        <p:spPr bwMode="auto">
          <a:xfrm>
            <a:off x="4408488" y="3632200"/>
            <a:ext cx="1116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 hdr</a:t>
            </a:r>
          </a:p>
        </p:txBody>
      </p:sp>
      <p:sp>
        <p:nvSpPr>
          <p:cNvPr id="416842" name="Text Box 74"/>
          <p:cNvSpPr txBox="1">
            <a:spLocks noChangeArrowheads="1"/>
          </p:cNvSpPr>
          <p:nvPr/>
        </p:nvSpPr>
        <p:spPr bwMode="auto">
          <a:xfrm>
            <a:off x="5664200" y="3617913"/>
            <a:ext cx="1101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416843" name="Text Box 75"/>
          <p:cNvSpPr txBox="1">
            <a:spLocks noChangeArrowheads="1"/>
          </p:cNvSpPr>
          <p:nvPr/>
        </p:nvSpPr>
        <p:spPr bwMode="auto">
          <a:xfrm>
            <a:off x="4533900" y="3324225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 label</a:t>
            </a:r>
          </a:p>
        </p:txBody>
      </p:sp>
      <p:sp>
        <p:nvSpPr>
          <p:cNvPr id="416844" name="Text Box 76"/>
          <p:cNvSpPr txBox="1">
            <a:spLocks noChangeArrowheads="1"/>
          </p:cNvSpPr>
          <p:nvPr/>
        </p:nvSpPr>
        <p:spPr bwMode="auto">
          <a:xfrm>
            <a:off x="2913063" y="3309938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</a:t>
            </a:r>
          </a:p>
        </p:txBody>
      </p:sp>
      <p:sp>
        <p:nvSpPr>
          <p:cNvPr id="416845" name="Text Box 77"/>
          <p:cNvSpPr txBox="1">
            <a:spLocks noChangeArrowheads="1"/>
          </p:cNvSpPr>
          <p:nvPr/>
        </p:nvSpPr>
        <p:spPr bwMode="auto">
          <a:xfrm>
            <a:off x="2206625" y="3317875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</a:t>
            </a:r>
          </a:p>
        </p:txBody>
      </p:sp>
      <p:sp>
        <p:nvSpPr>
          <p:cNvPr id="416847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46" name="Text Box 78"/>
          <p:cNvSpPr txBox="1">
            <a:spLocks noChangeArrowheads="1"/>
          </p:cNvSpPr>
          <p:nvPr/>
        </p:nvSpPr>
        <p:spPr bwMode="auto">
          <a:xfrm>
            <a:off x="3978275" y="6215063"/>
            <a:ext cx="94932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472521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234-97E4-435A-9D08-A8C6931469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Changes from IPv4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Checksum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removed entirely to reduce processing time at each hop</a:t>
            </a:r>
          </a:p>
          <a:p>
            <a:r>
              <a:rPr lang="en-US" i="1">
                <a:solidFill>
                  <a:srgbClr val="FF0000"/>
                </a:solidFill>
              </a:rPr>
              <a:t>Options:</a:t>
            </a:r>
            <a:r>
              <a:rPr lang="en-US"/>
              <a:t> allowed, but outside of header, indicated by “Next Header” field</a:t>
            </a:r>
          </a:p>
          <a:p>
            <a:r>
              <a:rPr lang="en-US" i="1">
                <a:solidFill>
                  <a:srgbClr val="FF0000"/>
                </a:solidFill>
              </a:rPr>
              <a:t>ICMPv6:</a:t>
            </a:r>
            <a:r>
              <a:rPr lang="en-US"/>
              <a:t> new version of ICMP</a:t>
            </a:r>
          </a:p>
          <a:p>
            <a:pPr lvl="1"/>
            <a:r>
              <a:rPr lang="en-US"/>
              <a:t>additional message types, e.g. “Packet Too Big”</a:t>
            </a:r>
          </a:p>
          <a:p>
            <a:pPr lvl="1"/>
            <a:r>
              <a:rPr lang="en-US"/>
              <a:t>multicast group management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31555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1A8-C3A2-4975-80E5-565263C214B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IPv4 To IPv6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56588" cy="4238625"/>
          </a:xfrm>
        </p:spPr>
        <p:txBody>
          <a:bodyPr/>
          <a:lstStyle/>
          <a:p>
            <a:r>
              <a:rPr lang="en-US"/>
              <a:t>Not all routers can be upgraded simultaneous</a:t>
            </a:r>
          </a:p>
          <a:p>
            <a:pPr lvl="1"/>
            <a:r>
              <a:rPr lang="en-US"/>
              <a:t>no “flag days”</a:t>
            </a:r>
          </a:p>
          <a:p>
            <a:pPr lvl="1"/>
            <a:r>
              <a:rPr lang="en-US"/>
              <a:t>How will the network operate with mixed IPv4 and IPv6 routers? </a:t>
            </a:r>
          </a:p>
          <a:p>
            <a:r>
              <a:rPr lang="en-US" i="1">
                <a:solidFill>
                  <a:srgbClr val="FF0000"/>
                </a:solidFill>
              </a:rPr>
              <a:t>Tunneling:</a:t>
            </a:r>
            <a:r>
              <a:rPr lang="en-US"/>
              <a:t> IPv6 carried as payload in IPv4 datagram among IPv4 routers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9558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E8F7-21F2-447D-8E59-31E8C148D3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19761" name="Group 241"/>
          <p:cNvGrpSpPr>
            <a:grpSpLocks/>
          </p:cNvGrpSpPr>
          <p:nvPr/>
        </p:nvGrpSpPr>
        <p:grpSpPr bwMode="auto">
          <a:xfrm>
            <a:off x="414338" y="1106488"/>
            <a:ext cx="7497762" cy="958850"/>
            <a:chOff x="261" y="697"/>
            <a:chExt cx="4723" cy="604"/>
          </a:xfrm>
        </p:grpSpPr>
        <p:grpSp>
          <p:nvGrpSpPr>
            <p:cNvPr id="619523" name="Group 3"/>
            <p:cNvGrpSpPr>
              <a:grpSpLocks/>
            </p:cNvGrpSpPr>
            <p:nvPr/>
          </p:nvGrpSpPr>
          <p:grpSpPr bwMode="auto">
            <a:xfrm>
              <a:off x="1356" y="707"/>
              <a:ext cx="446" cy="402"/>
              <a:chOff x="1898" y="728"/>
              <a:chExt cx="446" cy="402"/>
            </a:xfrm>
          </p:grpSpPr>
          <p:grpSp>
            <p:nvGrpSpPr>
              <p:cNvPr id="619524" name="Group 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25" name="Oval 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6" name="Line 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7" name="Line 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8" name="Rectangle 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29" name="Oval 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30" name="Group 1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3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34" name="Group 1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38" name="Text Box 1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539" name="Group 19"/>
            <p:cNvGrpSpPr>
              <a:grpSpLocks/>
            </p:cNvGrpSpPr>
            <p:nvPr/>
          </p:nvGrpSpPr>
          <p:grpSpPr bwMode="auto">
            <a:xfrm>
              <a:off x="2015" y="710"/>
              <a:ext cx="446" cy="402"/>
              <a:chOff x="1898" y="728"/>
              <a:chExt cx="446" cy="402"/>
            </a:xfrm>
          </p:grpSpPr>
          <p:grpSp>
            <p:nvGrpSpPr>
              <p:cNvPr id="619540" name="Group 2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41" name="Oval 2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2" name="Line 2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3" name="Line 2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45" name="Oval 2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46" name="Group 2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4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50" name="Group 3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5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54" name="Text Box 3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555" name="Group 35"/>
            <p:cNvGrpSpPr>
              <a:grpSpLocks/>
            </p:cNvGrpSpPr>
            <p:nvPr/>
          </p:nvGrpSpPr>
          <p:grpSpPr bwMode="auto">
            <a:xfrm>
              <a:off x="3914" y="704"/>
              <a:ext cx="446" cy="402"/>
              <a:chOff x="1898" y="728"/>
              <a:chExt cx="446" cy="402"/>
            </a:xfrm>
          </p:grpSpPr>
          <p:grpSp>
            <p:nvGrpSpPr>
              <p:cNvPr id="619556" name="Group 3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57" name="Oval 3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8" name="Line 3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9" name="Line 3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60" name="Rectangle 4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61" name="Oval 4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62" name="Group 4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6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66" name="Group 4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6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70" name="Text Box 5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571" name="Group 51"/>
            <p:cNvGrpSpPr>
              <a:grpSpLocks/>
            </p:cNvGrpSpPr>
            <p:nvPr/>
          </p:nvGrpSpPr>
          <p:grpSpPr bwMode="auto">
            <a:xfrm>
              <a:off x="4538" y="697"/>
              <a:ext cx="446" cy="402"/>
              <a:chOff x="1898" y="728"/>
              <a:chExt cx="446" cy="402"/>
            </a:xfrm>
          </p:grpSpPr>
          <p:grpSp>
            <p:nvGrpSpPr>
              <p:cNvPr id="619572" name="Group 52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73" name="Oval 53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4" name="Line 54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5" name="Line 55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77" name="Oval 57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78" name="Group 58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7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82" name="Group 62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8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86" name="Text Box 66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587" name="Rectangle 67"/>
            <p:cNvSpPr>
              <a:spLocks noChangeArrowheads="1"/>
            </p:cNvSpPr>
            <p:nvPr/>
          </p:nvSpPr>
          <p:spPr bwMode="auto">
            <a:xfrm>
              <a:off x="2460" y="1001"/>
              <a:ext cx="1437" cy="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8" name="Line 68"/>
            <p:cNvSpPr>
              <a:spLocks noChangeShapeType="1"/>
            </p:cNvSpPr>
            <p:nvPr/>
          </p:nvSpPr>
          <p:spPr bwMode="auto">
            <a:xfrm flipV="1">
              <a:off x="1809" y="101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89" name="Line 69"/>
            <p:cNvSpPr>
              <a:spLocks noChangeShapeType="1"/>
            </p:cNvSpPr>
            <p:nvPr/>
          </p:nvSpPr>
          <p:spPr bwMode="auto">
            <a:xfrm flipV="1">
              <a:off x="4358" y="1004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90" name="Text Box 70"/>
            <p:cNvSpPr txBox="1">
              <a:spLocks noChangeArrowheads="1"/>
            </p:cNvSpPr>
            <p:nvPr/>
          </p:nvSpPr>
          <p:spPr bwMode="auto">
            <a:xfrm>
              <a:off x="1392" y="1088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1" name="Text Box 71"/>
            <p:cNvSpPr txBox="1">
              <a:spLocks noChangeArrowheads="1"/>
            </p:cNvSpPr>
            <p:nvPr/>
          </p:nvSpPr>
          <p:spPr bwMode="auto">
            <a:xfrm>
              <a:off x="2051" y="108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2" name="Text Box 72"/>
            <p:cNvSpPr txBox="1">
              <a:spLocks noChangeArrowheads="1"/>
            </p:cNvSpPr>
            <p:nvPr/>
          </p:nvSpPr>
          <p:spPr bwMode="auto">
            <a:xfrm>
              <a:off x="3957" y="108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3" name="Text Box 73"/>
            <p:cNvSpPr txBox="1">
              <a:spLocks noChangeArrowheads="1"/>
            </p:cNvSpPr>
            <p:nvPr/>
          </p:nvSpPr>
          <p:spPr bwMode="auto">
            <a:xfrm>
              <a:off x="4575" y="10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4" name="Text Box 74"/>
            <p:cNvSpPr txBox="1">
              <a:spLocks noChangeArrowheads="1"/>
            </p:cNvSpPr>
            <p:nvPr/>
          </p:nvSpPr>
          <p:spPr bwMode="auto">
            <a:xfrm>
              <a:off x="2940" y="786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tunnel</a:t>
              </a:r>
            </a:p>
          </p:txBody>
        </p:sp>
        <p:sp>
          <p:nvSpPr>
            <p:cNvPr id="619595" name="Text Box 75"/>
            <p:cNvSpPr txBox="1">
              <a:spLocks noChangeArrowheads="1"/>
            </p:cNvSpPr>
            <p:nvPr/>
          </p:nvSpPr>
          <p:spPr bwMode="auto">
            <a:xfrm>
              <a:off x="261" y="828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Logical view:</a:t>
              </a:r>
            </a:p>
          </p:txBody>
        </p:sp>
      </p:grpSp>
      <p:grpSp>
        <p:nvGrpSpPr>
          <p:cNvPr id="619760" name="Group 240"/>
          <p:cNvGrpSpPr>
            <a:grpSpLocks/>
          </p:cNvGrpSpPr>
          <p:nvPr/>
        </p:nvGrpSpPr>
        <p:grpSpPr bwMode="auto">
          <a:xfrm>
            <a:off x="309563" y="2238375"/>
            <a:ext cx="7593012" cy="963613"/>
            <a:chOff x="195" y="1410"/>
            <a:chExt cx="4783" cy="607"/>
          </a:xfrm>
        </p:grpSpPr>
        <p:sp>
          <p:nvSpPr>
            <p:cNvPr id="619596" name="Text Box 76"/>
            <p:cNvSpPr txBox="1">
              <a:spLocks noChangeArrowheads="1"/>
            </p:cNvSpPr>
            <p:nvPr/>
          </p:nvSpPr>
          <p:spPr bwMode="auto">
            <a:xfrm>
              <a:off x="195" y="155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Physical view:</a:t>
              </a:r>
            </a:p>
          </p:txBody>
        </p:sp>
        <p:grpSp>
          <p:nvGrpSpPr>
            <p:cNvPr id="619597" name="Group 77"/>
            <p:cNvGrpSpPr>
              <a:grpSpLocks/>
            </p:cNvGrpSpPr>
            <p:nvPr/>
          </p:nvGrpSpPr>
          <p:grpSpPr bwMode="auto">
            <a:xfrm>
              <a:off x="1350" y="1420"/>
              <a:ext cx="446" cy="402"/>
              <a:chOff x="1898" y="728"/>
              <a:chExt cx="446" cy="402"/>
            </a:xfrm>
          </p:grpSpPr>
          <p:grpSp>
            <p:nvGrpSpPr>
              <p:cNvPr id="619598" name="Group 78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99" name="Oval 79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0" name="Line 80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1" name="Line 81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2" name="Rectangle 82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03" name="Oval 83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04" name="Group 84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05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08" name="Group 88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0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12" name="Text Box 92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613" name="Group 93"/>
            <p:cNvGrpSpPr>
              <a:grpSpLocks/>
            </p:cNvGrpSpPr>
            <p:nvPr/>
          </p:nvGrpSpPr>
          <p:grpSpPr bwMode="auto">
            <a:xfrm>
              <a:off x="2009" y="1423"/>
              <a:ext cx="446" cy="402"/>
              <a:chOff x="1898" y="728"/>
              <a:chExt cx="446" cy="402"/>
            </a:xfrm>
          </p:grpSpPr>
          <p:grpSp>
            <p:nvGrpSpPr>
              <p:cNvPr id="619614" name="Group 9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15" name="Oval 9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6" name="Line 9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7" name="Line 9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8" name="Rectangle 9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19" name="Oval 9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20" name="Group 10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2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24" name="Group 10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2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28" name="Text Box 10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629" name="Group 109"/>
            <p:cNvGrpSpPr>
              <a:grpSpLocks/>
            </p:cNvGrpSpPr>
            <p:nvPr/>
          </p:nvGrpSpPr>
          <p:grpSpPr bwMode="auto">
            <a:xfrm>
              <a:off x="3908" y="1417"/>
              <a:ext cx="446" cy="402"/>
              <a:chOff x="1898" y="728"/>
              <a:chExt cx="446" cy="402"/>
            </a:xfrm>
          </p:grpSpPr>
          <p:grpSp>
            <p:nvGrpSpPr>
              <p:cNvPr id="619630" name="Group 11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31" name="Oval 11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2" name="Line 11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3" name="Line 11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4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35" name="Oval 11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36" name="Group 11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3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40" name="Group 12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4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44" name="Text Box 12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645" name="Group 125"/>
            <p:cNvGrpSpPr>
              <a:grpSpLocks/>
            </p:cNvGrpSpPr>
            <p:nvPr/>
          </p:nvGrpSpPr>
          <p:grpSpPr bwMode="auto">
            <a:xfrm>
              <a:off x="4532" y="1410"/>
              <a:ext cx="446" cy="402"/>
              <a:chOff x="1898" y="728"/>
              <a:chExt cx="446" cy="402"/>
            </a:xfrm>
          </p:grpSpPr>
          <p:grpSp>
            <p:nvGrpSpPr>
              <p:cNvPr id="619646" name="Group 12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47" name="Oval 12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8" name="Line 12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9" name="Line 12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51" name="Oval 13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52" name="Group 13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5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56" name="Group 13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57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60" name="Text Box 14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66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2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3" name="Text Box 143"/>
            <p:cNvSpPr txBox="1">
              <a:spLocks noChangeArrowheads="1"/>
            </p:cNvSpPr>
            <p:nvPr/>
          </p:nvSpPr>
          <p:spPr bwMode="auto">
            <a:xfrm>
              <a:off x="1386" y="180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4" name="Text Box 144"/>
            <p:cNvSpPr txBox="1">
              <a:spLocks noChangeArrowheads="1"/>
            </p:cNvSpPr>
            <p:nvPr/>
          </p:nvSpPr>
          <p:spPr bwMode="auto">
            <a:xfrm>
              <a:off x="2045" y="1802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5" name="Text Box 145"/>
            <p:cNvSpPr txBox="1">
              <a:spLocks noChangeArrowheads="1"/>
            </p:cNvSpPr>
            <p:nvPr/>
          </p:nvSpPr>
          <p:spPr bwMode="auto">
            <a:xfrm>
              <a:off x="3951" y="1797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6" name="Text Box 146"/>
            <p:cNvSpPr txBox="1">
              <a:spLocks noChangeArrowheads="1"/>
            </p:cNvSpPr>
            <p:nvPr/>
          </p:nvSpPr>
          <p:spPr bwMode="auto">
            <a:xfrm>
              <a:off x="4569" y="17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7" name="Line 147"/>
            <p:cNvSpPr>
              <a:spLocks noChangeShapeType="1"/>
            </p:cNvSpPr>
            <p:nvPr/>
          </p:nvSpPr>
          <p:spPr bwMode="auto">
            <a:xfrm flipV="1">
              <a:off x="2454" y="1723"/>
              <a:ext cx="1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700" name="Text Box 180"/>
            <p:cNvSpPr txBox="1">
              <a:spLocks noChangeArrowheads="1"/>
            </p:cNvSpPr>
            <p:nvPr/>
          </p:nvSpPr>
          <p:spPr bwMode="auto">
            <a:xfrm>
              <a:off x="2663" y="180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sp>
          <p:nvSpPr>
            <p:cNvPr id="619701" name="Text Box 181"/>
            <p:cNvSpPr txBox="1">
              <a:spLocks noChangeArrowheads="1"/>
            </p:cNvSpPr>
            <p:nvPr/>
          </p:nvSpPr>
          <p:spPr bwMode="auto">
            <a:xfrm>
              <a:off x="3289" y="1805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grpSp>
          <p:nvGrpSpPr>
            <p:cNvPr id="619732" name="Group 212"/>
            <p:cNvGrpSpPr>
              <a:grpSpLocks/>
            </p:cNvGrpSpPr>
            <p:nvPr/>
          </p:nvGrpSpPr>
          <p:grpSpPr bwMode="auto">
            <a:xfrm>
              <a:off x="2621" y="1586"/>
              <a:ext cx="446" cy="212"/>
              <a:chOff x="1510" y="1569"/>
              <a:chExt cx="446" cy="212"/>
            </a:xfrm>
          </p:grpSpPr>
          <p:sp>
            <p:nvSpPr>
              <p:cNvPr id="619733" name="Oval 213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4" name="Line 214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5" name="Line 215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6" name="Rectangle 216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37" name="Oval 217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38" name="Group 218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39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0" name="Line 2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1" name="Line 2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42" name="Group 222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4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4" name="Line 2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5" name="Line 2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9746" name="Group 226"/>
            <p:cNvGrpSpPr>
              <a:grpSpLocks/>
            </p:cNvGrpSpPr>
            <p:nvPr/>
          </p:nvGrpSpPr>
          <p:grpSpPr bwMode="auto">
            <a:xfrm>
              <a:off x="3235" y="1591"/>
              <a:ext cx="446" cy="212"/>
              <a:chOff x="1510" y="1569"/>
              <a:chExt cx="446" cy="212"/>
            </a:xfrm>
          </p:grpSpPr>
          <p:sp>
            <p:nvSpPr>
              <p:cNvPr id="619747" name="Oval 227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8" name="Line 228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9" name="Line 229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50" name="Rectangle 230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51" name="Oval 231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52" name="Group 232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5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4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5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56" name="Group 236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57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8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9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841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4767-B34E-4810-A831-800CD93AC8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20547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620548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49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0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1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2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53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54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58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5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563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620564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6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7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8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69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70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2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3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74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78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579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620580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81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2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3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4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85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86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8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8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9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90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9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2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3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9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595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620596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97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8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9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00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01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02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10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12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3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4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5" name="Text Box 71"/>
          <p:cNvSpPr txBox="1"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6" name="Text Box 72"/>
          <p:cNvSpPr txBox="1"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7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8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76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tunnel</a:t>
            </a:r>
          </a:p>
        </p:txBody>
      </p:sp>
      <p:sp>
        <p:nvSpPr>
          <p:cNvPr id="620619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view:</a:t>
            </a:r>
          </a:p>
        </p:txBody>
      </p:sp>
      <p:sp>
        <p:nvSpPr>
          <p:cNvPr id="620620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grpSp>
        <p:nvGrpSpPr>
          <p:cNvPr id="620621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620622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23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4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5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6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27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28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0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1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32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3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4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5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36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637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62063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39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0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1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2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43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44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4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6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7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48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4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0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1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52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653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620654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6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2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3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64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6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6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7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68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669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620670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71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2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3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4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75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76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7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80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8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84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85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6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7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8" name="Text Box 144"/>
          <p:cNvSpPr txBox="1"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9" name="Text Box 145"/>
          <p:cNvSpPr txBox="1"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0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1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692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62069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94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5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6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7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98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99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0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1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2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03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0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5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6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07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620708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620709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7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7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7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1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7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8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19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2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1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2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23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20724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620725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620726" name="Group 182"/>
          <p:cNvGrpSpPr>
            <a:grpSpLocks/>
          </p:cNvGrpSpPr>
          <p:nvPr/>
        </p:nvGrpSpPr>
        <p:grpSpPr bwMode="auto">
          <a:xfrm>
            <a:off x="2557463" y="3259138"/>
            <a:ext cx="793750" cy="1441450"/>
            <a:chOff x="4869" y="143"/>
            <a:chExt cx="500" cy="908"/>
          </a:xfrm>
        </p:grpSpPr>
        <p:sp>
          <p:nvSpPr>
            <p:cNvPr id="620727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28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29" name="Group 185"/>
          <p:cNvGrpSpPr>
            <a:grpSpLocks/>
          </p:cNvGrpSpPr>
          <p:nvPr/>
        </p:nvGrpSpPr>
        <p:grpSpPr bwMode="auto">
          <a:xfrm>
            <a:off x="6710363" y="3271838"/>
            <a:ext cx="793750" cy="1441450"/>
            <a:chOff x="4869" y="143"/>
            <a:chExt cx="500" cy="908"/>
          </a:xfrm>
        </p:grpSpPr>
        <p:sp>
          <p:nvSpPr>
            <p:cNvPr id="620730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31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32" name="Group 188"/>
          <p:cNvGrpSpPr>
            <a:grpSpLocks/>
          </p:cNvGrpSpPr>
          <p:nvPr/>
        </p:nvGrpSpPr>
        <p:grpSpPr bwMode="auto">
          <a:xfrm>
            <a:off x="3598863" y="3254375"/>
            <a:ext cx="984250" cy="2198688"/>
            <a:chOff x="4943" y="2152"/>
            <a:chExt cx="620" cy="1385"/>
          </a:xfrm>
        </p:grpSpPr>
        <p:sp>
          <p:nvSpPr>
            <p:cNvPr id="620733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34" name="Group 19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35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36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37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38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39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0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1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742" name="Group 198"/>
          <p:cNvGrpSpPr>
            <a:grpSpLocks/>
          </p:cNvGrpSpPr>
          <p:nvPr/>
        </p:nvGrpSpPr>
        <p:grpSpPr bwMode="auto">
          <a:xfrm>
            <a:off x="5611813" y="3257550"/>
            <a:ext cx="984250" cy="2198688"/>
            <a:chOff x="4943" y="2152"/>
            <a:chExt cx="620" cy="1385"/>
          </a:xfrm>
        </p:grpSpPr>
        <p:sp>
          <p:nvSpPr>
            <p:cNvPr id="620743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44" name="Group 20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45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46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47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48" name="Text Box 204"/>
          <p:cNvSpPr txBox="1">
            <a:spLocks noChangeArrowheads="1"/>
          </p:cNvSpPr>
          <p:nvPr/>
        </p:nvSpPr>
        <p:spPr bwMode="auto">
          <a:xfrm>
            <a:off x="2520950" y="5621338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A-to-B: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49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0" name="Text Box 206"/>
          <p:cNvSpPr txBox="1">
            <a:spLocks noChangeArrowheads="1"/>
          </p:cNvSpPr>
          <p:nvPr/>
        </p:nvSpPr>
        <p:spPr bwMode="auto">
          <a:xfrm>
            <a:off x="6794500" y="5634038"/>
            <a:ext cx="865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E-to-F: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51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2" name="Text Box 208"/>
          <p:cNvSpPr txBox="1">
            <a:spLocks noChangeArrowheads="1"/>
          </p:cNvSpPr>
          <p:nvPr/>
        </p:nvSpPr>
        <p:spPr bwMode="auto">
          <a:xfrm>
            <a:off x="3513138" y="57435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3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4" name="Text Box 210"/>
          <p:cNvSpPr txBox="1">
            <a:spLocks noChangeArrowheads="1"/>
          </p:cNvSpPr>
          <p:nvPr/>
        </p:nvSpPr>
        <p:spPr bwMode="auto">
          <a:xfrm>
            <a:off x="5538788" y="57562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5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39325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8157" y="6384925"/>
            <a:ext cx="709613" cy="365125"/>
          </a:xfrm>
        </p:spPr>
        <p:txBody>
          <a:bodyPr/>
          <a:lstStyle/>
          <a:p>
            <a:fld id="{449CE808-CB46-49FD-884B-D7732759ED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38150"/>
            <a:ext cx="7772400" cy="781050"/>
          </a:xfrm>
        </p:spPr>
        <p:txBody>
          <a:bodyPr/>
          <a:lstStyle/>
          <a:p>
            <a:r>
              <a:rPr lang="en-US" sz="3600" dirty="0"/>
              <a:t>IP datagram format</a:t>
            </a:r>
            <a:endParaRPr lang="en-US" dirty="0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495300" y="1228725"/>
            <a:ext cx="8648700" cy="5426075"/>
            <a:chOff x="153" y="629"/>
            <a:chExt cx="5448" cy="341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4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5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length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Text Box 10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header</a:t>
              </a:r>
            </a:p>
            <a:p>
              <a:pPr algn="ctr"/>
              <a:r>
                <a:rPr lang="en-US"/>
                <a:t> checksum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 to</a:t>
              </a:r>
            </a:p>
            <a:p>
              <a:pPr algn="ctr"/>
              <a:r>
                <a:rPr lang="en-US"/>
                <a:t>live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7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187" y="629"/>
              <a:ext cx="13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/>
                <a:t>IP protocol version</a:t>
              </a:r>
            </a:p>
            <a:p>
              <a:pPr algn="r"/>
              <a:r>
                <a:rPr lang="en-US" dirty="0"/>
                <a:t>number</a:t>
              </a:r>
              <a:endParaRPr lang="en-US" sz="1000" dirty="0">
                <a:latin typeface="Times New Roman" pitchFamily="18" charset="0"/>
              </a:endParaRP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526" y="974"/>
              <a:ext cx="10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0" y="1604"/>
              <a:ext cx="1281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max number</a:t>
              </a:r>
            </a:p>
            <a:p>
              <a:pPr algn="r"/>
              <a:r>
                <a:rPr lang="en-US"/>
                <a:t>remaining hops</a:t>
              </a:r>
            </a:p>
            <a:p>
              <a:pPr algn="r"/>
              <a:r>
                <a:rPr lang="en-US"/>
                <a:t>(decremented at </a:t>
              </a:r>
            </a:p>
            <a:p>
              <a:pPr algn="r"/>
              <a:r>
                <a:rPr lang="en-US"/>
                <a:t>each router)</a:t>
              </a:r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Text Box 25"/>
            <p:cNvSpPr txBox="1">
              <a:spLocks noChangeArrowheads="1"/>
            </p:cNvSpPr>
            <p:nvPr/>
          </p:nvSpPr>
          <p:spPr bwMode="auto">
            <a:xfrm>
              <a:off x="4452" y="1214"/>
              <a:ext cx="114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</a:t>
              </a:r>
            </a:p>
            <a:p>
              <a:r>
                <a:rPr lang="en-US"/>
                <a:t>fragmentation/</a:t>
              </a:r>
            </a:p>
            <a:p>
              <a:r>
                <a:rPr lang="en-US"/>
                <a:t>reassembly</a:t>
              </a:r>
            </a:p>
          </p:txBody>
        </p:sp>
        <p:sp>
          <p:nvSpPr>
            <p:cNvPr id="575514" name="Text Box 26"/>
            <p:cNvSpPr txBox="1">
              <a:spLocks noChangeArrowheads="1"/>
            </p:cNvSpPr>
            <p:nvPr/>
          </p:nvSpPr>
          <p:spPr bwMode="auto">
            <a:xfrm>
              <a:off x="4433" y="752"/>
              <a:ext cx="1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total datagram</a:t>
              </a:r>
            </a:p>
            <a:p>
              <a:r>
                <a:rPr lang="en-US"/>
                <a:t>length (bytes)</a:t>
              </a:r>
            </a:p>
          </p:txBody>
        </p:sp>
        <p:sp>
          <p:nvSpPr>
            <p:cNvPr id="575515" name="Text Box 27"/>
            <p:cNvSpPr txBox="1">
              <a:spLocks noChangeArrowheads="1"/>
            </p:cNvSpPr>
            <p:nvPr/>
          </p:nvSpPr>
          <p:spPr bwMode="auto">
            <a:xfrm>
              <a:off x="153" y="2408"/>
              <a:ext cx="14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upper layer protocol</a:t>
              </a:r>
            </a:p>
            <a:p>
              <a:pPr algn="r"/>
              <a:r>
                <a:rPr lang="en-US"/>
                <a:t>to deliver payload to</a:t>
              </a:r>
            </a:p>
          </p:txBody>
        </p:sp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496" y="1322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“type” of data 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5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upper</a:t>
              </a:r>
            </a:p>
            <a:p>
              <a:pPr algn="ctr"/>
              <a:r>
                <a:rPr lang="en-US"/>
                <a:t> layer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38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40" name="Text Box 52"/>
            <p:cNvSpPr txBox="1">
              <a:spLocks noChangeArrowheads="1"/>
            </p:cNvSpPr>
            <p:nvPr/>
          </p:nvSpPr>
          <p:spPr bwMode="auto">
            <a:xfrm>
              <a:off x="4380" y="2600"/>
              <a:ext cx="113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E.g. timestamp,</a:t>
              </a:r>
            </a:p>
            <a:p>
              <a:r>
                <a:rPr lang="en-US"/>
                <a:t>record route</a:t>
              </a:r>
            </a:p>
            <a:p>
              <a:r>
                <a:rPr lang="en-US"/>
                <a:t>taken, specify</a:t>
              </a:r>
            </a:p>
            <a:p>
              <a:r>
                <a:rPr lang="en-US"/>
                <a:t>list of routers </a:t>
              </a:r>
            </a:p>
            <a:p>
              <a:r>
                <a:rPr lang="en-US"/>
                <a:t>to visit.</a:t>
              </a:r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33363" y="4816475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/>
              <a:t>how much overhead with TCP?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TCP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IP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1395139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57BFAE-AF29-4C53-8A59-0E010098C5C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11682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711683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4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8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9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0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2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3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4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5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6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8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9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0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1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2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3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14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7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8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9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0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1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2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3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1724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172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6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27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1728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9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0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17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2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1733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173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5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6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173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9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1740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1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7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0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175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Graph: G = (N,E)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 = set of routers = { u, v, w, x, y, z }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71175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711754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15781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79CCAB9B-79E7-440D-BB3D-0802200AA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712707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270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0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2749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275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1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2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275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4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27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7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2758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275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0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1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2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3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4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276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6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9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0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1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3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4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5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6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2777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5115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c(x,x’) = cost of link (x,x’)</a:t>
            </a:r>
          </a:p>
          <a:p>
            <a:endParaRPr lang="en-US"/>
          </a:p>
          <a:p>
            <a:r>
              <a:rPr lang="en-US"/>
              <a:t>   - e.g., c(w,z) = 5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cost could always be 1, or </a:t>
            </a:r>
          </a:p>
          <a:p>
            <a:r>
              <a:rPr lang="en-US"/>
              <a:t>inversely related to bandwidth,</a:t>
            </a:r>
          </a:p>
          <a:p>
            <a:r>
              <a:rPr lang="en-US"/>
              <a:t>or inversely related to </a:t>
            </a:r>
          </a:p>
          <a:p>
            <a:r>
              <a:rPr lang="en-US"/>
              <a:t>congestion</a:t>
            </a:r>
          </a:p>
        </p:txBody>
      </p:sp>
      <p:sp>
        <p:nvSpPr>
          <p:cNvPr id="712778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2779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2780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Routing algorithm: algorithm that finds least-cost path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58628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A2542-E703-4C6D-A362-1875B043B7B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Routing Algorithm classification</a:t>
            </a:r>
            <a:endParaRPr 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05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Global or decentralized information?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Global:</a:t>
            </a:r>
          </a:p>
          <a:p>
            <a:r>
              <a:rPr lang="en-US" sz="2000"/>
              <a:t>all routers have complete topology, link cost info</a:t>
            </a:r>
          </a:p>
          <a:p>
            <a:r>
              <a:rPr lang="en-US" sz="2000">
                <a:solidFill>
                  <a:srgbClr val="FF0000"/>
                </a:solidFill>
              </a:rPr>
              <a:t>“link state” algorithms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Decentralized: </a:t>
            </a:r>
          </a:p>
          <a:p>
            <a:r>
              <a:rPr lang="en-US" sz="2000"/>
              <a:t>router knows physically-connected neighbors, link costs to neighbors</a:t>
            </a:r>
          </a:p>
          <a:p>
            <a:r>
              <a:rPr lang="en-US" sz="2000"/>
              <a:t>iterative process of computation, exchange of info with neighbors</a:t>
            </a:r>
          </a:p>
          <a:p>
            <a:r>
              <a:rPr lang="en-US" sz="2000">
                <a:solidFill>
                  <a:srgbClr val="FF0000"/>
                </a:solidFill>
              </a:rPr>
              <a:t>“distance vector” algorithms</a:t>
            </a:r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Static or dynamic?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Static:</a:t>
            </a:r>
            <a:r>
              <a:rPr lang="en-US" sz="2400"/>
              <a:t> </a:t>
            </a:r>
          </a:p>
          <a:p>
            <a:r>
              <a:rPr lang="en-US" sz="2400"/>
              <a:t>routes change slowly over time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Dynamic:</a:t>
            </a:r>
            <a:r>
              <a:rPr lang="en-US" sz="2400"/>
              <a:t> </a:t>
            </a:r>
          </a:p>
          <a:p>
            <a:r>
              <a:rPr lang="en-US" sz="2400"/>
              <a:t>routes change more quickly</a:t>
            </a:r>
          </a:p>
          <a:p>
            <a:pPr lvl="1"/>
            <a:r>
              <a:rPr lang="en-US"/>
              <a:t>periodic update</a:t>
            </a:r>
          </a:p>
          <a:p>
            <a:pPr lvl="1"/>
            <a:r>
              <a:rPr lang="en-US"/>
              <a:t>in response to link cost changes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922682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0310B59-6EE1-4E3C-AA45-1E22A896D16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Dijkstra’s algorithm</a:t>
            </a:r>
            <a:endParaRPr lang="en-US" sz="2400"/>
          </a:p>
          <a:p>
            <a:r>
              <a:rPr lang="en-US" sz="2000"/>
              <a:t>net topology, link costs known to all nodes</a:t>
            </a:r>
          </a:p>
          <a:p>
            <a:pPr lvl="1"/>
            <a:r>
              <a:rPr lang="en-US" sz="2000"/>
              <a:t>accomplished via “link state broadcast” </a:t>
            </a:r>
          </a:p>
          <a:p>
            <a:pPr lvl="1"/>
            <a:r>
              <a:rPr lang="en-US" sz="2000"/>
              <a:t>all nodes have same info</a:t>
            </a:r>
          </a:p>
          <a:p>
            <a:r>
              <a:rPr lang="en-US" sz="2000"/>
              <a:t>computes least cost paths from one node (‘source”) to all other nodes</a:t>
            </a:r>
          </a:p>
          <a:p>
            <a:pPr lvl="1"/>
            <a:r>
              <a:rPr lang="en-US" sz="2000"/>
              <a:t>gives </a:t>
            </a:r>
            <a:r>
              <a:rPr lang="en-US" sz="2000" i="1">
                <a:solidFill>
                  <a:srgbClr val="000099"/>
                </a:solidFill>
              </a:rPr>
              <a:t>forwarding table</a:t>
            </a:r>
            <a:r>
              <a:rPr lang="en-US" sz="2000"/>
              <a:t> for that node</a:t>
            </a:r>
          </a:p>
          <a:p>
            <a:r>
              <a:rPr lang="en-US" sz="2000"/>
              <a:t>iterative: after k iterations, know least cost path to k dest.’s</a:t>
            </a: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Notation:</a:t>
            </a:r>
            <a:endParaRPr lang="en-US" sz="2400"/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000"/>
              <a:t> link cost from node x to y;  = ∞ if not direct neighbors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000"/>
              <a:t> current value of cost of path from source to dest.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000"/>
              <a:t> predecessor node along path from source to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N':</a:t>
            </a:r>
            <a:r>
              <a:rPr lang="en-US" sz="2000"/>
              <a:t> set of nodes whose least cost path definitively known</a:t>
            </a:r>
          </a:p>
          <a:p>
            <a:endParaRPr lang="en-US" sz="24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14914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A1DF3D9-6598-40FA-83A9-70A1A42B3D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r>
              <a:rPr lang="en-US" sz="2000">
                <a:latin typeface="Arial" charset="0"/>
              </a:rPr>
              <a:t>3    for all nodes v </a:t>
            </a:r>
          </a:p>
          <a:p>
            <a:r>
              <a:rPr lang="en-US" sz="2000">
                <a:latin typeface="Arial" charset="0"/>
              </a:rPr>
              <a:t>4      if v adjacent to u </a:t>
            </a:r>
          </a:p>
          <a:p>
            <a:r>
              <a:rPr lang="en-US" sz="2000">
                <a:latin typeface="Arial" charset="0"/>
              </a:rPr>
              <a:t>5          then D(v) = c(u,v) </a:t>
            </a:r>
          </a:p>
          <a:p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7 </a:t>
            </a:r>
          </a:p>
          <a:p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716804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/>
            <a:ahLst/>
            <a:cxnLst>
              <a:cxn ang="0">
                <a:pos x="504" y="1596"/>
              </a:cxn>
              <a:cxn ang="0">
                <a:pos x="120" y="1602"/>
              </a:cxn>
              <a:cxn ang="0">
                <a:pos x="90" y="192"/>
              </a:cxn>
              <a:cxn ang="0">
                <a:pos x="396" y="144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444045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5224" y="6356350"/>
            <a:ext cx="731576" cy="365125"/>
          </a:xfrm>
        </p:spPr>
        <p:txBody>
          <a:bodyPr/>
          <a:lstStyle/>
          <a:p>
            <a:fld id="{13E6E6EA-7EED-41AD-A556-F8BAB0B672E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17826" name="Group 2"/>
          <p:cNvGrpSpPr>
            <a:grpSpLocks/>
          </p:cNvGrpSpPr>
          <p:nvPr/>
        </p:nvGrpSpPr>
        <p:grpSpPr bwMode="auto">
          <a:xfrm>
            <a:off x="4640263" y="3105150"/>
            <a:ext cx="4217987" cy="3752850"/>
            <a:chOff x="415" y="860"/>
            <a:chExt cx="2910" cy="2519"/>
          </a:xfrm>
        </p:grpSpPr>
        <p:grpSp>
          <p:nvGrpSpPr>
            <p:cNvPr id="717827" name="Group 3"/>
            <p:cNvGrpSpPr>
              <a:grpSpLocks/>
            </p:cNvGrpSpPr>
            <p:nvPr/>
          </p:nvGrpSpPr>
          <p:grpSpPr bwMode="auto">
            <a:xfrm>
              <a:off x="1290" y="2001"/>
              <a:ext cx="316" cy="267"/>
              <a:chOff x="1613" y="2015"/>
              <a:chExt cx="316" cy="267"/>
            </a:xfrm>
          </p:grpSpPr>
          <p:sp>
            <p:nvSpPr>
              <p:cNvPr id="71782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29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0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1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3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3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4" name="Text Box 10"/>
              <p:cNvSpPr txBox="1">
                <a:spLocks noChangeArrowheads="1"/>
              </p:cNvSpPr>
              <p:nvPr/>
            </p:nvSpPr>
            <p:spPr bwMode="auto">
              <a:xfrm>
                <a:off x="1636" y="2015"/>
                <a:ext cx="24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921" y="1962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426" y="148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37" name="Group 13"/>
            <p:cNvGrpSpPr>
              <a:grpSpLocks/>
            </p:cNvGrpSpPr>
            <p:nvPr/>
          </p:nvGrpSpPr>
          <p:grpSpPr bwMode="auto">
            <a:xfrm>
              <a:off x="1299" y="2852"/>
              <a:ext cx="316" cy="266"/>
              <a:chOff x="1613" y="2015"/>
              <a:chExt cx="316" cy="266"/>
            </a:xfrm>
          </p:grpSpPr>
          <p:sp>
            <p:nvSpPr>
              <p:cNvPr id="717838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9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0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1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42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3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4" name="Text Box 20"/>
              <p:cNvSpPr txBox="1">
                <a:spLocks noChangeArrowheads="1"/>
              </p:cNvSpPr>
              <p:nvPr/>
            </p:nvSpPr>
            <p:spPr bwMode="auto">
              <a:xfrm>
                <a:off x="1653" y="2015"/>
                <a:ext cx="21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45" name="Group 21"/>
            <p:cNvGrpSpPr>
              <a:grpSpLocks/>
            </p:cNvGrpSpPr>
            <p:nvPr/>
          </p:nvGrpSpPr>
          <p:grpSpPr bwMode="auto">
            <a:xfrm>
              <a:off x="1295" y="860"/>
              <a:ext cx="316" cy="266"/>
              <a:chOff x="1613" y="2015"/>
              <a:chExt cx="316" cy="266"/>
            </a:xfrm>
          </p:grpSpPr>
          <p:sp>
            <p:nvSpPr>
              <p:cNvPr id="71784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0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2" name="Text Box 28"/>
              <p:cNvSpPr txBox="1">
                <a:spLocks noChangeArrowheads="1"/>
              </p:cNvSpPr>
              <p:nvPr/>
            </p:nvSpPr>
            <p:spPr bwMode="auto">
              <a:xfrm>
                <a:off x="1645" y="2015"/>
                <a:ext cx="22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53" name="Group 29"/>
            <p:cNvGrpSpPr>
              <a:grpSpLocks/>
            </p:cNvGrpSpPr>
            <p:nvPr/>
          </p:nvGrpSpPr>
          <p:grpSpPr bwMode="auto">
            <a:xfrm>
              <a:off x="415" y="2032"/>
              <a:ext cx="316" cy="266"/>
              <a:chOff x="1613" y="2015"/>
              <a:chExt cx="316" cy="266"/>
            </a:xfrm>
          </p:grpSpPr>
          <p:sp>
            <p:nvSpPr>
              <p:cNvPr id="717854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5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6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7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8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9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0" name="Text Box 36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61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2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3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768" y="1371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5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6" name="Text Box 42"/>
            <p:cNvSpPr txBox="1">
              <a:spLocks noChangeArrowheads="1"/>
            </p:cNvSpPr>
            <p:nvPr/>
          </p:nvSpPr>
          <p:spPr bwMode="auto">
            <a:xfrm>
              <a:off x="1450" y="2410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7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2" y="1152"/>
                </a:cxn>
                <a:cxn ang="0">
                  <a:pos x="857" y="772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8" name="Text Box 44"/>
            <p:cNvSpPr txBox="1">
              <a:spLocks noChangeArrowheads="1"/>
            </p:cNvSpPr>
            <p:nvPr/>
          </p:nvSpPr>
          <p:spPr bwMode="auto">
            <a:xfrm>
              <a:off x="763" y="2585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9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70" name="Text Box 46"/>
            <p:cNvSpPr txBox="1">
              <a:spLocks noChangeArrowheads="1"/>
            </p:cNvSpPr>
            <p:nvPr/>
          </p:nvSpPr>
          <p:spPr bwMode="auto">
            <a:xfrm>
              <a:off x="1891" y="2572"/>
              <a:ext cx="22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71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204" y="484"/>
                </a:cxn>
                <a:cxn ang="0">
                  <a:pos x="302" y="7"/>
                </a:cxn>
                <a:cxn ang="0">
                  <a:pos x="379" y="442"/>
                </a:cxn>
                <a:cxn ang="0">
                  <a:pos x="534" y="21"/>
                </a:cxn>
                <a:cxn ang="0">
                  <a:pos x="611" y="351"/>
                </a:cxn>
                <a:cxn ang="0">
                  <a:pos x="660" y="77"/>
                </a:cxn>
                <a:cxn ang="0">
                  <a:pos x="991" y="218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872" name="Group 48"/>
            <p:cNvGrpSpPr>
              <a:grpSpLocks/>
            </p:cNvGrpSpPr>
            <p:nvPr/>
          </p:nvGrpSpPr>
          <p:grpSpPr bwMode="auto">
            <a:xfrm>
              <a:off x="2332" y="2025"/>
              <a:ext cx="316" cy="266"/>
              <a:chOff x="1613" y="2015"/>
              <a:chExt cx="316" cy="266"/>
            </a:xfrm>
          </p:grpSpPr>
          <p:sp>
            <p:nvSpPr>
              <p:cNvPr id="717873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4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5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6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77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8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9" name="Text Box 55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1809" y="1724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81" name="Group 57"/>
            <p:cNvGrpSpPr>
              <a:grpSpLocks/>
            </p:cNvGrpSpPr>
            <p:nvPr/>
          </p:nvGrpSpPr>
          <p:grpSpPr bwMode="auto">
            <a:xfrm>
              <a:off x="3009" y="2006"/>
              <a:ext cx="316" cy="266"/>
              <a:chOff x="1613" y="2015"/>
              <a:chExt cx="316" cy="266"/>
            </a:xfrm>
          </p:grpSpPr>
          <p:sp>
            <p:nvSpPr>
              <p:cNvPr id="717882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3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4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5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86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7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8" name="Text Box 64"/>
              <p:cNvSpPr txBox="1">
                <a:spLocks noChangeArrowheads="1"/>
              </p:cNvSpPr>
              <p:nvPr/>
            </p:nvSpPr>
            <p:spPr bwMode="auto">
              <a:xfrm>
                <a:off x="1650" y="2015"/>
                <a:ext cx="22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0" name="Text Box 66"/>
            <p:cNvSpPr txBox="1">
              <a:spLocks noChangeArrowheads="1"/>
            </p:cNvSpPr>
            <p:nvPr/>
          </p:nvSpPr>
          <p:spPr bwMode="auto">
            <a:xfrm>
              <a:off x="2702" y="2153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14" y="1346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3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" y="0"/>
                </a:cxn>
                <a:cxn ang="0">
                  <a:pos x="0" y="14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4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02" y="174"/>
                </a:cxn>
                <a:cxn ang="0">
                  <a:pos x="1510" y="1052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5" name="Text Box 71"/>
            <p:cNvSpPr txBox="1">
              <a:spLocks noChangeArrowheads="1"/>
            </p:cNvSpPr>
            <p:nvPr/>
          </p:nvSpPr>
          <p:spPr bwMode="auto">
            <a:xfrm>
              <a:off x="2676" y="101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789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u="sng">
                <a:solidFill>
                  <a:srgbClr val="000099"/>
                </a:solidFill>
                <a:cs typeface="Arial" charset="0"/>
              </a:rPr>
              <a:t>Dijkstra’s algorithm: example</a:t>
            </a:r>
            <a:endParaRPr lang="en-US" sz="4000" u="sng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71789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endParaRPr lang="en-US" sz="2000">
              <a:latin typeface="Arial" charset="0"/>
            </a:endParaRPr>
          </a:p>
        </p:txBody>
      </p:sp>
      <p:sp>
        <p:nvSpPr>
          <p:cNvPr id="71789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</p:txBody>
      </p:sp>
      <p:sp>
        <p:nvSpPr>
          <p:cNvPr id="71789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p(v)</a:t>
            </a: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71790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71790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71790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71790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71790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p(w)</a:t>
            </a:r>
          </a:p>
        </p:txBody>
      </p:sp>
      <p:sp>
        <p:nvSpPr>
          <p:cNvPr id="71790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p(x)</a:t>
            </a:r>
          </a:p>
        </p:txBody>
      </p:sp>
      <p:sp>
        <p:nvSpPr>
          <p:cNvPr id="71790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p(y)</a:t>
            </a:r>
          </a:p>
        </p:txBody>
      </p:sp>
      <p:sp>
        <p:nvSpPr>
          <p:cNvPr id="71790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p(z)</a:t>
            </a:r>
          </a:p>
        </p:txBody>
      </p: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</a:t>
            </a:r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71791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7,u</a:t>
              </a:r>
            </a:p>
          </p:txBody>
        </p:sp>
        <p:sp>
          <p:nvSpPr>
            <p:cNvPr id="71792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3,u</a:t>
              </a:r>
            </a:p>
          </p:txBody>
        </p: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71792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</a:t>
              </a:r>
              <a:r>
                <a:rPr lang="en-US">
                  <a:latin typeface="Arial" charset="0"/>
                </a:rPr>
                <a:t>,w</a:t>
              </a:r>
              <a:r>
                <a:rPr lang="en-US"/>
                <a:t>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2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71793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3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11,</a:t>
              </a:r>
              <a:r>
                <a:rPr lang="en-US">
                  <a:latin typeface="Arial" charset="0"/>
                </a:rPr>
                <a:t>w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3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3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71794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4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10,</a:t>
              </a:r>
              <a:r>
                <a:rPr lang="en-US">
                  <a:latin typeface="Arial" charset="0"/>
                </a:rPr>
                <a:t>v 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Arial" charset="0"/>
              </a:rPr>
              <a:t>12</a:t>
            </a:r>
            <a:r>
              <a:rPr lang="en-US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Notes:</a:t>
            </a:r>
            <a:endParaRPr lang="en-US" sz="24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construct shortest path tree by tracing predecessor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uwxvyz</a:t>
            </a:r>
          </a:p>
        </p:txBody>
      </p:sp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3863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DE1A46-845A-4A18-8110-839600EAC64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28600"/>
            <a:ext cx="8364537" cy="1143000"/>
          </a:xfrm>
        </p:spPr>
        <p:txBody>
          <a:bodyPr/>
          <a:lstStyle/>
          <a:p>
            <a:r>
              <a:rPr lang="en-US" sz="3600"/>
              <a:t>Dijkstra’s algorithm: another example</a:t>
            </a:r>
            <a:endParaRPr lang="en-US"/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/>
            <a:r>
              <a:rPr lang="en-US" sz="2000">
                <a:latin typeface="Arial" charset="0"/>
              </a:rPr>
              <a:t>u</a:t>
            </a:r>
          </a:p>
          <a:p>
            <a:pPr algn="r"/>
            <a:r>
              <a:rPr lang="en-US" sz="2000">
                <a:latin typeface="Arial" charset="0"/>
              </a:rPr>
              <a:t>ux</a:t>
            </a:r>
          </a:p>
          <a:p>
            <a:pPr algn="r"/>
            <a:r>
              <a:rPr lang="en-US" sz="2000">
                <a:latin typeface="Arial" charset="0"/>
              </a:rPr>
              <a:t>uxy</a:t>
            </a:r>
          </a:p>
          <a:p>
            <a:pPr algn="r"/>
            <a:r>
              <a:rPr lang="en-US" sz="2000">
                <a:latin typeface="Arial" charset="0"/>
              </a:rPr>
              <a:t>uxyv</a:t>
            </a:r>
          </a:p>
          <a:p>
            <a:pPr algn="r"/>
            <a:r>
              <a:rPr lang="en-US" sz="2000">
                <a:latin typeface="Arial" charset="0"/>
              </a:rPr>
              <a:t>uxyvw</a:t>
            </a:r>
          </a:p>
          <a:p>
            <a:pPr algn="r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D(v),p(v)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D(w),p(w)</a:t>
            </a:r>
          </a:p>
          <a:p>
            <a:pPr algn="r"/>
            <a:r>
              <a:rPr lang="en-US" sz="2000">
                <a:latin typeface="Arial" charset="0"/>
              </a:rPr>
              <a:t>5,u</a:t>
            </a:r>
          </a:p>
          <a:p>
            <a:pPr algn="r"/>
            <a:r>
              <a:rPr lang="en-US" sz="2000">
                <a:latin typeface="Arial" charset="0"/>
              </a:rPr>
              <a:t>4,x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D(x),p(x)</a:t>
            </a:r>
          </a:p>
          <a:p>
            <a:pPr algn="r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D(y),p(y)</a:t>
            </a:r>
          </a:p>
          <a:p>
            <a:pPr algn="r"/>
            <a:r>
              <a:rPr lang="en-US" sz="2000">
                <a:cs typeface="Arial" charset="0"/>
              </a:rPr>
              <a:t>∞</a:t>
            </a:r>
          </a:p>
          <a:p>
            <a:pPr algn="r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D(z),p(z)</a:t>
            </a: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64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1886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7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0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1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2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5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6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7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8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9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1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2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3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4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5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0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4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6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906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890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08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8910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2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891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4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8915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8916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7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8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891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0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21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8922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3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9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0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2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3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8827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8CB653E-D6A7-4576-9910-8F5164D3C4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 (2) </a:t>
            </a:r>
          </a:p>
        </p:txBody>
      </p:sp>
      <p:grpSp>
        <p:nvGrpSpPr>
          <p:cNvPr id="719875" name="Group 3"/>
          <p:cNvGrpSpPr>
            <a:grpSpLocks/>
          </p:cNvGrpSpPr>
          <p:nvPr/>
        </p:nvGrpSpPr>
        <p:grpSpPr bwMode="auto">
          <a:xfrm>
            <a:off x="2198688" y="2043113"/>
            <a:ext cx="3244850" cy="1500187"/>
            <a:chOff x="1385" y="1287"/>
            <a:chExt cx="2044" cy="945"/>
          </a:xfrm>
        </p:grpSpPr>
        <p:sp>
          <p:nvSpPr>
            <p:cNvPr id="7198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911" name="Group 39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3" name="Text Box 4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4" name="Group 42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71991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6" name="Text Box 4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7" name="Group 45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71991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9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9920" name="Group 48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7199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2" name="Text Box 5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3" name="Group 51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71992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5" name="Text Box 5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6" name="Group 54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71992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8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719930" name="Group 58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7199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3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719934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35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19936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719937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19938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719939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0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1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2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3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719945" name="Text Box 73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forwarding table in u: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098529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1476-36A7-45C4-AAB7-B4C7FFE7E0C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chemeClr val="tx1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Define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Then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(y) = min {c(</a:t>
            </a:r>
            <a:r>
              <a:rPr lang="en-US" dirty="0" err="1">
                <a:solidFill>
                  <a:schemeClr val="tx1"/>
                </a:solidFill>
              </a:rPr>
              <a:t>x,v</a:t>
            </a:r>
            <a:r>
              <a:rPr lang="en-US" dirty="0">
                <a:solidFill>
                  <a:schemeClr val="tx1"/>
                </a:solidFill>
              </a:rPr>
              <a:t>) + d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where min is taken over all neighbors v of x</a:t>
            </a: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09600" y="38862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943780" y="42672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94579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BEE471F-A186-4AF5-8281-579BB77E38D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grpSp>
        <p:nvGrpSpPr>
          <p:cNvPr id="723971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723972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3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4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7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78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9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0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1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2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3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4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5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6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7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8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9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0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1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2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3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4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6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8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9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0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2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03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6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7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8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9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0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1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2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01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2401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5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6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2401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8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9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2402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1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24022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2402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4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5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24026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7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2402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30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24031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2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3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5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6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7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24041" name="Text Box 73"/>
          <p:cNvSpPr txBox="1">
            <a:spLocks noChangeArrowheads="1"/>
          </p:cNvSpPr>
          <p:nvPr/>
        </p:nvSpPr>
        <p:spPr bwMode="auto">
          <a:xfrm>
            <a:off x="3654425" y="1776413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Clearly, d</a:t>
            </a:r>
            <a:r>
              <a:rPr lang="en-US" sz="2400" baseline="-25000"/>
              <a:t>v</a:t>
            </a:r>
            <a:r>
              <a:rPr lang="en-US" sz="2400"/>
              <a:t>(z) = 5, d</a:t>
            </a:r>
            <a:r>
              <a:rPr lang="en-US" sz="2400" baseline="-25000"/>
              <a:t>x</a:t>
            </a:r>
            <a:r>
              <a:rPr lang="en-US" sz="2400"/>
              <a:t>(z) = 3, d</a:t>
            </a:r>
            <a:r>
              <a:rPr lang="en-US" sz="2400" baseline="-25000"/>
              <a:t>w</a:t>
            </a:r>
            <a:r>
              <a:rPr lang="en-US" sz="2400"/>
              <a:t>(z) = 3</a:t>
            </a:r>
          </a:p>
        </p:txBody>
      </p:sp>
      <p:sp>
        <p:nvSpPr>
          <p:cNvPr id="724042" name="Text Box 74"/>
          <p:cNvSpPr txBox="1">
            <a:spLocks noChangeArrowheads="1"/>
          </p:cNvSpPr>
          <p:nvPr/>
        </p:nvSpPr>
        <p:spPr bwMode="auto">
          <a:xfrm>
            <a:off x="4275138" y="2935288"/>
            <a:ext cx="4057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u</a:t>
            </a:r>
            <a:r>
              <a:rPr lang="en-US" sz="2400"/>
              <a:t>(z) = min { c(u,v) + d</a:t>
            </a:r>
            <a:r>
              <a:rPr lang="en-US" sz="2400" baseline="-25000"/>
              <a:t>v</a:t>
            </a:r>
            <a:r>
              <a:rPr lang="en-US" sz="2400"/>
              <a:t>(z),</a:t>
            </a:r>
          </a:p>
          <a:p>
            <a:r>
              <a:rPr lang="en-US" sz="2400"/>
              <a:t>                    c(u,x) + d</a:t>
            </a:r>
            <a:r>
              <a:rPr lang="en-US" sz="2400" baseline="-25000"/>
              <a:t>x</a:t>
            </a:r>
            <a:r>
              <a:rPr lang="en-US" sz="2400"/>
              <a:t>(z),</a:t>
            </a:r>
          </a:p>
          <a:p>
            <a:r>
              <a:rPr lang="en-US" sz="2400"/>
              <a:t>                    c(u,w) + d</a:t>
            </a:r>
            <a:r>
              <a:rPr lang="en-US" sz="2400" baseline="-25000"/>
              <a:t>w</a:t>
            </a:r>
            <a:r>
              <a:rPr lang="en-US" sz="2400"/>
              <a:t>(z) }</a:t>
            </a:r>
          </a:p>
          <a:p>
            <a:r>
              <a:rPr lang="en-US" sz="2400"/>
              <a:t>         = min {2 + 5,</a:t>
            </a:r>
          </a:p>
          <a:p>
            <a:r>
              <a:rPr lang="en-US" sz="2400"/>
              <a:t>                    1 + 3,</a:t>
            </a:r>
          </a:p>
          <a:p>
            <a:r>
              <a:rPr lang="en-US" sz="2400"/>
              <a:t>                    5 + 3}  = 4</a:t>
            </a:r>
          </a:p>
        </p:txBody>
      </p:sp>
      <p:sp>
        <p:nvSpPr>
          <p:cNvPr id="724043" name="Text Box 75"/>
          <p:cNvSpPr txBox="1">
            <a:spLocks noChangeArrowheads="1"/>
          </p:cNvSpPr>
          <p:nvPr/>
        </p:nvSpPr>
        <p:spPr bwMode="auto">
          <a:xfrm>
            <a:off x="461963" y="5332413"/>
            <a:ext cx="5997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Node that achieves minimum is next</a:t>
            </a:r>
          </a:p>
          <a:p>
            <a:r>
              <a:rPr lang="en-US" sz="2400">
                <a:solidFill>
                  <a:srgbClr val="FF0000"/>
                </a:solidFill>
              </a:rPr>
              <a:t>hop in shortest path </a:t>
            </a:r>
            <a:r>
              <a:rPr 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>
                <a:solidFill>
                  <a:srgbClr val="FF0000"/>
                </a:solidFill>
              </a:rPr>
              <a:t>forwarding table</a:t>
            </a:r>
          </a:p>
        </p:txBody>
      </p:sp>
      <p:sp>
        <p:nvSpPr>
          <p:cNvPr id="724044" name="Text Box 76"/>
          <p:cNvSpPr txBox="1">
            <a:spLocks noChangeArrowheads="1"/>
          </p:cNvSpPr>
          <p:nvPr/>
        </p:nvSpPr>
        <p:spPr bwMode="auto">
          <a:xfrm>
            <a:off x="3862388" y="247332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B-F equation says: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6171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5176" y="6356350"/>
            <a:ext cx="7154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&amp; Reassembly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5094288"/>
          </a:xfrm>
        </p:spPr>
        <p:txBody>
          <a:bodyPr/>
          <a:lstStyle/>
          <a:p>
            <a:r>
              <a:rPr lang="en-US" sz="2000"/>
              <a:t>network links have MTU (max.transfer size) - largest possible link-level frame.</a:t>
            </a:r>
          </a:p>
          <a:p>
            <a:pPr lvl="1"/>
            <a:r>
              <a:rPr lang="en-US" sz="2000"/>
              <a:t>different link types, different MTUs </a:t>
            </a:r>
          </a:p>
          <a:p>
            <a:r>
              <a:rPr lang="en-US" sz="2000"/>
              <a:t>large IP datagram divided (“fragmented”) within net</a:t>
            </a:r>
          </a:p>
          <a:p>
            <a:pPr lvl="1"/>
            <a:r>
              <a:rPr lang="en-US" sz="2000"/>
              <a:t>one datagram becomes several datagrams</a:t>
            </a:r>
          </a:p>
          <a:p>
            <a:pPr lvl="1"/>
            <a:r>
              <a:rPr lang="en-US" sz="2000"/>
              <a:t>“reassembled” only at final destination</a:t>
            </a:r>
          </a:p>
          <a:p>
            <a:pPr lvl="1"/>
            <a:r>
              <a:rPr lang="en-US" sz="2000"/>
              <a:t>IP header bits used to identify, order related fragments</a:t>
            </a:r>
          </a:p>
        </p:txBody>
      </p:sp>
      <p:sp>
        <p:nvSpPr>
          <p:cNvPr id="57651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/>
            <a:ahLst/>
            <a:cxnLst>
              <a:cxn ang="0">
                <a:pos x="2" y="405"/>
              </a:cxn>
              <a:cxn ang="0">
                <a:pos x="230" y="65"/>
              </a:cxn>
              <a:cxn ang="0">
                <a:pos x="555" y="22"/>
              </a:cxn>
              <a:cxn ang="0">
                <a:pos x="800" y="197"/>
              </a:cxn>
              <a:cxn ang="0">
                <a:pos x="866" y="347"/>
              </a:cxn>
              <a:cxn ang="0">
                <a:pos x="842" y="527"/>
              </a:cxn>
              <a:cxn ang="0">
                <a:pos x="788" y="767"/>
              </a:cxn>
              <a:cxn ang="0">
                <a:pos x="608" y="845"/>
              </a:cxn>
              <a:cxn ang="0">
                <a:pos x="418" y="925"/>
              </a:cxn>
              <a:cxn ang="0">
                <a:pos x="139" y="754"/>
              </a:cxn>
              <a:cxn ang="0">
                <a:pos x="2" y="405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18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576519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2" imgW="1305000" imgH="1085760" progId="">
                    <p:embed/>
                  </p:oleObj>
                </mc:Choice>
                <mc:Fallback>
                  <p:oleObj name="ClipArt" r:id="rId2" imgW="1305000" imgH="1085760" progId="">
                    <p:embed/>
                    <p:pic>
                      <p:nvPicPr>
                        <p:cNvPr id="5765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6521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4" imgW="1305000" imgH="1085760" progId="">
                    <p:embed/>
                  </p:oleObj>
                </mc:Choice>
                <mc:Fallback>
                  <p:oleObj name="ClipArt" r:id="rId4" imgW="1305000" imgH="1085760" progId="">
                    <p:embed/>
                    <p:pic>
                      <p:nvPicPr>
                        <p:cNvPr id="5765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23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76524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5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6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2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37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576538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4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43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47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51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576552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3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56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57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58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0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61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62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3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4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65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57656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7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7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7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75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76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8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7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576580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8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85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8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7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89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9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93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9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9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0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03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04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6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607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576608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09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0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1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612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613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14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5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6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17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18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9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20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76621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305000" imgH="1085760" progId="">
                  <p:embed/>
                </p:oleObj>
              </mc:Choice>
              <mc:Fallback>
                <p:oleObj name="ClipArt" r:id="rId5" imgW="1305000" imgH="1085760" progId="">
                  <p:embed/>
                  <p:pic>
                    <p:nvPicPr>
                      <p:cNvPr id="576621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6623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6" imgW="1305000" imgH="1085760" progId="">
                  <p:embed/>
                </p:oleObj>
              </mc:Choice>
              <mc:Fallback>
                <p:oleObj name="ClipArt" r:id="rId6" imgW="1305000" imgH="1085760" progId="">
                  <p:embed/>
                  <p:pic>
                    <p:nvPicPr>
                      <p:cNvPr id="576623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4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25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576626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7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8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29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0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1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32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576633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4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5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576636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7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8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576639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0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4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576642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3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fragmentation: </a:t>
            </a:r>
          </a:p>
          <a:p>
            <a:r>
              <a:rPr lang="en-US" sz="1600">
                <a:solidFill>
                  <a:schemeClr val="accent2"/>
                </a:solidFill>
              </a:rPr>
              <a:t>in:</a:t>
            </a:r>
            <a:r>
              <a:rPr lang="en-US" sz="1600"/>
              <a:t> one large datagram</a:t>
            </a:r>
          </a:p>
          <a:p>
            <a:r>
              <a:rPr lang="en-US" sz="1600">
                <a:solidFill>
                  <a:schemeClr val="accent2"/>
                </a:solidFill>
              </a:rPr>
              <a:t>out:</a:t>
            </a:r>
            <a:r>
              <a:rPr lang="en-US" sz="1600"/>
              <a:t> 3 smaller datagrams</a:t>
            </a:r>
            <a:endParaRPr lang="en-US"/>
          </a:p>
        </p:txBody>
      </p:sp>
      <p:grpSp>
        <p:nvGrpSpPr>
          <p:cNvPr id="576649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576650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1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2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576653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4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5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576656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7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58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59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0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61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576662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63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6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reassembly</a:t>
            </a:r>
            <a:endParaRPr lang="en-US"/>
          </a:p>
        </p:txBody>
      </p:sp>
      <p:sp>
        <p:nvSpPr>
          <p:cNvPr id="1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443902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2490-62E2-4786-8B6A-A631E547722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pPr lvl="1"/>
            <a:r>
              <a:rPr lang="en-US"/>
              <a:t>x maintains  distance vector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</a:p>
          <a:p>
            <a:r>
              <a:rPr lang="en-US"/>
              <a:t>node x:</a:t>
            </a:r>
          </a:p>
          <a:p>
            <a:pPr lvl="1"/>
            <a:r>
              <a:rPr lang="en-US" sz="2800"/>
              <a:t>knows cost to each neighbor v: </a:t>
            </a:r>
            <a:r>
              <a:rPr lang="en-US" sz="2800">
                <a:solidFill>
                  <a:srgbClr val="FF0000"/>
                </a:solidFill>
              </a:rPr>
              <a:t>c(x,v)</a:t>
            </a:r>
          </a:p>
          <a:p>
            <a:pPr lvl="1"/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 = [D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(y): y </a:t>
            </a:r>
            <a:r>
              <a:rPr lang="ru-RU" sz="2800">
                <a:solidFill>
                  <a:srgbClr val="FF0000"/>
                </a:solidFill>
              </a:rPr>
              <a:t>є</a:t>
            </a:r>
            <a:r>
              <a:rPr lang="en-US" sz="2800">
                <a:solidFill>
                  <a:srgbClr val="FF0000"/>
                </a:solidFill>
              </a:rPr>
              <a:t> N ]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881362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83E-A79A-4941-B996-73A0C8C2CD5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(4)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Basic idea:</a:t>
            </a:r>
            <a:r>
              <a:rPr lang="en-US"/>
              <a:t> </a:t>
            </a:r>
          </a:p>
          <a:p>
            <a:r>
              <a:rPr lang="en-US" sz="2400"/>
              <a:t>from time-to-time, each node sends its own distance vector estimate to neighbors</a:t>
            </a:r>
          </a:p>
          <a:p>
            <a:r>
              <a:rPr lang="en-US" sz="2400"/>
              <a:t>when x receives new DV estimate from neighbor, it updates its own DV using B-F equation: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003300" y="3851275"/>
            <a:ext cx="716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under minor, natural conditions, the estimate </a:t>
            </a:r>
            <a:r>
              <a:rPr lang="en-US" sz="2400" i="1">
                <a:cs typeface="Times New Roman" pitchFamily="18" charset="0"/>
              </a:rPr>
              <a:t>D</a:t>
            </a:r>
            <a:r>
              <a:rPr lang="en-US" sz="2400" i="1" baseline="-30000">
                <a:cs typeface="Times New Roman" pitchFamily="18" charset="0"/>
              </a:rPr>
              <a:t>x</a:t>
            </a:r>
            <a:r>
              <a:rPr lang="en-US" sz="2400" i="1">
                <a:cs typeface="Times New Roman" pitchFamily="18" charset="0"/>
              </a:rPr>
              <a:t>(y) converge to the actual least cost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cs typeface="Arial" charset="0"/>
              </a:rPr>
              <a:t>d</a:t>
            </a:r>
            <a:r>
              <a:rPr lang="en-US" sz="2400" baseline="-25000">
                <a:cs typeface="Arial" charset="0"/>
              </a:rPr>
              <a:t>x</a:t>
            </a:r>
            <a:r>
              <a:rPr lang="en-US" sz="2400">
                <a:cs typeface="Arial" charset="0"/>
              </a:rPr>
              <a:t>(y)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560529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D2DDD5D1-3028-4F05-98D8-F543E2A2753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 Algorithm (5)</a:t>
            </a:r>
            <a:endParaRPr lang="en-US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Iterative, asynchronous: </a:t>
            </a:r>
            <a:r>
              <a:rPr lang="en-US" sz="2000"/>
              <a:t>each local iteration caused by: </a:t>
            </a:r>
          </a:p>
          <a:p>
            <a:r>
              <a:rPr lang="en-US" sz="2000"/>
              <a:t>local link cost change </a:t>
            </a:r>
          </a:p>
          <a:p>
            <a:r>
              <a:rPr lang="en-US" sz="2000"/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Distributed:</a:t>
            </a:r>
            <a:endParaRPr lang="en-US" sz="2400"/>
          </a:p>
          <a:p>
            <a:r>
              <a:rPr lang="en-US" sz="2000"/>
              <a:t>each node notifies neighbors </a:t>
            </a:r>
            <a:r>
              <a:rPr lang="en-US" sz="2000" i="1"/>
              <a:t>only</a:t>
            </a:r>
            <a:r>
              <a:rPr lang="en-US" sz="2000"/>
              <a:t> when its DV changes</a:t>
            </a:r>
          </a:p>
          <a:p>
            <a:pPr lvl="1"/>
            <a:r>
              <a:rPr lang="en-US" sz="1800"/>
              <a:t>neighbors then notify their neighbors if necessary</a:t>
            </a:r>
            <a:endParaRPr lang="en-US" sz="2000"/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wait</a:t>
            </a:r>
            <a:r>
              <a:rPr lang="en-US" sz="200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recompute</a:t>
            </a:r>
            <a:r>
              <a:rPr lang="en-US" sz="2000">
                <a:latin typeface="Arial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if DV to any dest has changed, </a:t>
            </a:r>
            <a:r>
              <a:rPr lang="en-US" sz="2400" i="1">
                <a:solidFill>
                  <a:srgbClr val="000099"/>
                </a:solidFill>
                <a:latin typeface="Arial" charset="0"/>
              </a:rPr>
              <a:t>notify</a:t>
            </a:r>
            <a:r>
              <a:rPr lang="en-US" sz="2000">
                <a:latin typeface="Arial" charset="0"/>
              </a:rPr>
              <a:t> neighbors </a:t>
            </a:r>
            <a:endParaRPr lang="en-US" sz="2400"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7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/>
            <a:ahLst/>
            <a:cxnLst>
              <a:cxn ang="0">
                <a:pos x="960" y="2010"/>
              </a:cxn>
              <a:cxn ang="0">
                <a:pos x="961" y="2256"/>
              </a:cxn>
              <a:cxn ang="0">
                <a:pos x="0" y="2256"/>
              </a:cxn>
              <a:cxn ang="0">
                <a:pos x="0" y="0"/>
              </a:cxn>
              <a:cxn ang="0">
                <a:pos x="978" y="0"/>
              </a:cxn>
              <a:cxn ang="0">
                <a:pos x="978" y="155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4873625" y="1379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Each node: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583897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3050" y="6356350"/>
            <a:ext cx="793750" cy="365125"/>
          </a:xfrm>
        </p:spPr>
        <p:txBody>
          <a:bodyPr/>
          <a:lstStyle/>
          <a:p>
            <a:fld id="{B8D0D195-7E2B-43A0-BF45-47CE5E35F955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2806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80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80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80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8082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88" name="Text Box 24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09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5" name="Text Box 31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96" name="Text Box 32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97" name="Text Box 33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98" name="Text Box 34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9" name="Text Box 35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0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7" name="Text Box 43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109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110" name="Text Box 46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11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2" name="Text Box 48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3" name="Text Box 49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4" name="Text Box 50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8115" name="Text Box 51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8116" name="Text Box 52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117" name="Text Box 53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18" name="Text Box 54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811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8120" name="Text Box 56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8121" name="Text Box 57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812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9" name="Text Box 65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728131" name="Freeform 67"/>
          <p:cNvSpPr>
            <a:spLocks/>
          </p:cNvSpPr>
          <p:nvPr/>
        </p:nvSpPr>
        <p:spPr bwMode="auto">
          <a:xfrm>
            <a:off x="6632575" y="2911475"/>
            <a:ext cx="2184400" cy="1212850"/>
          </a:xfrm>
          <a:custGeom>
            <a:avLst/>
            <a:gdLst/>
            <a:ahLst/>
            <a:cxnLst>
              <a:cxn ang="0">
                <a:pos x="113" y="348"/>
              </a:cxn>
              <a:cxn ang="0">
                <a:pos x="395" y="162"/>
              </a:cxn>
              <a:cxn ang="0">
                <a:pos x="710" y="9"/>
              </a:cxn>
              <a:cxn ang="0">
                <a:pos x="1160" y="219"/>
              </a:cxn>
              <a:cxn ang="0">
                <a:pos x="1367" y="510"/>
              </a:cxn>
              <a:cxn ang="0">
                <a:pos x="1103" y="726"/>
              </a:cxn>
              <a:cxn ang="0">
                <a:pos x="578" y="738"/>
              </a:cxn>
              <a:cxn ang="0">
                <a:pos x="77" y="630"/>
              </a:cxn>
              <a:cxn ang="0">
                <a:pos x="113" y="348"/>
              </a:cxn>
            </a:cxnLst>
            <a:rect l="0" t="0" r="r" b="b"/>
            <a:pathLst>
              <a:path w="1376" h="764">
                <a:moveTo>
                  <a:pt x="113" y="348"/>
                </a:moveTo>
                <a:cubicBezTo>
                  <a:pt x="166" y="270"/>
                  <a:pt x="296" y="218"/>
                  <a:pt x="395" y="162"/>
                </a:cubicBezTo>
                <a:cubicBezTo>
                  <a:pt x="494" y="106"/>
                  <a:pt x="583" y="0"/>
                  <a:pt x="710" y="9"/>
                </a:cubicBezTo>
                <a:cubicBezTo>
                  <a:pt x="837" y="18"/>
                  <a:pt x="1051" y="136"/>
                  <a:pt x="1160" y="219"/>
                </a:cubicBezTo>
                <a:cubicBezTo>
                  <a:pt x="1269" y="302"/>
                  <a:pt x="1376" y="426"/>
                  <a:pt x="1367" y="510"/>
                </a:cubicBezTo>
                <a:cubicBezTo>
                  <a:pt x="1358" y="594"/>
                  <a:pt x="1234" y="688"/>
                  <a:pt x="1103" y="726"/>
                </a:cubicBezTo>
                <a:cubicBezTo>
                  <a:pt x="972" y="764"/>
                  <a:pt x="749" y="754"/>
                  <a:pt x="578" y="738"/>
                </a:cubicBezTo>
                <a:cubicBezTo>
                  <a:pt x="407" y="722"/>
                  <a:pt x="154" y="695"/>
                  <a:pt x="77" y="630"/>
                </a:cubicBezTo>
                <a:cubicBezTo>
                  <a:pt x="0" y="565"/>
                  <a:pt x="60" y="426"/>
                  <a:pt x="113" y="348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3" name="Freeform 69"/>
          <p:cNvSpPr>
            <a:spLocks/>
          </p:cNvSpPr>
          <p:nvPr/>
        </p:nvSpPr>
        <p:spPr bwMode="auto">
          <a:xfrm>
            <a:off x="7202488" y="3330575"/>
            <a:ext cx="352425" cy="285750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222" y="0"/>
              </a:cxn>
            </a:cxnLst>
            <a:rect l="0" t="0" r="r" b="b"/>
            <a:pathLst>
              <a:path w="222" h="180">
                <a:moveTo>
                  <a:pt x="0" y="180"/>
                </a:moveTo>
                <a:lnTo>
                  <a:pt x="22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4" name="Oval 70"/>
          <p:cNvSpPr>
            <a:spLocks noChangeArrowheads="1"/>
          </p:cNvSpPr>
          <p:nvPr/>
        </p:nvSpPr>
        <p:spPr bwMode="auto">
          <a:xfrm>
            <a:off x="6789738" y="370522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5" name="Line 71"/>
          <p:cNvSpPr>
            <a:spLocks noChangeShapeType="1"/>
          </p:cNvSpPr>
          <p:nvPr/>
        </p:nvSpPr>
        <p:spPr bwMode="auto">
          <a:xfrm>
            <a:off x="6789738" y="3694113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6" name="Line 72"/>
          <p:cNvSpPr>
            <a:spLocks noChangeShapeType="1"/>
          </p:cNvSpPr>
          <p:nvPr/>
        </p:nvSpPr>
        <p:spPr bwMode="auto">
          <a:xfrm>
            <a:off x="7286625" y="3694113"/>
            <a:ext cx="1588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7" name="Rectangle 73"/>
          <p:cNvSpPr>
            <a:spLocks noChangeArrowheads="1"/>
          </p:cNvSpPr>
          <p:nvPr/>
        </p:nvSpPr>
        <p:spPr bwMode="auto">
          <a:xfrm>
            <a:off x="6789738" y="3694113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728138" name="Oval 74"/>
          <p:cNvSpPr>
            <a:spLocks noChangeArrowheads="1"/>
          </p:cNvSpPr>
          <p:nvPr/>
        </p:nvSpPr>
        <p:spPr bwMode="auto">
          <a:xfrm>
            <a:off x="6784975" y="3600450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39" name="Freeform 75"/>
          <p:cNvSpPr>
            <a:spLocks/>
          </p:cNvSpPr>
          <p:nvPr/>
        </p:nvSpPr>
        <p:spPr bwMode="auto">
          <a:xfrm>
            <a:off x="7845425" y="3330575"/>
            <a:ext cx="342900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6" y="189"/>
              </a:cxn>
            </a:cxnLst>
            <a:rect l="0" t="0" r="r" b="b"/>
            <a:pathLst>
              <a:path w="216" h="189">
                <a:moveTo>
                  <a:pt x="0" y="0"/>
                </a:moveTo>
                <a:lnTo>
                  <a:pt x="216" y="1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40" name="Freeform 76"/>
          <p:cNvSpPr>
            <a:spLocks/>
          </p:cNvSpPr>
          <p:nvPr/>
        </p:nvSpPr>
        <p:spPr bwMode="auto">
          <a:xfrm>
            <a:off x="7292975" y="3749675"/>
            <a:ext cx="857250" cy="4763"/>
          </a:xfrm>
          <a:custGeom>
            <a:avLst/>
            <a:gdLst/>
            <a:ahLst/>
            <a:cxnLst>
              <a:cxn ang="0">
                <a:pos x="540" y="3"/>
              </a:cxn>
              <a:cxn ang="0">
                <a:pos x="0" y="0"/>
              </a:cxn>
            </a:cxnLst>
            <a:rect l="0" t="0" r="r" b="b"/>
            <a:pathLst>
              <a:path w="540" h="3">
                <a:moveTo>
                  <a:pt x="540" y="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8141" name="Group 77"/>
          <p:cNvGrpSpPr>
            <a:grpSpLocks/>
          </p:cNvGrpSpPr>
          <p:nvPr/>
        </p:nvGrpSpPr>
        <p:grpSpPr bwMode="auto">
          <a:xfrm>
            <a:off x="6862956" y="3525837"/>
            <a:ext cx="333375" cy="396875"/>
            <a:chOff x="2952" y="2429"/>
            <a:chExt cx="211" cy="250"/>
          </a:xfrm>
          <a:solidFill>
            <a:schemeClr val="accent3"/>
          </a:solidFill>
        </p:grpSpPr>
        <p:sp>
          <p:nvSpPr>
            <p:cNvPr id="728142" name="Rectangle 7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3" name="Text Box 79"/>
            <p:cNvSpPr txBox="1">
              <a:spLocks noChangeArrowheads="1"/>
            </p:cNvSpPr>
            <p:nvPr/>
          </p:nvSpPr>
          <p:spPr bwMode="auto">
            <a:xfrm>
              <a:off x="2952" y="2429"/>
              <a:ext cx="211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x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28144" name="Group 80"/>
          <p:cNvGrpSpPr>
            <a:grpSpLocks/>
          </p:cNvGrpSpPr>
          <p:nvPr/>
        </p:nvGrpSpPr>
        <p:grpSpPr bwMode="auto">
          <a:xfrm>
            <a:off x="8126413" y="3495675"/>
            <a:ext cx="501650" cy="457200"/>
            <a:chOff x="1740" y="2276"/>
            <a:chExt cx="316" cy="288"/>
          </a:xfrm>
          <a:solidFill>
            <a:schemeClr val="accent3"/>
          </a:solidFill>
        </p:grpSpPr>
        <p:sp>
          <p:nvSpPr>
            <p:cNvPr id="728145" name="Oval 81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6" name="Line 82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7" name="Line 83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48" name="Rectangle 84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8149" name="Oval 85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50" name="Group 86"/>
            <p:cNvGrpSpPr>
              <a:grpSpLocks/>
            </p:cNvGrpSpPr>
            <p:nvPr/>
          </p:nvGrpSpPr>
          <p:grpSpPr bwMode="auto">
            <a:xfrm>
              <a:off x="1792" y="2276"/>
              <a:ext cx="219" cy="288"/>
              <a:chOff x="2948" y="2399"/>
              <a:chExt cx="220" cy="288"/>
            </a:xfrm>
            <a:grpFill/>
          </p:grpSpPr>
          <p:sp>
            <p:nvSpPr>
              <p:cNvPr id="728151" name="Rectangle 8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52" name="Text Box 88"/>
              <p:cNvSpPr txBox="1">
                <a:spLocks noChangeArrowheads="1"/>
              </p:cNvSpPr>
              <p:nvPr/>
            </p:nvSpPr>
            <p:spPr bwMode="auto">
              <a:xfrm>
                <a:off x="2948" y="2399"/>
                <a:ext cx="220" cy="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728153" name="Text Box 89"/>
          <p:cNvSpPr txBox="1">
            <a:spLocks noChangeArrowheads="1"/>
          </p:cNvSpPr>
          <p:nvPr/>
        </p:nvSpPr>
        <p:spPr bwMode="auto">
          <a:xfrm>
            <a:off x="7972425" y="320992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8154" name="Text Box 90"/>
          <p:cNvSpPr txBox="1">
            <a:spLocks noChangeArrowheads="1"/>
          </p:cNvSpPr>
          <p:nvPr/>
        </p:nvSpPr>
        <p:spPr bwMode="auto">
          <a:xfrm>
            <a:off x="7116763" y="3205163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8155" name="Text Box 91"/>
          <p:cNvSpPr txBox="1">
            <a:spLocks noChangeArrowheads="1"/>
          </p:cNvSpPr>
          <p:nvPr/>
        </p:nvSpPr>
        <p:spPr bwMode="auto">
          <a:xfrm>
            <a:off x="7569200" y="3733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7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728156" name="Group 92"/>
          <p:cNvGrpSpPr>
            <a:grpSpLocks/>
          </p:cNvGrpSpPr>
          <p:nvPr/>
        </p:nvGrpSpPr>
        <p:grpSpPr bwMode="auto">
          <a:xfrm>
            <a:off x="7459663" y="3028950"/>
            <a:ext cx="501650" cy="396875"/>
            <a:chOff x="1740" y="2306"/>
            <a:chExt cx="316" cy="250"/>
          </a:xfrm>
          <a:solidFill>
            <a:schemeClr val="accent3"/>
          </a:solidFill>
        </p:grpSpPr>
        <p:sp>
          <p:nvSpPr>
            <p:cNvPr id="728157" name="Oval 93"/>
            <p:cNvSpPr>
              <a:spLocks noChangeArrowheads="1"/>
            </p:cNvSpPr>
            <p:nvPr/>
          </p:nvSpPr>
          <p:spPr bwMode="auto">
            <a:xfrm>
              <a:off x="1743" y="2420"/>
              <a:ext cx="313" cy="8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58" name="Line 94"/>
            <p:cNvSpPr>
              <a:spLocks noChangeShapeType="1"/>
            </p:cNvSpPr>
            <p:nvPr/>
          </p:nvSpPr>
          <p:spPr bwMode="auto">
            <a:xfrm>
              <a:off x="1743" y="2413"/>
              <a:ext cx="0" cy="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59" name="Line 95"/>
            <p:cNvSpPr>
              <a:spLocks noChangeShapeType="1"/>
            </p:cNvSpPr>
            <p:nvPr/>
          </p:nvSpPr>
          <p:spPr bwMode="auto">
            <a:xfrm>
              <a:off x="2056" y="2413"/>
              <a:ext cx="0" cy="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160" name="Rectangle 96"/>
            <p:cNvSpPr>
              <a:spLocks noChangeArrowheads="1"/>
            </p:cNvSpPr>
            <p:nvPr/>
          </p:nvSpPr>
          <p:spPr bwMode="auto">
            <a:xfrm>
              <a:off x="1743" y="2413"/>
              <a:ext cx="310" cy="4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8161" name="Oval 97"/>
            <p:cNvSpPr>
              <a:spLocks noChangeArrowheads="1"/>
            </p:cNvSpPr>
            <p:nvPr/>
          </p:nvSpPr>
          <p:spPr bwMode="auto">
            <a:xfrm>
              <a:off x="1740" y="2354"/>
              <a:ext cx="313" cy="9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62" name="Group 98"/>
            <p:cNvGrpSpPr>
              <a:grpSpLocks/>
            </p:cNvGrpSpPr>
            <p:nvPr/>
          </p:nvGrpSpPr>
          <p:grpSpPr bwMode="auto">
            <a:xfrm>
              <a:off x="1802" y="2306"/>
              <a:ext cx="199" cy="250"/>
              <a:chOff x="2957" y="2429"/>
              <a:chExt cx="201" cy="250"/>
            </a:xfrm>
            <a:grpFill/>
          </p:grpSpPr>
          <p:sp>
            <p:nvSpPr>
              <p:cNvPr id="728163" name="Rectangle 9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64" name="Text Box 10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1" cy="2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28165" name="Text Box 101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8166" name="Text Box 102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8167" name="Text Box 103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8168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69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0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1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8035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1317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16874" y="6356350"/>
            <a:ext cx="669925" cy="365125"/>
          </a:xfrm>
        </p:spPr>
        <p:txBody>
          <a:bodyPr/>
          <a:lstStyle/>
          <a:p>
            <a:fld id="{29497D5C-BBC7-40DA-B2D6-CE582728A60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909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909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909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909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09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9106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 rot="162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9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0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21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22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23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8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9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30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7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38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39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41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42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43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44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 rot="162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8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9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0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51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52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53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54" name="Text Box 66"/>
          <p:cNvSpPr txBox="1">
            <a:spLocks noChangeArrowheads="1"/>
          </p:cNvSpPr>
          <p:nvPr/>
        </p:nvSpPr>
        <p:spPr bwMode="auto">
          <a:xfrm rot="162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55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56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7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8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9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0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61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62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63" name="Text Box 75"/>
          <p:cNvSpPr txBox="1">
            <a:spLocks noChangeArrowheads="1"/>
          </p:cNvSpPr>
          <p:nvPr/>
        </p:nvSpPr>
        <p:spPr bwMode="auto">
          <a:xfrm rot="162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64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65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6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9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0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71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72" name="Text Box 84"/>
          <p:cNvSpPr txBox="1">
            <a:spLocks noChangeArrowheads="1"/>
          </p:cNvSpPr>
          <p:nvPr/>
        </p:nvSpPr>
        <p:spPr bwMode="auto">
          <a:xfrm rot="162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7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7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7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7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80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1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2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3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9184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87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9188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0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1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2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3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4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5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6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7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8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9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200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201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2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3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4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2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921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9214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9216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7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8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9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0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21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2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189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3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/>
                <a:ahLst/>
                <a:cxnLst>
                  <a:cxn ang="0">
                    <a:pos x="540" y="3"/>
                  </a:cxn>
                  <a:cxn ang="0">
                    <a:pos x="0" y="0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9224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92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9227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9228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9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0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32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33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92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35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9236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7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8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9239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9240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1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2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44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45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9246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925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925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72925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791775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4314" y="6356350"/>
            <a:ext cx="852486" cy="365125"/>
          </a:xfrm>
        </p:spPr>
        <p:txBody>
          <a:bodyPr/>
          <a:lstStyle/>
          <a:p>
            <a:fld id="{194CF74C-697B-4541-A364-E39F9E7DDC2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node detects local link cost change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updates routing info, recalculates </a:t>
            </a:r>
            <a:br>
              <a:rPr lang="en-US" sz="2000">
                <a:cs typeface="Arial" charset="0"/>
              </a:rPr>
            </a:br>
            <a:r>
              <a:rPr lang="en-US" sz="2000">
                <a:cs typeface="Arial" charset="0"/>
              </a:rPr>
              <a:t>distance vector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if DV changes, notify neighbors </a:t>
            </a:r>
            <a:endParaRPr lang="en-US" sz="2400">
              <a:cs typeface="Arial" charset="0"/>
            </a:endParaRPr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269875" y="3827463"/>
            <a:ext cx="1174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“good</a:t>
            </a:r>
          </a:p>
          <a:p>
            <a:r>
              <a:rPr lang="en-US" sz="2400">
                <a:solidFill>
                  <a:srgbClr val="000099"/>
                </a:solidFill>
              </a:rPr>
              <a:t>news </a:t>
            </a:r>
          </a:p>
          <a:p>
            <a:r>
              <a:rPr lang="en-US" sz="2400">
                <a:solidFill>
                  <a:srgbClr val="000099"/>
                </a:solidFill>
              </a:rPr>
              <a:t>travels</a:t>
            </a:r>
          </a:p>
          <a:p>
            <a:r>
              <a:rPr lang="en-US" sz="2400">
                <a:solidFill>
                  <a:srgbClr val="000099"/>
                </a:solidFill>
              </a:rPr>
              <a:t>fast”</a:t>
            </a:r>
            <a:endParaRPr lang="en-US" sz="1600">
              <a:solidFill>
                <a:srgbClr val="000099"/>
              </a:solidFill>
            </a:endParaRPr>
          </a:p>
        </p:txBody>
      </p:sp>
      <p:grpSp>
        <p:nvGrpSpPr>
          <p:cNvPr id="730117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730118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19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0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1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2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3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5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6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0127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3012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2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0130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73013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3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36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0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39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0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0142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73014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4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48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01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51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5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457575"/>
            <a:ext cx="66913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1497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49736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en-US"/>
              <a:t>’s update, updates its distance table.  </a:t>
            </a:r>
            <a:r>
              <a:rPr lang="en-US" i="1"/>
              <a:t>y</a:t>
            </a:r>
            <a:r>
              <a:rPr lang="en-US"/>
              <a:t>’s least costs do </a:t>
            </a:r>
            <a:r>
              <a:rPr lang="en-US" i="1"/>
              <a:t>not</a:t>
            </a:r>
            <a:r>
              <a:rPr lang="en-US"/>
              <a:t> change, so </a:t>
            </a:r>
            <a:r>
              <a:rPr lang="en-US" i="1"/>
              <a:t>y</a:t>
            </a:r>
            <a:r>
              <a:rPr lang="en-US"/>
              <a:t>  does </a:t>
            </a:r>
            <a:r>
              <a:rPr lang="en-US" i="1"/>
              <a:t>not</a:t>
            </a:r>
            <a:r>
              <a:rPr lang="en-US"/>
              <a:t> send a message to </a:t>
            </a:r>
            <a:r>
              <a:rPr lang="en-US" i="1"/>
              <a:t>z</a:t>
            </a:r>
            <a:r>
              <a:rPr lang="en-US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1888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16EDCE-1C45-4258-83BC-449EC91FB9A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962025" y="1346200"/>
            <a:ext cx="3810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good news travels fast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bad news travels slow - “count to infinity” problem!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44 iterations before algorithm stabilizes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Poisoned reverse:</a:t>
            </a:r>
            <a:r>
              <a:rPr lang="en-US" sz="2000" dirty="0">
                <a:cs typeface="Arial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If Z routes through Y to get to X 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>
                <a:cs typeface="Arial" charset="0"/>
              </a:rPr>
              <a:t>Z tells Y its (Z’s) distance to X is infinite (so Y won’t route to X via Z)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will this completely solve count to infinity problem?</a:t>
            </a:r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5389563" y="1600200"/>
            <a:ext cx="2184400" cy="1314450"/>
            <a:chOff x="3805" y="938"/>
            <a:chExt cx="1376" cy="828"/>
          </a:xfrm>
        </p:grpSpPr>
        <p:sp>
          <p:nvSpPr>
            <p:cNvPr id="731141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2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6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47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8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9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1150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73115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2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1153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731154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5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6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7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58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59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116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62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3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4" name="Text Box 28"/>
            <p:cNvSpPr txBox="1">
              <a:spLocks noChangeArrowheads="1"/>
            </p:cNvSpPr>
            <p:nvPr/>
          </p:nvSpPr>
          <p:spPr bwMode="auto">
            <a:xfrm>
              <a:off x="4351" y="152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1165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731166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7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8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9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70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71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1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7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74" name="Text Box 38"/>
            <p:cNvSpPr txBox="1">
              <a:spLocks noChangeArrowheads="1"/>
            </p:cNvSpPr>
            <p:nvPr/>
          </p:nvSpPr>
          <p:spPr bwMode="auto">
            <a:xfrm>
              <a:off x="3964" y="93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75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035022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4FB74103-2F66-404A-B35A-3536F02EE00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scale:</a:t>
            </a:r>
            <a:r>
              <a:rPr lang="en-US" sz="2400"/>
              <a:t> with 200 million destinations:</a:t>
            </a:r>
          </a:p>
          <a:p>
            <a:r>
              <a:rPr lang="en-US" sz="2000"/>
              <a:t>can’t store all dest’s in routing tables!</a:t>
            </a:r>
          </a:p>
          <a:p>
            <a:r>
              <a:rPr lang="en-US" sz="2000"/>
              <a:t>routing table exchange would swamp links!</a:t>
            </a: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73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administrative autonomy</a:t>
            </a:r>
            <a:endParaRPr lang="en-US" sz="2400"/>
          </a:p>
          <a:p>
            <a:r>
              <a:rPr lang="en-US" sz="2000"/>
              <a:t>internet = network of networks</a:t>
            </a:r>
          </a:p>
          <a:p>
            <a:r>
              <a:rPr lang="en-US" sz="2000"/>
              <a:t>each network admin may want to control routing in its own network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2028825" y="1419225"/>
            <a:ext cx="6543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Our routing study thus far - idealization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all routers identical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network “flat”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1">
                <a:cs typeface="Arial" charset="0"/>
              </a:rPr>
              <a:t>… not</a:t>
            </a:r>
            <a:r>
              <a:rPr lang="en-US" sz="2400">
                <a:cs typeface="Arial" charset="0"/>
              </a:rPr>
              <a:t> true in practice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877067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F4E1EFF-5D72-4E0E-90D2-D24A366EDCC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r>
              <a:rPr lang="en-US" sz="2400"/>
              <a:t>aggregate routers into regions,</a:t>
            </a:r>
            <a:r>
              <a:rPr lang="en-US" sz="2400">
                <a:solidFill>
                  <a:srgbClr val="FF0000"/>
                </a:solidFill>
              </a:rPr>
              <a:t> “autonomous systems” (AS)</a:t>
            </a:r>
          </a:p>
          <a:p>
            <a:r>
              <a:rPr lang="en-US" sz="2400"/>
              <a:t>routers in same AS run same routing protocol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“intra-AS” routing</a:t>
            </a:r>
            <a:r>
              <a:rPr lang="en-US" sz="2000"/>
              <a:t> protocol</a:t>
            </a:r>
          </a:p>
          <a:p>
            <a:pPr lvl="1"/>
            <a:r>
              <a:rPr lang="en-US" sz="2000"/>
              <a:t>routers in different AS can run different intra-AS routing protocol</a:t>
            </a:r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005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gateway router</a:t>
            </a:r>
          </a:p>
          <a:p>
            <a:r>
              <a:rPr lang="en-US" sz="2400"/>
              <a:t>at “edge” of its own AS</a:t>
            </a:r>
          </a:p>
          <a:p>
            <a:r>
              <a:rPr lang="en-US" sz="2400"/>
              <a:t>has  link to router in another AS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36467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1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9908FED-D76C-407C-A124-9370262289B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736258" name="Group 2"/>
          <p:cNvGrpSpPr>
            <a:grpSpLocks/>
          </p:cNvGrpSpPr>
          <p:nvPr/>
        </p:nvGrpSpPr>
        <p:grpSpPr bwMode="auto">
          <a:xfrm>
            <a:off x="271463" y="1343025"/>
            <a:ext cx="6178550" cy="4376738"/>
            <a:chOff x="0" y="878"/>
            <a:chExt cx="4232" cy="2968"/>
          </a:xfrm>
        </p:grpSpPr>
        <p:sp>
          <p:nvSpPr>
            <p:cNvPr id="736259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/>
              <a:ahLst/>
              <a:cxnLst>
                <a:cxn ang="0">
                  <a:pos x="56" y="162"/>
                </a:cxn>
                <a:cxn ang="0">
                  <a:pos x="368" y="14"/>
                </a:cxn>
                <a:cxn ang="0">
                  <a:pos x="940" y="79"/>
                </a:cxn>
                <a:cxn ang="0">
                  <a:pos x="1144" y="239"/>
                </a:cxn>
                <a:cxn ang="0">
                  <a:pos x="1048" y="451"/>
                </a:cxn>
                <a:cxn ang="0">
                  <a:pos x="586" y="541"/>
                </a:cxn>
                <a:cxn ang="0">
                  <a:pos x="88" y="439"/>
                </a:cxn>
                <a:cxn ang="0">
                  <a:pos x="56" y="162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0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/>
              <a:ahLst/>
              <a:cxnLst>
                <a:cxn ang="0">
                  <a:pos x="88" y="181"/>
                </a:cxn>
                <a:cxn ang="0">
                  <a:pos x="180" y="89"/>
                </a:cxn>
                <a:cxn ang="0">
                  <a:pos x="448" y="49"/>
                </a:cxn>
                <a:cxn ang="0">
                  <a:pos x="988" y="25"/>
                </a:cxn>
                <a:cxn ang="0">
                  <a:pos x="1181" y="197"/>
                </a:cxn>
                <a:cxn ang="0">
                  <a:pos x="889" y="413"/>
                </a:cxn>
                <a:cxn ang="0">
                  <a:pos x="307" y="425"/>
                </a:cxn>
                <a:cxn ang="0">
                  <a:pos x="36" y="337"/>
                </a:cxn>
                <a:cxn ang="0">
                  <a:pos x="88" y="181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1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2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3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4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5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6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7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251" y="1496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9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0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1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2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73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74" name="Group 18"/>
            <p:cNvGrpSpPr>
              <a:grpSpLocks/>
            </p:cNvGrpSpPr>
            <p:nvPr/>
          </p:nvGrpSpPr>
          <p:grpSpPr bwMode="auto">
            <a:xfrm>
              <a:off x="1485" y="2096"/>
              <a:ext cx="307" cy="269"/>
              <a:chOff x="2904" y="2429"/>
              <a:chExt cx="309" cy="269"/>
            </a:xfrm>
          </p:grpSpPr>
          <p:sp>
            <p:nvSpPr>
              <p:cNvPr id="736275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76" name="Text Box 20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736277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8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9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0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1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2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3" name="Text Box 27"/>
            <p:cNvSpPr txBox="1">
              <a:spLocks noChangeArrowheads="1"/>
            </p:cNvSpPr>
            <p:nvPr/>
          </p:nvSpPr>
          <p:spPr bwMode="auto">
            <a:xfrm>
              <a:off x="820" y="1364"/>
              <a:ext cx="32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4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5" name="Line 29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6" name="Line 30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7" name="Rectangle 31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8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89" name="Group 33"/>
            <p:cNvGrpSpPr>
              <a:grpSpLocks/>
            </p:cNvGrpSpPr>
            <p:nvPr/>
          </p:nvGrpSpPr>
          <p:grpSpPr bwMode="auto">
            <a:xfrm>
              <a:off x="1453" y="1700"/>
              <a:ext cx="292" cy="269"/>
              <a:chOff x="2907" y="2429"/>
              <a:chExt cx="301" cy="269"/>
            </a:xfrm>
          </p:grpSpPr>
          <p:sp>
            <p:nvSpPr>
              <p:cNvPr id="736290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91" name="Text Box 35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736292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3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4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5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64" y="0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6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18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7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4" y="82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8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76" y="0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9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252" y="0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0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" y="258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1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654" y="0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2" name="Oval 46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3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4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5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6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7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8" name="Text Box 52"/>
            <p:cNvSpPr txBox="1">
              <a:spLocks noChangeArrowheads="1"/>
            </p:cNvSpPr>
            <p:nvPr/>
          </p:nvSpPr>
          <p:spPr bwMode="auto">
            <a:xfrm>
              <a:off x="2922" y="1502"/>
              <a:ext cx="32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9" name="Text Box 53"/>
            <p:cNvSpPr txBox="1">
              <a:spLocks noChangeArrowheads="1"/>
            </p:cNvSpPr>
            <p:nvPr/>
          </p:nvSpPr>
          <p:spPr bwMode="auto">
            <a:xfrm>
              <a:off x="597" y="1590"/>
              <a:ext cx="48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AS3</a:t>
              </a:r>
              <a:endParaRPr lang="en-US"/>
            </a:p>
          </p:txBody>
        </p:sp>
        <p:sp>
          <p:nvSpPr>
            <p:cNvPr id="736310" name="Text Box 54"/>
            <p:cNvSpPr txBox="1">
              <a:spLocks noChangeArrowheads="1"/>
            </p:cNvSpPr>
            <p:nvPr/>
          </p:nvSpPr>
          <p:spPr bwMode="auto">
            <a:xfrm>
              <a:off x="2380" y="2046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6311" name="Text Box 55"/>
            <p:cNvSpPr txBox="1">
              <a:spLocks noChangeArrowheads="1"/>
            </p:cNvSpPr>
            <p:nvPr/>
          </p:nvSpPr>
          <p:spPr bwMode="auto">
            <a:xfrm>
              <a:off x="3207" y="1790"/>
              <a:ext cx="4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AS2</a:t>
              </a:r>
            </a:p>
          </p:txBody>
        </p:sp>
        <p:sp>
          <p:nvSpPr>
            <p:cNvPr id="736312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3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4" name="Line 58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5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16" name="Oval 60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7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8" name="Text Box 62"/>
            <p:cNvSpPr txBox="1">
              <a:spLocks noChangeArrowheads="1"/>
            </p:cNvSpPr>
            <p:nvPr/>
          </p:nvSpPr>
          <p:spPr bwMode="auto">
            <a:xfrm>
              <a:off x="1150" y="1914"/>
              <a:ext cx="29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6319" name="Group 63"/>
            <p:cNvGrpSpPr>
              <a:grpSpLocks/>
            </p:cNvGrpSpPr>
            <p:nvPr/>
          </p:nvGrpSpPr>
          <p:grpSpPr bwMode="auto">
            <a:xfrm>
              <a:off x="3270" y="1388"/>
              <a:ext cx="323" cy="269"/>
              <a:chOff x="4320" y="1940"/>
              <a:chExt cx="323" cy="269"/>
            </a:xfrm>
          </p:grpSpPr>
          <p:sp>
            <p:nvSpPr>
              <p:cNvPr id="736320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1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2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3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24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5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6" name="Text Box 70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27" name="Group 71"/>
            <p:cNvGrpSpPr>
              <a:grpSpLocks/>
            </p:cNvGrpSpPr>
            <p:nvPr/>
          </p:nvGrpSpPr>
          <p:grpSpPr bwMode="auto">
            <a:xfrm>
              <a:off x="3540" y="1610"/>
              <a:ext cx="337" cy="269"/>
              <a:chOff x="4590" y="2162"/>
              <a:chExt cx="337" cy="269"/>
            </a:xfrm>
          </p:grpSpPr>
          <p:sp>
            <p:nvSpPr>
              <p:cNvPr id="736328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9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0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1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32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3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4" name="Text Box 78"/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35" name="Group 79"/>
            <p:cNvGrpSpPr>
              <a:grpSpLocks/>
            </p:cNvGrpSpPr>
            <p:nvPr/>
          </p:nvGrpSpPr>
          <p:grpSpPr bwMode="auto">
            <a:xfrm>
              <a:off x="2016" y="1980"/>
              <a:ext cx="316" cy="269"/>
              <a:chOff x="2016" y="1980"/>
              <a:chExt cx="316" cy="269"/>
            </a:xfrm>
          </p:grpSpPr>
          <p:sp>
            <p:nvSpPr>
              <p:cNvPr id="736336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7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8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9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40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41" name="Group 85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73634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4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4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84" y="0"/>
                </a:cxn>
                <a:cxn ang="0">
                  <a:pos x="384" y="6"/>
                </a:cxn>
                <a:cxn ang="0">
                  <a:pos x="1848" y="414"/>
                </a:cxn>
                <a:cxn ang="0">
                  <a:pos x="0" y="414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45" name="Rectangle 89"/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34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73634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4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grpSp>
          <p:nvGrpSpPr>
            <p:cNvPr id="736349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736350" name="Oval 94"/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sp>
          <p:nvSpPr>
            <p:cNvPr id="736352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table</a:t>
              </a:r>
            </a:p>
          </p:txBody>
        </p:sp>
        <p:sp>
          <p:nvSpPr>
            <p:cNvPr id="736353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30"/>
                </a:cxn>
                <a:cxn ang="0">
                  <a:pos x="275" y="34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54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48" y="274"/>
                </a:cxn>
                <a:cxn ang="0">
                  <a:pos x="0" y="372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6355" name="Group 99"/>
            <p:cNvGrpSpPr>
              <a:grpSpLocks/>
            </p:cNvGrpSpPr>
            <p:nvPr/>
          </p:nvGrpSpPr>
          <p:grpSpPr bwMode="auto">
            <a:xfrm>
              <a:off x="417" y="1226"/>
              <a:ext cx="321" cy="269"/>
              <a:chOff x="2014" y="1980"/>
              <a:chExt cx="321" cy="269"/>
            </a:xfrm>
          </p:grpSpPr>
          <p:sp>
            <p:nvSpPr>
              <p:cNvPr id="736356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7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8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9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60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61" name="Group 105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736362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6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3c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64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5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6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7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8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0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1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3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4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6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7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8" name="Line 122"/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6379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963613"/>
          </a:xfrm>
        </p:spPr>
        <p:txBody>
          <a:bodyPr/>
          <a:lstStyle/>
          <a:p>
            <a:r>
              <a:rPr lang="en-US"/>
              <a:t>Interconnected ASes</a:t>
            </a:r>
          </a:p>
        </p:txBody>
      </p:sp>
      <p:sp>
        <p:nvSpPr>
          <p:cNvPr id="736380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r>
              <a:rPr lang="en-US" sz="2400"/>
              <a:t>forwarding table  configured by both intra- and inter-AS routing algorithm</a:t>
            </a:r>
          </a:p>
          <a:p>
            <a:pPr lvl="1"/>
            <a:r>
              <a:rPr lang="en-US" sz="2000"/>
              <a:t>intra-AS sets entries for internal dests</a:t>
            </a:r>
          </a:p>
          <a:p>
            <a:pPr lvl="1"/>
            <a:r>
              <a:rPr lang="en-US" sz="2000"/>
              <a:t>inter-AS &amp; intra-As sets entries for external dests </a:t>
            </a:r>
          </a:p>
        </p:txBody>
      </p:sp>
    </p:spTree>
    <p:extLst>
      <p:ext uri="{BB962C8B-B14F-4D97-AF65-F5344CB8AC3E}">
        <p14:creationId xmlns:p14="http://schemas.microsoft.com/office/powerpoint/2010/main" val="38115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9888" y="6356350"/>
            <a:ext cx="696912" cy="365125"/>
          </a:xfrm>
        </p:spPr>
        <p:txBody>
          <a:bodyPr/>
          <a:lstStyle/>
          <a:p>
            <a:fld id="{9617338C-C2C9-4608-9887-C7426964B6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and Reassembly</a:t>
            </a:r>
            <a:endParaRPr lang="en-US" dirty="0"/>
          </a:p>
        </p:txBody>
      </p:sp>
      <p:grpSp>
        <p:nvGrpSpPr>
          <p:cNvPr id="577539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577540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57754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4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=4000</a:t>
                </a:r>
              </a:p>
            </p:txBody>
          </p:sp>
          <p:sp>
            <p:nvSpPr>
              <p:cNvPr id="57754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53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57755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5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57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58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5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6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66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57756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6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7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=185</a:t>
                </a:r>
              </a:p>
            </p:txBody>
          </p:sp>
          <p:sp>
            <p:nvSpPr>
              <p:cNvPr id="57757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7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7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7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57758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8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83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=370</a:t>
                </a:r>
              </a:p>
            </p:txBody>
          </p:sp>
          <p:sp>
            <p:nvSpPr>
              <p:cNvPr id="577584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8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=1040</a:t>
                </a:r>
              </a:p>
            </p:txBody>
          </p:sp>
          <p:sp>
            <p:nvSpPr>
              <p:cNvPr id="57758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7592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2"/>
                </a:cxn>
                <a:cxn ang="0">
                  <a:pos x="210" y="858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4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5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One large datagram becomes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several smaller datagrams</a:t>
              </a:r>
              <a:endParaRPr lang="en-US"/>
            </a:p>
          </p:txBody>
        </p:sp>
      </p:grpSp>
      <p:sp>
        <p:nvSpPr>
          <p:cNvPr id="577596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Example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1480 bytes in </a:t>
            </a:r>
            <a:br>
              <a:rPr lang="en-US"/>
            </a:br>
            <a:r>
              <a:rPr lang="en-US"/>
              <a:t>data field</a:t>
            </a:r>
          </a:p>
        </p:txBody>
      </p:sp>
      <p:sp>
        <p:nvSpPr>
          <p:cNvPr id="577598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 =</a:t>
            </a:r>
          </a:p>
          <a:p>
            <a:r>
              <a:rPr lang="en-US"/>
              <a:t>1480/8 </a:t>
            </a:r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563142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269D2426-B282-4FD8-BDEA-7FA4D1A9721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r>
              <a:rPr lang="en-US"/>
              <a:t>Inter-AS tasks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6200"/>
            <a:ext cx="38100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suppose router in AS1 receives datagram destined outside of AS1: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4238" y="1371600"/>
            <a:ext cx="3810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AS1 must: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learn which </a:t>
            </a:r>
            <a:r>
              <a:rPr lang="en-US" sz="2400" dirty="0" err="1"/>
              <a:t>dests</a:t>
            </a:r>
            <a:r>
              <a:rPr lang="en-US" sz="2400" dirty="0"/>
              <a:t> are reachable through AS2, which through AS3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propagate this reachability info to all routers in AS1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job of inter-AS routing!</a:t>
            </a:r>
          </a:p>
        </p:txBody>
      </p:sp>
      <p:sp>
        <p:nvSpPr>
          <p:cNvPr id="737285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7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8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7291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294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729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29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02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7303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4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5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07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08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7309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0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7311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7312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731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1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19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2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7321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22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732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329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7330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1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2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3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34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35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73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7338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733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4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5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7346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7347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8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9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0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51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52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73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7355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735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6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6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7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7364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7365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6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7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8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69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0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1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7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376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737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3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84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738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1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92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3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4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5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96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7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357042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D9D6-B898-48C3-837D-CFB310FA174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12138" cy="762000"/>
          </a:xfrm>
        </p:spPr>
        <p:txBody>
          <a:bodyPr/>
          <a:lstStyle/>
          <a:p>
            <a:r>
              <a:rPr lang="en-US" sz="2800" dirty="0"/>
              <a:t>Example: Setting forwarding table in router 1d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01750"/>
            <a:ext cx="8505825" cy="3346450"/>
          </a:xfrm>
        </p:spPr>
        <p:txBody>
          <a:bodyPr/>
          <a:lstStyle/>
          <a:p>
            <a:r>
              <a:rPr lang="en-US" sz="2400" dirty="0"/>
              <a:t>suppose AS1 learns (via inter-AS protocol) that subnet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reachable via AS3 (gateway 1c) but not via AS2.</a:t>
            </a:r>
          </a:p>
          <a:p>
            <a:pPr lvl="1"/>
            <a:r>
              <a:rPr lang="en-US" sz="2000" dirty="0"/>
              <a:t>inter-AS protocol propagates reachability info to all internal routers</a:t>
            </a:r>
          </a:p>
          <a:p>
            <a:r>
              <a:rPr lang="en-US" sz="2400" dirty="0"/>
              <a:t>router 1d determines from intra-AS routing info that its interface </a:t>
            </a:r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 is on the least cost path to 1c.</a:t>
            </a:r>
          </a:p>
          <a:p>
            <a:pPr lvl="1"/>
            <a:r>
              <a:rPr lang="en-US" sz="2000" dirty="0"/>
              <a:t>installs forwarding table entry 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x,I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sp>
        <p:nvSpPr>
          <p:cNvPr id="738308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0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8314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5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17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8318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9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0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1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22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3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4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25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832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3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8331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833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3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8335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8336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7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8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9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40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41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342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43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8344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45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8346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7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8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9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0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1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8352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835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5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58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83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6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8361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8362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3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4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5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66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7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8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8369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8370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1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2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3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74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75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8376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7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8378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8379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0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1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2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83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84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8385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8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8387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838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8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9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4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395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6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7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98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99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8400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1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2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3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04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5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6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407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8408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9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0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1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12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3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4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415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6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17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8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19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0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1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8422" name="Line 118"/>
          <p:cNvSpPr>
            <a:spLocks noChangeShapeType="1"/>
          </p:cNvSpPr>
          <p:nvPr/>
        </p:nvSpPr>
        <p:spPr bwMode="auto">
          <a:xfrm flipH="1">
            <a:off x="3857625" y="3925888"/>
            <a:ext cx="1863725" cy="198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23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8424" name="Freeform 12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900193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A1CC-BCF6-4B29-98BD-81791FE0F0D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381000"/>
            <a:ext cx="8764587" cy="762000"/>
          </a:xfrm>
        </p:spPr>
        <p:txBody>
          <a:bodyPr/>
          <a:lstStyle/>
          <a:p>
            <a:r>
              <a:rPr lang="en-US" sz="3200" dirty="0"/>
              <a:t>Example: Choosing among multiple </a:t>
            </a:r>
            <a:r>
              <a:rPr lang="en-US" sz="3200" dirty="0" err="1"/>
              <a:t>ASes</a:t>
            </a:r>
            <a:endParaRPr lang="en-US" sz="3200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which gateway it should forward packets towards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 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endParaRPr lang="en-US" sz="2400"/>
          </a:p>
        </p:txBody>
      </p:sp>
      <p:sp>
        <p:nvSpPr>
          <p:cNvPr id="739332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3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39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341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9342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3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8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9350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54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9355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9356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57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9358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9359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936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6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366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67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9368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69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937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9376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9377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8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9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0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81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82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9383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3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9385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93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2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9393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9394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5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6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7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8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99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9400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9402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9403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4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5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6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408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9409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9411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9412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3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4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5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8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0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22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423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942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2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0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431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9432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3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4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5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36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7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8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39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0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2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3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4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5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9446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……</a:t>
            </a:r>
          </a:p>
        </p:txBody>
      </p:sp>
      <p:sp>
        <p:nvSpPr>
          <p:cNvPr id="739447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9448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9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51" name="Text Box 123"/>
          <p:cNvSpPr txBox="1">
            <a:spLocks noChangeArrowheads="1"/>
          </p:cNvSpPr>
          <p:nvPr/>
        </p:nvSpPr>
        <p:spPr bwMode="auto">
          <a:xfrm>
            <a:off x="3789363" y="614838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930216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311-1AA0-4199-9C17-5B7B613E41D9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740354" name="Group 2"/>
          <p:cNvGrpSpPr>
            <a:grpSpLocks/>
          </p:cNvGrpSpPr>
          <p:nvPr/>
        </p:nvGrpSpPr>
        <p:grpSpPr bwMode="auto">
          <a:xfrm>
            <a:off x="265113" y="4508500"/>
            <a:ext cx="8408987" cy="1435100"/>
            <a:chOff x="248" y="1396"/>
            <a:chExt cx="5297" cy="904"/>
          </a:xfrm>
        </p:grpSpPr>
        <p:sp>
          <p:nvSpPr>
            <p:cNvPr id="740355" name="Rectangle 3"/>
            <p:cNvSpPr>
              <a:spLocks noChangeArrowheads="1"/>
            </p:cNvSpPr>
            <p:nvPr/>
          </p:nvSpPr>
          <p:spPr bwMode="auto">
            <a:xfrm>
              <a:off x="248" y="1400"/>
              <a:ext cx="1134" cy="8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6" name="Text Box 4"/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1400">
                <a:latin typeface="Arial" charset="0"/>
              </a:endParaRPr>
            </a:p>
          </p:txBody>
        </p:sp>
        <p:sp>
          <p:nvSpPr>
            <p:cNvPr id="740357" name="Text Box 5"/>
            <p:cNvSpPr txBox="1">
              <a:spLocks noChangeArrowheads="1"/>
            </p:cNvSpPr>
            <p:nvPr/>
          </p:nvSpPr>
          <p:spPr bwMode="auto">
            <a:xfrm>
              <a:off x="250" y="1492"/>
              <a:ext cx="1127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Learn from inter-AS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that subnet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x is reachable via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multiple gateways</a:t>
              </a:r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1574" y="1415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55" y="1433"/>
              <a:ext cx="1164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Use routing info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from intra-AS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to determine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costs of least-cost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paths to each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of the gateways</a:t>
              </a:r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Hot potato routing: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Choose the gateway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that has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smallest least cost</a:t>
              </a:r>
            </a:p>
          </p:txBody>
        </p:sp>
        <p:sp>
          <p:nvSpPr>
            <p:cNvPr id="740363" name="Text Box 11"/>
            <p:cNvSpPr txBox="1">
              <a:spLocks noChangeArrowheads="1"/>
            </p:cNvSpPr>
            <p:nvPr/>
          </p:nvSpPr>
          <p:spPr bwMode="auto">
            <a:xfrm>
              <a:off x="4318" y="1396"/>
              <a:ext cx="122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Determine from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interface I that leads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to least-cost gateway.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Enter (x,I) in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</a:t>
              </a:r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 flipV="1">
              <a:off x="1382" y="1817"/>
              <a:ext cx="18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2712" y="181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4094" y="1834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0367" name="Rectangle 15"/>
          <p:cNvSpPr>
            <a:spLocks noGrp="1" noChangeArrowheads="1"/>
          </p:cNvSpPr>
          <p:nvPr>
            <p:ph type="title"/>
          </p:nvPr>
        </p:nvSpPr>
        <p:spPr>
          <a:xfrm>
            <a:off x="173038" y="0"/>
            <a:ext cx="8764587" cy="1143000"/>
          </a:xfrm>
        </p:spPr>
        <p:txBody>
          <a:bodyPr/>
          <a:lstStyle/>
          <a:p>
            <a:r>
              <a:rPr lang="en-US" sz="3200"/>
              <a:t>Example: Choosing among multiple ASes</a:t>
            </a:r>
          </a:p>
        </p:txBody>
      </p:sp>
      <p:sp>
        <p:nvSpPr>
          <p:cNvPr id="7403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09575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towards which gateway it should forward packets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hot potato routing:</a:t>
            </a:r>
            <a:r>
              <a:rPr lang="en-US" sz="2400"/>
              <a:t> send packet towards closest of two routers.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33034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4783-661F-4B35-B258-C839E215615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Intra-AS Routing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also known as </a:t>
            </a:r>
            <a:r>
              <a:rPr lang="en-US" sz="2400">
                <a:solidFill>
                  <a:srgbClr val="FF0000"/>
                </a:solidFill>
              </a:rPr>
              <a:t>Interior Gateway Protocols (IGP)</a:t>
            </a:r>
            <a:endParaRPr lang="en-US" sz="2400">
              <a:solidFill>
                <a:srgbClr val="CC0000"/>
              </a:solidFill>
            </a:endParaRPr>
          </a:p>
          <a:p>
            <a:r>
              <a:rPr lang="en-US" sz="240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lvl="1"/>
            <a:r>
              <a:rPr lang="en-US"/>
              <a:t>RIP: Routing Information Protocol</a:t>
            </a:r>
            <a:endParaRPr lang="en-US" sz="2000"/>
          </a:p>
          <a:p>
            <a:pPr lvl="1">
              <a:lnSpc>
                <a:spcPct val="20000"/>
              </a:lnSpc>
            </a:pPr>
            <a:endParaRPr lang="en-US" sz="2000"/>
          </a:p>
          <a:p>
            <a:pPr lvl="1"/>
            <a:r>
              <a:rPr lang="en-US"/>
              <a:t>OSPF: Open Shortest Path First</a:t>
            </a:r>
            <a:endParaRPr lang="en-US" sz="2000"/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1"/>
            <a:r>
              <a:rPr lang="en-US"/>
              <a:t>IGRP: Interior Gateway Routing Protocol (Cisco proprietary)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897730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1BC7-E6FC-430E-85A8-78A61666575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70863" cy="1143000"/>
          </a:xfrm>
        </p:spPr>
        <p:txBody>
          <a:bodyPr/>
          <a:lstStyle/>
          <a:p>
            <a:r>
              <a:rPr lang="en-US" sz="3600"/>
              <a:t>RIP ( Routing Information Protocol)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/>
          <a:lstStyle/>
          <a:p>
            <a:r>
              <a:rPr lang="en-US" sz="2400"/>
              <a:t>included in BSD-UNIX distribution in 1982</a:t>
            </a:r>
          </a:p>
          <a:p>
            <a:r>
              <a:rPr lang="en-US" sz="2400"/>
              <a:t>distance vector algorithm</a:t>
            </a:r>
          </a:p>
          <a:p>
            <a:pPr lvl="1"/>
            <a:r>
              <a:rPr lang="en-US" sz="2000"/>
              <a:t>distance metric: # hops (max = 15 hops), each link has cost 1</a:t>
            </a:r>
          </a:p>
          <a:p>
            <a:pPr lvl="1"/>
            <a:r>
              <a:rPr lang="en-US" sz="2000"/>
              <a:t>DVs exchanged with neighbors every 30 sec in response message (aka </a:t>
            </a:r>
            <a:r>
              <a:rPr lang="en-US" sz="2000">
                <a:solidFill>
                  <a:srgbClr val="FF0000"/>
                </a:solidFill>
              </a:rPr>
              <a:t>advertisement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each advertisement: list of up to 25 destination </a:t>
            </a:r>
            <a:r>
              <a:rPr lang="en-US" sz="2000" i="1">
                <a:solidFill>
                  <a:srgbClr val="FF0000"/>
                </a:solidFill>
              </a:rPr>
              <a:t>subnets </a:t>
            </a:r>
            <a:r>
              <a:rPr lang="en-US" sz="2000" i="1"/>
              <a:t>(in IP addressing sense)</a:t>
            </a:r>
          </a:p>
          <a:p>
            <a:endParaRPr lang="en-US" sz="2400"/>
          </a:p>
          <a:p>
            <a:pPr lvl="1">
              <a:buFont typeface="Wingdings" pitchFamily="2" charset="2"/>
              <a:buNone/>
            </a:pPr>
            <a:endParaRPr lang="en-US" i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743429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0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5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>
              <a:off x="2875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0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4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8" name="Oval 24"/>
            <p:cNvSpPr>
              <a:spLocks noChangeArrowheads="1"/>
            </p:cNvSpPr>
            <p:nvPr/>
          </p:nvSpPr>
          <p:spPr bwMode="auto">
            <a:xfrm>
              <a:off x="3252" y="211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9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0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1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2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3453" name="Group 29"/>
            <p:cNvGrpSpPr>
              <a:grpSpLocks/>
            </p:cNvGrpSpPr>
            <p:nvPr/>
          </p:nvGrpSpPr>
          <p:grpSpPr bwMode="auto">
            <a:xfrm>
              <a:off x="3289" y="2069"/>
              <a:ext cx="249" cy="297"/>
              <a:chOff x="2932" y="2429"/>
              <a:chExt cx="252" cy="297"/>
            </a:xfrm>
          </p:grpSpPr>
          <p:sp>
            <p:nvSpPr>
              <p:cNvPr id="743454" name="Rectangle 3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5" name="Text Box 31"/>
              <p:cNvSpPr txBox="1">
                <a:spLocks noChangeArrowheads="1"/>
              </p:cNvSpPr>
              <p:nvPr/>
            </p:nvSpPr>
            <p:spPr bwMode="auto">
              <a:xfrm>
                <a:off x="2932" y="2429"/>
                <a:ext cx="25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56" name="Group 32"/>
            <p:cNvGrpSpPr>
              <a:grpSpLocks/>
            </p:cNvGrpSpPr>
            <p:nvPr/>
          </p:nvGrpSpPr>
          <p:grpSpPr bwMode="auto">
            <a:xfrm>
              <a:off x="2607" y="2036"/>
              <a:ext cx="249" cy="341"/>
              <a:chOff x="2932" y="2399"/>
              <a:chExt cx="250" cy="341"/>
            </a:xfrm>
          </p:grpSpPr>
          <p:sp>
            <p:nvSpPr>
              <p:cNvPr id="743457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8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9"/>
                <a:ext cx="2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C</a:t>
                </a:r>
              </a:p>
            </p:txBody>
          </p:sp>
        </p:grpSp>
        <p:grpSp>
          <p:nvGrpSpPr>
            <p:cNvPr id="743459" name="Group 35"/>
            <p:cNvGrpSpPr>
              <a:grpSpLocks/>
            </p:cNvGrpSpPr>
            <p:nvPr/>
          </p:nvGrpSpPr>
          <p:grpSpPr bwMode="auto">
            <a:xfrm>
              <a:off x="3290" y="1379"/>
              <a:ext cx="234" cy="297"/>
              <a:chOff x="2939" y="2429"/>
              <a:chExt cx="237" cy="297"/>
            </a:xfrm>
          </p:grpSpPr>
          <p:sp>
            <p:nvSpPr>
              <p:cNvPr id="743460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1" name="Text Box 37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62" name="Group 38"/>
            <p:cNvGrpSpPr>
              <a:grpSpLocks/>
            </p:cNvGrpSpPr>
            <p:nvPr/>
          </p:nvGrpSpPr>
          <p:grpSpPr bwMode="auto">
            <a:xfrm>
              <a:off x="2598" y="1379"/>
              <a:ext cx="251" cy="297"/>
              <a:chOff x="2931" y="2429"/>
              <a:chExt cx="254" cy="297"/>
            </a:xfrm>
          </p:grpSpPr>
          <p:sp>
            <p:nvSpPr>
              <p:cNvPr id="743463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4" name="Text Box 40"/>
              <p:cNvSpPr txBox="1">
                <a:spLocks noChangeArrowheads="1"/>
              </p:cNvSpPr>
              <p:nvPr/>
            </p:nvSpPr>
            <p:spPr bwMode="auto">
              <a:xfrm>
                <a:off x="2931" y="2429"/>
                <a:ext cx="254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43465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6" name="Line 42"/>
            <p:cNvSpPr>
              <a:spLocks noChangeShapeType="1"/>
            </p:cNvSpPr>
            <p:nvPr/>
          </p:nvSpPr>
          <p:spPr bwMode="auto">
            <a:xfrm flipV="1">
              <a:off x="350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7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8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9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0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1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2448" y="1104"/>
              <a:ext cx="20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u</a:t>
              </a:r>
            </a:p>
          </p:txBody>
        </p:sp>
        <p:sp>
          <p:nvSpPr>
            <p:cNvPr id="743473" name="Text Box 49"/>
            <p:cNvSpPr txBox="1">
              <a:spLocks noChangeArrowheads="1"/>
            </p:cNvSpPr>
            <p:nvPr/>
          </p:nvSpPr>
          <p:spPr bwMode="auto">
            <a:xfrm>
              <a:off x="3408" y="1106"/>
              <a:ext cx="20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743474" name="Text Box 50"/>
            <p:cNvSpPr txBox="1">
              <a:spLocks noChangeArrowheads="1"/>
            </p:cNvSpPr>
            <p:nvPr/>
          </p:nvSpPr>
          <p:spPr bwMode="auto">
            <a:xfrm>
              <a:off x="3648" y="1347"/>
              <a:ext cx="231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</a:t>
              </a:r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3696" y="1923"/>
              <a:ext cx="21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743476" name="Text Box 52"/>
            <p:cNvSpPr txBox="1">
              <a:spLocks noChangeArrowheads="1"/>
            </p:cNvSpPr>
            <p:nvPr/>
          </p:nvSpPr>
          <p:spPr bwMode="auto">
            <a:xfrm>
              <a:off x="3600" y="2259"/>
              <a:ext cx="20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743477" name="Text Box 53"/>
            <p:cNvSpPr txBox="1">
              <a:spLocks noChangeArrowheads="1"/>
            </p:cNvSpPr>
            <p:nvPr/>
          </p:nvSpPr>
          <p:spPr bwMode="auto">
            <a:xfrm>
              <a:off x="2304" y="2115"/>
              <a:ext cx="2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z</a:t>
              </a:r>
            </a:p>
          </p:txBody>
        </p:sp>
      </p:grpSp>
      <p:sp>
        <p:nvSpPr>
          <p:cNvPr id="743478" name="Text Box 54"/>
          <p:cNvSpPr txBox="1">
            <a:spLocks noChangeArrowheads="1"/>
          </p:cNvSpPr>
          <p:nvPr/>
        </p:nvSpPr>
        <p:spPr bwMode="auto">
          <a:xfrm>
            <a:off x="5811838" y="4398963"/>
            <a:ext cx="16605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subnet</a:t>
            </a:r>
            <a:r>
              <a:rPr lang="en-US"/>
              <a:t>    </a:t>
            </a:r>
            <a:r>
              <a:rPr lang="en-US" u="sng"/>
              <a:t>hops</a:t>
            </a:r>
          </a:p>
          <a:p>
            <a:pPr eaLnBrk="1" hangingPunct="1"/>
            <a:r>
              <a:rPr lang="en-US"/>
              <a:t>      u         1</a:t>
            </a:r>
          </a:p>
          <a:p>
            <a:pPr eaLnBrk="1" hangingPunct="1"/>
            <a:r>
              <a:rPr lang="en-US"/>
              <a:t>      v         2</a:t>
            </a:r>
          </a:p>
          <a:p>
            <a:pPr eaLnBrk="1" hangingPunct="1"/>
            <a:r>
              <a:rPr lang="en-US"/>
              <a:t>      w        2</a:t>
            </a:r>
          </a:p>
          <a:p>
            <a:pPr eaLnBrk="1" hangingPunct="1"/>
            <a:r>
              <a:rPr lang="en-US"/>
              <a:t>      x         3</a:t>
            </a:r>
          </a:p>
          <a:p>
            <a:pPr eaLnBrk="1" hangingPunct="1"/>
            <a:r>
              <a:rPr lang="en-US"/>
              <a:t>      y         3</a:t>
            </a:r>
          </a:p>
          <a:p>
            <a:pPr eaLnBrk="1" hangingPunct="1"/>
            <a:r>
              <a:rPr lang="en-US"/>
              <a:t>      z         2</a:t>
            </a:r>
          </a:p>
          <a:p>
            <a:pPr eaLnBrk="1" hangingPunct="1"/>
            <a:r>
              <a:rPr lang="en-US">
                <a:latin typeface="Arial" charset="0"/>
              </a:rPr>
              <a:t>  </a:t>
            </a:r>
          </a:p>
        </p:txBody>
      </p:sp>
      <p:sp>
        <p:nvSpPr>
          <p:cNvPr id="743479" name="Text Box 55"/>
          <p:cNvSpPr txBox="1">
            <a:spLocks noChangeArrowheads="1"/>
          </p:cNvSpPr>
          <p:nvPr/>
        </p:nvSpPr>
        <p:spPr bwMode="auto">
          <a:xfrm>
            <a:off x="4716463" y="4059238"/>
            <a:ext cx="4224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from router A to destination</a:t>
            </a:r>
            <a:r>
              <a:rPr lang="en-US" u="sng">
                <a:solidFill>
                  <a:srgbClr val="FF0000"/>
                </a:solidFill>
              </a:rPr>
              <a:t> subnets: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963837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775F-1AE9-4838-9431-678A518625C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44450" name="Line 2"/>
          <p:cNvSpPr>
            <a:spLocks noChangeShapeType="1"/>
          </p:cNvSpPr>
          <p:nvPr/>
        </p:nvSpPr>
        <p:spPr bwMode="auto">
          <a:xfrm>
            <a:off x="6076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sp>
        <p:nvSpPr>
          <p:cNvPr id="744454" name="Freeform 6"/>
          <p:cNvSpPr>
            <a:spLocks/>
          </p:cNvSpPr>
          <p:nvPr/>
        </p:nvSpPr>
        <p:spPr bwMode="auto">
          <a:xfrm>
            <a:off x="2528888" y="2486025"/>
            <a:ext cx="1241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455" name="Freeform 7"/>
          <p:cNvSpPr>
            <a:spLocks/>
          </p:cNvSpPr>
          <p:nvPr/>
        </p:nvSpPr>
        <p:spPr bwMode="auto">
          <a:xfrm>
            <a:off x="2530475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56" name="Group 8"/>
          <p:cNvGrpSpPr>
            <a:grpSpLocks/>
          </p:cNvGrpSpPr>
          <p:nvPr/>
        </p:nvGrpSpPr>
        <p:grpSpPr bwMode="auto">
          <a:xfrm>
            <a:off x="3632200" y="2325688"/>
            <a:ext cx="660400" cy="277812"/>
            <a:chOff x="3600" y="219"/>
            <a:chExt cx="360" cy="175"/>
          </a:xfrm>
        </p:grpSpPr>
        <p:sp>
          <p:nvSpPr>
            <p:cNvPr id="744457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60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61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62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66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67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8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9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3619500" y="3030538"/>
            <a:ext cx="657225" cy="277812"/>
            <a:chOff x="3600" y="219"/>
            <a:chExt cx="360" cy="175"/>
          </a:xfrm>
        </p:grpSpPr>
        <p:sp>
          <p:nvSpPr>
            <p:cNvPr id="744471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2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3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75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76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7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80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81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2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3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84" name="Freeform 36"/>
          <p:cNvSpPr>
            <a:spLocks/>
          </p:cNvSpPr>
          <p:nvPr/>
        </p:nvSpPr>
        <p:spPr bwMode="auto">
          <a:xfrm>
            <a:off x="4322763" y="2486025"/>
            <a:ext cx="12430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85" name="Group 37"/>
          <p:cNvGrpSpPr>
            <a:grpSpLocks/>
          </p:cNvGrpSpPr>
          <p:nvPr/>
        </p:nvGrpSpPr>
        <p:grpSpPr bwMode="auto">
          <a:xfrm>
            <a:off x="5427663" y="2325688"/>
            <a:ext cx="660400" cy="277812"/>
            <a:chOff x="3600" y="219"/>
            <a:chExt cx="360" cy="175"/>
          </a:xfrm>
        </p:grpSpPr>
        <p:sp>
          <p:nvSpPr>
            <p:cNvPr id="744486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7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9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90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91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92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3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4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95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96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7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8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99" name="Freeform 51"/>
          <p:cNvSpPr>
            <a:spLocks/>
          </p:cNvSpPr>
          <p:nvPr/>
        </p:nvSpPr>
        <p:spPr bwMode="auto">
          <a:xfrm>
            <a:off x="631825" y="2498725"/>
            <a:ext cx="12430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00" name="Group 52"/>
          <p:cNvGrpSpPr>
            <a:grpSpLocks/>
          </p:cNvGrpSpPr>
          <p:nvPr/>
        </p:nvGrpSpPr>
        <p:grpSpPr bwMode="auto">
          <a:xfrm>
            <a:off x="7624763" y="2343150"/>
            <a:ext cx="657225" cy="277813"/>
            <a:chOff x="3600" y="219"/>
            <a:chExt cx="360" cy="175"/>
          </a:xfrm>
        </p:grpSpPr>
        <p:sp>
          <p:nvSpPr>
            <p:cNvPr id="744501" name="Oval 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2" name="Line 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3" name="Line 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4" name="Rectangle 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05" name="Oval 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06" name="Group 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0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10" name="Group 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1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14" name="Line 66"/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5" name="Line 67"/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6" name="Line 68"/>
          <p:cNvSpPr>
            <a:spLocks noChangeShapeType="1"/>
          </p:cNvSpPr>
          <p:nvPr/>
        </p:nvSpPr>
        <p:spPr bwMode="auto">
          <a:xfrm>
            <a:off x="2368550" y="261143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7" name="Freeform 69"/>
          <p:cNvSpPr>
            <a:spLocks/>
          </p:cNvSpPr>
          <p:nvPr/>
        </p:nvSpPr>
        <p:spPr bwMode="auto">
          <a:xfrm rot="1183889">
            <a:off x="2522538" y="2776538"/>
            <a:ext cx="1065212" cy="2841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8" name="Freeform 70"/>
          <p:cNvSpPr>
            <a:spLocks/>
          </p:cNvSpPr>
          <p:nvPr/>
        </p:nvSpPr>
        <p:spPr bwMode="auto">
          <a:xfrm>
            <a:off x="633413" y="2289175"/>
            <a:ext cx="1065212" cy="384175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9" name="Freeform 71"/>
          <p:cNvSpPr>
            <a:spLocks/>
          </p:cNvSpPr>
          <p:nvPr/>
        </p:nvSpPr>
        <p:spPr bwMode="auto">
          <a:xfrm>
            <a:off x="4324350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0" name="Freeform 72"/>
          <p:cNvSpPr>
            <a:spLocks/>
          </p:cNvSpPr>
          <p:nvPr/>
        </p:nvSpPr>
        <p:spPr bwMode="auto">
          <a:xfrm>
            <a:off x="6097588" y="2266950"/>
            <a:ext cx="850900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1" name="Freeform 73"/>
          <p:cNvSpPr>
            <a:spLocks/>
          </p:cNvSpPr>
          <p:nvPr/>
        </p:nvSpPr>
        <p:spPr bwMode="auto">
          <a:xfrm rot="-2589433">
            <a:off x="8059738" y="1833563"/>
            <a:ext cx="868362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2" name="Text Box 74"/>
          <p:cNvSpPr txBox="1">
            <a:spLocks noChangeArrowheads="1"/>
          </p:cNvSpPr>
          <p:nvPr/>
        </p:nvSpPr>
        <p:spPr bwMode="auto">
          <a:xfrm>
            <a:off x="919163" y="2241550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</a:t>
            </a:r>
            <a:endParaRPr lang="en-US"/>
          </a:p>
        </p:txBody>
      </p:sp>
      <p:sp>
        <p:nvSpPr>
          <p:cNvPr id="744523" name="Text Box 75"/>
          <p:cNvSpPr txBox="1">
            <a:spLocks noChangeArrowheads="1"/>
          </p:cNvSpPr>
          <p:nvPr/>
        </p:nvSpPr>
        <p:spPr bwMode="auto">
          <a:xfrm>
            <a:off x="2873375" y="228441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x</a:t>
            </a:r>
            <a:endParaRPr lang="en-US"/>
          </a:p>
        </p:txBody>
      </p:sp>
      <p:sp>
        <p:nvSpPr>
          <p:cNvPr id="744524" name="Text Box 76"/>
          <p:cNvSpPr txBox="1">
            <a:spLocks noChangeArrowheads="1"/>
          </p:cNvSpPr>
          <p:nvPr/>
        </p:nvSpPr>
        <p:spPr bwMode="auto">
          <a:xfrm>
            <a:off x="6380163" y="22050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y</a:t>
            </a:r>
            <a:endParaRPr lang="en-US"/>
          </a:p>
        </p:txBody>
      </p:sp>
      <p:sp>
        <p:nvSpPr>
          <p:cNvPr id="744525" name="Text Box 77"/>
          <p:cNvSpPr txBox="1">
            <a:spLocks noChangeArrowheads="1"/>
          </p:cNvSpPr>
          <p:nvPr/>
        </p:nvSpPr>
        <p:spPr bwMode="auto">
          <a:xfrm>
            <a:off x="8294688" y="1827213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z</a:t>
            </a:r>
            <a:endParaRPr lang="en-US"/>
          </a:p>
        </p:txBody>
      </p:sp>
      <p:sp>
        <p:nvSpPr>
          <p:cNvPr id="744526" name="Text Box 78"/>
          <p:cNvSpPr txBox="1">
            <a:spLocks noChangeArrowheads="1"/>
          </p:cNvSpPr>
          <p:nvPr/>
        </p:nvSpPr>
        <p:spPr bwMode="auto">
          <a:xfrm>
            <a:off x="1947863" y="256381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744527" name="Text Box 79"/>
          <p:cNvSpPr txBox="1">
            <a:spLocks noChangeArrowheads="1"/>
          </p:cNvSpPr>
          <p:nvPr/>
        </p:nvSpPr>
        <p:spPr bwMode="auto">
          <a:xfrm>
            <a:off x="3775075" y="3271838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744528" name="Text Box 80"/>
          <p:cNvSpPr txBox="1">
            <a:spLocks noChangeArrowheads="1"/>
          </p:cNvSpPr>
          <p:nvPr/>
        </p:nvSpPr>
        <p:spPr bwMode="auto">
          <a:xfrm>
            <a:off x="3775075" y="25288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744529" name="Text Box 81"/>
          <p:cNvSpPr txBox="1">
            <a:spLocks noChangeArrowheads="1"/>
          </p:cNvSpPr>
          <p:nvPr/>
        </p:nvSpPr>
        <p:spPr bwMode="auto">
          <a:xfrm>
            <a:off x="5559425" y="2527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744530" name="Line 82"/>
          <p:cNvSpPr>
            <a:spLocks noChangeShapeType="1"/>
          </p:cNvSpPr>
          <p:nvPr/>
        </p:nvSpPr>
        <p:spPr bwMode="auto">
          <a:xfrm>
            <a:off x="7083425" y="246380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31" name="Group 83"/>
          <p:cNvGrpSpPr>
            <a:grpSpLocks/>
          </p:cNvGrpSpPr>
          <p:nvPr/>
        </p:nvGrpSpPr>
        <p:grpSpPr bwMode="auto">
          <a:xfrm>
            <a:off x="5922963" y="2008188"/>
            <a:ext cx="615950" cy="363537"/>
            <a:chOff x="3731" y="1153"/>
            <a:chExt cx="388" cy="229"/>
          </a:xfrm>
        </p:grpSpPr>
        <p:sp>
          <p:nvSpPr>
            <p:cNvPr id="744532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3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4" name="Group 86"/>
          <p:cNvGrpSpPr>
            <a:grpSpLocks/>
          </p:cNvGrpSpPr>
          <p:nvPr/>
        </p:nvGrpSpPr>
        <p:grpSpPr bwMode="auto">
          <a:xfrm>
            <a:off x="4144963" y="1982788"/>
            <a:ext cx="615950" cy="363537"/>
            <a:chOff x="3731" y="1153"/>
            <a:chExt cx="388" cy="229"/>
          </a:xfrm>
        </p:grpSpPr>
        <p:sp>
          <p:nvSpPr>
            <p:cNvPr id="744535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6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7" name="Group 89"/>
          <p:cNvGrpSpPr>
            <a:grpSpLocks/>
          </p:cNvGrpSpPr>
          <p:nvPr/>
        </p:nvGrpSpPr>
        <p:grpSpPr bwMode="auto">
          <a:xfrm>
            <a:off x="2366963" y="1957388"/>
            <a:ext cx="615950" cy="363537"/>
            <a:chOff x="3731" y="1153"/>
            <a:chExt cx="388" cy="229"/>
          </a:xfrm>
        </p:grpSpPr>
        <p:sp>
          <p:nvSpPr>
            <p:cNvPr id="744538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9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4540" name="Line 92"/>
          <p:cNvSpPr>
            <a:spLocks noChangeShapeType="1"/>
          </p:cNvSpPr>
          <p:nvPr/>
        </p:nvSpPr>
        <p:spPr bwMode="auto">
          <a:xfrm>
            <a:off x="4278313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541" name="Freeform 93"/>
          <p:cNvSpPr>
            <a:spLocks/>
          </p:cNvSpPr>
          <p:nvPr/>
        </p:nvSpPr>
        <p:spPr bwMode="auto">
          <a:xfrm>
            <a:off x="4298950" y="2967038"/>
            <a:ext cx="850900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42" name="Line 94"/>
          <p:cNvSpPr>
            <a:spLocks noChangeShapeType="1"/>
          </p:cNvSpPr>
          <p:nvPr/>
        </p:nvSpPr>
        <p:spPr bwMode="auto">
          <a:xfrm>
            <a:off x="5284788" y="316388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43" name="Group 95"/>
          <p:cNvGrpSpPr>
            <a:grpSpLocks/>
          </p:cNvGrpSpPr>
          <p:nvPr/>
        </p:nvGrpSpPr>
        <p:grpSpPr bwMode="auto">
          <a:xfrm>
            <a:off x="1854200" y="2324100"/>
            <a:ext cx="660400" cy="277813"/>
            <a:chOff x="3600" y="219"/>
            <a:chExt cx="360" cy="175"/>
          </a:xfrm>
        </p:grpSpPr>
        <p:sp>
          <p:nvSpPr>
            <p:cNvPr id="744544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5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6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7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48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4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50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1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2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53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54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5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6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6025" y="5284788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3305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F8C5-23E8-4698-AD28-FD66FE5F826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grpSp>
        <p:nvGrpSpPr>
          <p:cNvPr id="745477" name="Group 5"/>
          <p:cNvGrpSpPr>
            <a:grpSpLocks/>
          </p:cNvGrpSpPr>
          <p:nvPr/>
        </p:nvGrpSpPr>
        <p:grpSpPr bwMode="auto">
          <a:xfrm>
            <a:off x="631825" y="1827213"/>
            <a:ext cx="8296275" cy="1901825"/>
            <a:chOff x="398" y="1151"/>
            <a:chExt cx="5226" cy="1198"/>
          </a:xfrm>
        </p:grpSpPr>
        <p:sp>
          <p:nvSpPr>
            <p:cNvPr id="745478" name="Line 6"/>
            <p:cNvSpPr>
              <a:spLocks noChangeShapeType="1"/>
            </p:cNvSpPr>
            <p:nvPr/>
          </p:nvSpPr>
          <p:spPr bwMode="auto">
            <a:xfrm>
              <a:off x="3828" y="155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479" name="Freeform 7"/>
            <p:cNvSpPr>
              <a:spLocks/>
            </p:cNvSpPr>
            <p:nvPr/>
          </p:nvSpPr>
          <p:spPr bwMode="auto">
            <a:xfrm>
              <a:off x="1593" y="1566"/>
              <a:ext cx="7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480" name="Freeform 8"/>
            <p:cNvSpPr>
              <a:spLocks/>
            </p:cNvSpPr>
            <p:nvPr/>
          </p:nvSpPr>
          <p:spPr bwMode="auto">
            <a:xfrm>
              <a:off x="159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481" name="Group 9"/>
            <p:cNvGrpSpPr>
              <a:grpSpLocks/>
            </p:cNvGrpSpPr>
            <p:nvPr/>
          </p:nvGrpSpPr>
          <p:grpSpPr bwMode="auto">
            <a:xfrm>
              <a:off x="2288" y="1465"/>
              <a:ext cx="416" cy="175"/>
              <a:chOff x="3600" y="219"/>
              <a:chExt cx="360" cy="175"/>
            </a:xfrm>
          </p:grpSpPr>
          <p:sp>
            <p:nvSpPr>
              <p:cNvPr id="74548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48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48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4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8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49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4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5495" name="Group 23"/>
            <p:cNvGrpSpPr>
              <a:grpSpLocks/>
            </p:cNvGrpSpPr>
            <p:nvPr/>
          </p:nvGrpSpPr>
          <p:grpSpPr bwMode="auto">
            <a:xfrm>
              <a:off x="2280" y="1909"/>
              <a:ext cx="414" cy="175"/>
              <a:chOff x="3600" y="219"/>
              <a:chExt cx="360" cy="175"/>
            </a:xfrm>
          </p:grpSpPr>
          <p:sp>
            <p:nvSpPr>
              <p:cNvPr id="74549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0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0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0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09" name="Freeform 37"/>
            <p:cNvSpPr>
              <a:spLocks/>
            </p:cNvSpPr>
            <p:nvPr/>
          </p:nvSpPr>
          <p:spPr bwMode="auto">
            <a:xfrm>
              <a:off x="2723" y="1566"/>
              <a:ext cx="78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10" name="Group 38"/>
            <p:cNvGrpSpPr>
              <a:grpSpLocks/>
            </p:cNvGrpSpPr>
            <p:nvPr/>
          </p:nvGrpSpPr>
          <p:grpSpPr bwMode="auto">
            <a:xfrm>
              <a:off x="3419" y="1465"/>
              <a:ext cx="416" cy="175"/>
              <a:chOff x="3600" y="219"/>
              <a:chExt cx="360" cy="175"/>
            </a:xfrm>
          </p:grpSpPr>
          <p:sp>
            <p:nvSpPr>
              <p:cNvPr id="745511" name="Oval 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2" name="Line 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3" name="Line 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4" name="Rectangle 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15" name="Oval 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16" name="Group 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8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9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20" name="Group 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2" name="Line 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3" name="Line 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24" name="Freeform 52"/>
            <p:cNvSpPr>
              <a:spLocks/>
            </p:cNvSpPr>
            <p:nvPr/>
          </p:nvSpPr>
          <p:spPr bwMode="auto">
            <a:xfrm>
              <a:off x="398" y="1574"/>
              <a:ext cx="78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25" name="Group 53"/>
            <p:cNvGrpSpPr>
              <a:grpSpLocks/>
            </p:cNvGrpSpPr>
            <p:nvPr/>
          </p:nvGrpSpPr>
          <p:grpSpPr bwMode="auto">
            <a:xfrm>
              <a:off x="4803" y="1476"/>
              <a:ext cx="414" cy="175"/>
              <a:chOff x="3600" y="219"/>
              <a:chExt cx="360" cy="175"/>
            </a:xfrm>
          </p:grpSpPr>
          <p:sp>
            <p:nvSpPr>
              <p:cNvPr id="745526" name="Oval 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7" name="Line 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8" name="Line 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9" name="Rectangle 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30" name="Oval 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31" name="Group 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3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4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35" name="Group 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3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7" name="Line 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8" name="Line 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39" name="Line 67"/>
            <p:cNvSpPr>
              <a:spLocks noChangeShapeType="1"/>
            </p:cNvSpPr>
            <p:nvPr/>
          </p:nvSpPr>
          <p:spPr bwMode="auto">
            <a:xfrm flipV="1">
              <a:off x="5097" y="1245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0" name="Line 68"/>
            <p:cNvSpPr>
              <a:spLocks noChangeShapeType="1"/>
            </p:cNvSpPr>
            <p:nvPr/>
          </p:nvSpPr>
          <p:spPr bwMode="auto">
            <a:xfrm>
              <a:off x="5068" y="1650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1" name="Line 69"/>
            <p:cNvSpPr>
              <a:spLocks noChangeShapeType="1"/>
            </p:cNvSpPr>
            <p:nvPr/>
          </p:nvSpPr>
          <p:spPr bwMode="auto">
            <a:xfrm>
              <a:off x="1492" y="1645"/>
              <a:ext cx="791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2" name="Freeform 70"/>
            <p:cNvSpPr>
              <a:spLocks/>
            </p:cNvSpPr>
            <p:nvPr/>
          </p:nvSpPr>
          <p:spPr bwMode="auto">
            <a:xfrm rot="1183889">
              <a:off x="1589" y="1749"/>
              <a:ext cx="671" cy="179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3" name="Freeform 71"/>
            <p:cNvSpPr>
              <a:spLocks/>
            </p:cNvSpPr>
            <p:nvPr/>
          </p:nvSpPr>
          <p:spPr bwMode="auto">
            <a:xfrm>
              <a:off x="399" y="1442"/>
              <a:ext cx="671" cy="242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4" name="Freeform 72"/>
            <p:cNvSpPr>
              <a:spLocks/>
            </p:cNvSpPr>
            <p:nvPr/>
          </p:nvSpPr>
          <p:spPr bwMode="auto">
            <a:xfrm>
              <a:off x="272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5" name="Freeform 73"/>
            <p:cNvSpPr>
              <a:spLocks/>
            </p:cNvSpPr>
            <p:nvPr/>
          </p:nvSpPr>
          <p:spPr bwMode="auto">
            <a:xfrm>
              <a:off x="3841" y="1428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6" name="Freeform 74"/>
            <p:cNvSpPr>
              <a:spLocks/>
            </p:cNvSpPr>
            <p:nvPr/>
          </p:nvSpPr>
          <p:spPr bwMode="auto">
            <a:xfrm rot="-2589433">
              <a:off x="5077" y="1155"/>
              <a:ext cx="547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7" name="Text Box 75"/>
            <p:cNvSpPr txBox="1">
              <a:spLocks noChangeArrowheads="1"/>
            </p:cNvSpPr>
            <p:nvPr/>
          </p:nvSpPr>
          <p:spPr bwMode="auto">
            <a:xfrm>
              <a:off x="579" y="1412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745548" name="Text Box 76"/>
            <p:cNvSpPr txBox="1">
              <a:spLocks noChangeArrowheads="1"/>
            </p:cNvSpPr>
            <p:nvPr/>
          </p:nvSpPr>
          <p:spPr bwMode="auto">
            <a:xfrm>
              <a:off x="1810" y="1439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x</a:t>
              </a:r>
              <a:endParaRPr lang="en-US"/>
            </a:p>
          </p:txBody>
        </p:sp>
        <p:sp>
          <p:nvSpPr>
            <p:cNvPr id="745549" name="Text Box 77"/>
            <p:cNvSpPr txBox="1">
              <a:spLocks noChangeArrowheads="1"/>
            </p:cNvSpPr>
            <p:nvPr/>
          </p:nvSpPr>
          <p:spPr bwMode="auto">
            <a:xfrm>
              <a:off x="4019" y="1389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y</a:t>
              </a:r>
              <a:endParaRPr lang="en-US"/>
            </a:p>
          </p:txBody>
        </p:sp>
        <p:sp>
          <p:nvSpPr>
            <p:cNvPr id="745550" name="Text Box 78"/>
            <p:cNvSpPr txBox="1">
              <a:spLocks noChangeArrowheads="1"/>
            </p:cNvSpPr>
            <p:nvPr/>
          </p:nvSpPr>
          <p:spPr bwMode="auto">
            <a:xfrm>
              <a:off x="5225" y="1151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z</a:t>
              </a:r>
              <a:endParaRPr lang="en-US"/>
            </a:p>
          </p:txBody>
        </p:sp>
        <p:sp>
          <p:nvSpPr>
            <p:cNvPr id="745551" name="Text Box 79"/>
            <p:cNvSpPr txBox="1">
              <a:spLocks noChangeArrowheads="1"/>
            </p:cNvSpPr>
            <p:nvPr/>
          </p:nvSpPr>
          <p:spPr bwMode="auto">
            <a:xfrm>
              <a:off x="1227" y="1615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745552" name="Text Box 80"/>
            <p:cNvSpPr txBox="1">
              <a:spLocks noChangeArrowheads="1"/>
            </p:cNvSpPr>
            <p:nvPr/>
          </p:nvSpPr>
          <p:spPr bwMode="auto">
            <a:xfrm>
              <a:off x="2378" y="2061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2378" y="15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  <p:sp>
          <p:nvSpPr>
            <p:cNvPr id="745554" name="Text Box 82"/>
            <p:cNvSpPr txBox="1">
              <a:spLocks noChangeArrowheads="1"/>
            </p:cNvSpPr>
            <p:nvPr/>
          </p:nvSpPr>
          <p:spPr bwMode="auto">
            <a:xfrm>
              <a:off x="3502" y="1592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45555" name="Line 83"/>
            <p:cNvSpPr>
              <a:spLocks noChangeShapeType="1"/>
            </p:cNvSpPr>
            <p:nvPr/>
          </p:nvSpPr>
          <p:spPr bwMode="auto">
            <a:xfrm>
              <a:off x="4462" y="1552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56" name="Group 84"/>
            <p:cNvGrpSpPr>
              <a:grpSpLocks/>
            </p:cNvGrpSpPr>
            <p:nvPr/>
          </p:nvGrpSpPr>
          <p:grpSpPr bwMode="auto">
            <a:xfrm>
              <a:off x="3731" y="1265"/>
              <a:ext cx="388" cy="229"/>
              <a:chOff x="3731" y="1153"/>
              <a:chExt cx="388" cy="229"/>
            </a:xfrm>
          </p:grpSpPr>
          <p:sp>
            <p:nvSpPr>
              <p:cNvPr id="745557" name="Line 85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58" name="Line 86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59" name="Group 87"/>
            <p:cNvGrpSpPr>
              <a:grpSpLocks/>
            </p:cNvGrpSpPr>
            <p:nvPr/>
          </p:nvGrpSpPr>
          <p:grpSpPr bwMode="auto">
            <a:xfrm>
              <a:off x="2611" y="1249"/>
              <a:ext cx="388" cy="229"/>
              <a:chOff x="3731" y="1153"/>
              <a:chExt cx="388" cy="229"/>
            </a:xfrm>
          </p:grpSpPr>
          <p:sp>
            <p:nvSpPr>
              <p:cNvPr id="745560" name="Line 88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1" name="Line 89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62" name="Group 90"/>
            <p:cNvGrpSpPr>
              <a:grpSpLocks/>
            </p:cNvGrpSpPr>
            <p:nvPr/>
          </p:nvGrpSpPr>
          <p:grpSpPr bwMode="auto">
            <a:xfrm>
              <a:off x="1491" y="1233"/>
              <a:ext cx="388" cy="229"/>
              <a:chOff x="3731" y="1153"/>
              <a:chExt cx="388" cy="229"/>
            </a:xfrm>
          </p:grpSpPr>
          <p:sp>
            <p:nvSpPr>
              <p:cNvPr id="745563" name="Line 91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4" name="Line 92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5565" name="Line 93"/>
            <p:cNvSpPr>
              <a:spLocks noChangeShapeType="1"/>
            </p:cNvSpPr>
            <p:nvPr/>
          </p:nvSpPr>
          <p:spPr bwMode="auto">
            <a:xfrm>
              <a:off x="2695" y="200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66" name="Freeform 94"/>
            <p:cNvSpPr>
              <a:spLocks/>
            </p:cNvSpPr>
            <p:nvPr/>
          </p:nvSpPr>
          <p:spPr bwMode="auto">
            <a:xfrm>
              <a:off x="2708" y="1869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67" name="Line 95"/>
            <p:cNvSpPr>
              <a:spLocks noChangeShapeType="1"/>
            </p:cNvSpPr>
            <p:nvPr/>
          </p:nvSpPr>
          <p:spPr bwMode="auto">
            <a:xfrm>
              <a:off x="3329" y="1993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68" name="Group 96"/>
            <p:cNvGrpSpPr>
              <a:grpSpLocks/>
            </p:cNvGrpSpPr>
            <p:nvPr/>
          </p:nvGrpSpPr>
          <p:grpSpPr bwMode="auto">
            <a:xfrm>
              <a:off x="1168" y="1464"/>
              <a:ext cx="416" cy="175"/>
              <a:chOff x="3600" y="219"/>
              <a:chExt cx="360" cy="175"/>
            </a:xfrm>
          </p:grpSpPr>
          <p:sp>
            <p:nvSpPr>
              <p:cNvPr id="745569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0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1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2" name="Rectangle 1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73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74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7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6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7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78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7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032375"/>
            <a:ext cx="896937" cy="576263"/>
            <a:chOff x="2985" y="3170"/>
            <a:chExt cx="565" cy="363"/>
          </a:xfrm>
        </p:grpSpPr>
        <p:sp>
          <p:nvSpPr>
            <p:cNvPr id="745583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4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4995863"/>
            <a:ext cx="863600" cy="576262"/>
            <a:chOff x="2985" y="3170"/>
            <a:chExt cx="544" cy="363"/>
          </a:xfrm>
        </p:grpSpPr>
        <p:sp>
          <p:nvSpPr>
            <p:cNvPr id="745586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7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2082800" y="703263"/>
            <a:ext cx="3730625" cy="1724025"/>
            <a:chOff x="1312" y="443"/>
            <a:chExt cx="2350" cy="1086"/>
          </a:xfrm>
        </p:grpSpPr>
        <p:sp>
          <p:nvSpPr>
            <p:cNvPr id="745589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</a:rPr>
                <a:t> </a:t>
              </a:r>
              <a:r>
                <a:rPr lang="en-US" sz="1600" b="1">
                  <a:solidFill>
                    <a:srgbClr val="000099"/>
                  </a:solidFill>
                  <a:latin typeface="Arial" charset="0"/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w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x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   z</a:t>
              </a:r>
              <a:r>
                <a:rPr lang="en-US" sz="1600">
                  <a:latin typeface="Arial" charset="0"/>
                </a:rPr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….	  …     ...</a:t>
              </a:r>
            </a:p>
          </p:txBody>
        </p:sp>
        <p:sp>
          <p:nvSpPr>
            <p:cNvPr id="745590" name="Text Box 118"/>
            <p:cNvSpPr txBox="1">
              <a:spLocks noChangeArrowheads="1"/>
            </p:cNvSpPr>
            <p:nvPr/>
          </p:nvSpPr>
          <p:spPr bwMode="auto">
            <a:xfrm>
              <a:off x="2230" y="443"/>
              <a:ext cx="1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A-to-D advertisement</a:t>
              </a:r>
            </a:p>
          </p:txBody>
        </p:sp>
        <p:sp>
          <p:nvSpPr>
            <p:cNvPr id="745591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8644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2BB-2A6C-46AE-A3E3-0DB2BE071C1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RIP: Link Failure and Recovery</a:t>
            </a:r>
            <a:r>
              <a:rPr lang="en-US"/>
              <a:t>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If no advertisement heard after 180 sec --&gt; neighbor/link declared dead</a:t>
            </a:r>
          </a:p>
          <a:p>
            <a:pPr lvl="1"/>
            <a:r>
              <a:rPr lang="en-US" dirty="0"/>
              <a:t>routes via neighbor invalidated</a:t>
            </a:r>
          </a:p>
          <a:p>
            <a:pPr lvl="1"/>
            <a:r>
              <a:rPr lang="en-US" dirty="0"/>
              <a:t>new advertisements sent to neighbors</a:t>
            </a:r>
          </a:p>
          <a:p>
            <a:pPr lvl="1"/>
            <a:r>
              <a:rPr lang="en-US" dirty="0"/>
              <a:t>neighbors in turn send out new advertisements (if tables changed)</a:t>
            </a:r>
          </a:p>
          <a:p>
            <a:pPr lvl="1"/>
            <a:r>
              <a:rPr lang="en-US" dirty="0"/>
              <a:t>link failure info quickly (?) propagates to entire net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 reverse</a:t>
            </a:r>
            <a:r>
              <a:rPr lang="en-US" dirty="0"/>
              <a:t> used to prevent </a:t>
            </a:r>
            <a:r>
              <a:rPr lang="en-US" dirty="0" err="1"/>
              <a:t>ping-pong</a:t>
            </a:r>
            <a:r>
              <a:rPr lang="en-US" dirty="0"/>
              <a:t> loops (infinite distance = 16 hops)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772540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6726-4343-4E1C-9A79-FB9D15EE4A9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 Table processing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RIP routing tables managed by </a:t>
            </a:r>
            <a:r>
              <a:rPr lang="en-US" sz="2400" b="1"/>
              <a:t>application-level</a:t>
            </a:r>
            <a:r>
              <a:rPr lang="en-US" sz="2400"/>
              <a:t> process called route-d (daemon)</a:t>
            </a:r>
          </a:p>
          <a:p>
            <a:r>
              <a:rPr lang="en-US" sz="2400"/>
              <a:t>advertisements sent in UDP packets, periodically repeated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network     forwarding</a:t>
            </a:r>
          </a:p>
          <a:p>
            <a:r>
              <a:rPr lang="en-US"/>
              <a:t>   (IP)            table</a:t>
            </a:r>
          </a:p>
        </p:txBody>
      </p:sp>
      <p:sp>
        <p:nvSpPr>
          <p:cNvPr id="747527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Transport</a:t>
            </a:r>
          </a:p>
          <a:p>
            <a:r>
              <a:rPr lang="en-US"/>
              <a:t>  (UDP)</a:t>
            </a:r>
          </a:p>
        </p:txBody>
      </p:sp>
      <p:grpSp>
        <p:nvGrpSpPr>
          <p:cNvPr id="747529" name="Group 9"/>
          <p:cNvGrpSpPr>
            <a:grpSpLocks/>
          </p:cNvGrpSpPr>
          <p:nvPr/>
        </p:nvGrpSpPr>
        <p:grpSpPr bwMode="auto">
          <a:xfrm>
            <a:off x="2112963" y="3346450"/>
            <a:ext cx="1258887" cy="560388"/>
            <a:chOff x="1315" y="2154"/>
            <a:chExt cx="793" cy="353"/>
          </a:xfrm>
        </p:grpSpPr>
        <p:sp>
          <p:nvSpPr>
            <p:cNvPr id="747530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1" name="Text Box 11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2381250" y="3883025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network</a:t>
            </a:r>
          </a:p>
          <a:p>
            <a:pPr algn="r"/>
            <a:r>
              <a:rPr lang="en-US"/>
              <a:t>   (IP)</a:t>
            </a: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Transprt</a:t>
            </a:r>
          </a:p>
          <a:p>
            <a:pPr algn="r"/>
            <a:r>
              <a:rPr lang="en-US"/>
              <a:t>  (UDP)</a:t>
            </a:r>
          </a:p>
        </p:txBody>
      </p:sp>
      <p:grpSp>
        <p:nvGrpSpPr>
          <p:cNvPr id="747537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747538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40" name="Line 20"/>
          <p:cNvSpPr>
            <a:spLocks noChangeShapeType="1"/>
          </p:cNvSpPr>
          <p:nvPr/>
        </p:nvSpPr>
        <p:spPr bwMode="auto">
          <a:xfrm flipV="1">
            <a:off x="6784975" y="3925888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forwarding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78544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F057-641B-47A7-87C0-ADD71A39DA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z="3600" dirty="0"/>
              <a:t>IP addresses: how to get one?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How does a </a:t>
            </a:r>
            <a:r>
              <a:rPr lang="en-US" i="1" dirty="0"/>
              <a:t>host</a:t>
            </a:r>
            <a:r>
              <a:rPr lang="en-US" dirty="0"/>
              <a:t> get IP address?</a:t>
            </a:r>
          </a:p>
          <a:p>
            <a:r>
              <a:rPr lang="en-US" sz="2400" dirty="0"/>
              <a:t>hard-coded by system admin in a file</a:t>
            </a:r>
          </a:p>
          <a:p>
            <a:pPr lvl="1"/>
            <a:r>
              <a:rPr lang="en-US" dirty="0"/>
              <a:t>Windows: control-panel-&gt;network-&gt;configuration-&gt;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-&gt;properties</a:t>
            </a:r>
          </a:p>
          <a:p>
            <a:pPr lvl="1"/>
            <a:r>
              <a:rPr lang="en-US" dirty="0"/>
              <a:t>UNIX: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rc.config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DHCP: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ynamic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dirty="0"/>
              <a:t>ost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onfiguration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rotocol: dynamically get address from as server</a:t>
            </a:r>
          </a:p>
          <a:p>
            <a:pPr lvl="1"/>
            <a:r>
              <a:rPr lang="en-US" dirty="0"/>
              <a:t>“plug-and-play”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2559696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94B8-0FDC-49F8-A903-4CD69F2BC33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OSPF (Open Shortest Path First)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sz="2400"/>
              <a:t>“open”: publicly available</a:t>
            </a:r>
          </a:p>
          <a:p>
            <a:r>
              <a:rPr lang="en-US" sz="2400"/>
              <a:t>uses Link State algorithm </a:t>
            </a:r>
          </a:p>
          <a:p>
            <a:pPr lvl="1"/>
            <a:r>
              <a:rPr lang="en-US" sz="2000"/>
              <a:t>LS packet dissemination</a:t>
            </a:r>
          </a:p>
          <a:p>
            <a:pPr lvl="1"/>
            <a:r>
              <a:rPr lang="en-US" sz="2000"/>
              <a:t>topology map at each node</a:t>
            </a:r>
          </a:p>
          <a:p>
            <a:pPr lvl="1"/>
            <a:r>
              <a:rPr lang="en-US" sz="2000"/>
              <a:t>route computation using Dijkstra’s algorithm</a:t>
            </a:r>
          </a:p>
          <a:p>
            <a:pPr lvl="1"/>
            <a:endParaRPr lang="en-US" sz="2000"/>
          </a:p>
          <a:p>
            <a:r>
              <a:rPr lang="en-US" sz="2400"/>
              <a:t>OSPF advertisement carries one entry per neighbor router</a:t>
            </a:r>
          </a:p>
          <a:p>
            <a:r>
              <a:rPr lang="en-US" sz="2400"/>
              <a:t>advertisements disseminated to </a:t>
            </a:r>
            <a:r>
              <a:rPr lang="en-US" sz="2400">
                <a:solidFill>
                  <a:srgbClr val="FF0000"/>
                </a:solidFill>
              </a:rPr>
              <a:t>entire</a:t>
            </a:r>
            <a:r>
              <a:rPr lang="en-US" sz="2400"/>
              <a:t> AS (via flooding)</a:t>
            </a:r>
          </a:p>
          <a:p>
            <a:pPr lvl="1"/>
            <a:r>
              <a:rPr lang="en-US" sz="2000"/>
              <a:t>carried in OSPF messages directly over IP (rather than TCP or UDP</a:t>
            </a:r>
            <a:endParaRPr 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4157193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FD1-5D20-4482-8084-A37360F23FE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OSPF “advanced” features (not in RIP)</a:t>
            </a:r>
            <a:endParaRPr 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security:</a:t>
            </a:r>
            <a:r>
              <a:rPr lang="en-US" sz="2400"/>
              <a:t> all OSPF messages authenticated (to prevent malicious intrusion) </a:t>
            </a:r>
          </a:p>
          <a:p>
            <a:r>
              <a:rPr lang="en-US" sz="2400">
                <a:solidFill>
                  <a:srgbClr val="FF0000"/>
                </a:solidFill>
              </a:rPr>
              <a:t>multi</a:t>
            </a:r>
            <a:r>
              <a:rPr lang="en-US" sz="2400"/>
              <a:t>ple same-cost </a:t>
            </a:r>
            <a:r>
              <a:rPr lang="en-US" sz="2400">
                <a:solidFill>
                  <a:srgbClr val="FF0000"/>
                </a:solidFill>
              </a:rPr>
              <a:t>path</a:t>
            </a:r>
            <a:r>
              <a:rPr lang="en-US" sz="2400"/>
              <a:t>s allowed (only one path in RIP)</a:t>
            </a:r>
          </a:p>
          <a:p>
            <a:r>
              <a:rPr lang="en-US" sz="2400"/>
              <a:t>for each link, multiple cost metrics for different </a:t>
            </a:r>
            <a:r>
              <a:rPr lang="en-US" sz="2400">
                <a:solidFill>
                  <a:srgbClr val="FF0000"/>
                </a:solidFill>
              </a:rPr>
              <a:t>TOS </a:t>
            </a:r>
            <a:r>
              <a:rPr lang="en-US" sz="2400"/>
              <a:t>(e.g., satellite link cost set “low” for best effort ToS; high for real time ToS)</a:t>
            </a:r>
          </a:p>
          <a:p>
            <a:r>
              <a:rPr lang="en-US" sz="2400"/>
              <a:t>integrated uni- and </a:t>
            </a:r>
            <a:r>
              <a:rPr lang="en-US" sz="2400">
                <a:solidFill>
                  <a:srgbClr val="FF0000"/>
                </a:solidFill>
              </a:rPr>
              <a:t>multicast</a:t>
            </a:r>
            <a:r>
              <a:rPr lang="en-US" sz="2400"/>
              <a:t> support: </a:t>
            </a:r>
          </a:p>
          <a:p>
            <a:pPr lvl="1"/>
            <a:r>
              <a:rPr lang="en-US"/>
              <a:t>Multicast OSPF (MOSPF) uses same topology data base as OSPF</a:t>
            </a:r>
          </a:p>
          <a:p>
            <a:r>
              <a:rPr lang="en-US" sz="2400">
                <a:solidFill>
                  <a:srgbClr val="FF0000"/>
                </a:solidFill>
              </a:rPr>
              <a:t>hierarchical</a:t>
            </a:r>
            <a:r>
              <a:rPr lang="en-US" sz="2400"/>
              <a:t> OSPF in large domains.</a:t>
            </a:r>
          </a:p>
          <a:p>
            <a:endParaRPr lang="en-US" sz="24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712792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824-C704-442A-BAB5-ECA14E3B4D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50594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/>
            <a:ahLst/>
            <a:cxnLst>
              <a:cxn ang="0">
                <a:pos x="408" y="575"/>
              </a:cxn>
              <a:cxn ang="0">
                <a:pos x="1693" y="55"/>
              </a:cxn>
              <a:cxn ang="0">
                <a:pos x="2852" y="245"/>
              </a:cxn>
              <a:cxn ang="0">
                <a:pos x="3295" y="540"/>
              </a:cxn>
              <a:cxn ang="0">
                <a:pos x="3702" y="1130"/>
              </a:cxn>
              <a:cxn ang="0">
                <a:pos x="3035" y="1214"/>
              </a:cxn>
              <a:cxn ang="0">
                <a:pos x="2655" y="1277"/>
              </a:cxn>
              <a:cxn ang="0">
                <a:pos x="1918" y="1326"/>
              </a:cxn>
              <a:cxn ang="0">
                <a:pos x="1201" y="1340"/>
              </a:cxn>
              <a:cxn ang="0">
                <a:pos x="801" y="1249"/>
              </a:cxn>
              <a:cxn ang="0">
                <a:pos x="527" y="1165"/>
              </a:cxn>
              <a:cxn ang="0">
                <a:pos x="63" y="1102"/>
              </a:cxn>
              <a:cxn ang="0">
                <a:pos x="148" y="821"/>
              </a:cxn>
              <a:cxn ang="0">
                <a:pos x="408" y="575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58763"/>
            <a:ext cx="7772400" cy="1143000"/>
          </a:xfrm>
        </p:spPr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7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8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9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0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1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9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2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/>
            <a:ahLst/>
            <a:cxnLst>
              <a:cxn ang="0">
                <a:pos x="671" y="245"/>
              </a:cxn>
              <a:cxn ang="0">
                <a:pos x="474" y="463"/>
              </a:cxn>
              <a:cxn ang="0">
                <a:pos x="319" y="730"/>
              </a:cxn>
              <a:cxn ang="0">
                <a:pos x="193" y="863"/>
              </a:cxn>
              <a:cxn ang="0">
                <a:pos x="24" y="1109"/>
              </a:cxn>
              <a:cxn ang="0">
                <a:pos x="46" y="1355"/>
              </a:cxn>
              <a:cxn ang="0">
                <a:pos x="242" y="1467"/>
              </a:cxn>
              <a:cxn ang="0">
                <a:pos x="467" y="1538"/>
              </a:cxn>
              <a:cxn ang="0">
                <a:pos x="622" y="1699"/>
              </a:cxn>
              <a:cxn ang="0">
                <a:pos x="1092" y="1720"/>
              </a:cxn>
              <a:cxn ang="0">
                <a:pos x="1261" y="1355"/>
              </a:cxn>
              <a:cxn ang="0">
                <a:pos x="1345" y="1025"/>
              </a:cxn>
              <a:cxn ang="0">
                <a:pos x="1071" y="603"/>
              </a:cxn>
              <a:cxn ang="0">
                <a:pos x="1268" y="280"/>
              </a:cxn>
              <a:cxn ang="0">
                <a:pos x="1254" y="41"/>
              </a:cxn>
              <a:cxn ang="0">
                <a:pos x="874" y="34"/>
              </a:cxn>
              <a:cxn ang="0">
                <a:pos x="671" y="245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3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/>
            <a:ahLst/>
            <a:cxnLst>
              <a:cxn ang="0">
                <a:pos x="651" y="20"/>
              </a:cxn>
              <a:cxn ang="0">
                <a:pos x="609" y="20"/>
              </a:cxn>
              <a:cxn ang="0">
                <a:pos x="447" y="83"/>
              </a:cxn>
              <a:cxn ang="0">
                <a:pos x="300" y="245"/>
              </a:cxn>
              <a:cxn ang="0">
                <a:pos x="124" y="483"/>
              </a:cxn>
              <a:cxn ang="0">
                <a:pos x="5" y="870"/>
              </a:cxn>
              <a:cxn ang="0">
                <a:pos x="96" y="1249"/>
              </a:cxn>
              <a:cxn ang="0">
                <a:pos x="279" y="1635"/>
              </a:cxn>
              <a:cxn ang="0">
                <a:pos x="855" y="1678"/>
              </a:cxn>
              <a:cxn ang="0">
                <a:pos x="1143" y="1383"/>
              </a:cxn>
              <a:cxn ang="0">
                <a:pos x="1178" y="1024"/>
              </a:cxn>
              <a:cxn ang="0">
                <a:pos x="1016" y="750"/>
              </a:cxn>
              <a:cxn ang="0">
                <a:pos x="932" y="399"/>
              </a:cxn>
              <a:cxn ang="0">
                <a:pos x="946" y="139"/>
              </a:cxn>
              <a:cxn ang="0">
                <a:pos x="651" y="20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4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/>
            <a:ahLst/>
            <a:cxnLst>
              <a:cxn ang="0">
                <a:pos x="470" y="29"/>
              </a:cxn>
              <a:cxn ang="0">
                <a:pos x="245" y="198"/>
              </a:cxn>
              <a:cxn ang="0">
                <a:pos x="90" y="479"/>
              </a:cxn>
              <a:cxn ang="0">
                <a:pos x="6" y="760"/>
              </a:cxn>
              <a:cxn ang="0">
                <a:pos x="55" y="1132"/>
              </a:cxn>
              <a:cxn ang="0">
                <a:pos x="294" y="1301"/>
              </a:cxn>
              <a:cxn ang="0">
                <a:pos x="673" y="1546"/>
              </a:cxn>
              <a:cxn ang="0">
                <a:pos x="1116" y="1701"/>
              </a:cxn>
              <a:cxn ang="0">
                <a:pos x="1263" y="1469"/>
              </a:cxn>
              <a:cxn ang="0">
                <a:pos x="835" y="1160"/>
              </a:cxn>
              <a:cxn ang="0">
                <a:pos x="722" y="809"/>
              </a:cxn>
              <a:cxn ang="0">
                <a:pos x="828" y="373"/>
              </a:cxn>
              <a:cxn ang="0">
                <a:pos x="470" y="29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5092700" y="1298575"/>
            <a:ext cx="191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boundary router</a:t>
            </a:r>
          </a:p>
        </p:txBody>
      </p:sp>
      <p:sp>
        <p:nvSpPr>
          <p:cNvPr id="750616" name="Text Box 24"/>
          <p:cNvSpPr txBox="1">
            <a:spLocks noChangeArrowheads="1"/>
          </p:cNvSpPr>
          <p:nvPr/>
        </p:nvSpPr>
        <p:spPr bwMode="auto">
          <a:xfrm>
            <a:off x="6616700" y="1719263"/>
            <a:ext cx="193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backbone router</a:t>
            </a:r>
          </a:p>
        </p:txBody>
      </p:sp>
      <p:sp>
        <p:nvSpPr>
          <p:cNvPr id="750617" name="Text Box 25"/>
          <p:cNvSpPr txBox="1">
            <a:spLocks noChangeArrowheads="1"/>
          </p:cNvSpPr>
          <p:nvPr/>
        </p:nvSpPr>
        <p:spPr bwMode="auto">
          <a:xfrm>
            <a:off x="936625" y="5362575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1</a:t>
            </a:r>
          </a:p>
        </p:txBody>
      </p:sp>
      <p:sp>
        <p:nvSpPr>
          <p:cNvPr id="750618" name="Text Box 26"/>
          <p:cNvSpPr txBox="1">
            <a:spLocks noChangeArrowheads="1"/>
          </p:cNvSpPr>
          <p:nvPr/>
        </p:nvSpPr>
        <p:spPr bwMode="auto">
          <a:xfrm>
            <a:off x="4502150" y="5738813"/>
            <a:ext cx="91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2</a:t>
            </a:r>
          </a:p>
        </p:txBody>
      </p:sp>
      <p:sp>
        <p:nvSpPr>
          <p:cNvPr id="750619" name="Text Box 27"/>
          <p:cNvSpPr txBox="1">
            <a:spLocks noChangeArrowheads="1"/>
          </p:cNvSpPr>
          <p:nvPr/>
        </p:nvSpPr>
        <p:spPr bwMode="auto">
          <a:xfrm>
            <a:off x="7586663" y="4117975"/>
            <a:ext cx="91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3</a:t>
            </a:r>
          </a:p>
        </p:txBody>
      </p:sp>
      <p:sp>
        <p:nvSpPr>
          <p:cNvPr id="750620" name="Text Box 28"/>
          <p:cNvSpPr txBox="1">
            <a:spLocks noChangeArrowheads="1"/>
          </p:cNvSpPr>
          <p:nvPr/>
        </p:nvSpPr>
        <p:spPr bwMode="auto">
          <a:xfrm>
            <a:off x="4394200" y="2441575"/>
            <a:ext cx="117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backbone</a:t>
            </a:r>
          </a:p>
        </p:txBody>
      </p:sp>
      <p:sp>
        <p:nvSpPr>
          <p:cNvPr id="750621" name="Text Box 29"/>
          <p:cNvSpPr txBox="1">
            <a:spLocks noChangeArrowheads="1"/>
          </p:cNvSpPr>
          <p:nvPr/>
        </p:nvSpPr>
        <p:spPr bwMode="auto">
          <a:xfrm>
            <a:off x="3219450" y="2827338"/>
            <a:ext cx="9874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sp>
        <p:nvSpPr>
          <p:cNvPr id="750622" name="Text Box 30"/>
          <p:cNvSpPr txBox="1">
            <a:spLocks noChangeArrowheads="1"/>
          </p:cNvSpPr>
          <p:nvPr/>
        </p:nvSpPr>
        <p:spPr bwMode="auto">
          <a:xfrm>
            <a:off x="5969000" y="5053013"/>
            <a:ext cx="10080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grpSp>
        <p:nvGrpSpPr>
          <p:cNvPr id="750623" name="Group 31"/>
          <p:cNvGrpSpPr>
            <a:grpSpLocks/>
          </p:cNvGrpSpPr>
          <p:nvPr/>
        </p:nvGrpSpPr>
        <p:grpSpPr bwMode="auto">
          <a:xfrm>
            <a:off x="1193800" y="1897063"/>
            <a:ext cx="6929438" cy="3444875"/>
            <a:chOff x="752" y="1202"/>
            <a:chExt cx="4365" cy="2170"/>
          </a:xfrm>
        </p:grpSpPr>
        <p:grpSp>
          <p:nvGrpSpPr>
            <p:cNvPr id="750624" name="Group 32"/>
            <p:cNvGrpSpPr>
              <a:grpSpLocks/>
            </p:cNvGrpSpPr>
            <p:nvPr/>
          </p:nvGrpSpPr>
          <p:grpSpPr bwMode="auto">
            <a:xfrm>
              <a:off x="2567" y="2658"/>
              <a:ext cx="416" cy="175"/>
              <a:chOff x="3600" y="219"/>
              <a:chExt cx="360" cy="175"/>
            </a:xfrm>
          </p:grpSpPr>
          <p:sp>
            <p:nvSpPr>
              <p:cNvPr id="750625" name="Oval 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6" name="Line 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7" name="Line 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8" name="Rectangle 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29" name="Oval 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30" name="Group 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2" name="Line 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3" name="Line 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34" name="Group 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38" name="Group 46"/>
            <p:cNvGrpSpPr>
              <a:grpSpLocks/>
            </p:cNvGrpSpPr>
            <p:nvPr/>
          </p:nvGrpSpPr>
          <p:grpSpPr bwMode="auto">
            <a:xfrm>
              <a:off x="2867" y="1202"/>
              <a:ext cx="416" cy="175"/>
              <a:chOff x="3600" y="219"/>
              <a:chExt cx="360" cy="175"/>
            </a:xfrm>
          </p:grpSpPr>
          <p:sp>
            <p:nvSpPr>
              <p:cNvPr id="750639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0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1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2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43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44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4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6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7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4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4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52" name="Group 60"/>
            <p:cNvGrpSpPr>
              <a:grpSpLocks/>
            </p:cNvGrpSpPr>
            <p:nvPr/>
          </p:nvGrpSpPr>
          <p:grpSpPr bwMode="auto">
            <a:xfrm>
              <a:off x="3722" y="1410"/>
              <a:ext cx="416" cy="175"/>
              <a:chOff x="3600" y="219"/>
              <a:chExt cx="360" cy="175"/>
            </a:xfrm>
          </p:grpSpPr>
          <p:sp>
            <p:nvSpPr>
              <p:cNvPr id="750653" name="Oval 6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4" name="Line 6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5" name="Line 6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6" name="Rectangle 6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57" name="Oval 6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58" name="Group 6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5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0" name="Line 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1" name="Line 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62" name="Group 7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6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4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5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66" name="Group 74"/>
            <p:cNvGrpSpPr>
              <a:grpSpLocks/>
            </p:cNvGrpSpPr>
            <p:nvPr/>
          </p:nvGrpSpPr>
          <p:grpSpPr bwMode="auto">
            <a:xfrm>
              <a:off x="4289" y="1948"/>
              <a:ext cx="416" cy="175"/>
              <a:chOff x="3600" y="219"/>
              <a:chExt cx="360" cy="175"/>
            </a:xfrm>
          </p:grpSpPr>
          <p:sp>
            <p:nvSpPr>
              <p:cNvPr id="750667" name="Oval 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8" name="Line 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9" name="Line 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70" name="Rectangle 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71" name="Oval 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72" name="Group 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7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4" name="Line 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5" name="Line 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76" name="Group 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8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9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80" name="Group 88"/>
            <p:cNvGrpSpPr>
              <a:grpSpLocks/>
            </p:cNvGrpSpPr>
            <p:nvPr/>
          </p:nvGrpSpPr>
          <p:grpSpPr bwMode="auto">
            <a:xfrm>
              <a:off x="2854" y="2115"/>
              <a:ext cx="416" cy="175"/>
              <a:chOff x="3600" y="219"/>
              <a:chExt cx="360" cy="175"/>
            </a:xfrm>
          </p:grpSpPr>
          <p:sp>
            <p:nvSpPr>
              <p:cNvPr id="750681" name="Oval 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2" name="Line 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3" name="Line 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4" name="Rectangle 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85" name="Oval 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86" name="Group 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8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8" name="Line 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9" name="Line 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90" name="Group 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2" name="Line 1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3" name="Line 1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94" name="Group 102"/>
            <p:cNvGrpSpPr>
              <a:grpSpLocks/>
            </p:cNvGrpSpPr>
            <p:nvPr/>
          </p:nvGrpSpPr>
          <p:grpSpPr bwMode="auto">
            <a:xfrm>
              <a:off x="2072" y="1466"/>
              <a:ext cx="416" cy="175"/>
              <a:chOff x="3600" y="219"/>
              <a:chExt cx="360" cy="175"/>
            </a:xfrm>
          </p:grpSpPr>
          <p:sp>
            <p:nvSpPr>
              <p:cNvPr id="750695" name="Oval 1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6" name="Line 1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7" name="Line 1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8" name="Rectangle 1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99" name="Oval 1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00" name="Group 1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0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04" name="Group 1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0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6" name="Line 1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7" name="Line 1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08" name="Group 116"/>
            <p:cNvGrpSpPr>
              <a:grpSpLocks/>
            </p:cNvGrpSpPr>
            <p:nvPr/>
          </p:nvGrpSpPr>
          <p:grpSpPr bwMode="auto">
            <a:xfrm>
              <a:off x="1508" y="1913"/>
              <a:ext cx="416" cy="175"/>
              <a:chOff x="3600" y="219"/>
              <a:chExt cx="360" cy="175"/>
            </a:xfrm>
          </p:grpSpPr>
          <p:sp>
            <p:nvSpPr>
              <p:cNvPr id="750709" name="Oval 1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0" name="Line 1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1" name="Line 1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2" name="Rectangle 1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13" name="Oval 1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14" name="Group 1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1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6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7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18" name="Group 1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19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0" name="Line 1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1" name="Line 1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22" name="Group 130"/>
            <p:cNvGrpSpPr>
              <a:grpSpLocks/>
            </p:cNvGrpSpPr>
            <p:nvPr/>
          </p:nvGrpSpPr>
          <p:grpSpPr bwMode="auto">
            <a:xfrm>
              <a:off x="1134" y="2410"/>
              <a:ext cx="416" cy="175"/>
              <a:chOff x="3600" y="219"/>
              <a:chExt cx="360" cy="175"/>
            </a:xfrm>
          </p:grpSpPr>
          <p:sp>
            <p:nvSpPr>
              <p:cNvPr id="750723" name="Oval 13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4" name="Line 13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5" name="Line 13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6" name="Rectangle 13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27" name="Oval 13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28" name="Group 13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2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0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1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32" name="Group 14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3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4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5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36" name="Group 144"/>
            <p:cNvGrpSpPr>
              <a:grpSpLocks/>
            </p:cNvGrpSpPr>
            <p:nvPr/>
          </p:nvGrpSpPr>
          <p:grpSpPr bwMode="auto">
            <a:xfrm>
              <a:off x="752" y="2843"/>
              <a:ext cx="416" cy="175"/>
              <a:chOff x="3600" y="219"/>
              <a:chExt cx="360" cy="175"/>
            </a:xfrm>
          </p:grpSpPr>
          <p:sp>
            <p:nvSpPr>
              <p:cNvPr id="750737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8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9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40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41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4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4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4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4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50" name="Group 158"/>
            <p:cNvGrpSpPr>
              <a:grpSpLocks/>
            </p:cNvGrpSpPr>
            <p:nvPr/>
          </p:nvGrpSpPr>
          <p:grpSpPr bwMode="auto">
            <a:xfrm>
              <a:off x="1522" y="2771"/>
              <a:ext cx="416" cy="175"/>
              <a:chOff x="3600" y="219"/>
              <a:chExt cx="360" cy="175"/>
            </a:xfrm>
          </p:grpSpPr>
          <p:sp>
            <p:nvSpPr>
              <p:cNvPr id="750751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2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3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4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55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56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5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60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6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2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3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64" name="Group 172"/>
            <p:cNvGrpSpPr>
              <a:grpSpLocks/>
            </p:cNvGrpSpPr>
            <p:nvPr/>
          </p:nvGrpSpPr>
          <p:grpSpPr bwMode="auto">
            <a:xfrm>
              <a:off x="1231" y="3197"/>
              <a:ext cx="416" cy="175"/>
              <a:chOff x="3600" y="219"/>
              <a:chExt cx="360" cy="175"/>
            </a:xfrm>
          </p:grpSpPr>
          <p:sp>
            <p:nvSpPr>
              <p:cNvPr id="75076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6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70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7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2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3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74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7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6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7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78" name="Group 186"/>
            <p:cNvGrpSpPr>
              <a:grpSpLocks/>
            </p:cNvGrpSpPr>
            <p:nvPr/>
          </p:nvGrpSpPr>
          <p:grpSpPr bwMode="auto">
            <a:xfrm>
              <a:off x="3169" y="2901"/>
              <a:ext cx="416" cy="175"/>
              <a:chOff x="3600" y="219"/>
              <a:chExt cx="360" cy="175"/>
            </a:xfrm>
          </p:grpSpPr>
          <p:sp>
            <p:nvSpPr>
              <p:cNvPr id="750779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84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8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88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8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92" name="Group 200"/>
            <p:cNvGrpSpPr>
              <a:grpSpLocks/>
            </p:cNvGrpSpPr>
            <p:nvPr/>
          </p:nvGrpSpPr>
          <p:grpSpPr bwMode="auto">
            <a:xfrm>
              <a:off x="2682" y="3172"/>
              <a:ext cx="416" cy="175"/>
              <a:chOff x="3600" y="219"/>
              <a:chExt cx="360" cy="175"/>
            </a:xfrm>
          </p:grpSpPr>
          <p:sp>
            <p:nvSpPr>
              <p:cNvPr id="75079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9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9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9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02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0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06" name="Group 214"/>
            <p:cNvGrpSpPr>
              <a:grpSpLocks/>
            </p:cNvGrpSpPr>
            <p:nvPr/>
          </p:nvGrpSpPr>
          <p:grpSpPr bwMode="auto">
            <a:xfrm>
              <a:off x="4050" y="2495"/>
              <a:ext cx="416" cy="175"/>
              <a:chOff x="3600" y="219"/>
              <a:chExt cx="360" cy="175"/>
            </a:xfrm>
          </p:grpSpPr>
          <p:sp>
            <p:nvSpPr>
              <p:cNvPr id="750807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8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9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10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11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1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1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16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1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20" name="Group 228"/>
            <p:cNvGrpSpPr>
              <a:grpSpLocks/>
            </p:cNvGrpSpPr>
            <p:nvPr/>
          </p:nvGrpSpPr>
          <p:grpSpPr bwMode="auto">
            <a:xfrm>
              <a:off x="4701" y="3013"/>
              <a:ext cx="416" cy="175"/>
              <a:chOff x="3600" y="219"/>
              <a:chExt cx="360" cy="175"/>
            </a:xfrm>
          </p:grpSpPr>
          <p:sp>
            <p:nvSpPr>
              <p:cNvPr id="750821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2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3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4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25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26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2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3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31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2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3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0834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5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6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7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8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9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40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31572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36A7-0444-42E8-982B-ABDF86151DF2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two-level hierarchy:</a:t>
            </a:r>
            <a:r>
              <a:rPr lang="en-US" sz="2400"/>
              <a:t> local area, backbone.</a:t>
            </a:r>
          </a:p>
          <a:p>
            <a:pPr lvl="1"/>
            <a:r>
              <a:rPr lang="en-US"/>
              <a:t>link-state advertisements only in area </a:t>
            </a:r>
          </a:p>
          <a:p>
            <a:pPr lvl="1"/>
            <a:r>
              <a:rPr lang="en-US"/>
              <a:t>each nodes has detailed area topology; only know direction (shortest path) to nets in other areas.</a:t>
            </a:r>
            <a:endParaRPr lang="en-US" sz="2000"/>
          </a:p>
          <a:p>
            <a:r>
              <a:rPr lang="en-US" sz="2400" i="1" u="sng">
                <a:solidFill>
                  <a:srgbClr val="FF0000"/>
                </a:solidFill>
              </a:rPr>
              <a:t>area border routers: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“summarize” distances  to nets in own area, advertise to other Area Border routers.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backbone routers:</a:t>
            </a:r>
            <a:r>
              <a:rPr lang="en-US" sz="2400"/>
              <a:t> run OSPF routing limited to backbone.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boundary routers:</a:t>
            </a:r>
            <a:r>
              <a:rPr lang="en-US" sz="2400"/>
              <a:t> connect to other AS’s.</a:t>
            </a:r>
            <a:endParaRPr lang="en-US" sz="2000"/>
          </a:p>
          <a:p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8825576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B94-4023-4789-BE15-753E5AC2D17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Internet inter-AS routing: BGP</a:t>
            </a:r>
            <a:endParaRPr lang="en-US" sz="280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648200"/>
          </a:xfrm>
        </p:spPr>
        <p:txBody>
          <a:bodyPr/>
          <a:lstStyle/>
          <a:p>
            <a:pPr marL="381000" indent="-381000"/>
            <a:r>
              <a:rPr lang="en-US" sz="2400">
                <a:solidFill>
                  <a:srgbClr val="FF0000"/>
                </a:solidFill>
              </a:rPr>
              <a:t>BGP (Border Gateway Protocol):</a:t>
            </a:r>
            <a:r>
              <a:rPr lang="en-US" sz="2400"/>
              <a:t> </a:t>
            </a:r>
            <a:r>
              <a:rPr lang="en-US" sz="2400" i="1"/>
              <a:t>the</a:t>
            </a:r>
            <a:r>
              <a:rPr lang="en-US" sz="2400"/>
              <a:t> de facto inter-domain routing protocol</a:t>
            </a:r>
          </a:p>
          <a:p>
            <a:pPr marL="800100" lvl="1" indent="-342900"/>
            <a:r>
              <a:rPr lang="en-US" sz="2000"/>
              <a:t>“glue that holds the Internet together”</a:t>
            </a:r>
          </a:p>
          <a:p>
            <a:pPr marL="381000" indent="-381000"/>
            <a:r>
              <a:rPr lang="en-US" sz="2400"/>
              <a:t>BGP provides each AS a means to: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eBGP:</a:t>
            </a:r>
            <a:r>
              <a:rPr lang="en-US" sz="2000"/>
              <a:t> obtain subnet reachability information from neighboring ASs.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iBGP:</a:t>
            </a:r>
            <a:r>
              <a:rPr lang="en-US" sz="2000"/>
              <a:t> propagate reachability information to all AS-internal routers.</a:t>
            </a:r>
          </a:p>
          <a:p>
            <a:pPr marL="800100" lvl="1" indent="-342900"/>
            <a:r>
              <a:rPr lang="en-US" sz="2000"/>
              <a:t>determine “good” routes to other networks based on reachability information and policy.</a:t>
            </a:r>
          </a:p>
          <a:p>
            <a:pPr marL="381000" indent="-381000"/>
            <a:r>
              <a:rPr lang="en-US" sz="2400"/>
              <a:t>allows subnet to advertise its existence to rest of Internet: </a:t>
            </a:r>
            <a:r>
              <a:rPr lang="en-US" sz="2400" i="1">
                <a:solidFill>
                  <a:srgbClr val="000099"/>
                </a:solidFill>
              </a:rPr>
              <a:t>“I am here”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229893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3B1E-80D5-4EC0-8E08-7C57C3BA86A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53666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3060700"/>
            <a:ext cx="8505825" cy="2349500"/>
          </a:xfrm>
        </p:spPr>
        <p:txBody>
          <a:bodyPr/>
          <a:lstStyle/>
          <a:p>
            <a:r>
              <a:rPr lang="en-US" sz="2400" dirty="0"/>
              <a:t>when AS3 advertises a prefix to AS1:</a:t>
            </a:r>
          </a:p>
          <a:p>
            <a:pPr lvl="1"/>
            <a:r>
              <a:rPr lang="en-US" sz="2000" dirty="0"/>
              <a:t>AS3 </a:t>
            </a:r>
            <a:r>
              <a:rPr lang="en-US" sz="2000" i="1" dirty="0">
                <a:solidFill>
                  <a:srgbClr val="FF0000"/>
                </a:solidFill>
              </a:rPr>
              <a:t>promises</a:t>
            </a:r>
            <a:r>
              <a:rPr lang="en-US" sz="2000" dirty="0"/>
              <a:t> it will forward datagrams towards that prefix</a:t>
            </a:r>
          </a:p>
          <a:p>
            <a:pPr lvl="1"/>
            <a:r>
              <a:rPr lang="en-US" sz="2000" dirty="0"/>
              <a:t>AS3 can aggregate prefixes in its advertisement</a:t>
            </a:r>
          </a:p>
          <a:p>
            <a:endParaRPr lang="en-US" sz="2000" dirty="0"/>
          </a:p>
        </p:txBody>
      </p:sp>
      <p:sp>
        <p:nvSpPr>
          <p:cNvPr id="75366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3675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6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678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3679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83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686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5368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9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3692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5369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3695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369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3697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8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9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0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01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2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3703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04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53705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06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53707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8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9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0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2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3713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53714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5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6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7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18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19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537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53722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53723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4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5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6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27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8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9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3730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5373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3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36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5373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53739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5374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4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4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5374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53748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374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5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5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56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7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8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59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760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3761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2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3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4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65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6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7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68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3769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0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1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2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73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4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5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76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7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78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9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554038" y="1284287"/>
            <a:ext cx="85058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BGP session: </a:t>
            </a:r>
            <a:r>
              <a:rPr lang="en-US" sz="2400" dirty="0">
                <a:cs typeface="Arial" charset="0"/>
              </a:rPr>
              <a:t>two BGP routers (“peers”) exchange BGP messages: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advertising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paths</a:t>
            </a:r>
            <a:r>
              <a:rPr lang="en-US" sz="2000" dirty="0">
                <a:cs typeface="Arial" charset="0"/>
              </a:rPr>
              <a:t> to different destination network prefixes (“path vector” protocol)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exchanged over semi-permanent TCP connections</a:t>
            </a:r>
            <a:endParaRPr lang="en-US" sz="2000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889250" y="4660900"/>
            <a:ext cx="1268413" cy="654050"/>
            <a:chOff x="2171" y="2697"/>
            <a:chExt cx="799" cy="412"/>
          </a:xfrm>
        </p:grpSpPr>
        <p:sp>
          <p:nvSpPr>
            <p:cNvPr id="753782" name="AutoShape 118"/>
            <p:cNvSpPr>
              <a:spLocks noChangeArrowheads="1"/>
            </p:cNvSpPr>
            <p:nvPr/>
          </p:nvSpPr>
          <p:spPr bwMode="auto">
            <a:xfrm rot="1250857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83" name="Text Box 119"/>
            <p:cNvSpPr txBox="1">
              <a:spLocks noChangeArrowheads="1"/>
            </p:cNvSpPr>
            <p:nvPr/>
          </p:nvSpPr>
          <p:spPr bwMode="auto">
            <a:xfrm>
              <a:off x="2357" y="2697"/>
              <a:ext cx="6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message</a:t>
              </a:r>
            </a:p>
          </p:txBody>
        </p:sp>
      </p:grpSp>
      <p:sp>
        <p:nvSpPr>
          <p:cNvPr id="753784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9754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A2A-9DD4-4D6D-8444-0F28BD3ED1D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54690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r>
              <a:rPr lang="en-US" sz="3200"/>
              <a:t>BGP basics: distributing path information</a:t>
            </a:r>
          </a:p>
        </p:txBody>
      </p:sp>
      <p:sp>
        <p:nvSpPr>
          <p:cNvPr id="754692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4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00" name="Group 12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470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0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7" name="Text Box 19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4709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4710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1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2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3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4714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5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4716" name="Text Box 2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17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2728913" y="5918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AS1</a:t>
            </a:r>
            <a:endParaRPr 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0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25" name="Group 37"/>
          <p:cNvGrpSpPr>
            <a:grpSpLocks/>
          </p:cNvGrpSpPr>
          <p:nvPr/>
        </p:nvGrpSpPr>
        <p:grpSpPr bwMode="auto">
          <a:xfrm>
            <a:off x="3495675" y="5233988"/>
            <a:ext cx="501650" cy="396875"/>
            <a:chOff x="2055" y="3451"/>
            <a:chExt cx="316" cy="250"/>
          </a:xfrm>
        </p:grpSpPr>
        <p:sp>
          <p:nvSpPr>
            <p:cNvPr id="754726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8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9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0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31" name="Group 43"/>
            <p:cNvGrpSpPr>
              <a:grpSpLocks/>
            </p:cNvGrpSpPr>
            <p:nvPr/>
          </p:nvGrpSpPr>
          <p:grpSpPr bwMode="auto">
            <a:xfrm>
              <a:off x="2079" y="3451"/>
              <a:ext cx="270" cy="250"/>
              <a:chOff x="2919" y="2429"/>
              <a:chExt cx="277" cy="250"/>
            </a:xfrm>
          </p:grpSpPr>
          <p:sp>
            <p:nvSpPr>
              <p:cNvPr id="754732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33" name="Text Box 45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3009900" y="5573713"/>
            <a:ext cx="501650" cy="396875"/>
            <a:chOff x="1749" y="3665"/>
            <a:chExt cx="316" cy="250"/>
          </a:xfrm>
        </p:grpSpPr>
        <p:sp>
          <p:nvSpPr>
            <p:cNvPr id="754735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6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7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8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9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0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1" name="Text Box 53"/>
            <p:cNvSpPr txBox="1">
              <a:spLocks noChangeArrowheads="1"/>
            </p:cNvSpPr>
            <p:nvPr/>
          </p:nvSpPr>
          <p:spPr bwMode="auto">
            <a:xfrm>
              <a:off x="1777" y="3665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42" name="Group 54"/>
          <p:cNvGrpSpPr>
            <a:grpSpLocks/>
          </p:cNvGrpSpPr>
          <p:nvPr/>
        </p:nvGrpSpPr>
        <p:grpSpPr bwMode="auto">
          <a:xfrm>
            <a:off x="3552825" y="5862638"/>
            <a:ext cx="501650" cy="396875"/>
            <a:chOff x="2091" y="3847"/>
            <a:chExt cx="316" cy="250"/>
          </a:xfrm>
        </p:grpSpPr>
        <p:sp>
          <p:nvSpPr>
            <p:cNvPr id="754743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4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5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6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47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48" name="Group 60"/>
            <p:cNvGrpSpPr>
              <a:grpSpLocks/>
            </p:cNvGrpSpPr>
            <p:nvPr/>
          </p:nvGrpSpPr>
          <p:grpSpPr bwMode="auto">
            <a:xfrm>
              <a:off x="2112" y="3847"/>
              <a:ext cx="282" cy="250"/>
              <a:chOff x="2916" y="2429"/>
              <a:chExt cx="284" cy="250"/>
            </a:xfrm>
          </p:grpSpPr>
          <p:sp>
            <p:nvSpPr>
              <p:cNvPr id="75474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0" name="Text Box 6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</p:grpSp>
      <p:grpSp>
        <p:nvGrpSpPr>
          <p:cNvPr id="754751" name="Group 63"/>
          <p:cNvGrpSpPr>
            <a:grpSpLocks/>
          </p:cNvGrpSpPr>
          <p:nvPr/>
        </p:nvGrpSpPr>
        <p:grpSpPr bwMode="auto">
          <a:xfrm>
            <a:off x="4410075" y="5678488"/>
            <a:ext cx="501650" cy="396875"/>
            <a:chOff x="2016" y="1980"/>
            <a:chExt cx="316" cy="250"/>
          </a:xfrm>
        </p:grpSpPr>
        <p:sp>
          <p:nvSpPr>
            <p:cNvPr id="7547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57" name="Group 69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7547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9" name="Text Box 71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4760" name="Group 72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4761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2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3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4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65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6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7" name="Text Box 79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68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69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71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72" name="Group 84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4773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4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5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6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77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8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9" name="Text Box 91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80" name="Group 92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478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8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7" name="Text Box 99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88" name="Text Box 100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0" name="Text Box 102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91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3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06413" y="1287462"/>
            <a:ext cx="7772400" cy="23701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using </a:t>
            </a:r>
            <a:r>
              <a:rPr lang="en-US" sz="2400" dirty="0" err="1"/>
              <a:t>eBGP</a:t>
            </a:r>
            <a:r>
              <a:rPr lang="en-US" sz="2400" dirty="0"/>
              <a:t>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1c can then use </a:t>
            </a:r>
            <a:r>
              <a:rPr lang="en-US" sz="2000" dirty="0" err="1"/>
              <a:t>iBGP</a:t>
            </a:r>
            <a:r>
              <a:rPr lang="en-US" sz="2000" dirty="0"/>
              <a:t> do 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1b can then re-advertise new reachability info to AS2 over 1b-to-2a </a:t>
            </a:r>
            <a:r>
              <a:rPr lang="en-US" sz="2000" dirty="0" err="1"/>
              <a:t>eBGP</a:t>
            </a:r>
            <a:r>
              <a:rPr lang="en-US" sz="2000" dirty="0"/>
              <a:t> session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router learns of new prefix, it creates entry for prefix in its forwarding table.</a:t>
            </a:r>
          </a:p>
        </p:txBody>
      </p:sp>
      <p:sp>
        <p:nvSpPr>
          <p:cNvPr id="754794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6" name="Text Box 108"/>
          <p:cNvSpPr txBox="1">
            <a:spLocks noChangeArrowheads="1"/>
          </p:cNvSpPr>
          <p:nvPr/>
        </p:nvSpPr>
        <p:spPr bwMode="auto">
          <a:xfrm>
            <a:off x="4171950" y="45116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eBGP session</a:t>
            </a:r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198938" y="48609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iBGP session</a:t>
            </a:r>
          </a:p>
        </p:txBody>
      </p:sp>
      <p:sp>
        <p:nvSpPr>
          <p:cNvPr id="754798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25806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4E8F-17AE-4FEB-A189-E882776D9C64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</a:t>
            </a:r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A,B,C are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provider networks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X,W,Y are customer (of provider networks)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 is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dual-homed:</a:t>
            </a:r>
            <a:r>
              <a:rPr lang="en-US" sz="2400">
                <a:cs typeface="Arial" charset="0"/>
              </a:rPr>
              <a:t> attached to two networks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X does not want to route from B via X to C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.. so X will not advertise to B a route to C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>
              <a:cs typeface="Arial" charset="0"/>
            </a:endParaRPr>
          </a:p>
        </p:txBody>
      </p:sp>
      <p:grpSp>
        <p:nvGrpSpPr>
          <p:cNvPr id="758789" name="Group 5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87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1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2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3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8794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8795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6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8797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798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9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8800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801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2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8803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4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2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3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8814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6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8817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8818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0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8821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2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8823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4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5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3199942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A1D-87BC-4B19-A4D1-A110564CCBF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 (2)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A advertises path AW  to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B advertises path BAW to X 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Should B advertise path BAW to C?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No way! B gets no “revenue” for routing CBAW since neither W nor C are B’s customers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force C to route to w via A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route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only </a:t>
            </a:r>
            <a:r>
              <a:rPr lang="en-US" sz="2000" dirty="0">
                <a:cs typeface="Arial" charset="0"/>
              </a:rPr>
              <a:t>to/from its customers!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 dirty="0">
              <a:cs typeface="Arial" charset="0"/>
            </a:endParaRP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98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4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5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9817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9818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9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9820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1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2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9823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4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5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9826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7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2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3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5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9837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9838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9846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7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8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155191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E99B-5550-457A-9249-8BC1CE0F60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/>
              <a:t>DHCP: Dynamic Host Configuration Protocol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02" y="1433263"/>
            <a:ext cx="8807450" cy="481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its IP address from network server when it joins network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Can renew its lease on address in use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Allows reuse of addresses (only hold address while connected)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Support for mobile users who want to join network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DHCP overview:</a:t>
            </a:r>
            <a:endParaRPr lang="en-US" dirty="0"/>
          </a:p>
          <a:p>
            <a:pPr lvl="1"/>
            <a:r>
              <a:rPr lang="en-US" dirty="0"/>
              <a:t>host broadcasts “</a:t>
            </a:r>
            <a:r>
              <a:rPr lang="en-US" dirty="0">
                <a:solidFill>
                  <a:schemeClr val="accent2"/>
                </a:solidFill>
              </a:rPr>
              <a:t>DHCP discover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DHCP server responds with “</a:t>
            </a:r>
            <a:r>
              <a:rPr lang="en-US" dirty="0">
                <a:solidFill>
                  <a:schemeClr val="accent2"/>
                </a:solidFill>
              </a:rPr>
              <a:t>DHCP offer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host requests IP address: “</a:t>
            </a:r>
            <a:r>
              <a:rPr lang="en-US" dirty="0">
                <a:solidFill>
                  <a:schemeClr val="accent2"/>
                </a:solidFill>
              </a:rPr>
              <a:t>DHCP request</a:t>
            </a:r>
            <a:r>
              <a:rPr lang="en-US" dirty="0"/>
              <a:t>” </a:t>
            </a:r>
            <a:r>
              <a:rPr lang="en-US" dirty="0" err="1"/>
              <a:t>msg</a:t>
            </a:r>
            <a:endParaRPr lang="en-US" dirty="0"/>
          </a:p>
          <a:p>
            <a:pPr lvl="1"/>
            <a:r>
              <a:rPr lang="en-US" dirty="0"/>
              <a:t>DHCP server sends address: “</a:t>
            </a:r>
            <a:r>
              <a:rPr lang="en-US" dirty="0">
                <a:solidFill>
                  <a:schemeClr val="accent2"/>
                </a:solidFill>
              </a:rPr>
              <a:t>DHCP </a:t>
            </a:r>
            <a:r>
              <a:rPr lang="en-US" dirty="0" err="1">
                <a:solidFill>
                  <a:schemeClr val="accent2"/>
                </a:solidFill>
              </a:rPr>
              <a:t>ack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60156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7A1F-1FF1-4DC6-AEB8-BA9A846104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/>
              <a:t>DHCP client-server scenario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8" name="Freeform 4"/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/>
            <a:ahLst/>
            <a:cxnLst>
              <a:cxn ang="0">
                <a:pos x="1201" y="756"/>
              </a:cxn>
              <a:cxn ang="0">
                <a:pos x="702" y="670"/>
              </a:cxn>
              <a:cxn ang="0">
                <a:pos x="608" y="103"/>
              </a:cxn>
              <a:cxn ang="0">
                <a:pos x="335" y="52"/>
              </a:cxn>
              <a:cxn ang="0">
                <a:pos x="65" y="82"/>
              </a:cxn>
              <a:cxn ang="0">
                <a:pos x="41" y="544"/>
              </a:cxn>
              <a:cxn ang="0">
                <a:pos x="38" y="751"/>
              </a:cxn>
              <a:cxn ang="0">
                <a:pos x="23" y="940"/>
              </a:cxn>
              <a:cxn ang="0">
                <a:pos x="17" y="1114"/>
              </a:cxn>
              <a:cxn ang="0">
                <a:pos x="128" y="1219"/>
              </a:cxn>
              <a:cxn ang="0">
                <a:pos x="602" y="1243"/>
              </a:cxn>
              <a:cxn ang="0">
                <a:pos x="686" y="930"/>
              </a:cxn>
              <a:cxn ang="0">
                <a:pos x="1177" y="916"/>
              </a:cxn>
              <a:cxn ang="0">
                <a:pos x="1201" y="756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9" name="Freeform 5"/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/>
            <a:ahLst/>
            <a:cxnLst>
              <a:cxn ang="0">
                <a:pos x="25" y="709"/>
              </a:cxn>
              <a:cxn ang="0">
                <a:pos x="526" y="780"/>
              </a:cxn>
              <a:cxn ang="0">
                <a:pos x="613" y="1134"/>
              </a:cxn>
              <a:cxn ang="0">
                <a:pos x="946" y="1230"/>
              </a:cxn>
              <a:cxn ang="0">
                <a:pos x="1171" y="1107"/>
              </a:cxn>
              <a:cxn ang="0">
                <a:pos x="1126" y="894"/>
              </a:cxn>
              <a:cxn ang="0">
                <a:pos x="1114" y="693"/>
              </a:cxn>
              <a:cxn ang="0">
                <a:pos x="1099" y="423"/>
              </a:cxn>
              <a:cxn ang="0">
                <a:pos x="1141" y="216"/>
              </a:cxn>
              <a:cxn ang="0">
                <a:pos x="1102" y="33"/>
              </a:cxn>
              <a:cxn ang="0">
                <a:pos x="646" y="81"/>
              </a:cxn>
              <a:cxn ang="0">
                <a:pos x="535" y="519"/>
              </a:cxn>
              <a:cxn ang="0">
                <a:pos x="44" y="548"/>
              </a:cxn>
              <a:cxn ang="0">
                <a:pos x="25" y="709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0" name="Freeform 6"/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/>
            <a:ahLst/>
            <a:cxnLst>
              <a:cxn ang="0">
                <a:pos x="600" y="30"/>
              </a:cxn>
              <a:cxn ang="0">
                <a:pos x="525" y="393"/>
              </a:cxn>
              <a:cxn ang="0">
                <a:pos x="81" y="471"/>
              </a:cxn>
              <a:cxn ang="0">
                <a:pos x="39" y="855"/>
              </a:cxn>
              <a:cxn ang="0">
                <a:pos x="207" y="927"/>
              </a:cxn>
              <a:cxn ang="0">
                <a:pos x="429" y="927"/>
              </a:cxn>
              <a:cxn ang="0">
                <a:pos x="705" y="891"/>
              </a:cxn>
              <a:cxn ang="0">
                <a:pos x="1227" y="849"/>
              </a:cxn>
              <a:cxn ang="0">
                <a:pos x="1113" y="459"/>
              </a:cxn>
              <a:cxn ang="0">
                <a:pos x="777" y="363"/>
              </a:cxn>
              <a:cxn ang="0">
                <a:pos x="762" y="42"/>
              </a:cxn>
              <a:cxn ang="0">
                <a:pos x="600" y="30"/>
              </a:cxn>
            </a:cxnLst>
            <a:rect l="0" t="0" r="r" b="b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635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2082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5" name="Line 11"/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6" name="Object 12"/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6359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749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7" name="Object 13"/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6359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845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919" name="Group 15"/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63592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92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592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29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5930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1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635934" name="Rectangle 30"/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635938" name="Line 34"/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635940" name="Line 36"/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1" name="Object 37"/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63594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4463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3" name="Object 39"/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63594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8274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4" name="Line 40"/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6" name="Text Box 42"/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52" name="Object 48"/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63595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646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53" name="Object 49"/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305000" imgH="1085760" progId="">
                  <p:embed/>
                </p:oleObj>
              </mc:Choice>
              <mc:Fallback>
                <p:oleObj name="Clip" r:id="rId10" imgW="1305000" imgH="1085760" progId="">
                  <p:embed/>
                  <p:pic>
                    <p:nvPicPr>
                      <p:cNvPr id="63595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660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635958" name="Group 54"/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Text Box 56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1" name="Group 57"/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635962" name="Rectangle 58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3" name="Text Box 59"/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4" name="Group 60"/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635965" name="Rectangle 61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Text Box 62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635968" name="Line 64"/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Freeform 65"/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4"/>
              </a:cxn>
              <a:cxn ang="0">
                <a:pos x="139" y="114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3" name="Freeform 69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4" name="Freeform 70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5" name="Line 71"/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6" name="Line 72"/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5" name="Freeform 81"/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6" name="Freeform 82"/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7" name="Freeform 83"/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8" name="Freeform 84"/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9" name="Freeform 85"/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0" name="Freeform 86"/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1" name="Freeform 87"/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3"/>
              </a:cxn>
              <a:cxn ang="0">
                <a:pos x="0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3"/>
              </a:cxn>
              <a:cxn ang="0">
                <a:pos x="0" y="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2" name="Freeform 88"/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3" name="Freeform 89"/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5" y="2"/>
              </a:cxn>
              <a:cxn ang="0">
                <a:pos x="5" y="2"/>
              </a:cxn>
              <a:cxn ang="0">
                <a:pos x="5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5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4" name="Freeform 90"/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5995" name="Group 91"/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635996" name="Object 9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819000" imgH="847800" progId="">
                    <p:embed/>
                  </p:oleObj>
                </mc:Choice>
                <mc:Fallback>
                  <p:oleObj name="Clip" r:id="rId11" imgW="819000" imgH="847800" progId="">
                    <p:embed/>
                    <p:pic>
                      <p:nvPicPr>
                        <p:cNvPr id="635996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97" name="Object 9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266840" imgH="1200240" progId="">
                    <p:embed/>
                  </p:oleObj>
                </mc:Choice>
                <mc:Fallback>
                  <p:oleObj name="Clip" r:id="rId13" imgW="1266840" imgH="1200240" progId="">
                    <p:embed/>
                    <p:pic>
                      <p:nvPicPr>
                        <p:cNvPr id="635997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6457950" y="3670300"/>
            <a:ext cx="152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arriving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client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needs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address in this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network</a:t>
            </a:r>
            <a:endParaRPr lang="en-US"/>
          </a:p>
        </p:txBody>
      </p:sp>
      <p:sp>
        <p:nvSpPr>
          <p:cNvPr id="635999" name="Freeform 95"/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/>
            <a:ahLst/>
            <a:cxnLst>
              <a:cxn ang="0">
                <a:pos x="439" y="63"/>
              </a:cxn>
              <a:cxn ang="0">
                <a:pos x="88" y="63"/>
              </a:cxn>
              <a:cxn ang="0">
                <a:pos x="86" y="60"/>
              </a:cxn>
              <a:cxn ang="0">
                <a:pos x="84" y="60"/>
              </a:cxn>
              <a:cxn ang="0">
                <a:pos x="82" y="58"/>
              </a:cxn>
              <a:cxn ang="0">
                <a:pos x="82" y="54"/>
              </a:cxn>
              <a:cxn ang="0">
                <a:pos x="82" y="52"/>
              </a:cxn>
              <a:cxn ang="0">
                <a:pos x="84" y="50"/>
              </a:cxn>
              <a:cxn ang="0">
                <a:pos x="86" y="50"/>
              </a:cxn>
              <a:cxn ang="0">
                <a:pos x="88" y="48"/>
              </a:cxn>
              <a:cxn ang="0">
                <a:pos x="439" y="48"/>
              </a:cxn>
              <a:cxn ang="0">
                <a:pos x="441" y="50"/>
              </a:cxn>
              <a:cxn ang="0">
                <a:pos x="443" y="50"/>
              </a:cxn>
              <a:cxn ang="0">
                <a:pos x="445" y="52"/>
              </a:cxn>
              <a:cxn ang="0">
                <a:pos x="445" y="54"/>
              </a:cxn>
              <a:cxn ang="0">
                <a:pos x="445" y="58"/>
              </a:cxn>
              <a:cxn ang="0">
                <a:pos x="443" y="60"/>
              </a:cxn>
              <a:cxn ang="0">
                <a:pos x="441" y="60"/>
              </a:cxn>
              <a:cxn ang="0">
                <a:pos x="439" y="63"/>
              </a:cxn>
              <a:cxn ang="0">
                <a:pos x="439" y="63"/>
              </a:cxn>
              <a:cxn ang="0">
                <a:pos x="107" y="108"/>
              </a:cxn>
              <a:cxn ang="0">
                <a:pos x="0" y="54"/>
              </a:cxn>
              <a:cxn ang="0">
                <a:pos x="107" y="0"/>
              </a:cxn>
              <a:cxn ang="0">
                <a:pos x="107" y="108"/>
              </a:cxn>
            </a:cxnLst>
            <a:rect l="0" t="0" r="r" b="b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80245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0282-B9BB-4E4E-B9C1-2DCCDBDD36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74637"/>
            <a:ext cx="7772400" cy="1020763"/>
          </a:xfrm>
        </p:spPr>
        <p:txBody>
          <a:bodyPr/>
          <a:lstStyle/>
          <a:p>
            <a:r>
              <a:rPr lang="en-US" sz="3600" dirty="0"/>
              <a:t>DHCP client-server scenario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6938963" y="1831975"/>
            <a:ext cx="460375" cy="492125"/>
            <a:chOff x="2870" y="1518"/>
            <a:chExt cx="292" cy="320"/>
          </a:xfrm>
        </p:grpSpPr>
        <p:graphicFrame>
          <p:nvGraphicFramePr>
            <p:cNvPr id="637957" name="Object 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819000" imgH="847800" progId="">
                    <p:embed/>
                  </p:oleObj>
                </mc:Choice>
                <mc:Fallback>
                  <p:oleObj r:id="rId3" imgW="819000" imgH="847800" progId="">
                    <p:embed/>
                    <p:pic>
                      <p:nvPicPr>
                        <p:cNvPr id="6379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7958" name="Object 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66840" imgH="1200240" progId="">
                    <p:embed/>
                  </p:oleObj>
                </mc:Choice>
                <mc:Fallback>
                  <p:oleObj r:id="rId5" imgW="1266840" imgH="1200240" progId="">
                    <p:embed/>
                    <p:pic>
                      <p:nvPicPr>
                        <p:cNvPr id="6379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1387475" y="129857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DHCP server: 223.1.2.5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6750050" y="1276350"/>
            <a:ext cx="912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arriving</a:t>
            </a:r>
          </a:p>
          <a:p>
            <a:pPr algn="ctr"/>
            <a:r>
              <a:rPr lang="en-US" sz="1600"/>
              <a:t> client</a:t>
            </a:r>
            <a:endParaRPr lang="en-US"/>
          </a:p>
        </p:txBody>
      </p:sp>
      <p:sp>
        <p:nvSpPr>
          <p:cNvPr id="637961" name="Line 9"/>
          <p:cNvSpPr>
            <a:spLocks noChangeShapeType="1"/>
          </p:cNvSpPr>
          <p:nvPr/>
        </p:nvSpPr>
        <p:spPr bwMode="auto">
          <a:xfrm flipH="1">
            <a:off x="2562225" y="2300287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2528888" y="2255837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>
            <a:off x="7054850" y="2332037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>
            <a:off x="2109788" y="3024187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1851025" y="4899025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637966" name="Group 14"/>
          <p:cNvGrpSpPr>
            <a:grpSpLocks/>
          </p:cNvGrpSpPr>
          <p:nvPr/>
        </p:nvGrpSpPr>
        <p:grpSpPr bwMode="auto">
          <a:xfrm>
            <a:off x="2466975" y="1822450"/>
            <a:ext cx="182563" cy="400050"/>
            <a:chOff x="4180" y="783"/>
            <a:chExt cx="150" cy="307"/>
          </a:xfrm>
        </p:grpSpPr>
        <p:sp>
          <p:nvSpPr>
            <p:cNvPr id="63796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7975" name="Group 23"/>
          <p:cNvGrpSpPr>
            <a:grpSpLocks/>
          </p:cNvGrpSpPr>
          <p:nvPr/>
        </p:nvGrpSpPr>
        <p:grpSpPr bwMode="auto">
          <a:xfrm>
            <a:off x="4090988" y="1435100"/>
            <a:ext cx="2673350" cy="1116012"/>
            <a:chOff x="11865" y="3885"/>
            <a:chExt cx="3720" cy="1260"/>
          </a:xfrm>
        </p:grpSpPr>
        <p:sp>
          <p:nvSpPr>
            <p:cNvPr id="637976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637977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charset="0"/>
                </a:rPr>
                <a:t>src : 0.0.0.0, 68     </a:t>
              </a:r>
            </a:p>
            <a:p>
              <a:r>
                <a:rPr lang="en-US" sz="1200">
                  <a:latin typeface="Arial" charset="0"/>
                </a:rPr>
                <a:t>dest.: 255.255.255.255,67</a:t>
              </a:r>
            </a:p>
            <a:p>
              <a:r>
                <a:rPr lang="en-US" sz="1200">
                  <a:latin typeface="Arial" charset="0"/>
                </a:rPr>
                <a:t>yiaddr:    0.0.0.0</a:t>
              </a:r>
            </a:p>
            <a:p>
              <a:r>
                <a:rPr lang="en-US" sz="1200">
                  <a:latin typeface="Arial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637978" name="Line 26"/>
          <p:cNvSpPr>
            <a:spLocks noChangeShapeType="1"/>
          </p:cNvSpPr>
          <p:nvPr/>
        </p:nvSpPr>
        <p:spPr bwMode="auto">
          <a:xfrm>
            <a:off x="2605088" y="3286125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79" name="Text Box 27"/>
          <p:cNvSpPr txBox="1">
            <a:spLocks noChangeArrowheads="1"/>
          </p:cNvSpPr>
          <p:nvPr/>
        </p:nvSpPr>
        <p:spPr bwMode="auto">
          <a:xfrm>
            <a:off x="4264025" y="2671762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offer</a:t>
            </a:r>
            <a:endParaRPr lang="en-US"/>
          </a:p>
        </p:txBody>
      </p:sp>
      <p:sp>
        <p:nvSpPr>
          <p:cNvPr id="637980" name="Text Box 28"/>
          <p:cNvSpPr txBox="1">
            <a:spLocks noChangeArrowheads="1"/>
          </p:cNvSpPr>
          <p:nvPr/>
        </p:nvSpPr>
        <p:spPr bwMode="auto">
          <a:xfrm>
            <a:off x="4360863" y="2924175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654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800"/>
          </a:p>
        </p:txBody>
      </p:sp>
      <p:sp>
        <p:nvSpPr>
          <p:cNvPr id="637981" name="Line 29"/>
          <p:cNvSpPr>
            <a:spLocks noChangeShapeType="1"/>
          </p:cNvSpPr>
          <p:nvPr/>
        </p:nvSpPr>
        <p:spPr bwMode="auto">
          <a:xfrm flipH="1">
            <a:off x="2497138" y="4514850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2" name="Text Box 30"/>
          <p:cNvSpPr txBox="1">
            <a:spLocks noChangeArrowheads="1"/>
          </p:cNvSpPr>
          <p:nvPr/>
        </p:nvSpPr>
        <p:spPr bwMode="auto">
          <a:xfrm>
            <a:off x="2668588" y="385762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request</a:t>
            </a:r>
            <a:endParaRPr lang="en-US"/>
          </a:p>
        </p:txBody>
      </p: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2798763" y="4119562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 0.0.0.0, 68     </a:t>
            </a:r>
          </a:p>
          <a:p>
            <a:r>
              <a:rPr lang="en-US" sz="1200">
                <a:latin typeface="Arial" charset="0"/>
              </a:rPr>
              <a:t>dest::  255.255.255.255, 67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/>
          </a:p>
        </p:txBody>
      </p:sp>
      <p:sp>
        <p:nvSpPr>
          <p:cNvPr id="637984" name="Line 32"/>
          <p:cNvSpPr>
            <a:spLocks noChangeShapeType="1"/>
          </p:cNvSpPr>
          <p:nvPr/>
        </p:nvSpPr>
        <p:spPr bwMode="auto">
          <a:xfrm>
            <a:off x="2582863" y="5545137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5" name="Text Box 33"/>
          <p:cNvSpPr txBox="1">
            <a:spLocks noChangeArrowheads="1"/>
          </p:cNvSpPr>
          <p:nvPr/>
        </p:nvSpPr>
        <p:spPr bwMode="auto">
          <a:xfrm>
            <a:off x="4221163" y="526097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ACK</a:t>
            </a:r>
            <a:endParaRPr lang="en-US"/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4318000" y="5513387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100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Mayank</a:t>
            </a:r>
            <a:r>
              <a:rPr lang="en-US" dirty="0"/>
              <a:t> </a:t>
            </a:r>
            <a:r>
              <a:rPr lang="en-US" dirty="0" err="1"/>
              <a:t>Pandey</a:t>
            </a:r>
            <a:r>
              <a:rPr lang="en-US" dirty="0"/>
              <a:t>, MNNIT, Allahabad, India</a:t>
            </a:r>
          </a:p>
        </p:txBody>
      </p:sp>
    </p:spTree>
    <p:extLst>
      <p:ext uri="{BB962C8B-B14F-4D97-AF65-F5344CB8AC3E}">
        <p14:creationId xmlns:p14="http://schemas.microsoft.com/office/powerpoint/2010/main" val="231291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9A443CC0D5D41A98C151C471611D8" ma:contentTypeVersion="5" ma:contentTypeDescription="Create a new document." ma:contentTypeScope="" ma:versionID="cb3cca57c2b5957a741b483c1fce925b">
  <xsd:schema xmlns:xsd="http://www.w3.org/2001/XMLSchema" xmlns:xs="http://www.w3.org/2001/XMLSchema" xmlns:p="http://schemas.microsoft.com/office/2006/metadata/properties" xmlns:ns2="85ba515b-8395-4dab-be31-daa9c0567ef8" targetNamespace="http://schemas.microsoft.com/office/2006/metadata/properties" ma:root="true" ma:fieldsID="a1498fe339485d14442983f966d52eba" ns2:_="">
    <xsd:import namespace="85ba515b-8395-4dab-be31-daa9c0567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515b-8395-4dab-be31-daa9c0567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7192E5-0BEC-4B78-92B2-AAB3665AC85E}"/>
</file>

<file path=customXml/itemProps2.xml><?xml version="1.0" encoding="utf-8"?>
<ds:datastoreItem xmlns:ds="http://schemas.openxmlformats.org/officeDocument/2006/customXml" ds:itemID="{A5E9FCF6-3D9B-454E-9971-4B8451E3178F}"/>
</file>

<file path=customXml/itemProps3.xml><?xml version="1.0" encoding="utf-8"?>
<ds:datastoreItem xmlns:ds="http://schemas.openxmlformats.org/officeDocument/2006/customXml" ds:itemID="{7C5306A5-06D2-46DC-8EBA-E06B7507846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12477</TotalTime>
  <Words>6188</Words>
  <Application>Microsoft Office PowerPoint</Application>
  <PresentationFormat>On-screen Show (4:3)</PresentationFormat>
  <Paragraphs>1559</Paragraphs>
  <Slides>68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MS Mincho</vt:lpstr>
      <vt:lpstr>Arial</vt:lpstr>
      <vt:lpstr>Calibri</vt:lpstr>
      <vt:lpstr>Garamond</vt:lpstr>
      <vt:lpstr>Times</vt:lpstr>
      <vt:lpstr>Times New Roman</vt:lpstr>
      <vt:lpstr>Wingdings</vt:lpstr>
      <vt:lpstr>ZapfDingbats</vt:lpstr>
      <vt:lpstr>Office Theme</vt:lpstr>
      <vt:lpstr>ClipArt</vt:lpstr>
      <vt:lpstr>Clip</vt:lpstr>
      <vt:lpstr>Computer Networks</vt:lpstr>
      <vt:lpstr>Two Key Network-Layer Functions</vt:lpstr>
      <vt:lpstr>IP datagram format</vt:lpstr>
      <vt:lpstr>IP Fragmentation &amp; Reassembly</vt:lpstr>
      <vt:lpstr>IP Fragmentation and Reassembly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ICMP: Internet Control Message Protocol</vt:lpstr>
      <vt:lpstr>Traceroute and ICMP</vt:lpstr>
      <vt:lpstr>IPv6</vt:lpstr>
      <vt:lpstr>IPv6 Header (Cont)</vt:lpstr>
      <vt:lpstr>Other Changes from IPv4</vt:lpstr>
      <vt:lpstr>Transition From IPv4 To IPv6</vt:lpstr>
      <vt:lpstr>Tunneling</vt:lpstr>
      <vt:lpstr>Tunneling</vt:lpstr>
      <vt:lpstr>Graph abstraction</vt:lpstr>
      <vt:lpstr>Graph abstraction: costs</vt:lpstr>
      <vt:lpstr>Routing Algorithm classification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Distance Vector Algorithm </vt:lpstr>
      <vt:lpstr>Bellman-Ford example </vt:lpstr>
      <vt:lpstr>Distance Vector Algorithm </vt:lpstr>
      <vt:lpstr>Distance vector algorithm (4)</vt:lpstr>
      <vt:lpstr>Distance Vector Algorithm (5)</vt:lpstr>
      <vt:lpstr>PowerPoint Presentation</vt:lpstr>
      <vt:lpstr>PowerPoint Presentation</vt:lpstr>
      <vt:lpstr>Distance Vector: link cost changes</vt:lpstr>
      <vt:lpstr>Distance Vector: link cost changes</vt:lpstr>
      <vt:lpstr>Hierarchical Routing</vt:lpstr>
      <vt:lpstr>Hierarchical Routing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  <vt:lpstr>Intra-AS Routing</vt:lpstr>
      <vt:lpstr>RIP ( Routing Information Protocol)</vt:lpstr>
      <vt:lpstr>RIP: Example </vt:lpstr>
      <vt:lpstr>RIP: Example </vt:lpstr>
      <vt:lpstr>RIP: Link Failure and Recovery </vt:lpstr>
      <vt:lpstr>RIP Table processing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BGP routing policy</vt:lpstr>
      <vt:lpstr>BGP routing policy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545</cp:revision>
  <dcterms:created xsi:type="dcterms:W3CDTF">2011-03-15T06:08:11Z</dcterms:created>
  <dcterms:modified xsi:type="dcterms:W3CDTF">2023-05-09T04:51:49Z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0x010100F159A443CC0D5D41A98C151C471611D8</vt:lpwstr>
  </property>
</Properties>
</file>