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emf" ContentType="image/x-e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5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7" r:id="rId50"/>
    <p:sldId id="306" r:id="rId51"/>
    <p:sldId id="308" r:id="rId52"/>
    <p:sldId id="309" r:id="rId53"/>
    <p:sldId id="310" r:id="rId54"/>
    <p:sldId id="311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127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09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9" tIns="45710" rIns="91419" bIns="45710" anchor="b"/>
          <a:lstStyle/>
          <a:p>
            <a:pPr algn="r" defTabSz="864931"/>
            <a:fld id="{27E4ADAD-892C-4D84-AB19-1C38C6BEB799}" type="slidenum">
              <a:rPr lang="en-US" sz="1100">
                <a:latin typeface="Calibri" pitchFamily="34" charset="0"/>
              </a:rPr>
              <a:pPr algn="r" defTabSz="864931"/>
              <a:t>32</a:t>
            </a:fld>
            <a:endParaRPr lang="en-US" sz="1100" dirty="0">
              <a:latin typeface="Calibri" pitchFamily="34" charset="0"/>
            </a:endParaRPr>
          </a:p>
        </p:txBody>
      </p:sp>
      <p:sp>
        <p:nvSpPr>
          <p:cNvPr id="395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395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 lIns="91419" tIns="45710" rIns="91419" bIns="45710"/>
          <a:lstStyle/>
          <a:p>
            <a:pPr defTabSz="86493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2991831-DAAC-4FA2-9A2B-8235DE4053E0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B48D2D7-9C19-4331-8C3B-CD5AC5E2EFF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B56DB7-8EC0-4EA1-A4FD-53B9547F807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800" y="270749"/>
            <a:ext cx="7735680" cy="1091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2481" y="1781468"/>
            <a:ext cx="3873600" cy="47092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320" y="1781468"/>
            <a:ext cx="3875040" cy="47092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D962E1D-8FEF-45D9-9453-F44AC5A1D06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876534C-78F9-4AD5-9D01-3C681203B8C3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BF2BA63-3950-42D5-BC8B-B5E15B451FD0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B804A9E-8198-4953-B83F-DA542A51EA5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B118539-B186-40D2-8059-1882EF5BA48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98D1B59-F103-4D1E-B8B7-AA3F21BC7FB4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978787D-7315-4E25-A490-6503B7C5C22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463F79D-30AC-47DD-8E4A-159C68143BEA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Computer Networks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895600" y="5257800"/>
            <a:ext cx="3505200" cy="533400"/>
          </a:xfrm>
        </p:spPr>
        <p:txBody>
          <a:bodyPr/>
          <a:lstStyle/>
          <a:p>
            <a:pPr eaLnBrk="1" hangingPunct="1"/>
            <a:r>
              <a:rPr lang="en-US" sz="2400" b="1" i="1" dirty="0" err="1" smtClean="0">
                <a:solidFill>
                  <a:schemeClr val="tx2"/>
                </a:solidFill>
              </a:rPr>
              <a:t>Mayank</a:t>
            </a:r>
            <a:r>
              <a:rPr lang="en-US" sz="2400" b="1" i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Pandey</a:t>
            </a:r>
            <a:endParaRPr lang="en-US" sz="2400" b="1" i="1" dirty="0" smtClean="0">
              <a:solidFill>
                <a:schemeClr val="tx2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P2P Overlay Networks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Networks: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72518" cy="4343415"/>
          </a:xfrm>
        </p:spPr>
        <p:txBody>
          <a:bodyPr/>
          <a:lstStyle/>
          <a:p>
            <a:r>
              <a:rPr lang="en-IN" dirty="0" smtClean="0"/>
              <a:t>Generally peer-to-peer network allows:</a:t>
            </a:r>
          </a:p>
          <a:p>
            <a:pPr lvl="1"/>
            <a:r>
              <a:rPr lang="en-IN" dirty="0" smtClean="0"/>
              <a:t>community of users to pool and their resources</a:t>
            </a:r>
          </a:p>
          <a:p>
            <a:pPr lvl="2"/>
            <a:r>
              <a:rPr lang="en-IN" dirty="0" smtClean="0"/>
              <a:t>content, storage, network bandwidth, CPU etc.</a:t>
            </a:r>
          </a:p>
          <a:p>
            <a:pPr lvl="3"/>
            <a:r>
              <a:rPr lang="en-US" dirty="0" smtClean="0"/>
              <a:t>in a distributed and decentralized manner</a:t>
            </a:r>
            <a:endParaRPr lang="en-IN" dirty="0" smtClean="0"/>
          </a:p>
          <a:p>
            <a:r>
              <a:rPr lang="en-IN" dirty="0" smtClean="0"/>
              <a:t>P2P networks provide access to larger </a:t>
            </a:r>
          </a:p>
          <a:p>
            <a:pPr lvl="1"/>
            <a:r>
              <a:rPr lang="en-IN" dirty="0" smtClean="0"/>
              <a:t>archival store, computation capability , </a:t>
            </a:r>
            <a:r>
              <a:rPr lang="en-US" dirty="0" smtClean="0"/>
              <a:t>Audio/video streaming and conferencing</a:t>
            </a:r>
            <a:endParaRPr lang="en-IN" dirty="0" smtClean="0"/>
          </a:p>
          <a:p>
            <a:pPr lvl="2"/>
            <a:r>
              <a:rPr lang="en-IN" dirty="0" smtClean="0"/>
              <a:t>than any one user could afford individually.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CECDA-CEA7-4FF0-BE6B-E90D4E1D303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Networks: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Decentralized and Self-Organized:</a:t>
            </a:r>
          </a:p>
          <a:p>
            <a:pPr lvl="1"/>
            <a:r>
              <a:rPr lang="en-IN" sz="2400" dirty="0" smtClean="0"/>
              <a:t>nodes organize themselves into a network </a:t>
            </a:r>
          </a:p>
          <a:p>
            <a:pPr lvl="2"/>
            <a:r>
              <a:rPr lang="en-IN" sz="2000" dirty="0" smtClean="0"/>
              <a:t>without any centralized coordination</a:t>
            </a:r>
          </a:p>
          <a:p>
            <a:r>
              <a:rPr lang="en-IN" sz="2800" dirty="0" smtClean="0"/>
              <a:t>Locating an object of interest and downloading that</a:t>
            </a:r>
          </a:p>
          <a:p>
            <a:pPr lvl="1"/>
            <a:r>
              <a:rPr lang="en-IN" sz="2400" dirty="0" smtClean="0"/>
              <a:t>happen without centralized authority </a:t>
            </a:r>
          </a:p>
          <a:p>
            <a:r>
              <a:rPr lang="en-IN" sz="2800" dirty="0" smtClean="0"/>
              <a:t>System is able to scale to millions of nodes</a:t>
            </a:r>
          </a:p>
          <a:p>
            <a:pPr lvl="1"/>
            <a:r>
              <a:rPr lang="en-IN" sz="2400" dirty="0" smtClean="0"/>
              <a:t>Nodes are hosts willing to share objects </a:t>
            </a:r>
          </a:p>
          <a:p>
            <a:pPr lvl="1"/>
            <a:r>
              <a:rPr lang="en-IN" sz="2400" dirty="0" smtClean="0"/>
              <a:t>Transport layer links connecting these nodes</a:t>
            </a:r>
          </a:p>
          <a:p>
            <a:pPr lvl="2"/>
            <a:r>
              <a:rPr lang="en-IN" sz="2000" dirty="0" smtClean="0"/>
              <a:t> Utilized to traverse sequence of machines to locate object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E4736-7EFE-46A9-B307-F0A3BD531C1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Networks: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486160"/>
          </a:xfrm>
        </p:spPr>
        <p:txBody>
          <a:bodyPr/>
          <a:lstStyle/>
          <a:p>
            <a:r>
              <a:rPr lang="en-IN" dirty="0" smtClean="0"/>
              <a:t>Two main P2P Network types</a:t>
            </a:r>
          </a:p>
          <a:p>
            <a:pPr lvl="1"/>
            <a:r>
              <a:rPr lang="en-IN" dirty="0" smtClean="0"/>
              <a:t>Unstructured (based on searching</a:t>
            </a:r>
            <a:r>
              <a:rPr lang="en-IN" dirty="0" smtClean="0"/>
              <a:t>)</a:t>
            </a:r>
          </a:p>
          <a:p>
            <a:pPr lvl="1" algn="ctr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“</a:t>
            </a:r>
            <a:r>
              <a:rPr lang="en-IN" sz="2400" dirty="0" smtClean="0">
                <a:solidFill>
                  <a:srgbClr val="FF0000"/>
                </a:solidFill>
              </a:rPr>
              <a:t>Network has structure, but peers are free to join any where and objects can be stored anywhere”</a:t>
            </a:r>
          </a:p>
          <a:p>
            <a:pPr lvl="1"/>
            <a:r>
              <a:rPr lang="en-IN" dirty="0" smtClean="0"/>
              <a:t>Structured (based on addressing</a:t>
            </a:r>
            <a:r>
              <a:rPr lang="en-IN" dirty="0" smtClean="0"/>
              <a:t>)</a:t>
            </a:r>
          </a:p>
          <a:p>
            <a:pPr lvl="1" algn="ctr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“</a:t>
            </a:r>
            <a:r>
              <a:rPr lang="en-IN" sz="2400" dirty="0" smtClean="0">
                <a:solidFill>
                  <a:srgbClr val="FF0000"/>
                </a:solidFill>
              </a:rPr>
              <a:t>Network structure determines where peers belong in the network and where objects are stored “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01BAB7-A711-4268-AC0E-AB9F7B8720B7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P2P Networks: Another Classification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1st generation</a:t>
            </a:r>
            <a:endParaRPr lang="en-IN" sz="2400" dirty="0" smtClean="0"/>
          </a:p>
          <a:p>
            <a:pPr lvl="1"/>
            <a:r>
              <a:rPr lang="en-US" sz="2000" dirty="0" smtClean="0"/>
              <a:t>Typically: </a:t>
            </a:r>
            <a:r>
              <a:rPr lang="en-US" sz="2000" dirty="0" smtClean="0"/>
              <a:t>Napster</a:t>
            </a:r>
          </a:p>
          <a:p>
            <a:pPr lvl="2"/>
            <a:r>
              <a:rPr lang="en-US" sz="1800" dirty="0" smtClean="0"/>
              <a:t>Only file download P2P, Publish and Search Centralized</a:t>
            </a:r>
            <a:endParaRPr lang="en-IN" sz="1800" dirty="0" smtClean="0"/>
          </a:p>
          <a:p>
            <a:pPr lvl="0"/>
            <a:r>
              <a:rPr lang="en-US" sz="2400" dirty="0" smtClean="0"/>
              <a:t>2nd generation</a:t>
            </a:r>
            <a:endParaRPr lang="en-IN" sz="2400" dirty="0" smtClean="0"/>
          </a:p>
          <a:p>
            <a:pPr lvl="1"/>
            <a:r>
              <a:rPr lang="en-US" sz="2000" dirty="0" smtClean="0"/>
              <a:t>Typically: </a:t>
            </a:r>
            <a:r>
              <a:rPr lang="en-US" sz="2000" dirty="0" smtClean="0"/>
              <a:t>Gnutella</a:t>
            </a:r>
          </a:p>
          <a:p>
            <a:pPr lvl="2"/>
            <a:r>
              <a:rPr lang="en-US" sz="1800" dirty="0" smtClean="0"/>
              <a:t>Pure P2P</a:t>
            </a:r>
            <a:endParaRPr lang="en-IN" sz="1800" dirty="0" smtClean="0"/>
          </a:p>
          <a:p>
            <a:pPr lvl="0"/>
            <a:r>
              <a:rPr lang="en-US" sz="2400" dirty="0" smtClean="0"/>
              <a:t>3rd generation</a:t>
            </a:r>
            <a:endParaRPr lang="en-IN" sz="2400" dirty="0" smtClean="0"/>
          </a:p>
          <a:p>
            <a:pPr lvl="1"/>
            <a:r>
              <a:rPr lang="en-US" sz="2000" dirty="0" smtClean="0"/>
              <a:t>Typically: Super-peer </a:t>
            </a:r>
            <a:r>
              <a:rPr lang="en-US" sz="2000" dirty="0" smtClean="0"/>
              <a:t>networks</a:t>
            </a:r>
          </a:p>
          <a:p>
            <a:pPr lvl="2"/>
            <a:r>
              <a:rPr lang="en-US" sz="1800" dirty="0" smtClean="0"/>
              <a:t>Hybrid of P2P and Centralized</a:t>
            </a:r>
            <a:endParaRPr lang="en-IN" sz="1800" dirty="0" smtClean="0"/>
          </a:p>
          <a:p>
            <a:pPr lvl="0"/>
            <a:r>
              <a:rPr lang="en-US" sz="2400" dirty="0" smtClean="0"/>
              <a:t>4th generation</a:t>
            </a:r>
            <a:endParaRPr lang="en-IN" sz="2400" dirty="0" smtClean="0"/>
          </a:p>
          <a:p>
            <a:pPr lvl="1"/>
            <a:r>
              <a:rPr lang="en-US" sz="2000" dirty="0" smtClean="0"/>
              <a:t>Typically: Distributed hash </a:t>
            </a:r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Structured P2P overlays</a:t>
            </a:r>
            <a:endParaRPr lang="en-IN" sz="18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1DE231-F4F8-45C0-A2F5-AEC47A7F70BA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Networks: Beginning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killer application: </a:t>
            </a:r>
            <a:r>
              <a:rPr lang="en-IN" dirty="0" smtClean="0"/>
              <a:t>Napster</a:t>
            </a:r>
          </a:p>
          <a:p>
            <a:pPr lvl="1"/>
            <a:r>
              <a:rPr lang="en-IN" dirty="0" smtClean="0"/>
              <a:t>Free </a:t>
            </a:r>
            <a:r>
              <a:rPr lang="en-IN" dirty="0" smtClean="0"/>
              <a:t>music over the Internet</a:t>
            </a:r>
          </a:p>
          <a:p>
            <a:r>
              <a:rPr lang="en-IN" dirty="0" smtClean="0"/>
              <a:t>Key idea: </a:t>
            </a:r>
            <a:endParaRPr lang="en-IN" dirty="0" smtClean="0"/>
          </a:p>
          <a:p>
            <a:pPr lvl="1"/>
            <a:r>
              <a:rPr lang="en-IN" dirty="0" smtClean="0"/>
              <a:t>share </a:t>
            </a:r>
            <a:r>
              <a:rPr lang="en-IN" dirty="0" smtClean="0"/>
              <a:t>the content, storage and bandwidth of individual (home) users</a:t>
            </a:r>
          </a:p>
          <a:p>
            <a:r>
              <a:rPr lang="en-IN" dirty="0" smtClean="0"/>
              <a:t>Each user stores a subset of files</a:t>
            </a:r>
          </a:p>
          <a:p>
            <a:r>
              <a:rPr lang="en-IN" dirty="0" smtClean="0"/>
              <a:t>Each user has access (can download) files from all users in the system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C8BF3-D319-4984-B15E-82EA741F61B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Napster: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057400"/>
          </a:xfrm>
        </p:spPr>
        <p:txBody>
          <a:bodyPr/>
          <a:lstStyle/>
          <a:p>
            <a:r>
              <a:rPr lang="en-IN" dirty="0" smtClean="0"/>
              <a:t>Find where a particular file is stored</a:t>
            </a:r>
          </a:p>
          <a:p>
            <a:pPr lvl="1"/>
            <a:r>
              <a:rPr lang="en-IN" dirty="0" smtClean="0"/>
              <a:t>Scalability: up to hundred of thousands or millions of systems</a:t>
            </a:r>
          </a:p>
          <a:p>
            <a:pPr lvl="1"/>
            <a:r>
              <a:rPr lang="en-IN" dirty="0" smtClean="0"/>
              <a:t>Dynamicity: systems can come and go any time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90D6F1-24E7-4BC2-B06D-E241D4CAB92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500438"/>
            <a:ext cx="51816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Napster: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rise</a:t>
            </a:r>
            <a:endParaRPr lang="en-IN" dirty="0" smtClean="0"/>
          </a:p>
          <a:p>
            <a:pPr lvl="1"/>
            <a:r>
              <a:rPr lang="en-IN" dirty="0" smtClean="0"/>
              <a:t>January 1999: Napster version 1.0</a:t>
            </a:r>
          </a:p>
          <a:p>
            <a:pPr lvl="1"/>
            <a:r>
              <a:rPr lang="en-IN" dirty="0" smtClean="0"/>
              <a:t>May 1999: company founded</a:t>
            </a:r>
          </a:p>
          <a:p>
            <a:pPr lvl="1"/>
            <a:r>
              <a:rPr lang="en-IN" dirty="0" smtClean="0"/>
              <a:t>December 1999: first lawsuits</a:t>
            </a:r>
          </a:p>
          <a:p>
            <a:pPr lvl="1"/>
            <a:r>
              <a:rPr lang="en-IN" dirty="0" smtClean="0"/>
              <a:t>2000: 80 million users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fall</a:t>
            </a:r>
          </a:p>
          <a:p>
            <a:pPr lvl="1"/>
            <a:r>
              <a:rPr lang="en-IN" dirty="0" smtClean="0"/>
              <a:t>Mid 2001: out of business due to lawsuits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4CA39-D041-49E9-9607-DECDEC3EBF63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Napster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43560" cy="4754563"/>
          </a:xfrm>
        </p:spPr>
        <p:txBody>
          <a:bodyPr/>
          <a:lstStyle/>
          <a:p>
            <a:r>
              <a:rPr lang="en-IN" sz="2400" dirty="0" smtClean="0"/>
              <a:t>User </a:t>
            </a:r>
            <a:r>
              <a:rPr lang="en-IN" sz="2400" dirty="0" smtClean="0"/>
              <a:t>installs the </a:t>
            </a:r>
            <a:r>
              <a:rPr lang="en-IN" sz="2400" dirty="0" smtClean="0"/>
              <a:t>software</a:t>
            </a:r>
          </a:p>
          <a:p>
            <a:pPr lvl="1"/>
            <a:r>
              <a:rPr lang="en-IN" sz="1800" dirty="0" smtClean="0"/>
              <a:t>Download the client program</a:t>
            </a:r>
          </a:p>
          <a:p>
            <a:pPr lvl="1"/>
            <a:r>
              <a:rPr lang="en-IN" sz="1800" dirty="0" smtClean="0"/>
              <a:t>Register name, password, local directory, etc.</a:t>
            </a:r>
          </a:p>
          <a:p>
            <a:r>
              <a:rPr lang="en-IN" sz="2400" dirty="0" smtClean="0"/>
              <a:t>Client contacts Napster (via TCP)</a:t>
            </a:r>
          </a:p>
          <a:p>
            <a:pPr lvl="1"/>
            <a:r>
              <a:rPr lang="en-IN" sz="1800" dirty="0" smtClean="0"/>
              <a:t>Provides a list of music files it will share</a:t>
            </a:r>
          </a:p>
          <a:p>
            <a:pPr lvl="1"/>
            <a:r>
              <a:rPr lang="en-IN" sz="1800" dirty="0" smtClean="0"/>
              <a:t>Napster’s </a:t>
            </a:r>
            <a:r>
              <a:rPr lang="en-IN" sz="1800" dirty="0" smtClean="0"/>
              <a:t>central server updates the directory</a:t>
            </a:r>
          </a:p>
          <a:p>
            <a:r>
              <a:rPr lang="en-IN" sz="2400" dirty="0" smtClean="0"/>
              <a:t>Client searches on a title or performer</a:t>
            </a:r>
          </a:p>
          <a:p>
            <a:pPr lvl="1"/>
            <a:r>
              <a:rPr lang="en-IN" sz="1800" dirty="0" smtClean="0"/>
              <a:t>Napster identifies online clients with the file</a:t>
            </a:r>
          </a:p>
          <a:p>
            <a:pPr lvl="1"/>
            <a:r>
              <a:rPr lang="en-IN" sz="1800" dirty="0" smtClean="0"/>
              <a:t>and </a:t>
            </a:r>
            <a:r>
              <a:rPr lang="en-IN" sz="1800" dirty="0" smtClean="0"/>
              <a:t>provides IP addresses</a:t>
            </a:r>
          </a:p>
          <a:p>
            <a:r>
              <a:rPr lang="en-IN" sz="2400" dirty="0" smtClean="0"/>
              <a:t>Client requests the file from the chosen supplier</a:t>
            </a:r>
          </a:p>
          <a:p>
            <a:pPr lvl="1"/>
            <a:r>
              <a:rPr lang="en-IN" sz="1800" dirty="0" smtClean="0"/>
              <a:t>Supplier transmits the file to the client</a:t>
            </a:r>
          </a:p>
          <a:p>
            <a:pPr lvl="1"/>
            <a:r>
              <a:rPr lang="en-IN" sz="1800" dirty="0" smtClean="0"/>
              <a:t>Both client and supplier report status to Napster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8A0789-C5BE-461B-9526-EB734075001A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643570" y="1995502"/>
            <a:ext cx="3206750" cy="3505200"/>
            <a:chOff x="4245" y="1794"/>
            <a:chExt cx="1765" cy="1787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5081" y="3122"/>
            <a:ext cx="310" cy="301"/>
          </p:xfrm>
          <a:graphic>
            <a:graphicData uri="http://schemas.openxmlformats.org/presentationml/2006/ole">
              <p:oleObj spid="_x0000_s1026" name="Clip" r:id="rId3" imgW="1305000" imgH="1085760" progId="MS_ClipArt_Gallery.2">
                <p:embed/>
              </p:oleObj>
            </a:graphicData>
          </a:graphic>
        </p:graphicFrame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4598" y="2214"/>
              <a:ext cx="139" cy="311"/>
              <a:chOff x="4180" y="783"/>
              <a:chExt cx="150" cy="307"/>
            </a:xfrm>
          </p:grpSpPr>
          <p:sp>
            <p:nvSpPr>
              <p:cNvPr id="33" name="AutoShape 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" name="Rectangle 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Rectangle 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4535" y="3122"/>
              <a:ext cx="1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1" name="Object 17"/>
            <p:cNvGraphicFramePr>
              <a:graphicFrameLocks noChangeAspect="1"/>
            </p:cNvGraphicFramePr>
            <p:nvPr/>
          </p:nvGraphicFramePr>
          <p:xfrm>
            <a:off x="5761" y="2401"/>
            <a:ext cx="249" cy="241"/>
          </p:xfrm>
          <a:graphic>
            <a:graphicData uri="http://schemas.openxmlformats.org/presentationml/2006/ole">
              <p:oleObj spid="_x0000_s1027" name="Clip" r:id="rId4" imgW="1305000" imgH="1085760" progId="MS_ClipArt_Gallery.2">
                <p:embed/>
              </p:oleObj>
            </a:graphicData>
          </a:graphic>
        </p:graphicFrame>
        <p:graphicFrame>
          <p:nvGraphicFramePr>
            <p:cNvPr id="12" name="Object 18"/>
            <p:cNvGraphicFramePr>
              <a:graphicFrameLocks noChangeAspect="1"/>
            </p:cNvGraphicFramePr>
            <p:nvPr/>
          </p:nvGraphicFramePr>
          <p:xfrm>
            <a:off x="5531" y="2777"/>
            <a:ext cx="253" cy="246"/>
          </p:xfrm>
          <a:graphic>
            <a:graphicData uri="http://schemas.openxmlformats.org/presentationml/2006/ole">
              <p:oleObj spid="_x0000_s1028" name="Clip" r:id="rId5" imgW="1305000" imgH="1085760" progId="MS_ClipArt_Gallery.2">
                <p:embed/>
              </p:oleObj>
            </a:graphicData>
          </a:graphic>
        </p:graphicFrame>
        <p:graphicFrame>
          <p:nvGraphicFramePr>
            <p:cNvPr id="13" name="Object 19"/>
            <p:cNvGraphicFramePr>
              <a:graphicFrameLocks noChangeAspect="1"/>
            </p:cNvGraphicFramePr>
            <p:nvPr/>
          </p:nvGraphicFramePr>
          <p:xfrm>
            <a:off x="5489" y="1908"/>
            <a:ext cx="258" cy="251"/>
          </p:xfrm>
          <a:graphic>
            <a:graphicData uri="http://schemas.openxmlformats.org/presentationml/2006/ole">
              <p:oleObj spid="_x0000_s1029" name="Clip" r:id="rId6" imgW="1305000" imgH="1085760" progId="MS_ClipArt_Gallery.2">
                <p:embed/>
              </p:oleObj>
            </a:graphicData>
          </a:graphic>
        </p:graphicFrame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4245" y="1922"/>
              <a:ext cx="857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/>
                <a:t>centralized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/>
                <a:t>directory server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591" y="2211"/>
              <a:ext cx="3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/>
                <a:t>peers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808" y="2249"/>
              <a:ext cx="375" cy="114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H="1" flipV="1">
              <a:off x="4774" y="2363"/>
              <a:ext cx="953" cy="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H="1">
              <a:off x="4808" y="2211"/>
              <a:ext cx="340" cy="76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H="1">
              <a:off x="4808" y="2211"/>
              <a:ext cx="375" cy="76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 flipV="1">
              <a:off x="4774" y="2477"/>
              <a:ext cx="749" cy="4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H="1">
              <a:off x="4774" y="2022"/>
              <a:ext cx="681" cy="2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H="1" flipV="1">
              <a:off x="4740" y="2515"/>
              <a:ext cx="443" cy="5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4672" y="2552"/>
              <a:ext cx="443" cy="6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5387" y="2173"/>
              <a:ext cx="204" cy="98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5172" y="3430"/>
              <a:ext cx="238" cy="151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5677" y="1794"/>
              <a:ext cx="238" cy="151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auto">
            <a:xfrm>
              <a:off x="5075" y="2112"/>
              <a:ext cx="90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Oval 36"/>
            <p:cNvSpPr>
              <a:spLocks noChangeArrowheads="1"/>
            </p:cNvSpPr>
            <p:nvPr/>
          </p:nvSpPr>
          <p:spPr bwMode="auto">
            <a:xfrm>
              <a:off x="5091" y="2357"/>
              <a:ext cx="90" cy="9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37"/>
            <p:cNvSpPr>
              <a:spLocks noChangeArrowheads="1"/>
            </p:cNvSpPr>
            <p:nvPr/>
          </p:nvSpPr>
          <p:spPr bwMode="auto">
            <a:xfrm>
              <a:off x="5092" y="2639"/>
              <a:ext cx="91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Oval 38"/>
            <p:cNvSpPr>
              <a:spLocks noChangeArrowheads="1"/>
            </p:cNvSpPr>
            <p:nvPr/>
          </p:nvSpPr>
          <p:spPr bwMode="auto">
            <a:xfrm>
              <a:off x="4975" y="2821"/>
              <a:ext cx="90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9"/>
            <p:cNvSpPr>
              <a:spLocks noChangeArrowheads="1"/>
            </p:cNvSpPr>
            <p:nvPr/>
          </p:nvSpPr>
          <p:spPr bwMode="auto">
            <a:xfrm>
              <a:off x="4829" y="2795"/>
              <a:ext cx="90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40"/>
            <p:cNvSpPr>
              <a:spLocks noChangeArrowheads="1"/>
            </p:cNvSpPr>
            <p:nvPr/>
          </p:nvSpPr>
          <p:spPr bwMode="auto">
            <a:xfrm>
              <a:off x="5452" y="2608"/>
              <a:ext cx="90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sz="140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Napster: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Publishing and Searching Centralized</a:t>
            </a:r>
          </a:p>
          <a:p>
            <a:pPr lvl="1"/>
            <a:r>
              <a:rPr lang="en-US" sz="2000" dirty="0" smtClean="0"/>
              <a:t>Only download in P2P manner</a:t>
            </a:r>
          </a:p>
          <a:p>
            <a:pPr lvl="2"/>
            <a:r>
              <a:rPr lang="en-US" sz="1800" dirty="0" smtClean="0"/>
              <a:t>No load on single provider</a:t>
            </a:r>
          </a:p>
          <a:p>
            <a:r>
              <a:rPr lang="en-IN" sz="2400" dirty="0" smtClean="0"/>
              <a:t>Server’s directory continually updated</a:t>
            </a:r>
          </a:p>
          <a:p>
            <a:pPr lvl="1"/>
            <a:r>
              <a:rPr lang="en-IN" sz="2000" dirty="0" smtClean="0"/>
              <a:t>Always know what music is currently available</a:t>
            </a:r>
          </a:p>
          <a:p>
            <a:pPr lvl="1"/>
            <a:r>
              <a:rPr lang="en-IN" sz="2000" dirty="0" smtClean="0"/>
              <a:t>Point of vulnerability for legal </a:t>
            </a:r>
            <a:r>
              <a:rPr lang="en-IN" sz="2000" dirty="0" smtClean="0"/>
              <a:t>action</a:t>
            </a:r>
          </a:p>
          <a:p>
            <a:r>
              <a:rPr lang="en-IN" sz="2400" dirty="0" smtClean="0"/>
              <a:t>Proprietary </a:t>
            </a:r>
            <a:r>
              <a:rPr lang="en-IN" sz="2400" dirty="0" smtClean="0"/>
              <a:t>protocol</a:t>
            </a:r>
          </a:p>
          <a:p>
            <a:r>
              <a:rPr lang="en-IN" sz="2400" dirty="0" smtClean="0"/>
              <a:t>Bandwidth issues</a:t>
            </a:r>
          </a:p>
          <a:p>
            <a:pPr lvl="1"/>
            <a:r>
              <a:rPr lang="en-IN" sz="2000" dirty="0" smtClean="0"/>
              <a:t>Suppliers </a:t>
            </a:r>
            <a:r>
              <a:rPr lang="en-IN" sz="2000" dirty="0" smtClean="0"/>
              <a:t>ranked by apparent bandwidth &amp; response time</a:t>
            </a:r>
          </a:p>
          <a:p>
            <a:r>
              <a:rPr lang="en-IN" sz="2400" dirty="0" smtClean="0"/>
              <a:t>Single point of </a:t>
            </a:r>
            <a:r>
              <a:rPr lang="en-IN" sz="2400" dirty="0" smtClean="0"/>
              <a:t>failure, Performance bottleneck, Copyright </a:t>
            </a:r>
            <a:r>
              <a:rPr lang="en-IN" sz="2400" dirty="0" smtClean="0"/>
              <a:t>infringement</a:t>
            </a:r>
          </a:p>
          <a:p>
            <a:endParaRPr lang="en-IN" sz="28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0B9CD0-388E-4403-B823-43DDAFF0280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438136"/>
            <a:ext cx="8229600" cy="990600"/>
          </a:xfrm>
        </p:spPr>
        <p:txBody>
          <a:bodyPr/>
          <a:lstStyle/>
          <a:p>
            <a:r>
              <a:rPr lang="en-US" dirty="0" smtClean="0"/>
              <a:t>Pure P2P system: Gnutella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Gnutella history</a:t>
            </a:r>
          </a:p>
          <a:p>
            <a:pPr lvl="1"/>
            <a:r>
              <a:rPr lang="en-IN" dirty="0" smtClean="0"/>
              <a:t>2000: J. Frankel &amp; </a:t>
            </a:r>
            <a:br>
              <a:rPr lang="en-IN" dirty="0" smtClean="0"/>
            </a:br>
            <a:r>
              <a:rPr lang="en-IN" dirty="0" smtClean="0"/>
              <a:t>T. Pepper released Gnutella</a:t>
            </a:r>
          </a:p>
          <a:p>
            <a:pPr lvl="1"/>
            <a:r>
              <a:rPr lang="en-IN" dirty="0" smtClean="0"/>
              <a:t>Soon after: many other clients (e.g., Morpheus, </a:t>
            </a:r>
            <a:r>
              <a:rPr lang="en-IN" dirty="0" err="1" smtClean="0"/>
              <a:t>Limewire</a:t>
            </a:r>
            <a:r>
              <a:rPr lang="en-IN" dirty="0" smtClean="0"/>
              <a:t>, </a:t>
            </a:r>
            <a:r>
              <a:rPr lang="en-IN" dirty="0" err="1" smtClean="0"/>
              <a:t>Bearshare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2001: protocol enhancements, e.g., “</a:t>
            </a:r>
            <a:r>
              <a:rPr lang="en-IN" dirty="0" err="1" smtClean="0"/>
              <a:t>ultrapeers</a:t>
            </a:r>
            <a:r>
              <a:rPr lang="en-IN" dirty="0" smtClean="0"/>
              <a:t>”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Query flooding</a:t>
            </a:r>
          </a:p>
          <a:p>
            <a:pPr lvl="1"/>
            <a:r>
              <a:rPr lang="en-IN" dirty="0" smtClean="0"/>
              <a:t>Join: contact a few nodes to become </a:t>
            </a:r>
            <a:r>
              <a:rPr lang="en-IN" dirty="0" smtClean="0"/>
              <a:t>neighbours</a:t>
            </a:r>
            <a:endParaRPr lang="en-IN" dirty="0" smtClean="0"/>
          </a:p>
          <a:p>
            <a:r>
              <a:rPr lang="en-IN" dirty="0" smtClean="0"/>
              <a:t>Publish: no need!</a:t>
            </a:r>
          </a:p>
          <a:p>
            <a:r>
              <a:rPr lang="en-IN" dirty="0" smtClean="0"/>
              <a:t>Search: </a:t>
            </a:r>
            <a:endParaRPr lang="en-IN" dirty="0" smtClean="0"/>
          </a:p>
          <a:p>
            <a:pPr lvl="1"/>
            <a:r>
              <a:rPr lang="en-IN" dirty="0" smtClean="0"/>
              <a:t>ask neighbours, </a:t>
            </a:r>
            <a:r>
              <a:rPr lang="en-IN" dirty="0" smtClean="0"/>
              <a:t>who ask their </a:t>
            </a:r>
            <a:r>
              <a:rPr lang="en-IN" dirty="0" smtClean="0"/>
              <a:t>neighbours</a:t>
            </a:r>
            <a:endParaRPr lang="en-IN" dirty="0" smtClean="0"/>
          </a:p>
          <a:p>
            <a:r>
              <a:rPr lang="en-IN" dirty="0" smtClean="0"/>
              <a:t>Fetch: get file directly from another node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8B4747-3B40-4AB7-AE72-999EDF100F1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829048" cy="4754563"/>
          </a:xfrm>
        </p:spPr>
        <p:txBody>
          <a:bodyPr/>
          <a:lstStyle/>
          <a:p>
            <a:r>
              <a:rPr lang="en-IN" sz="2800" dirty="0" smtClean="0"/>
              <a:t>An overlay network is a computer network </a:t>
            </a:r>
          </a:p>
          <a:p>
            <a:pPr lvl="1"/>
            <a:r>
              <a:rPr lang="en-IN" sz="2400" dirty="0" smtClean="0"/>
              <a:t>that is built on top of another network</a:t>
            </a:r>
          </a:p>
          <a:p>
            <a:r>
              <a:rPr lang="en-IN" sz="2800" dirty="0" smtClean="0"/>
              <a:t>Nodes in the overlay network can </a:t>
            </a:r>
          </a:p>
          <a:p>
            <a:pPr lvl="1"/>
            <a:r>
              <a:rPr lang="en-IN" sz="2400" dirty="0" smtClean="0"/>
              <a:t>connected by virtual or logical links</a:t>
            </a:r>
          </a:p>
          <a:p>
            <a:pPr lvl="2"/>
            <a:r>
              <a:rPr lang="en-IN" sz="2000" dirty="0" smtClean="0"/>
              <a:t>Through many physical links, in the underlying network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1064" y="1714488"/>
            <a:ext cx="3149493" cy="37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D19EBC-0188-471B-B0E5-9718D10B79D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3470" y="5572140"/>
            <a:ext cx="50006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i="1" dirty="0" smtClean="0"/>
              <a:t>Computer Networks: A Systems Approach,</a:t>
            </a:r>
            <a:r>
              <a:rPr lang="en-IN" sz="1100" dirty="0" smtClean="0"/>
              <a:t> Peterson and Davie</a:t>
            </a:r>
            <a:endParaRPr lang="en-IN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66698"/>
            <a:ext cx="8229600" cy="990600"/>
          </a:xfrm>
        </p:spPr>
        <p:txBody>
          <a:bodyPr/>
          <a:lstStyle/>
          <a:p>
            <a:r>
              <a:rPr lang="en-US" dirty="0" smtClean="0"/>
              <a:t>Gnutella: Query Flooding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48" y="1285860"/>
            <a:ext cx="4038600" cy="1928826"/>
          </a:xfrm>
        </p:spPr>
        <p:txBody>
          <a:bodyPr/>
          <a:lstStyle/>
          <a:p>
            <a:r>
              <a:rPr lang="en-IN" sz="2400" dirty="0" smtClean="0"/>
              <a:t>Fully distributed</a:t>
            </a:r>
          </a:p>
          <a:p>
            <a:pPr lvl="1"/>
            <a:r>
              <a:rPr lang="en-IN" sz="2000" dirty="0" smtClean="0"/>
              <a:t>No central server</a:t>
            </a:r>
          </a:p>
          <a:p>
            <a:r>
              <a:rPr lang="en-IN" sz="2400" dirty="0" smtClean="0"/>
              <a:t>Public domain protocol</a:t>
            </a:r>
          </a:p>
          <a:p>
            <a:pPr lvl="1"/>
            <a:r>
              <a:rPr lang="en-IN" sz="2000" dirty="0" smtClean="0"/>
              <a:t>Many Gnutella clients implementing protocol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6380" y="1357298"/>
            <a:ext cx="3400420" cy="4525963"/>
          </a:xfrm>
        </p:spPr>
        <p:txBody>
          <a:bodyPr/>
          <a:lstStyle/>
          <a:p>
            <a:r>
              <a:rPr lang="en-IN" sz="2400" dirty="0" smtClean="0"/>
              <a:t>Overlay network: graph</a:t>
            </a:r>
          </a:p>
          <a:p>
            <a:pPr lvl="1"/>
            <a:r>
              <a:rPr lang="en-IN" sz="2000" dirty="0" smtClean="0"/>
              <a:t>Edge between peer X and Y if there’s a TCP connection</a:t>
            </a:r>
          </a:p>
          <a:p>
            <a:pPr lvl="1"/>
            <a:r>
              <a:rPr lang="en-IN" sz="2000" dirty="0" smtClean="0"/>
              <a:t>All active peers and edges </a:t>
            </a:r>
            <a:r>
              <a:rPr lang="en-IN" sz="2000" dirty="0" smtClean="0"/>
              <a:t>form the overlay network</a:t>
            </a:r>
            <a:endParaRPr lang="en-IN" sz="2000" dirty="0" smtClean="0"/>
          </a:p>
          <a:p>
            <a:pPr lvl="1"/>
            <a:r>
              <a:rPr lang="en-IN" sz="2000" dirty="0" smtClean="0"/>
              <a:t>Given peer will typically be connected with &lt; 10 overlay </a:t>
            </a:r>
            <a:r>
              <a:rPr lang="en-IN" sz="2000" dirty="0" err="1" smtClean="0"/>
              <a:t>neighbors</a:t>
            </a:r>
            <a:endParaRPr lang="en-IN" sz="2000" dirty="0" smtClean="0"/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4C367-EA7A-406E-B655-EFACD93F9D5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68264"/>
            <a:ext cx="4214842" cy="316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28" y="285736"/>
            <a:ext cx="8229600" cy="1143000"/>
          </a:xfrm>
        </p:spPr>
        <p:txBody>
          <a:bodyPr/>
          <a:lstStyle/>
          <a:p>
            <a:r>
              <a:rPr lang="en-US" i="0" dirty="0"/>
              <a:t> Gnutella: Protocol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400" dirty="0"/>
              <a:t>Query message sent </a:t>
            </a:r>
            <a:br>
              <a:rPr lang="en-US" sz="2400" dirty="0"/>
            </a:br>
            <a:r>
              <a:rPr lang="en-US" sz="2400" dirty="0"/>
              <a:t>over existing TCP</a:t>
            </a:r>
            <a:br>
              <a:rPr lang="en-US" sz="2400" dirty="0"/>
            </a:br>
            <a:r>
              <a:rPr lang="en-US" sz="2400" dirty="0"/>
              <a:t>connections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Peers forward</a:t>
            </a:r>
            <a:br>
              <a:rPr lang="en-US" sz="2400" dirty="0"/>
            </a:br>
            <a:r>
              <a:rPr lang="en-US" sz="2400" dirty="0"/>
              <a:t>Query message</a:t>
            </a:r>
          </a:p>
          <a:p>
            <a:pPr>
              <a:buClr>
                <a:schemeClr val="tx1"/>
              </a:buClr>
            </a:pPr>
            <a:r>
              <a:rPr lang="en-US" sz="2400" dirty="0" err="1"/>
              <a:t>QueryHit</a:t>
            </a:r>
            <a:r>
              <a:rPr lang="en-US" sz="2400" dirty="0"/>
              <a:t> sent over </a:t>
            </a:r>
            <a:br>
              <a:rPr lang="en-US" sz="2400" dirty="0"/>
            </a:br>
            <a:r>
              <a:rPr lang="en-US" sz="2400" dirty="0"/>
              <a:t>reverse path</a:t>
            </a:r>
          </a:p>
          <a:p>
            <a:endParaRPr lang="en-US" sz="2300" dirty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643306" y="1978768"/>
            <a:ext cx="5113440" cy="4007941"/>
            <a:chOff x="2599" y="1374"/>
            <a:chExt cx="3551" cy="2783"/>
          </a:xfrm>
        </p:grpSpPr>
        <p:graphicFrame>
          <p:nvGraphicFramePr>
            <p:cNvPr id="343045" name="Object 5"/>
            <p:cNvGraphicFramePr>
              <a:graphicFrameLocks noChangeAspect="1"/>
            </p:cNvGraphicFramePr>
            <p:nvPr/>
          </p:nvGraphicFramePr>
          <p:xfrm>
            <a:off x="2599" y="2870"/>
            <a:ext cx="423" cy="294"/>
          </p:xfrm>
          <a:graphic>
            <a:graphicData uri="http://schemas.openxmlformats.org/presentationml/2006/ole">
              <p:oleObj spid="_x0000_s7170" name="Clip" r:id="rId4" imgW="1305000" imgH="1085760" progId="MS_ClipArt_Gallery.2">
                <p:embed/>
              </p:oleObj>
            </a:graphicData>
          </a:graphic>
        </p:graphicFrame>
        <p:graphicFrame>
          <p:nvGraphicFramePr>
            <p:cNvPr id="343046" name="Object 6"/>
            <p:cNvGraphicFramePr>
              <a:graphicFrameLocks noChangeAspect="1"/>
            </p:cNvGraphicFramePr>
            <p:nvPr/>
          </p:nvGraphicFramePr>
          <p:xfrm>
            <a:off x="3772" y="3861"/>
            <a:ext cx="423" cy="296"/>
          </p:xfrm>
          <a:graphic>
            <a:graphicData uri="http://schemas.openxmlformats.org/presentationml/2006/ole">
              <p:oleObj spid="_x0000_s7171" name="Clip" r:id="rId5" imgW="1305000" imgH="1085760" progId="MS_ClipArt_Gallery.2">
                <p:embed/>
              </p:oleObj>
            </a:graphicData>
          </a:graphic>
        </p:graphicFrame>
        <p:graphicFrame>
          <p:nvGraphicFramePr>
            <p:cNvPr id="343047" name="Object 7"/>
            <p:cNvGraphicFramePr>
              <a:graphicFrameLocks noChangeAspect="1"/>
            </p:cNvGraphicFramePr>
            <p:nvPr/>
          </p:nvGraphicFramePr>
          <p:xfrm>
            <a:off x="3772" y="2870"/>
            <a:ext cx="423" cy="294"/>
          </p:xfrm>
          <a:graphic>
            <a:graphicData uri="http://schemas.openxmlformats.org/presentationml/2006/ole">
              <p:oleObj spid="_x0000_s7172" name="Clip" r:id="rId6" imgW="1305000" imgH="1085760" progId="MS_ClipArt_Gallery.2">
                <p:embed/>
              </p:oleObj>
            </a:graphicData>
          </a:graphic>
        </p:graphicFrame>
        <p:graphicFrame>
          <p:nvGraphicFramePr>
            <p:cNvPr id="343048" name="Object 8"/>
            <p:cNvGraphicFramePr>
              <a:graphicFrameLocks noChangeAspect="1"/>
            </p:cNvGraphicFramePr>
            <p:nvPr/>
          </p:nvGraphicFramePr>
          <p:xfrm>
            <a:off x="3772" y="1836"/>
            <a:ext cx="423" cy="295"/>
          </p:xfrm>
          <a:graphic>
            <a:graphicData uri="http://schemas.openxmlformats.org/presentationml/2006/ole">
              <p:oleObj spid="_x0000_s7173" name="Clip" r:id="rId7" imgW="1305000" imgH="1085760" progId="MS_ClipArt_Gallery.2">
                <p:embed/>
              </p:oleObj>
            </a:graphicData>
          </a:graphic>
        </p:graphicFrame>
        <p:graphicFrame>
          <p:nvGraphicFramePr>
            <p:cNvPr id="343049" name="Object 9"/>
            <p:cNvGraphicFramePr>
              <a:graphicFrameLocks noChangeAspect="1"/>
            </p:cNvGraphicFramePr>
            <p:nvPr/>
          </p:nvGraphicFramePr>
          <p:xfrm>
            <a:off x="5553" y="2828"/>
            <a:ext cx="423" cy="295"/>
          </p:xfrm>
          <a:graphic>
            <a:graphicData uri="http://schemas.openxmlformats.org/presentationml/2006/ole">
              <p:oleObj spid="_x0000_s7174" name="Clip" r:id="rId8" imgW="1305000" imgH="1085760" progId="MS_ClipArt_Gallery.2">
                <p:embed/>
              </p:oleObj>
            </a:graphicData>
          </a:graphic>
        </p:graphicFrame>
        <p:graphicFrame>
          <p:nvGraphicFramePr>
            <p:cNvPr id="343050" name="Object 10"/>
            <p:cNvGraphicFramePr>
              <a:graphicFrameLocks noChangeAspect="1"/>
            </p:cNvGraphicFramePr>
            <p:nvPr/>
          </p:nvGraphicFramePr>
          <p:xfrm>
            <a:off x="5553" y="1794"/>
            <a:ext cx="423" cy="296"/>
          </p:xfrm>
          <a:graphic>
            <a:graphicData uri="http://schemas.openxmlformats.org/presentationml/2006/ole">
              <p:oleObj spid="_x0000_s7175" name="Clip" r:id="rId9" imgW="1305000" imgH="1085760" progId="MS_ClipArt_Gallery.2">
                <p:embed/>
              </p:oleObj>
            </a:graphicData>
          </a:graphic>
        </p:graphicFrame>
        <p:sp>
          <p:nvSpPr>
            <p:cNvPr id="343051" name="Line 11"/>
            <p:cNvSpPr>
              <a:spLocks noChangeShapeType="1"/>
            </p:cNvSpPr>
            <p:nvPr/>
          </p:nvSpPr>
          <p:spPr bwMode="auto">
            <a:xfrm flipV="1">
              <a:off x="2882" y="2083"/>
              <a:ext cx="1080" cy="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3052" name="Line 12"/>
            <p:cNvSpPr>
              <a:spLocks noChangeShapeType="1"/>
            </p:cNvSpPr>
            <p:nvPr/>
          </p:nvSpPr>
          <p:spPr bwMode="auto">
            <a:xfrm>
              <a:off x="4097" y="1919"/>
              <a:ext cx="173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3053" name="Line 13"/>
            <p:cNvSpPr>
              <a:spLocks noChangeShapeType="1"/>
            </p:cNvSpPr>
            <p:nvPr/>
          </p:nvSpPr>
          <p:spPr bwMode="auto">
            <a:xfrm>
              <a:off x="4136" y="2042"/>
              <a:ext cx="1691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3054" name="Line 14"/>
            <p:cNvSpPr>
              <a:spLocks noChangeShapeType="1"/>
            </p:cNvSpPr>
            <p:nvPr/>
          </p:nvSpPr>
          <p:spPr bwMode="auto">
            <a:xfrm>
              <a:off x="2922" y="3076"/>
              <a:ext cx="103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3055" name="Line 15"/>
            <p:cNvSpPr>
              <a:spLocks noChangeShapeType="1"/>
            </p:cNvSpPr>
            <p:nvPr/>
          </p:nvSpPr>
          <p:spPr bwMode="auto">
            <a:xfrm flipH="1">
              <a:off x="2963" y="2993"/>
              <a:ext cx="98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3056" name="Line 16"/>
            <p:cNvSpPr>
              <a:spLocks noChangeShapeType="1"/>
            </p:cNvSpPr>
            <p:nvPr/>
          </p:nvSpPr>
          <p:spPr bwMode="auto">
            <a:xfrm>
              <a:off x="2922" y="3118"/>
              <a:ext cx="1127" cy="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3247" y="2828"/>
              <a:ext cx="57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defTabSz="456487"/>
              <a:r>
                <a:rPr lang="en-US" dirty="0">
                  <a:latin typeface="Arial" pitchFamily="34" charset="0"/>
                </a:rPr>
                <a:t>Query</a:t>
              </a:r>
            </a:p>
          </p:txBody>
        </p:sp>
        <p:sp>
          <p:nvSpPr>
            <p:cNvPr id="343058" name="Text Box 18"/>
            <p:cNvSpPr txBox="1">
              <a:spLocks noChangeArrowheads="1"/>
            </p:cNvSpPr>
            <p:nvPr/>
          </p:nvSpPr>
          <p:spPr bwMode="auto">
            <a:xfrm>
              <a:off x="3126" y="3035"/>
              <a:ext cx="77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defTabSz="456487"/>
              <a:r>
                <a:rPr lang="en-US" dirty="0" err="1">
                  <a:latin typeface="Arial" pitchFamily="34" charset="0"/>
                </a:rPr>
                <a:t>QueryHit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43059" name="Text Box 19"/>
            <p:cNvSpPr txBox="1">
              <a:spLocks noChangeArrowheads="1"/>
            </p:cNvSpPr>
            <p:nvPr/>
          </p:nvSpPr>
          <p:spPr bwMode="auto">
            <a:xfrm>
              <a:off x="4663" y="1753"/>
              <a:ext cx="57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defTabSz="456487"/>
              <a:r>
                <a:rPr lang="en-US" dirty="0">
                  <a:latin typeface="Arial" pitchFamily="34" charset="0"/>
                </a:rPr>
                <a:t>Query</a:t>
              </a:r>
            </a:p>
          </p:txBody>
        </p:sp>
        <p:sp>
          <p:nvSpPr>
            <p:cNvPr id="343060" name="Text Box 20"/>
            <p:cNvSpPr txBox="1">
              <a:spLocks noChangeArrowheads="1"/>
            </p:cNvSpPr>
            <p:nvPr/>
          </p:nvSpPr>
          <p:spPr bwMode="auto">
            <a:xfrm rot="1838329">
              <a:off x="4685" y="2378"/>
              <a:ext cx="682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0794" tIns="50397" rIns="100794" bIns="50397">
              <a:spAutoFit/>
            </a:bodyPr>
            <a:lstStyle/>
            <a:p>
              <a:pPr defTabSz="456487"/>
              <a:r>
                <a:rPr lang="en-US" dirty="0">
                  <a:latin typeface="Arial" pitchFamily="34" charset="0"/>
                </a:rPr>
                <a:t>Query</a:t>
              </a:r>
            </a:p>
          </p:txBody>
        </p:sp>
        <p:sp>
          <p:nvSpPr>
            <p:cNvPr id="343061" name="Text Box 21"/>
            <p:cNvSpPr txBox="1">
              <a:spLocks noChangeArrowheads="1"/>
            </p:cNvSpPr>
            <p:nvPr/>
          </p:nvSpPr>
          <p:spPr bwMode="auto">
            <a:xfrm>
              <a:off x="4663" y="1960"/>
              <a:ext cx="77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defTabSz="456487"/>
              <a:r>
                <a:rPr lang="en-US" dirty="0" err="1">
                  <a:latin typeface="Arial" pitchFamily="34" charset="0"/>
                </a:rPr>
                <a:t>QueryHit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43062" name="Text Box 22"/>
            <p:cNvSpPr txBox="1">
              <a:spLocks noChangeArrowheads="1"/>
            </p:cNvSpPr>
            <p:nvPr/>
          </p:nvSpPr>
          <p:spPr bwMode="auto">
            <a:xfrm rot="19317177">
              <a:off x="3078" y="2241"/>
              <a:ext cx="57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defTabSz="456487"/>
              <a:r>
                <a:rPr lang="en-US" dirty="0">
                  <a:latin typeface="Arial" pitchFamily="34" charset="0"/>
                </a:rPr>
                <a:t>Query</a:t>
              </a:r>
            </a:p>
          </p:txBody>
        </p:sp>
        <p:sp>
          <p:nvSpPr>
            <p:cNvPr id="343063" name="Text Box 23"/>
            <p:cNvSpPr txBox="1">
              <a:spLocks noChangeArrowheads="1"/>
            </p:cNvSpPr>
            <p:nvPr/>
          </p:nvSpPr>
          <p:spPr bwMode="auto">
            <a:xfrm rot="2175888">
              <a:off x="3165" y="3512"/>
              <a:ext cx="57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defTabSz="456487"/>
              <a:r>
                <a:rPr lang="en-US" dirty="0">
                  <a:latin typeface="Arial" pitchFamily="34" charset="0"/>
                </a:rPr>
                <a:t>Query</a:t>
              </a:r>
            </a:p>
          </p:txBody>
        </p:sp>
        <p:sp>
          <p:nvSpPr>
            <p:cNvPr id="343064" name="Line 24"/>
            <p:cNvSpPr>
              <a:spLocks noChangeShapeType="1"/>
            </p:cNvSpPr>
            <p:nvPr/>
          </p:nvSpPr>
          <p:spPr bwMode="auto">
            <a:xfrm flipH="1">
              <a:off x="2922" y="2083"/>
              <a:ext cx="1127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3065" name="Text Box 25"/>
            <p:cNvSpPr txBox="1">
              <a:spLocks noChangeArrowheads="1"/>
            </p:cNvSpPr>
            <p:nvPr/>
          </p:nvSpPr>
          <p:spPr bwMode="auto">
            <a:xfrm rot="19399539">
              <a:off x="3196" y="2399"/>
              <a:ext cx="861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0794" tIns="50397" rIns="100794" bIns="50397">
              <a:spAutoFit/>
            </a:bodyPr>
            <a:lstStyle/>
            <a:p>
              <a:pPr defTabSz="456487"/>
              <a:r>
                <a:rPr lang="en-US" dirty="0" err="1">
                  <a:latin typeface="Arial" pitchFamily="34" charset="0"/>
                </a:rPr>
                <a:t>QueryHit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43066" name="Freeform 26"/>
            <p:cNvSpPr>
              <a:spLocks/>
            </p:cNvSpPr>
            <p:nvPr/>
          </p:nvSpPr>
          <p:spPr bwMode="auto">
            <a:xfrm>
              <a:off x="2700" y="1374"/>
              <a:ext cx="3450" cy="1496"/>
            </a:xfrm>
            <a:custGeom>
              <a:avLst/>
              <a:gdLst/>
              <a:ahLst/>
              <a:cxnLst>
                <a:cxn ang="0">
                  <a:pos x="3528" y="536"/>
                </a:cxn>
                <a:cxn ang="0">
                  <a:pos x="2856" y="248"/>
                </a:cxn>
                <a:cxn ang="0">
                  <a:pos x="1608" y="152"/>
                </a:cxn>
                <a:cxn ang="0">
                  <a:pos x="264" y="1160"/>
                </a:cxn>
                <a:cxn ang="0">
                  <a:pos x="24" y="1736"/>
                </a:cxn>
              </a:cxnLst>
              <a:rect l="0" t="0" r="r" b="b"/>
              <a:pathLst>
                <a:path w="3528" h="1736">
                  <a:moveTo>
                    <a:pt x="3528" y="536"/>
                  </a:moveTo>
                  <a:cubicBezTo>
                    <a:pt x="3352" y="424"/>
                    <a:pt x="3176" y="312"/>
                    <a:pt x="2856" y="248"/>
                  </a:cubicBezTo>
                  <a:cubicBezTo>
                    <a:pt x="2536" y="184"/>
                    <a:pt x="2040" y="0"/>
                    <a:pt x="1608" y="152"/>
                  </a:cubicBezTo>
                  <a:cubicBezTo>
                    <a:pt x="1176" y="304"/>
                    <a:pt x="528" y="896"/>
                    <a:pt x="264" y="1160"/>
                  </a:cubicBezTo>
                  <a:cubicBezTo>
                    <a:pt x="0" y="1424"/>
                    <a:pt x="64" y="1640"/>
                    <a:pt x="24" y="173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43067" name="Line 27"/>
            <p:cNvSpPr>
              <a:spLocks noChangeShapeType="1"/>
            </p:cNvSpPr>
            <p:nvPr/>
          </p:nvSpPr>
          <p:spPr bwMode="auto">
            <a:xfrm flipH="1">
              <a:off x="4136" y="2002"/>
              <a:ext cx="1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43068" name="Text Box 28"/>
          <p:cNvSpPr txBox="1">
            <a:spLocks noChangeArrowheads="1"/>
          </p:cNvSpPr>
          <p:nvPr/>
        </p:nvSpPr>
        <p:spPr bwMode="auto">
          <a:xfrm>
            <a:off x="7161121" y="1623052"/>
            <a:ext cx="1982880" cy="7017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30" tIns="45715" rIns="91430" bIns="45715">
            <a:spAutoFit/>
          </a:bodyPr>
          <a:lstStyle/>
          <a:p>
            <a:pPr defTabSz="456487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dirty="0"/>
              <a:t>File transfer:</a:t>
            </a:r>
          </a:p>
          <a:p>
            <a:pPr defTabSz="456487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dirty="0"/>
              <a:t>HTTP</a:t>
            </a:r>
          </a:p>
        </p:txBody>
      </p:sp>
      <p:sp>
        <p:nvSpPr>
          <p:cNvPr id="343069" name="Text Box 29"/>
          <p:cNvSpPr txBox="1">
            <a:spLocks noChangeArrowheads="1"/>
          </p:cNvSpPr>
          <p:nvPr/>
        </p:nvSpPr>
        <p:spPr bwMode="auto">
          <a:xfrm>
            <a:off x="1100161" y="4923878"/>
            <a:ext cx="1577591" cy="107720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defTabSz="456487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Scalability:</a:t>
            </a:r>
          </a:p>
          <a:p>
            <a:pPr defTabSz="456487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limited scope</a:t>
            </a:r>
            <a:br>
              <a:rPr lang="en-US" sz="2000" dirty="0">
                <a:solidFill>
                  <a:schemeClr val="tx2"/>
                </a:solidFill>
                <a:latin typeface="+mn-lt"/>
              </a:rPr>
            </a:br>
            <a:r>
              <a:rPr lang="en-US" sz="2000" dirty="0">
                <a:solidFill>
                  <a:schemeClr val="tx2"/>
                </a:solidFill>
                <a:latin typeface="+mn-lt"/>
              </a:rPr>
              <a:t>flooding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8EDBBA-AB6E-4939-B6D8-7677DDDD8303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36"/>
            <a:ext cx="8229600" cy="1143000"/>
          </a:xfrm>
        </p:spPr>
        <p:txBody>
          <a:bodyPr/>
          <a:lstStyle/>
          <a:p>
            <a:r>
              <a:rPr lang="en-US" i="0" dirty="0"/>
              <a:t> Gnutella: Peer Joining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481" y="1428736"/>
            <a:ext cx="7886880" cy="48577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Joining peer X must find some other </a:t>
            </a:r>
            <a:r>
              <a:rPr lang="en-US" sz="2800" dirty="0" smtClean="0">
                <a:solidFill>
                  <a:schemeClr val="accent2"/>
                </a:solidFill>
              </a:rPr>
              <a:t>peers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Start with a list of candidate </a:t>
            </a:r>
            <a:r>
              <a:rPr lang="en-US" sz="2400" dirty="0" smtClean="0"/>
              <a:t>peers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 bootstrap server is needed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X </a:t>
            </a:r>
            <a:r>
              <a:rPr lang="en-US" sz="2400" dirty="0"/>
              <a:t>sequentially attempts TCP connections with peers on list until connection setup with 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X </a:t>
            </a:r>
            <a:r>
              <a:rPr lang="en-US" sz="2800" dirty="0"/>
              <a:t>sends Ping message to 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 forwards Ping message.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peers receiving Ping message respond with Pong message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X receives many Pong messages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X can then set up additional TCP connections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09FA54-D5AF-4F66-BA29-D38E0B6B8DD7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36"/>
            <a:ext cx="8229600" cy="1143000"/>
          </a:xfrm>
        </p:spPr>
        <p:txBody>
          <a:bodyPr/>
          <a:lstStyle/>
          <a:p>
            <a:r>
              <a:rPr lang="en-US" i="0" dirty="0"/>
              <a:t> Gnutella: Pros and Cons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399520" cy="4740978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dirty="0"/>
              <a:t>Fully decentralized</a:t>
            </a:r>
          </a:p>
          <a:p>
            <a:pPr lvl="1"/>
            <a:r>
              <a:rPr lang="en-US" dirty="0"/>
              <a:t>Search cost distributed</a:t>
            </a:r>
          </a:p>
          <a:p>
            <a:pPr lvl="1"/>
            <a:r>
              <a:rPr lang="en-US" dirty="0"/>
              <a:t>Processing per node permits powerful search semantics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dirty="0"/>
              <a:t>Search scope may be quite large</a:t>
            </a:r>
          </a:p>
          <a:p>
            <a:pPr lvl="1"/>
            <a:r>
              <a:rPr lang="en-US" dirty="0"/>
              <a:t>Search time may be quite long</a:t>
            </a:r>
          </a:p>
          <a:p>
            <a:pPr lvl="1"/>
            <a:r>
              <a:rPr lang="en-US" dirty="0"/>
              <a:t>High overhead, and nodes come and go often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09418-70FF-4A0E-A680-9334E8BBD7F2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60"/>
            <a:ext cx="8229600" cy="990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0" dirty="0"/>
              <a:t>Hybrid P2P system: </a:t>
            </a:r>
            <a:r>
              <a:rPr lang="en-US" i="0" dirty="0" err="1"/>
              <a:t>KaAzA</a:t>
            </a:r>
            <a:endParaRPr lang="en-US" i="0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1428736"/>
            <a:ext cx="8225280" cy="4530716"/>
          </a:xfrm>
        </p:spPr>
        <p:txBody>
          <a:bodyPr/>
          <a:lstStyle/>
          <a:p>
            <a:pPr marL="514350" indent="-514350">
              <a:buClr>
                <a:schemeClr val="tx2"/>
              </a:buClr>
              <a:buSzPct val="100000"/>
            </a:pPr>
            <a:r>
              <a:rPr lang="en-US" dirty="0"/>
              <a:t>KaZaA history</a:t>
            </a:r>
          </a:p>
          <a:p>
            <a:pPr marL="871926" lvl="1" indent="-457200">
              <a:buClr>
                <a:schemeClr val="tx2"/>
              </a:buClr>
              <a:buSzPct val="100000"/>
            </a:pPr>
            <a:r>
              <a:rPr lang="en-US" sz="2500" dirty="0"/>
              <a:t>2001: created by Dutch company (</a:t>
            </a:r>
            <a:r>
              <a:rPr lang="en-US" sz="2500" dirty="0" err="1"/>
              <a:t>Kazaa</a:t>
            </a:r>
            <a:r>
              <a:rPr lang="en-US" sz="2500" dirty="0"/>
              <a:t> BV)</a:t>
            </a:r>
          </a:p>
          <a:p>
            <a:pPr marL="514350" indent="-514350">
              <a:buClr>
                <a:schemeClr val="tx2"/>
              </a:buClr>
              <a:buSzPct val="100000"/>
            </a:pPr>
            <a:r>
              <a:rPr lang="en-US" dirty="0"/>
              <a:t>Smart query flooding</a:t>
            </a:r>
          </a:p>
          <a:p>
            <a:pPr marL="871926" lvl="1" indent="-457200">
              <a:buClr>
                <a:schemeClr val="tx2"/>
              </a:buClr>
              <a:buSzPct val="100000"/>
            </a:pPr>
            <a:r>
              <a:rPr lang="en-US" sz="2500" dirty="0"/>
              <a:t>Join: on start, the client contacts a super-node (and may later become one)</a:t>
            </a:r>
          </a:p>
          <a:p>
            <a:pPr marL="871926" lvl="1" indent="-457200">
              <a:buClr>
                <a:schemeClr val="tx2"/>
              </a:buClr>
              <a:buSzPct val="100000"/>
            </a:pPr>
            <a:r>
              <a:rPr lang="en-US" sz="2500" dirty="0"/>
              <a:t>Publish: client sends list of files to its super-node</a:t>
            </a:r>
          </a:p>
          <a:p>
            <a:pPr marL="871926" lvl="1" indent="-457200">
              <a:buClr>
                <a:schemeClr val="tx2"/>
              </a:buClr>
              <a:buSzPct val="100000"/>
            </a:pPr>
            <a:r>
              <a:rPr lang="en-US" sz="2500" dirty="0"/>
              <a:t>Search: send query to super-node, and the super-nodes flood queries among themselves</a:t>
            </a:r>
          </a:p>
          <a:p>
            <a:pPr marL="871926" lvl="1" indent="-457200">
              <a:buClr>
                <a:schemeClr val="tx2"/>
              </a:buClr>
              <a:buSzPct val="100000"/>
            </a:pPr>
            <a:r>
              <a:rPr lang="en-US" sz="2500" dirty="0"/>
              <a:t>Fetch: get file directly from </a:t>
            </a:r>
            <a:r>
              <a:rPr lang="en-US" sz="2500" dirty="0" smtClean="0"/>
              <a:t>peer(s)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8106EF-5F6E-49A8-B3F4-174FA2546B1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70749"/>
            <a:ext cx="7735680" cy="1091635"/>
          </a:xfrm>
        </p:spPr>
        <p:txBody>
          <a:bodyPr/>
          <a:lstStyle/>
          <a:p>
            <a:r>
              <a:rPr lang="en-US" sz="3300" dirty="0"/>
              <a:t> </a:t>
            </a:r>
            <a:r>
              <a:rPr lang="en-US" sz="4000" dirty="0"/>
              <a:t>KaZaA: Exploiting Heterogeneity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2481" y="1428736"/>
            <a:ext cx="4374720" cy="4857783"/>
          </a:xfrm>
        </p:spPr>
        <p:txBody>
          <a:bodyPr/>
          <a:lstStyle/>
          <a:p>
            <a:pPr marL="311045" indent="-311045">
              <a:buClr>
                <a:schemeClr val="tx2"/>
              </a:buClr>
              <a:buSzPct val="100000"/>
              <a:buFont typeface="Times New Roman" pitchFamily="18" charset="0"/>
              <a:buChar char="•"/>
            </a:pPr>
            <a:r>
              <a:rPr lang="en-US" sz="2800" dirty="0"/>
              <a:t>Each peer is either a group leader or assigned to a group leader</a:t>
            </a:r>
          </a:p>
          <a:p>
            <a:pPr marL="673930" lvl="1" indent="-259204">
              <a:buClr>
                <a:schemeClr val="tx2"/>
              </a:buClr>
              <a:buSzPct val="100000"/>
              <a:buFont typeface="Times New Roman" pitchFamily="18" charset="0"/>
              <a:buChar char="–"/>
            </a:pPr>
            <a:r>
              <a:rPr lang="en-US" sz="2400" dirty="0"/>
              <a:t>TCP connection between peer and its group leader</a:t>
            </a:r>
          </a:p>
          <a:p>
            <a:pPr marL="673930" lvl="1" indent="-259204">
              <a:buClr>
                <a:schemeClr val="tx2"/>
              </a:buClr>
              <a:buSzPct val="100000"/>
              <a:buFont typeface="Times New Roman" pitchFamily="18" charset="0"/>
              <a:buChar char="–"/>
            </a:pPr>
            <a:r>
              <a:rPr lang="en-US" sz="2400" dirty="0"/>
              <a:t>TCP connections between some pairs of group leaders</a:t>
            </a:r>
          </a:p>
          <a:p>
            <a:pPr marL="311045" indent="-311045">
              <a:buClr>
                <a:schemeClr val="tx2"/>
              </a:buClr>
              <a:buSzPct val="100000"/>
              <a:buFont typeface="Times New Roman" pitchFamily="18" charset="0"/>
              <a:buChar char="•"/>
            </a:pPr>
            <a:r>
              <a:rPr lang="en-US" sz="2800" dirty="0"/>
              <a:t>Group leader tracks the content in all its children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5060181" y="1500174"/>
          <a:ext cx="3726661" cy="4837970"/>
        </p:xfrm>
        <a:graphic>
          <a:graphicData uri="http://schemas.openxmlformats.org/presentationml/2006/ole">
            <p:oleObj spid="_x0000_s8194" name="VISIO" r:id="rId4" imgW="4208400" imgH="592416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8"/>
            <a:ext cx="8229600" cy="1143000"/>
          </a:xfrm>
        </p:spPr>
        <p:txBody>
          <a:bodyPr/>
          <a:lstStyle/>
          <a:p>
            <a:r>
              <a:rPr lang="en-US" sz="3500" dirty="0"/>
              <a:t> </a:t>
            </a:r>
            <a:r>
              <a:rPr lang="en-US" sz="4000" dirty="0"/>
              <a:t>KaZaA: Motivation for Super-Nodes</a:t>
            </a:r>
            <a:endParaRPr lang="en-US" sz="3500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428736"/>
            <a:ext cx="8156160" cy="4709294"/>
          </a:xfrm>
        </p:spPr>
        <p:txBody>
          <a:bodyPr/>
          <a:lstStyle/>
          <a:p>
            <a:r>
              <a:rPr lang="en-US" sz="2800" dirty="0"/>
              <a:t>Query consolidation</a:t>
            </a:r>
          </a:p>
          <a:p>
            <a:pPr lvl="1"/>
            <a:r>
              <a:rPr lang="en-US" sz="2400" dirty="0"/>
              <a:t>Many connected nodes may have only a few files</a:t>
            </a:r>
          </a:p>
          <a:p>
            <a:pPr lvl="1"/>
            <a:r>
              <a:rPr lang="en-US" sz="2400" dirty="0"/>
              <a:t>Propagating query to a sub-node may take more time than for the super-node to answer itself</a:t>
            </a:r>
          </a:p>
          <a:p>
            <a:r>
              <a:rPr lang="en-US" sz="2800" dirty="0"/>
              <a:t>Stability</a:t>
            </a:r>
          </a:p>
          <a:p>
            <a:pPr lvl="1"/>
            <a:r>
              <a:rPr lang="en-US" sz="2400" dirty="0"/>
              <a:t>Super-node selection favors nodes with high up-time</a:t>
            </a:r>
          </a:p>
          <a:p>
            <a:pPr lvl="1"/>
            <a:r>
              <a:rPr lang="en-US" sz="2400" dirty="0"/>
              <a:t>How long you’ve been on is a good predictor of how long you’ll be around in the future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643DA-902E-4A51-AAA5-AE2D1177BCD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0" dirty="0" err="1"/>
              <a:t>BitTorrent</a:t>
            </a:r>
            <a:endParaRPr lang="en-US" i="0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428736"/>
            <a:ext cx="8225280" cy="4709294"/>
          </a:xfrm>
        </p:spPr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history and motivation</a:t>
            </a:r>
          </a:p>
          <a:p>
            <a:pPr lvl="1"/>
            <a:r>
              <a:rPr lang="en-US" dirty="0"/>
              <a:t>2002: B. Cohen debuted </a:t>
            </a:r>
            <a:r>
              <a:rPr lang="en-US" dirty="0" err="1"/>
              <a:t>BitTorrent</a:t>
            </a:r>
            <a:endParaRPr lang="en-US" dirty="0"/>
          </a:p>
          <a:p>
            <a:pPr lvl="1"/>
            <a:r>
              <a:rPr lang="en-US" dirty="0"/>
              <a:t>Key motivation: popular content</a:t>
            </a:r>
          </a:p>
          <a:p>
            <a:pPr lvl="2"/>
            <a:r>
              <a:rPr lang="en-US" dirty="0"/>
              <a:t>Popularity exhibits temporal </a:t>
            </a:r>
            <a:r>
              <a:rPr lang="en-US" dirty="0" smtClean="0"/>
              <a:t>locality</a:t>
            </a:r>
            <a:endParaRPr lang="en-US" sz="2800" dirty="0"/>
          </a:p>
          <a:p>
            <a:pPr lvl="1"/>
            <a:r>
              <a:rPr lang="en-US" dirty="0"/>
              <a:t>Focused on </a:t>
            </a:r>
            <a:r>
              <a:rPr lang="en-US" u="sng" dirty="0"/>
              <a:t>efficient </a:t>
            </a:r>
            <a:r>
              <a:rPr lang="en-US" i="1" u="sng" dirty="0"/>
              <a:t>fetching</a:t>
            </a:r>
            <a:r>
              <a:rPr lang="en-US" u="sng" dirty="0"/>
              <a:t>, not searching</a:t>
            </a:r>
          </a:p>
          <a:p>
            <a:pPr lvl="2"/>
            <a:r>
              <a:rPr lang="en-US" dirty="0" smtClean="0"/>
              <a:t>To handle very large files</a:t>
            </a:r>
          </a:p>
          <a:p>
            <a:pPr lvl="2"/>
            <a:r>
              <a:rPr lang="en-US" dirty="0" smtClean="0"/>
              <a:t>If few publisher and </a:t>
            </a:r>
            <a:r>
              <a:rPr lang="en-US" dirty="0"/>
              <a:t>many </a:t>
            </a:r>
            <a:r>
              <a:rPr lang="en-US" dirty="0" err="1" smtClean="0"/>
              <a:t>downloaders</a:t>
            </a:r>
            <a:endParaRPr lang="en-US" dirty="0" smtClean="0"/>
          </a:p>
          <a:p>
            <a:pPr lvl="3"/>
            <a:r>
              <a:rPr lang="en-US" dirty="0" smtClean="0"/>
              <a:t>Publishers may bog down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36A310-DD71-4D8A-82E4-89B18DCE2784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/>
          <a:lstStyle/>
          <a:p>
            <a:r>
              <a:rPr lang="en-US" sz="3600" dirty="0" err="1"/>
              <a:t>BitTorrent</a:t>
            </a:r>
            <a:r>
              <a:rPr lang="en-US" sz="3600" dirty="0"/>
              <a:t>: Simultaneous Downloading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184960" cy="47863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Divide large file into many pieces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Replicate different pieces on different peers</a:t>
            </a:r>
          </a:p>
          <a:p>
            <a:pPr lvl="2">
              <a:lnSpc>
                <a:spcPct val="90000"/>
              </a:lnSpc>
            </a:pPr>
            <a:r>
              <a:rPr lang="en-US" sz="2500" dirty="0" smtClean="0"/>
              <a:t>Peer </a:t>
            </a:r>
            <a:r>
              <a:rPr lang="en-US" sz="2500" dirty="0"/>
              <a:t>can (hopefully) assemble the entire file</a:t>
            </a:r>
          </a:p>
          <a:p>
            <a:pPr>
              <a:lnSpc>
                <a:spcPct val="90000"/>
              </a:lnSpc>
            </a:pPr>
            <a:r>
              <a:rPr lang="en-US" dirty="0"/>
              <a:t>Allows simultaneous downloading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Retrieving different parts of the file from different peers at the same time</a:t>
            </a:r>
          </a:p>
          <a:p>
            <a:pPr lvl="2">
              <a:lnSpc>
                <a:spcPct val="90000"/>
              </a:lnSpc>
            </a:pPr>
            <a:r>
              <a:rPr lang="en-US" sz="2500" dirty="0"/>
              <a:t>And uploading parts of the file to peers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Important for very large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EDF0C-B962-4903-BA92-6B46987A2362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n-US" sz="4000" dirty="0" err="1" smtClean="0"/>
              <a:t>BitTorrent</a:t>
            </a:r>
            <a:r>
              <a:rPr lang="en-US" sz="4000" dirty="0" smtClean="0"/>
              <a:t>: Simultaneous Downloading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01080" cy="4754563"/>
          </a:xfrm>
        </p:spPr>
        <p:txBody>
          <a:bodyPr/>
          <a:lstStyle/>
          <a:p>
            <a:r>
              <a:rPr lang="en-IN" dirty="0" smtClean="0"/>
              <a:t>Replication: natural </a:t>
            </a:r>
            <a:r>
              <a:rPr lang="en-IN" dirty="0" smtClean="0"/>
              <a:t>side effect of </a:t>
            </a:r>
            <a:r>
              <a:rPr lang="en-IN" dirty="0" smtClean="0"/>
              <a:t>downloading </a:t>
            </a:r>
          </a:p>
          <a:p>
            <a:pPr lvl="1"/>
            <a:r>
              <a:rPr lang="en-IN" dirty="0" smtClean="0"/>
              <a:t>As </a:t>
            </a:r>
            <a:r>
              <a:rPr lang="en-IN" dirty="0" smtClean="0"/>
              <a:t>soon as a peer downloads a particular </a:t>
            </a:r>
            <a:r>
              <a:rPr lang="en-IN" dirty="0" smtClean="0"/>
              <a:t>piece</a:t>
            </a:r>
          </a:p>
          <a:p>
            <a:pPr lvl="2"/>
            <a:r>
              <a:rPr lang="en-IN" dirty="0" smtClean="0"/>
              <a:t>it </a:t>
            </a:r>
            <a:r>
              <a:rPr lang="en-IN" dirty="0" smtClean="0"/>
              <a:t>becomes another source for that piece.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 smtClean="0"/>
              <a:t>more peers downloading pieces of the file, the more piece replication </a:t>
            </a:r>
            <a:r>
              <a:rPr lang="en-IN" dirty="0" smtClean="0"/>
              <a:t>occurs</a:t>
            </a:r>
          </a:p>
          <a:p>
            <a:pPr lvl="2"/>
            <a:r>
              <a:rPr lang="en-IN" dirty="0" smtClean="0"/>
              <a:t>distributes </a:t>
            </a:r>
            <a:r>
              <a:rPr lang="en-IN" dirty="0" smtClean="0"/>
              <a:t>the load </a:t>
            </a:r>
            <a:r>
              <a:rPr lang="en-IN" dirty="0" smtClean="0"/>
              <a:t>proportionately</a:t>
            </a:r>
          </a:p>
          <a:p>
            <a:pPr lvl="2"/>
            <a:r>
              <a:rPr lang="en-IN" dirty="0" smtClean="0"/>
              <a:t>more </a:t>
            </a:r>
            <a:r>
              <a:rPr lang="en-IN" dirty="0" smtClean="0"/>
              <a:t>total bandwidth is available to share the file with others. </a:t>
            </a:r>
            <a:endParaRPr lang="en-IN" dirty="0" smtClean="0"/>
          </a:p>
          <a:p>
            <a:pPr lvl="2"/>
            <a:r>
              <a:rPr lang="en-IN" dirty="0" smtClean="0"/>
              <a:t>Pieces </a:t>
            </a:r>
            <a:r>
              <a:rPr lang="en-IN" dirty="0" smtClean="0"/>
              <a:t>are downloaded in random order </a:t>
            </a:r>
            <a:endParaRPr lang="en-IN" dirty="0" smtClean="0"/>
          </a:p>
          <a:p>
            <a:pPr lvl="3"/>
            <a:r>
              <a:rPr lang="en-IN" sz="1800" dirty="0" smtClean="0"/>
              <a:t>to </a:t>
            </a:r>
            <a:r>
              <a:rPr lang="en-IN" sz="1800" dirty="0" smtClean="0"/>
              <a:t>avoid a situation where peers find themselves lacking the same set of pieces.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55E9EA-A1EE-4F90-9F61-4492F8CD598A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57729"/>
          </a:xfrm>
        </p:spPr>
        <p:txBody>
          <a:bodyPr/>
          <a:lstStyle/>
          <a:p>
            <a:r>
              <a:rPr lang="en-IN" sz="2800" dirty="0" smtClean="0"/>
              <a:t>Logical network implemented on top of some underlying network:</a:t>
            </a:r>
          </a:p>
          <a:p>
            <a:pPr lvl="1"/>
            <a:r>
              <a:rPr lang="en-IN" sz="2400" dirty="0" smtClean="0"/>
              <a:t>the Internet was built as an overlay over telephone network</a:t>
            </a:r>
          </a:p>
          <a:p>
            <a:r>
              <a:rPr lang="en-IN" sz="2800" dirty="0" smtClean="0"/>
              <a:t>The links that connect the overlay nodes</a:t>
            </a:r>
          </a:p>
          <a:p>
            <a:pPr lvl="1"/>
            <a:r>
              <a:rPr lang="en-IN" sz="2400" dirty="0" smtClean="0"/>
              <a:t>implemented as tunnels through the underlying network</a:t>
            </a:r>
          </a:p>
          <a:p>
            <a:pPr lvl="1"/>
            <a:r>
              <a:rPr lang="en-US" sz="2400" dirty="0" smtClean="0"/>
              <a:t>For example, Tunneling in:</a:t>
            </a:r>
          </a:p>
          <a:p>
            <a:pPr lvl="2"/>
            <a:r>
              <a:rPr lang="en-US" sz="2000" dirty="0" smtClean="0"/>
              <a:t>VPN (Virtual Private Networks)</a:t>
            </a:r>
          </a:p>
          <a:p>
            <a:pPr lvl="2"/>
            <a:r>
              <a:rPr lang="en-US" sz="2000" dirty="0" smtClean="0"/>
              <a:t>IPv6 deployment (IP in IP tunnel)</a:t>
            </a:r>
          </a:p>
          <a:p>
            <a:pPr lvl="2"/>
            <a:r>
              <a:rPr lang="en-US" sz="2000" dirty="0" smtClean="0"/>
              <a:t>Multicast Back Bone (MBONE, IP in IP tunnel)</a:t>
            </a:r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2E959-1711-4E97-A37F-CC9547B3CC4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: Swarms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29642" cy="4754563"/>
          </a:xfrm>
        </p:spPr>
        <p:txBody>
          <a:bodyPr/>
          <a:lstStyle/>
          <a:p>
            <a:r>
              <a:rPr lang="en-IN" sz="2400" dirty="0" smtClean="0"/>
              <a:t>File </a:t>
            </a:r>
            <a:r>
              <a:rPr lang="en-IN" sz="2400" dirty="0" smtClean="0"/>
              <a:t>is shared via </a:t>
            </a:r>
            <a:r>
              <a:rPr lang="en-IN" sz="2400" dirty="0" smtClean="0"/>
              <a:t>independent </a:t>
            </a:r>
            <a:r>
              <a:rPr lang="en-IN" sz="2400" dirty="0" err="1" smtClean="0"/>
              <a:t>BitTorrent</a:t>
            </a:r>
            <a:r>
              <a:rPr lang="en-IN" sz="2400" dirty="0" smtClean="0"/>
              <a:t> </a:t>
            </a:r>
            <a:r>
              <a:rPr lang="en-IN" sz="2400" dirty="0" smtClean="0"/>
              <a:t>network </a:t>
            </a:r>
            <a:r>
              <a:rPr lang="en-IN" sz="2400" i="1" u="sng" dirty="0" smtClean="0"/>
              <a:t>swarm</a:t>
            </a:r>
          </a:p>
          <a:p>
            <a:r>
              <a:rPr lang="en-IN" sz="2400" dirty="0" smtClean="0"/>
              <a:t>The lifecycle of </a:t>
            </a:r>
            <a:r>
              <a:rPr lang="en-IN" sz="2400" dirty="0" smtClean="0"/>
              <a:t>a </a:t>
            </a:r>
            <a:r>
              <a:rPr lang="en-IN" sz="2400" dirty="0" smtClean="0"/>
              <a:t>swarm </a:t>
            </a:r>
          </a:p>
          <a:p>
            <a:pPr lvl="1"/>
            <a:r>
              <a:rPr lang="en-IN" sz="2400" dirty="0" smtClean="0"/>
              <a:t>starts </a:t>
            </a:r>
            <a:r>
              <a:rPr lang="en-IN" sz="2400" dirty="0" smtClean="0"/>
              <a:t>as a singleton peer with a complete copy of the </a:t>
            </a:r>
            <a:r>
              <a:rPr lang="en-IN" sz="2400" dirty="0" smtClean="0"/>
              <a:t>file</a:t>
            </a:r>
          </a:p>
          <a:p>
            <a:pPr lvl="1"/>
            <a:r>
              <a:rPr lang="en-IN" sz="2400" dirty="0" smtClean="0"/>
              <a:t>node </a:t>
            </a:r>
            <a:r>
              <a:rPr lang="en-IN" sz="2400" dirty="0" smtClean="0"/>
              <a:t>that wants to download </a:t>
            </a:r>
            <a:r>
              <a:rPr lang="en-IN" sz="2400" dirty="0" smtClean="0"/>
              <a:t>joins </a:t>
            </a:r>
            <a:r>
              <a:rPr lang="en-IN" sz="2400" dirty="0" smtClean="0"/>
              <a:t>the </a:t>
            </a:r>
            <a:r>
              <a:rPr lang="en-IN" sz="2400" dirty="0" smtClean="0"/>
              <a:t>swarm </a:t>
            </a:r>
          </a:p>
          <a:p>
            <a:pPr lvl="2"/>
            <a:r>
              <a:rPr lang="en-IN" sz="2000" dirty="0" smtClean="0"/>
              <a:t>becomes </a:t>
            </a:r>
            <a:r>
              <a:rPr lang="en-IN" sz="2000" dirty="0" smtClean="0"/>
              <a:t>its second </a:t>
            </a:r>
            <a:r>
              <a:rPr lang="en-IN" sz="2000" dirty="0" smtClean="0"/>
              <a:t>member and </a:t>
            </a:r>
            <a:r>
              <a:rPr lang="en-IN" sz="2000" dirty="0" smtClean="0"/>
              <a:t>begins downloading </a:t>
            </a:r>
            <a:r>
              <a:rPr lang="en-IN" sz="2000" dirty="0" smtClean="0"/>
              <a:t>pieces</a:t>
            </a:r>
          </a:p>
          <a:p>
            <a:pPr lvl="3"/>
            <a:r>
              <a:rPr lang="en-IN" sz="1600" dirty="0" smtClean="0"/>
              <a:t>becomes </a:t>
            </a:r>
            <a:r>
              <a:rPr lang="en-IN" sz="1600" dirty="0" smtClean="0"/>
              <a:t>another source for the pieces it has </a:t>
            </a:r>
            <a:r>
              <a:rPr lang="en-IN" sz="1600" dirty="0" smtClean="0"/>
              <a:t>downloaded </a:t>
            </a:r>
          </a:p>
          <a:p>
            <a:pPr lvl="2"/>
            <a:r>
              <a:rPr lang="en-IN" sz="2000" dirty="0" smtClean="0"/>
              <a:t>Other </a:t>
            </a:r>
            <a:r>
              <a:rPr lang="en-IN" sz="2000" dirty="0" smtClean="0"/>
              <a:t>nodes join the swarm and begin downloading pieces from multiple peers, not just the original </a:t>
            </a:r>
            <a:r>
              <a:rPr lang="en-IN" sz="2000" dirty="0" smtClean="0"/>
              <a:t>peer</a:t>
            </a:r>
          </a:p>
          <a:p>
            <a:pPr lvl="1"/>
            <a:r>
              <a:rPr lang="en-IN" sz="2400" dirty="0" smtClean="0"/>
              <a:t>If the file remains in high </a:t>
            </a:r>
            <a:r>
              <a:rPr lang="en-IN" sz="2400" dirty="0" smtClean="0"/>
              <a:t>demand</a:t>
            </a:r>
            <a:endParaRPr lang="en-IN" sz="2400" dirty="0" smtClean="0"/>
          </a:p>
          <a:p>
            <a:pPr lvl="2"/>
            <a:r>
              <a:rPr lang="en-IN" sz="2000" dirty="0" smtClean="0"/>
              <a:t>New </a:t>
            </a:r>
            <a:r>
              <a:rPr lang="en-IN" sz="2000" dirty="0" smtClean="0"/>
              <a:t>peers </a:t>
            </a:r>
            <a:r>
              <a:rPr lang="en-IN" sz="2000" dirty="0" smtClean="0"/>
              <a:t>keep on replacing </a:t>
            </a:r>
            <a:r>
              <a:rPr lang="en-IN" sz="2000" dirty="0" smtClean="0"/>
              <a:t>those who leave the </a:t>
            </a:r>
            <a:r>
              <a:rPr lang="en-IN" sz="2000" dirty="0" smtClean="0"/>
              <a:t>swarm,</a:t>
            </a:r>
          </a:p>
          <a:p>
            <a:pPr lvl="2"/>
            <a:r>
              <a:rPr lang="en-IN" sz="2000" dirty="0" smtClean="0"/>
              <a:t>T</a:t>
            </a:r>
            <a:r>
              <a:rPr lang="en-IN" sz="2000" dirty="0" smtClean="0"/>
              <a:t>he </a:t>
            </a:r>
            <a:r>
              <a:rPr lang="en-IN" sz="2000" dirty="0" smtClean="0"/>
              <a:t>swarm could remain active </a:t>
            </a:r>
            <a:r>
              <a:rPr lang="en-IN" sz="2000" dirty="0" smtClean="0"/>
              <a:t>or it </a:t>
            </a:r>
            <a:r>
              <a:rPr lang="en-IN" sz="2000" dirty="0" smtClean="0"/>
              <a:t>could shrink back </a:t>
            </a:r>
            <a:r>
              <a:rPr lang="en-IN" sz="2000" dirty="0" smtClean="0"/>
              <a:t>original peer based on the demand and popularity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50AE64-0C65-4D85-AED6-A206A4852CE1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n-US" dirty="0" smtClean="0"/>
              <a:t>Swarm: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99E737-B254-4689-9C1D-90E4B0DD9B0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83468"/>
            <a:ext cx="6709341" cy="38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5984" y="550070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i="1" dirty="0" smtClean="0"/>
              <a:t>Computer Networks: A Systems Approach,</a:t>
            </a:r>
            <a:r>
              <a:rPr lang="en-IN" sz="1100" dirty="0" smtClean="0"/>
              <a:t> Peterson and Davie</a:t>
            </a:r>
            <a:endParaRPr lang="en-IN"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i="0"/>
              <a:t> BitTorrent Components</a:t>
            </a:r>
          </a:p>
        </p:txBody>
      </p:sp>
      <p:sp>
        <p:nvSpPr>
          <p:cNvPr id="24094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247684" indent="-247684" defTabSz="829452">
              <a:lnSpc>
                <a:spcPct val="90000"/>
              </a:lnSpc>
            </a:pPr>
            <a:r>
              <a:rPr lang="en-US" dirty="0" smtClean="0"/>
              <a:t>Seed: </a:t>
            </a:r>
            <a:r>
              <a:rPr lang="en-US" sz="2600" dirty="0" smtClean="0"/>
              <a:t>Peer </a:t>
            </a:r>
            <a:r>
              <a:rPr lang="en-US" sz="2600" dirty="0"/>
              <a:t>with entire file</a:t>
            </a:r>
            <a:endParaRPr lang="en-US" dirty="0"/>
          </a:p>
          <a:p>
            <a:pPr marL="980379" lvl="2" indent="-223204" defTabSz="829452">
              <a:lnSpc>
                <a:spcPct val="90000"/>
              </a:lnSpc>
            </a:pPr>
            <a:r>
              <a:rPr lang="en-US" sz="2200" dirty="0"/>
              <a:t>Fragmented in pieces</a:t>
            </a:r>
          </a:p>
          <a:p>
            <a:pPr marL="247684" indent="-247684" defTabSz="829452">
              <a:lnSpc>
                <a:spcPct val="90000"/>
              </a:lnSpc>
            </a:pPr>
            <a:r>
              <a:rPr lang="en-US" dirty="0" err="1" smtClean="0"/>
              <a:t>Leacher</a:t>
            </a:r>
            <a:r>
              <a:rPr lang="en-US" dirty="0" smtClean="0"/>
              <a:t>: </a:t>
            </a:r>
            <a:r>
              <a:rPr lang="en-US" sz="2600" dirty="0" smtClean="0"/>
              <a:t>Peer </a:t>
            </a:r>
            <a:r>
              <a:rPr lang="en-US" sz="2600" dirty="0"/>
              <a:t>with an incomplete copy of the file</a:t>
            </a:r>
            <a:endParaRPr lang="en-US" dirty="0"/>
          </a:p>
          <a:p>
            <a:pPr marL="247684" indent="-247684" defTabSz="829452">
              <a:lnSpc>
                <a:spcPct val="90000"/>
              </a:lnSpc>
            </a:pPr>
            <a:r>
              <a:rPr lang="en-US" dirty="0"/>
              <a:t>Torrent </a:t>
            </a:r>
            <a:r>
              <a:rPr lang="en-US" dirty="0" smtClean="0"/>
              <a:t>file: Passive component </a:t>
            </a:r>
          </a:p>
          <a:p>
            <a:pPr marL="980379" lvl="2" indent="-223204" defTabSz="829452">
              <a:lnSpc>
                <a:spcPct val="90000"/>
              </a:lnSpc>
            </a:pPr>
            <a:r>
              <a:rPr lang="en-US" dirty="0" smtClean="0"/>
              <a:t>Contains meta information about file and swarm</a:t>
            </a:r>
          </a:p>
          <a:p>
            <a:pPr marL="1437579" lvl="3" indent="-223204" defTabSz="829452">
              <a:lnSpc>
                <a:spcPct val="90000"/>
              </a:lnSpc>
            </a:pPr>
            <a:r>
              <a:rPr lang="en-IN" dirty="0" smtClean="0"/>
              <a:t>The </a:t>
            </a:r>
            <a:r>
              <a:rPr lang="en-IN" dirty="0" smtClean="0"/>
              <a:t>target file’s </a:t>
            </a:r>
            <a:r>
              <a:rPr lang="en-IN" dirty="0" smtClean="0"/>
              <a:t>size</a:t>
            </a:r>
          </a:p>
          <a:p>
            <a:pPr marL="1437579" lvl="3" indent="-223204" defTabSz="829452">
              <a:lnSpc>
                <a:spcPct val="90000"/>
              </a:lnSpc>
            </a:pPr>
            <a:r>
              <a:rPr lang="en-IN" dirty="0" smtClean="0"/>
              <a:t>The </a:t>
            </a:r>
            <a:r>
              <a:rPr lang="en-IN" dirty="0" smtClean="0"/>
              <a:t>piece </a:t>
            </a:r>
            <a:r>
              <a:rPr lang="en-IN" dirty="0" smtClean="0"/>
              <a:t>size</a:t>
            </a:r>
          </a:p>
          <a:p>
            <a:pPr marL="1437579" lvl="3" indent="-223204" defTabSz="829452">
              <a:lnSpc>
                <a:spcPct val="90000"/>
              </a:lnSpc>
            </a:pPr>
            <a:r>
              <a:rPr lang="en-IN" dirty="0" smtClean="0"/>
              <a:t>SHA-1 </a:t>
            </a:r>
            <a:r>
              <a:rPr lang="en-IN" dirty="0" smtClean="0"/>
              <a:t>hash values </a:t>
            </a:r>
            <a:r>
              <a:rPr lang="en-IN" dirty="0" smtClean="0"/>
              <a:t>pre-computed </a:t>
            </a:r>
            <a:r>
              <a:rPr lang="en-IN" dirty="0" smtClean="0"/>
              <a:t>from each </a:t>
            </a:r>
            <a:r>
              <a:rPr lang="en-IN" dirty="0" smtClean="0"/>
              <a:t>piece</a:t>
            </a:r>
          </a:p>
          <a:p>
            <a:pPr marL="1437579" lvl="3" indent="-223204" defTabSz="829452">
              <a:lnSpc>
                <a:spcPct val="90000"/>
              </a:lnSpc>
            </a:pPr>
            <a:r>
              <a:rPr lang="en-IN" dirty="0" smtClean="0"/>
              <a:t>The </a:t>
            </a:r>
            <a:r>
              <a:rPr lang="en-IN" dirty="0" smtClean="0"/>
              <a:t>URL of the swarm’s </a:t>
            </a:r>
            <a:r>
              <a:rPr lang="en-IN" i="1" dirty="0" smtClean="0"/>
              <a:t>tracker</a:t>
            </a:r>
            <a:endParaRPr lang="en-US" dirty="0"/>
          </a:p>
          <a:p>
            <a:pPr marL="247684" indent="-247684" defTabSz="829452">
              <a:lnSpc>
                <a:spcPct val="90000"/>
              </a:lnSpc>
            </a:pPr>
            <a:r>
              <a:rPr lang="en-US" dirty="0" smtClean="0"/>
              <a:t>Tracker: </a:t>
            </a:r>
            <a:r>
              <a:rPr lang="en-IN" dirty="0" smtClean="0"/>
              <a:t>server that tracks a swarm’s current membership</a:t>
            </a:r>
            <a:endParaRPr lang="en-US" dirty="0"/>
          </a:p>
          <a:p>
            <a:pPr marL="980379" lvl="2" indent="-223204" defTabSz="829452">
              <a:lnSpc>
                <a:spcPct val="90000"/>
              </a:lnSpc>
            </a:pPr>
            <a:r>
              <a:rPr lang="en-US" dirty="0"/>
              <a:t>Allows peers to find each other</a:t>
            </a:r>
          </a:p>
          <a:p>
            <a:pPr marL="980379" lvl="2" indent="-223204" defTabSz="829452">
              <a:lnSpc>
                <a:spcPct val="90000"/>
              </a:lnSpc>
            </a:pPr>
            <a:r>
              <a:rPr lang="en-US" dirty="0"/>
              <a:t>Returns a list of random peers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321" y="6356827"/>
            <a:ext cx="763200" cy="364359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defTabSz="914414"/>
            <a:fld id="{C1D46C60-424A-4D37-AE6B-ECD31661396C}" type="slidenum">
              <a:rPr lang="en-US" sz="1200">
                <a:solidFill>
                  <a:srgbClr val="00007C"/>
                </a:solidFill>
                <a:latin typeface="Calibri" pitchFamily="34" charset="0"/>
              </a:rPr>
              <a:pPr algn="r" defTabSz="914414"/>
              <a:t>32</a:t>
            </a:fld>
            <a:endParaRPr lang="en-US" sz="1200" dirty="0">
              <a:solidFill>
                <a:srgbClr val="00007C"/>
              </a:solidFill>
              <a:latin typeface="Calibr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86445-9AB1-45CB-B4B7-BFD474B58D2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520D8-1D15-44DA-9B9B-C6653470A34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P2P: The DHTs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Why we need DHTs?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Searching in P2P networks is not </a:t>
            </a:r>
            <a:r>
              <a:rPr lang="en-US" sz="2400" dirty="0" smtClean="0"/>
              <a:t>efficient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Either </a:t>
            </a:r>
            <a:r>
              <a:rPr lang="en-US" sz="2000" dirty="0" smtClean="0"/>
              <a:t>centralized system with all its </a:t>
            </a:r>
            <a:r>
              <a:rPr lang="en-US" sz="2000" dirty="0" smtClean="0"/>
              <a:t>problems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Or </a:t>
            </a:r>
            <a:r>
              <a:rPr lang="en-US" sz="2000" dirty="0" smtClean="0"/>
              <a:t>distributed system with all its problems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Actual </a:t>
            </a:r>
            <a:r>
              <a:rPr lang="en-US" sz="2400" dirty="0" smtClean="0"/>
              <a:t>file transfer process in P2P network is </a:t>
            </a:r>
            <a:r>
              <a:rPr lang="en-US" sz="2400" dirty="0" smtClean="0"/>
              <a:t>scalable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File </a:t>
            </a:r>
            <a:r>
              <a:rPr lang="en-US" sz="2000" dirty="0" smtClean="0"/>
              <a:t>transfers directly between peers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Searching does not scale in same way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Original motivation for </a:t>
            </a:r>
            <a:r>
              <a:rPr lang="en-US" sz="2800" dirty="0" smtClean="0"/>
              <a:t>DHTs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</a:t>
            </a:r>
            <a:r>
              <a:rPr lang="en-US" sz="2400" dirty="0" smtClean="0"/>
              <a:t>More efficient searching and object </a:t>
            </a:r>
            <a:r>
              <a:rPr lang="en-US" sz="2400" dirty="0" smtClean="0"/>
              <a:t>location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Put another way: 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dirty="0" smtClean="0"/>
              <a:t>addressing instead of searching</a:t>
            </a:r>
          </a:p>
          <a:p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3A5B64-ED5C-49F1-BC20-BCAE4E6E7D9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Hash Tables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Hash tables are a well-known data structure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Hash </a:t>
            </a:r>
            <a:r>
              <a:rPr lang="en-US" sz="2200" dirty="0" smtClean="0"/>
              <a:t>tables allow insertions, deletions</a:t>
            </a:r>
            <a:r>
              <a:rPr lang="en-US" sz="2200" dirty="0"/>
              <a:t>, and finds in constant (average) time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Hash table is a fixed-size </a:t>
            </a:r>
            <a:r>
              <a:rPr lang="en-US" sz="2600" dirty="0" smtClean="0"/>
              <a:t>array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Elements </a:t>
            </a:r>
            <a:r>
              <a:rPr lang="en-US" sz="2200" dirty="0"/>
              <a:t>of array also called </a:t>
            </a:r>
            <a:r>
              <a:rPr lang="en-US" sz="2200" i="1" dirty="0"/>
              <a:t>hash buckets</a:t>
            </a:r>
          </a:p>
          <a:p>
            <a:pPr>
              <a:lnSpc>
                <a:spcPct val="90000"/>
              </a:lnSpc>
            </a:pPr>
            <a:r>
              <a:rPr lang="en-US" sz="2600" i="1" dirty="0"/>
              <a:t>Hash function </a:t>
            </a:r>
            <a:r>
              <a:rPr lang="en-US" sz="2600" dirty="0"/>
              <a:t>maps keys to elements in the array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Properties of good hash </a:t>
            </a:r>
            <a:r>
              <a:rPr lang="en-US" sz="2600" dirty="0" smtClean="0"/>
              <a:t>functions: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Fast </a:t>
            </a:r>
            <a:r>
              <a:rPr lang="en-US" sz="2200" dirty="0"/>
              <a:t>to </a:t>
            </a:r>
            <a:r>
              <a:rPr lang="en-US" sz="2200" dirty="0" smtClean="0"/>
              <a:t>compute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Good </a:t>
            </a:r>
            <a:r>
              <a:rPr lang="en-US" sz="2200" dirty="0"/>
              <a:t>distribution of keys into hash </a:t>
            </a:r>
            <a:r>
              <a:rPr lang="en-US" sz="2200" dirty="0" smtClean="0"/>
              <a:t>table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Example</a:t>
            </a:r>
            <a:r>
              <a:rPr lang="en-US" sz="2200" dirty="0"/>
              <a:t>: SHA-1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D64714-E221-485D-AF92-0E5E1CAF740F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8"/>
            <a:ext cx="8229600" cy="1143000"/>
          </a:xfrm>
        </p:spPr>
        <p:txBody>
          <a:bodyPr/>
          <a:lstStyle/>
          <a:p>
            <a:r>
              <a:rPr lang="en-US" dirty="0" smtClean="0"/>
              <a:t>Hash Tables: Example 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1650" y="1600200"/>
            <a:ext cx="2698750" cy="3352800"/>
          </a:xfrm>
          <a:noFill/>
          <a:ln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717925" y="1712913"/>
            <a:ext cx="4206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928926" y="1941513"/>
            <a:ext cx="592935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   Hash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function: </a:t>
            </a:r>
            <a:r>
              <a:rPr lang="en-US" sz="2800" i="1" dirty="0">
                <a:solidFill>
                  <a:schemeClr val="tx2"/>
                </a:solidFill>
                <a:latin typeface="+mn-lt"/>
              </a:rPr>
              <a:t>hash(x) = x mod </a:t>
            </a:r>
            <a:r>
              <a:rPr lang="en-US" sz="2800" i="1" dirty="0" smtClean="0">
                <a:solidFill>
                  <a:schemeClr val="tx2"/>
                </a:solidFill>
                <a:latin typeface="+mn-lt"/>
              </a:rPr>
              <a:t>10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  Insert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numbers 0, 1, 4, 9,16, and 25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  Easy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to find if a given key </a:t>
            </a:r>
            <a:endParaRPr lang="en-US" sz="2800" dirty="0" smtClean="0">
              <a:solidFill>
                <a:schemeClr val="tx2"/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   is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present in 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7C0326-E080-4276-8C80-4F1D8F56B8F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DHT: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29180" cy="4754563"/>
          </a:xfrm>
        </p:spPr>
        <p:txBody>
          <a:bodyPr/>
          <a:lstStyle/>
          <a:p>
            <a:r>
              <a:rPr lang="en-IN" sz="2800" dirty="0" smtClean="0"/>
              <a:t>Hash tables are for fast </a:t>
            </a:r>
            <a:r>
              <a:rPr lang="en-IN" sz="2800" dirty="0" smtClean="0"/>
              <a:t>lookups</a:t>
            </a:r>
          </a:p>
          <a:p>
            <a:pPr lvl="1"/>
            <a:r>
              <a:rPr lang="en-IN" sz="2400" dirty="0" smtClean="0"/>
              <a:t>Idea</a:t>
            </a:r>
            <a:r>
              <a:rPr lang="en-IN" sz="2400" dirty="0" smtClean="0"/>
              <a:t>: Distribute hash buckets to peers</a:t>
            </a:r>
          </a:p>
          <a:p>
            <a:r>
              <a:rPr lang="en-IN" sz="2800" dirty="0" smtClean="0"/>
              <a:t>Result </a:t>
            </a:r>
            <a:r>
              <a:rPr lang="en-IN" sz="2800" dirty="0" smtClean="0"/>
              <a:t>is Distributed Hash Table (</a:t>
            </a:r>
            <a:r>
              <a:rPr lang="en-IN" sz="2800" dirty="0" smtClean="0"/>
              <a:t>DHT)</a:t>
            </a:r>
          </a:p>
          <a:p>
            <a:pPr lvl="1"/>
            <a:r>
              <a:rPr lang="en-IN" sz="2400" dirty="0" smtClean="0"/>
              <a:t>Need </a:t>
            </a:r>
            <a:r>
              <a:rPr lang="en-IN" sz="2400" dirty="0" smtClean="0"/>
              <a:t>efficient mechanism </a:t>
            </a:r>
            <a:r>
              <a:rPr lang="en-IN" sz="2400" dirty="0" smtClean="0"/>
              <a:t>for </a:t>
            </a:r>
          </a:p>
          <a:p>
            <a:pPr lvl="2"/>
            <a:r>
              <a:rPr lang="en-IN" sz="2000" dirty="0" smtClean="0"/>
              <a:t>finding which peer is </a:t>
            </a:r>
            <a:r>
              <a:rPr lang="en-IN" sz="2000" dirty="0" smtClean="0"/>
              <a:t>responsible for which </a:t>
            </a:r>
            <a:r>
              <a:rPr lang="en-IN" sz="2000" dirty="0" smtClean="0"/>
              <a:t>bucket </a:t>
            </a:r>
            <a:r>
              <a:rPr lang="en-IN" sz="2000" dirty="0" smtClean="0"/>
              <a:t>and </a:t>
            </a:r>
            <a:endParaRPr lang="en-IN" sz="2000" dirty="0" smtClean="0"/>
          </a:p>
          <a:p>
            <a:pPr lvl="2"/>
            <a:r>
              <a:rPr lang="en-IN" sz="2000" dirty="0" smtClean="0"/>
              <a:t>routing  </a:t>
            </a:r>
            <a:r>
              <a:rPr lang="en-IN" sz="2000" dirty="0" smtClean="0"/>
              <a:t>between them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02C18-3ABA-4AFC-B5B7-0C33B1AC248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285992"/>
            <a:ext cx="3480144" cy="346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en-US" dirty="0" smtClean="0"/>
              <a:t>DHT: Principle</a:t>
            </a:r>
            <a:r>
              <a:rPr lang="en-US" dirty="0" smtClean="0">
                <a:latin typeface="Monotype Corsiva" pitchFamily="66" charset="0"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686304" cy="4754563"/>
          </a:xfrm>
        </p:spPr>
        <p:txBody>
          <a:bodyPr/>
          <a:lstStyle/>
          <a:p>
            <a:r>
              <a:rPr lang="en-IN" dirty="0" smtClean="0"/>
              <a:t>In a DHT, each node is responsible for </a:t>
            </a:r>
            <a:endParaRPr lang="en-IN" dirty="0" smtClean="0"/>
          </a:p>
          <a:p>
            <a:pPr lvl="1"/>
            <a:r>
              <a:rPr lang="en-IN" dirty="0" smtClean="0"/>
              <a:t>one </a:t>
            </a:r>
            <a:r>
              <a:rPr lang="en-IN" dirty="0" smtClean="0"/>
              <a:t>or more hash buckets</a:t>
            </a:r>
          </a:p>
          <a:p>
            <a:r>
              <a:rPr lang="en-IN" dirty="0" smtClean="0"/>
              <a:t>As </a:t>
            </a:r>
            <a:r>
              <a:rPr lang="en-IN" dirty="0" smtClean="0"/>
              <a:t>nodes join and </a:t>
            </a:r>
            <a:r>
              <a:rPr lang="en-IN" dirty="0" smtClean="0"/>
              <a:t>leave</a:t>
            </a:r>
          </a:p>
          <a:p>
            <a:pPr lvl="1"/>
            <a:r>
              <a:rPr lang="en-IN" dirty="0" smtClean="0"/>
              <a:t>responsibilities </a:t>
            </a:r>
            <a:r>
              <a:rPr lang="en-IN" dirty="0" smtClean="0"/>
              <a:t>change</a:t>
            </a:r>
          </a:p>
          <a:p>
            <a:r>
              <a:rPr lang="en-IN" dirty="0" smtClean="0"/>
              <a:t> Nodes communicate to </a:t>
            </a:r>
            <a:endParaRPr lang="en-IN" dirty="0" smtClean="0"/>
          </a:p>
          <a:p>
            <a:pPr lvl="1"/>
            <a:r>
              <a:rPr lang="en-IN" dirty="0" smtClean="0"/>
              <a:t>find </a:t>
            </a:r>
            <a:r>
              <a:rPr lang="en-IN" dirty="0" smtClean="0"/>
              <a:t>the </a:t>
            </a:r>
            <a:r>
              <a:rPr lang="en-IN" dirty="0" smtClean="0"/>
              <a:t>responsible </a:t>
            </a:r>
            <a:r>
              <a:rPr lang="en-IN" dirty="0" smtClean="0"/>
              <a:t>node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65A857-9BFF-4B85-8B01-B451484651B4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428736"/>
            <a:ext cx="2827337" cy="419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DHT: Principle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93F94-9CE7-49A5-AEC0-0F7FA3934817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 t="11128"/>
          <a:stretch>
            <a:fillRect/>
          </a:stretch>
        </p:blipFill>
        <p:spPr bwMode="auto">
          <a:xfrm>
            <a:off x="414262" y="1414465"/>
            <a:ext cx="8515456" cy="480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DHT: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Chord</a:t>
            </a:r>
          </a:p>
          <a:p>
            <a:r>
              <a:rPr lang="en-IN" dirty="0" smtClean="0"/>
              <a:t>CAN</a:t>
            </a:r>
          </a:p>
          <a:p>
            <a:r>
              <a:rPr lang="en-IN" dirty="0" smtClean="0"/>
              <a:t>Tapestry</a:t>
            </a:r>
          </a:p>
          <a:p>
            <a:r>
              <a:rPr lang="en-IN" dirty="0" smtClean="0"/>
              <a:t>Several others exist too</a:t>
            </a:r>
          </a:p>
          <a:p>
            <a:r>
              <a:rPr lang="en-IN" dirty="0" smtClean="0"/>
              <a:t>Pastry</a:t>
            </a:r>
            <a:r>
              <a:rPr lang="en-IN" dirty="0" smtClean="0"/>
              <a:t>, </a:t>
            </a:r>
            <a:r>
              <a:rPr lang="en-IN" dirty="0" err="1" smtClean="0"/>
              <a:t>Plaxton</a:t>
            </a:r>
            <a:r>
              <a:rPr lang="en-IN" dirty="0" smtClean="0"/>
              <a:t>, </a:t>
            </a:r>
            <a:r>
              <a:rPr lang="en-IN" dirty="0" err="1" smtClean="0"/>
              <a:t>Kademlia</a:t>
            </a:r>
            <a:r>
              <a:rPr lang="en-IN" dirty="0" smtClean="0"/>
              <a:t>, </a:t>
            </a:r>
            <a:r>
              <a:rPr lang="en-IN" dirty="0" err="1" smtClean="0"/>
              <a:t>Koorde</a:t>
            </a:r>
            <a:r>
              <a:rPr lang="en-IN" dirty="0" smtClean="0"/>
              <a:t>, Symphony, P-Grid, CARP, …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2E99-2599-4AAB-AA64-55256C937FC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714752"/>
            <a:ext cx="8643998" cy="2411411"/>
          </a:xfrm>
        </p:spPr>
        <p:txBody>
          <a:bodyPr/>
          <a:lstStyle/>
          <a:p>
            <a:r>
              <a:rPr lang="en-IN" sz="2400" dirty="0" smtClean="0"/>
              <a:t>Three overlay nodes (A, B, and C) connected by a pair of tunnels.</a:t>
            </a:r>
          </a:p>
          <a:p>
            <a:r>
              <a:rPr lang="en-IN" sz="2400" dirty="0" smtClean="0"/>
              <a:t>Overlay node B makes a forwarding decision for packets from A to C based on the inner header (</a:t>
            </a:r>
            <a:r>
              <a:rPr lang="en-IN" sz="2400" dirty="0" err="1" smtClean="0"/>
              <a:t>IHdr</a:t>
            </a:r>
            <a:r>
              <a:rPr lang="en-IN" sz="2400" dirty="0" smtClean="0"/>
              <a:t>)</a:t>
            </a:r>
          </a:p>
          <a:p>
            <a:pPr lvl="1"/>
            <a:r>
              <a:rPr lang="en-IN" sz="2000" dirty="0" smtClean="0"/>
              <a:t>and then attaches an outer header (</a:t>
            </a:r>
            <a:r>
              <a:rPr lang="en-IN" sz="2000" dirty="0" err="1" smtClean="0"/>
              <a:t>OHdr</a:t>
            </a:r>
            <a:r>
              <a:rPr lang="en-IN" sz="2000" dirty="0" smtClean="0"/>
              <a:t>) that identifies C as the destination in the underlying network. 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CEAF1-5DCC-46E2-B730-3774839258B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2" descr="https://book.systemsapproach.org/_images/f09-20-978012385059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072098" cy="191809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57422" y="338170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i="1" dirty="0" smtClean="0"/>
              <a:t>Computer Networks: A Systems Approach,</a:t>
            </a:r>
            <a:r>
              <a:rPr lang="en-IN" sz="1100" dirty="0" smtClean="0"/>
              <a:t> Peterson and Davie</a:t>
            </a:r>
            <a:endParaRPr lang="en-IN" sz="11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72518" cy="4754563"/>
          </a:xfrm>
        </p:spPr>
        <p:txBody>
          <a:bodyPr/>
          <a:lstStyle/>
          <a:p>
            <a:r>
              <a:rPr lang="en-IN" dirty="0" smtClean="0"/>
              <a:t>Chord was developed at MIT</a:t>
            </a:r>
          </a:p>
          <a:p>
            <a:pPr lvl="1"/>
            <a:r>
              <a:rPr lang="en-IN" dirty="0" smtClean="0"/>
              <a:t>Originally published in 2001 at </a:t>
            </a:r>
            <a:r>
              <a:rPr lang="en-IN" dirty="0" smtClean="0"/>
              <a:t>SIGCOMM conference</a:t>
            </a:r>
          </a:p>
          <a:p>
            <a:pPr lvl="2"/>
            <a:r>
              <a:rPr lang="en-IN" dirty="0" smtClean="0"/>
              <a:t>Paper </a:t>
            </a:r>
            <a:r>
              <a:rPr lang="en-IN" dirty="0" smtClean="0"/>
              <a:t>has mathematical proofs of correctness and performance</a:t>
            </a:r>
          </a:p>
          <a:p>
            <a:r>
              <a:rPr lang="en-IN" dirty="0" smtClean="0"/>
              <a:t>Many projects at MIT around </a:t>
            </a:r>
            <a:r>
              <a:rPr lang="en-IN" dirty="0" smtClean="0"/>
              <a:t>Chord</a:t>
            </a:r>
          </a:p>
          <a:p>
            <a:pPr lvl="1"/>
            <a:r>
              <a:rPr lang="en-IN" dirty="0" smtClean="0"/>
              <a:t>CFS </a:t>
            </a:r>
            <a:r>
              <a:rPr lang="en-IN" dirty="0" smtClean="0"/>
              <a:t>storage </a:t>
            </a:r>
            <a:r>
              <a:rPr lang="en-IN" dirty="0" smtClean="0"/>
              <a:t>system</a:t>
            </a:r>
          </a:p>
          <a:p>
            <a:pPr lvl="1"/>
            <a:r>
              <a:rPr lang="en-IN" dirty="0" smtClean="0"/>
              <a:t>Ivy </a:t>
            </a:r>
            <a:r>
              <a:rPr lang="en-IN" dirty="0" smtClean="0"/>
              <a:t>storage </a:t>
            </a:r>
            <a:r>
              <a:rPr lang="en-IN" dirty="0" smtClean="0"/>
              <a:t>system</a:t>
            </a:r>
          </a:p>
          <a:p>
            <a:pPr lvl="1"/>
            <a:r>
              <a:rPr lang="en-IN" dirty="0" smtClean="0"/>
              <a:t>Plus </a:t>
            </a:r>
            <a:r>
              <a:rPr lang="en-IN" dirty="0" smtClean="0"/>
              <a:t>many others…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69FA13-1879-48B8-A95D-D0B7E59284E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Chord uses SHA-1 hash function</a:t>
            </a:r>
          </a:p>
          <a:p>
            <a:pPr lvl="1"/>
            <a:r>
              <a:rPr lang="en-IN" sz="2000" dirty="0" smtClean="0"/>
              <a:t>Results in a 160-bit object/node identifier</a:t>
            </a:r>
          </a:p>
          <a:p>
            <a:r>
              <a:rPr lang="en-IN" sz="2400" dirty="0" smtClean="0"/>
              <a:t>Same hash function for objects and nodes</a:t>
            </a:r>
          </a:p>
          <a:p>
            <a:pPr lvl="1"/>
            <a:r>
              <a:rPr lang="en-IN" sz="2000" dirty="0" smtClean="0"/>
              <a:t>Node ID hashed from IP address</a:t>
            </a:r>
          </a:p>
          <a:p>
            <a:pPr lvl="1"/>
            <a:r>
              <a:rPr lang="en-IN" sz="2000" dirty="0" smtClean="0"/>
              <a:t>Object ID hashed from object name</a:t>
            </a:r>
          </a:p>
          <a:p>
            <a:r>
              <a:rPr lang="en-IN" sz="2400" dirty="0" smtClean="0"/>
              <a:t>Object </a:t>
            </a:r>
            <a:r>
              <a:rPr lang="en-IN" sz="2400" dirty="0" smtClean="0"/>
              <a:t>names: Based on the context</a:t>
            </a:r>
            <a:endParaRPr lang="en-IN" sz="2400" dirty="0" smtClean="0"/>
          </a:p>
          <a:p>
            <a:r>
              <a:rPr lang="en-IN" sz="2400" dirty="0" smtClean="0"/>
              <a:t>SHA-1 gives a 160-bit identifier space</a:t>
            </a:r>
          </a:p>
          <a:p>
            <a:pPr lvl="1"/>
            <a:r>
              <a:rPr lang="en-IN" sz="2000" dirty="0" smtClean="0"/>
              <a:t>Organized in a ring which wraps around</a:t>
            </a:r>
          </a:p>
          <a:p>
            <a:pPr lvl="1"/>
            <a:r>
              <a:rPr lang="en-IN" sz="2000" dirty="0" smtClean="0"/>
              <a:t>Nodes keep track of predecessor and successor</a:t>
            </a:r>
          </a:p>
          <a:p>
            <a:r>
              <a:rPr lang="en-IN" sz="2400" dirty="0" smtClean="0"/>
              <a:t>Node responsible for objects between </a:t>
            </a:r>
            <a:endParaRPr lang="en-IN" sz="2400" dirty="0" smtClean="0"/>
          </a:p>
          <a:p>
            <a:pPr lvl="1"/>
            <a:r>
              <a:rPr lang="en-IN" sz="2000" dirty="0" smtClean="0"/>
              <a:t>its </a:t>
            </a:r>
            <a:r>
              <a:rPr lang="en-IN" sz="2000" dirty="0" smtClean="0"/>
              <a:t>predecessor and itself</a:t>
            </a:r>
          </a:p>
          <a:p>
            <a:r>
              <a:rPr lang="en-IN" sz="2400" dirty="0" smtClean="0"/>
              <a:t>Overlay is often called “Chord ring</a:t>
            </a:r>
            <a:r>
              <a:rPr lang="en-IN" sz="2400" dirty="0" smtClean="0"/>
              <a:t>”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31147-8823-4635-B395-3A201958984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Different procedures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Joining the network</a:t>
            </a:r>
          </a:p>
          <a:p>
            <a:r>
              <a:rPr lang="en-IN" dirty="0" smtClean="0"/>
              <a:t>Storing in to the network</a:t>
            </a:r>
          </a:p>
          <a:p>
            <a:r>
              <a:rPr lang="en-IN" dirty="0" smtClean="0"/>
              <a:t>Retrieving from the network</a:t>
            </a:r>
          </a:p>
          <a:p>
            <a:r>
              <a:rPr lang="en-IN" dirty="0" smtClean="0"/>
              <a:t>Periodic </a:t>
            </a:r>
            <a:r>
              <a:rPr lang="en-IN" dirty="0" smtClean="0"/>
              <a:t>stabilization</a:t>
            </a:r>
          </a:p>
          <a:p>
            <a:pPr lvl="1"/>
            <a:r>
              <a:rPr lang="en-US" dirty="0" smtClean="0"/>
              <a:t>To keep the overlay structure intact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9DEA4-8E11-4D34-9901-AED55612EEB1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Joining: Step by Step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71990" cy="4754563"/>
          </a:xfrm>
        </p:spPr>
        <p:txBody>
          <a:bodyPr/>
          <a:lstStyle/>
          <a:p>
            <a:r>
              <a:rPr lang="en-IN" dirty="0" smtClean="0"/>
              <a:t>Existing </a:t>
            </a:r>
            <a:r>
              <a:rPr lang="en-IN" dirty="0" smtClean="0"/>
              <a:t>network with nodes </a:t>
            </a:r>
            <a:r>
              <a:rPr lang="en-IN" dirty="0" smtClean="0"/>
              <a:t>on </a:t>
            </a:r>
            <a:r>
              <a:rPr lang="en-IN" dirty="0" smtClean="0"/>
              <a:t>0, 1 and </a:t>
            </a:r>
            <a:r>
              <a:rPr lang="en-IN" dirty="0" smtClean="0"/>
              <a:t>4</a:t>
            </a:r>
          </a:p>
          <a:p>
            <a:pPr lvl="1"/>
            <a:r>
              <a:rPr lang="en-US" dirty="0" smtClean="0"/>
              <a:t>Hash id of nodes are 0,1 and 4</a:t>
            </a:r>
            <a:endParaRPr lang="en-IN" dirty="0" smtClean="0"/>
          </a:p>
          <a:p>
            <a:r>
              <a:rPr lang="en-IN" dirty="0" smtClean="0"/>
              <a:t> Many different ways to implement </a:t>
            </a:r>
            <a:r>
              <a:rPr lang="en-IN" dirty="0" smtClean="0"/>
              <a:t>Chord</a:t>
            </a:r>
          </a:p>
          <a:p>
            <a:pPr lvl="1"/>
            <a:r>
              <a:rPr lang="en-IN" dirty="0" smtClean="0"/>
              <a:t>Here </a:t>
            </a:r>
            <a:r>
              <a:rPr lang="en-IN" dirty="0" smtClean="0"/>
              <a:t>only conceptual </a:t>
            </a:r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Covers </a:t>
            </a:r>
            <a:r>
              <a:rPr lang="en-IN" dirty="0" smtClean="0"/>
              <a:t>all important aspects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981E1-19EA-4D6E-B854-B025BF722CA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214554"/>
            <a:ext cx="3628419" cy="3500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Joining: Step by Step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4471990" cy="2914656"/>
          </a:xfrm>
        </p:spPr>
        <p:txBody>
          <a:bodyPr/>
          <a:lstStyle/>
          <a:p>
            <a:r>
              <a:rPr lang="en-IN" sz="2800" dirty="0" smtClean="0"/>
              <a:t>New node wants to </a:t>
            </a:r>
            <a:r>
              <a:rPr lang="en-IN" sz="2800" dirty="0" smtClean="0"/>
              <a:t>join</a:t>
            </a:r>
          </a:p>
          <a:p>
            <a:pPr lvl="1"/>
            <a:r>
              <a:rPr lang="en-IN" sz="2400" dirty="0" smtClean="0"/>
              <a:t>Hash </a:t>
            </a:r>
            <a:r>
              <a:rPr lang="en-IN" sz="2400" dirty="0" smtClean="0"/>
              <a:t>of the new node: 6</a:t>
            </a:r>
          </a:p>
          <a:p>
            <a:r>
              <a:rPr lang="en-IN" sz="2800" dirty="0" smtClean="0"/>
              <a:t> Known node in network: </a:t>
            </a:r>
            <a:endParaRPr lang="en-IN" sz="2800" dirty="0" smtClean="0"/>
          </a:p>
          <a:p>
            <a:pPr lvl="1"/>
            <a:r>
              <a:rPr lang="en-IN" sz="2400" dirty="0" smtClean="0"/>
              <a:t>Node1</a:t>
            </a:r>
            <a:endParaRPr lang="en-IN" sz="2400" dirty="0" smtClean="0"/>
          </a:p>
          <a:p>
            <a:r>
              <a:rPr lang="en-IN" sz="2800" dirty="0" smtClean="0"/>
              <a:t> Contact </a:t>
            </a:r>
            <a:r>
              <a:rPr lang="en-IN" sz="2800" dirty="0" smtClean="0"/>
              <a:t>Node1</a:t>
            </a:r>
          </a:p>
          <a:p>
            <a:pPr lvl="1"/>
            <a:r>
              <a:rPr lang="en-IN" sz="2400" dirty="0" smtClean="0"/>
              <a:t>With </a:t>
            </a:r>
            <a:r>
              <a:rPr lang="en-IN" sz="2400" dirty="0" smtClean="0"/>
              <a:t>own hash </a:t>
            </a:r>
            <a:r>
              <a:rPr lang="en-IN" sz="2400" dirty="0" smtClean="0"/>
              <a:t>id</a:t>
            </a:r>
            <a:endParaRPr lang="en-IN" sz="2400" dirty="0" smtClean="0"/>
          </a:p>
          <a:p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44E90F-D096-4C09-A956-1382CB556EA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7" name="Picture 3" descr="_Pic2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5394" y="1785926"/>
            <a:ext cx="4147200" cy="399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5775" y="4857760"/>
            <a:ext cx="10382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Joining: Situation Before Join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10EBB-547A-4FBD-BC25-6862C4A02BE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7" name="Picture 3" descr="_Pic2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5"/>
            <a:ext cx="5321156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428736"/>
            <a:ext cx="35242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 b="43038"/>
          <a:stretch>
            <a:fillRect/>
          </a:stretch>
        </p:blipFill>
        <p:spPr bwMode="auto">
          <a:xfrm>
            <a:off x="5429256" y="2714620"/>
            <a:ext cx="345757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5652" y="5143512"/>
            <a:ext cx="322262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type Corsiva" pitchFamily="66" charset="0"/>
              </a:rPr>
              <a:t> </a:t>
            </a:r>
            <a:r>
              <a:rPr lang="en-US" i="0" dirty="0"/>
              <a:t>Joining: Contact known node</a:t>
            </a:r>
            <a:r>
              <a:rPr lang="en-US" dirty="0">
                <a:latin typeface="Monotype Corsiva" pitchFamily="66" charset="0"/>
              </a:rPr>
              <a:t> </a:t>
            </a:r>
          </a:p>
        </p:txBody>
      </p:sp>
      <p:pic>
        <p:nvPicPr>
          <p:cNvPr id="413699" name="Picture 3" descr="_Pic226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61600" y="1643050"/>
            <a:ext cx="6013440" cy="4356457"/>
          </a:xfrm>
          <a:ln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7FE387-1644-4956-91B6-51CD42EC4DF4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70749"/>
            <a:ext cx="8107200" cy="1091635"/>
          </a:xfrm>
        </p:spPr>
        <p:txBody>
          <a:bodyPr/>
          <a:lstStyle/>
          <a:p>
            <a:r>
              <a:rPr lang="en-US" sz="3200" dirty="0"/>
              <a:t> Joining: Join gets routed along the network</a:t>
            </a:r>
          </a:p>
        </p:txBody>
      </p:sp>
      <p:pic>
        <p:nvPicPr>
          <p:cNvPr id="414723" name="Picture 3" descr="_Pic23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92481" y="1643050"/>
            <a:ext cx="5819040" cy="4193720"/>
          </a:xfrm>
          <a:ln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F5816-B49C-45C8-9384-2EEE0441DD73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 </a:t>
            </a:r>
            <a:r>
              <a:rPr lang="en-US" sz="3600" dirty="0"/>
              <a:t>Joining: Successor of New Node Found</a:t>
            </a:r>
          </a:p>
        </p:txBody>
      </p:sp>
      <p:pic>
        <p:nvPicPr>
          <p:cNvPr id="415747" name="Picture 3" descr="_Pic241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16000" y="1700819"/>
            <a:ext cx="6635520" cy="4193720"/>
          </a:xfrm>
          <a:ln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4958B5-7B1D-48EA-995C-3CD3C2593E6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Joining Successful + </a:t>
            </a:r>
            <a:r>
              <a:rPr lang="en-IN" dirty="0" smtClean="0"/>
              <a:t>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 Joining is </a:t>
            </a:r>
            <a:r>
              <a:rPr lang="en-IN" dirty="0" smtClean="0"/>
              <a:t>successful</a:t>
            </a:r>
          </a:p>
          <a:p>
            <a:pPr lvl="1"/>
            <a:r>
              <a:rPr lang="en-IN" dirty="0" smtClean="0"/>
              <a:t>Old </a:t>
            </a:r>
            <a:r>
              <a:rPr lang="en-IN" dirty="0" smtClean="0"/>
              <a:t>responsible node transfers data that should be in new </a:t>
            </a:r>
            <a:r>
              <a:rPr lang="en-IN" dirty="0" smtClean="0"/>
              <a:t>node</a:t>
            </a:r>
          </a:p>
          <a:p>
            <a:pPr lvl="1"/>
            <a:r>
              <a:rPr lang="en-IN" dirty="0" smtClean="0"/>
              <a:t>New </a:t>
            </a:r>
            <a:r>
              <a:rPr lang="en-IN" dirty="0" smtClean="0"/>
              <a:t>node informs Node4 about new successor (not shown)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F13C6E-EC7E-4AB8-8A2C-C4FB6DE6252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2143116"/>
            <a:ext cx="4359304" cy="325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3314"/>
            <a:ext cx="8229600" cy="2197097"/>
          </a:xfrm>
        </p:spPr>
        <p:txBody>
          <a:bodyPr/>
          <a:lstStyle/>
          <a:p>
            <a:r>
              <a:rPr lang="en-IN" sz="2800" dirty="0" smtClean="0"/>
              <a:t>Nodes A, B, and C are able to interpret both the inner and outer header</a:t>
            </a:r>
          </a:p>
          <a:p>
            <a:pPr lvl="1"/>
            <a:r>
              <a:rPr lang="en-IN" sz="2400" dirty="0" smtClean="0"/>
              <a:t>intermediate routers understand only the outer header. </a:t>
            </a:r>
          </a:p>
          <a:p>
            <a:r>
              <a:rPr lang="en-IN" sz="2800" dirty="0" smtClean="0"/>
              <a:t>A, B, and C have addresses in both the overlay network and the underlying network</a:t>
            </a:r>
          </a:p>
          <a:p>
            <a:pPr lvl="1"/>
            <a:r>
              <a:rPr lang="en-IN" sz="2400" dirty="0" smtClean="0"/>
              <a:t>not necessarily the same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66DBD5-E6B0-432A-99F5-E1017401FA2A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2" descr="https://book.systemsapproach.org/_images/f09-20-978012385059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072098" cy="191809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57422" y="338170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i="1" dirty="0" smtClean="0"/>
              <a:t>Computer Networks: A Systems Approach,</a:t>
            </a:r>
            <a:r>
              <a:rPr lang="en-IN" sz="1100" dirty="0" smtClean="0"/>
              <a:t> Peterson and Davie</a:t>
            </a:r>
            <a:endParaRPr lang="en-IN" sz="11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Joining: All Is Done</a:t>
            </a:r>
          </a:p>
        </p:txBody>
      </p:sp>
      <p:pic>
        <p:nvPicPr>
          <p:cNvPr id="417795" name="Picture 3" descr="_Pic251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2976" y="1500174"/>
            <a:ext cx="6635520" cy="4409743"/>
          </a:xfrm>
          <a:ln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8FEB57-8F11-4D15-8DB8-B304594B10EA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829048" cy="4754563"/>
          </a:xfrm>
        </p:spPr>
        <p:txBody>
          <a:bodyPr/>
          <a:lstStyle/>
          <a:p>
            <a:r>
              <a:rPr lang="en-IN" dirty="0" smtClean="0"/>
              <a:t>Node 6 wants to store object with name “</a:t>
            </a:r>
            <a:r>
              <a:rPr lang="en-IN" dirty="0" err="1" smtClean="0"/>
              <a:t>Foo</a:t>
            </a:r>
            <a:r>
              <a:rPr lang="en-IN" dirty="0" smtClean="0"/>
              <a:t>” and value 5</a:t>
            </a:r>
          </a:p>
          <a:p>
            <a:r>
              <a:rPr lang="en-IN" dirty="0" smtClean="0"/>
              <a:t>hash(</a:t>
            </a:r>
            <a:r>
              <a:rPr lang="en-IN" dirty="0" err="1" smtClean="0"/>
              <a:t>Foo</a:t>
            </a:r>
            <a:r>
              <a:rPr lang="en-IN" dirty="0" smtClean="0"/>
              <a:t>) = 2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7F4606-5218-44B8-A74C-6DA4A7902412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000240"/>
            <a:ext cx="3859185" cy="34258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Storing a value: (Contd.)</a:t>
            </a:r>
          </a:p>
        </p:txBody>
      </p:sp>
      <p:pic>
        <p:nvPicPr>
          <p:cNvPr id="420867" name="Picture 3" descr="_Pic277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85918" y="1500174"/>
            <a:ext cx="4929222" cy="4193720"/>
          </a:xfrm>
          <a:ln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01B06-5F2C-4F97-82F0-916F685D83B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 Storing a value: (Contd.)</a:t>
            </a:r>
          </a:p>
        </p:txBody>
      </p:sp>
      <p:pic>
        <p:nvPicPr>
          <p:cNvPr id="42189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85918" y="1500174"/>
            <a:ext cx="4579200" cy="4193720"/>
          </a:xfrm>
          <a:ln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3B2A7A-EB9E-49D0-82A8-4C6692EE76D0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a Value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614866" cy="4754563"/>
          </a:xfrm>
        </p:spPr>
        <p:txBody>
          <a:bodyPr/>
          <a:lstStyle/>
          <a:p>
            <a:r>
              <a:rPr lang="en-IN" dirty="0" smtClean="0"/>
              <a:t>Node 1 wants to get object </a:t>
            </a:r>
            <a:r>
              <a:rPr lang="en-IN" dirty="0" smtClean="0"/>
              <a:t>with name </a:t>
            </a:r>
            <a:r>
              <a:rPr lang="en-IN" dirty="0" smtClean="0"/>
              <a:t>“</a:t>
            </a:r>
            <a:r>
              <a:rPr lang="en-IN" dirty="0" err="1" smtClean="0"/>
              <a:t>Foo</a:t>
            </a:r>
            <a:r>
              <a:rPr lang="en-IN" dirty="0" smtClean="0"/>
              <a:t>”</a:t>
            </a:r>
          </a:p>
          <a:p>
            <a:pPr lvl="1"/>
            <a:r>
              <a:rPr lang="en-IN" dirty="0" smtClean="0"/>
              <a:t>hash(</a:t>
            </a:r>
            <a:r>
              <a:rPr lang="en-IN" dirty="0" err="1" smtClean="0"/>
              <a:t>Foo</a:t>
            </a:r>
            <a:r>
              <a:rPr lang="en-IN" dirty="0" smtClean="0"/>
              <a:t>) = </a:t>
            </a:r>
            <a:r>
              <a:rPr lang="en-IN" dirty="0" smtClean="0"/>
              <a:t>2</a:t>
            </a:r>
          </a:p>
          <a:p>
            <a:pPr lvl="1"/>
            <a:r>
              <a:rPr lang="en-IN" dirty="0" err="1" smtClean="0"/>
              <a:t>Foo</a:t>
            </a:r>
            <a:r>
              <a:rPr lang="en-IN" dirty="0" smtClean="0"/>
              <a:t> </a:t>
            </a:r>
            <a:r>
              <a:rPr lang="en-IN" dirty="0" smtClean="0"/>
              <a:t>is stored on node 4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9891C1-87B5-498E-8C33-7E5558F1AD16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7" name="Picture 3" descr="_Pic3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8965" y="2441577"/>
            <a:ext cx="3503563" cy="284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Dynamism: Joining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972056" cy="4754563"/>
          </a:xfrm>
        </p:spPr>
        <p:txBody>
          <a:bodyPr/>
          <a:lstStyle/>
          <a:p>
            <a:r>
              <a:rPr lang="en-US" dirty="0" smtClean="0"/>
              <a:t>Stabilization Algorithm:</a:t>
            </a:r>
          </a:p>
          <a:p>
            <a:pPr lvl="1"/>
            <a:r>
              <a:rPr lang="en-US" dirty="0" smtClean="0"/>
              <a:t>Ask successor to tell about predecessor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8B6715-CAE1-477B-9289-85F66696592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214686"/>
            <a:ext cx="32289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Dynamism: Joining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972056" cy="4754563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Stabilization Algorithm: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Ask successor to tell about predecessor</a:t>
            </a:r>
          </a:p>
          <a:p>
            <a:r>
              <a:rPr lang="en-US" dirty="0" smtClean="0"/>
              <a:t>Suppose 13 joins and sets its successor as 15 and predecessor as nil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25C01B-6DC9-4112-A6E9-8DD2BA8E4CD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357562"/>
            <a:ext cx="34861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Dynamism: Joining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972056" cy="4754563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Stabilization Algorithm: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Ask successor to tell about predecessor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Suppose 13 joins and sets its successor as 15 and predecessor as nil</a:t>
            </a:r>
          </a:p>
          <a:p>
            <a:r>
              <a:rPr lang="en-US" dirty="0" smtClean="0"/>
              <a:t>When 13 runs stabilization</a:t>
            </a:r>
          </a:p>
          <a:p>
            <a:pPr lvl="1"/>
            <a:r>
              <a:rPr lang="en-US" dirty="0" smtClean="0"/>
              <a:t>15 Sets its </a:t>
            </a:r>
            <a:r>
              <a:rPr lang="en-US" dirty="0" err="1" smtClean="0"/>
              <a:t>pred</a:t>
            </a:r>
            <a:r>
              <a:rPr lang="en-US" dirty="0" smtClean="0"/>
              <a:t> as 13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D3DBD3-2A6C-4D5C-84B6-4C879427F8F7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214686"/>
            <a:ext cx="31623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Dynamism: Joining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972056" cy="4754563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Stabilization Algorithm:</a:t>
            </a:r>
          </a:p>
          <a:p>
            <a:pPr lvl="1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Ask successor to tell about predecessor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Suppose 13 joins and sets its successor as 15 and predecessor as nil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13 runs stabilization</a:t>
            </a:r>
          </a:p>
          <a:p>
            <a:pPr lvl="1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 Sets its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13</a:t>
            </a:r>
          </a:p>
          <a:p>
            <a:r>
              <a:rPr lang="en-US" sz="2800" dirty="0" smtClean="0"/>
              <a:t>11 runs stabilization</a:t>
            </a:r>
          </a:p>
          <a:p>
            <a:pPr lvl="1"/>
            <a:r>
              <a:rPr lang="en-US" sz="2400" dirty="0" smtClean="0"/>
              <a:t>Sets its </a:t>
            </a:r>
            <a:r>
              <a:rPr lang="en-US" sz="2400" dirty="0" err="1" smtClean="0"/>
              <a:t>succ</a:t>
            </a:r>
            <a:r>
              <a:rPr lang="en-US" sz="2400" dirty="0" smtClean="0"/>
              <a:t> as 13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ED1316-D0A8-4508-911C-4B2F65F061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3143248"/>
            <a:ext cx="3057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Dynamism: Joining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972056" cy="4754563"/>
          </a:xfrm>
        </p:spPr>
        <p:txBody>
          <a:bodyPr/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Stabilization Algorithm: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Ask successor to tell about predecessor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Suppose 13 joins and sets its successor as 15 and predecessor as nil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13 runs stabilization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 Sets its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13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 runs stabilization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Sets its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succ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 13</a:t>
            </a:r>
          </a:p>
          <a:p>
            <a:pPr lvl="1"/>
            <a:r>
              <a:rPr lang="en-US" sz="2000" dirty="0" smtClean="0"/>
              <a:t>13 sets its </a:t>
            </a:r>
            <a:r>
              <a:rPr lang="en-US" sz="2000" dirty="0" err="1" smtClean="0"/>
              <a:t>pred</a:t>
            </a:r>
            <a:r>
              <a:rPr lang="en-US" sz="2000" dirty="0" smtClean="0"/>
              <a:t> as 11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9E0700-2148-4FF1-A450-3BAA1AEDA2D7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286124"/>
            <a:ext cx="3086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7628"/>
            <a:ext cx="8229600" cy="2268535"/>
          </a:xfrm>
        </p:spPr>
        <p:txBody>
          <a:bodyPr/>
          <a:lstStyle/>
          <a:p>
            <a:r>
              <a:rPr lang="en-IN" sz="2400" dirty="0" smtClean="0"/>
              <a:t>Underlying address (of A, B,C) might be a 32-bit IP address</a:t>
            </a:r>
          </a:p>
          <a:p>
            <a:r>
              <a:rPr lang="en-IN" sz="2400" dirty="0" smtClean="0"/>
              <a:t>Their overlay address might be an experimental 128-bit address. </a:t>
            </a:r>
          </a:p>
          <a:p>
            <a:pPr lvl="1"/>
            <a:r>
              <a:rPr lang="en-IN" sz="2000" dirty="0" smtClean="0"/>
              <a:t>In fact, the overlay need not use conventional addresses at all </a:t>
            </a:r>
          </a:p>
          <a:p>
            <a:pPr lvl="1"/>
            <a:r>
              <a:rPr lang="en-IN" sz="2000" dirty="0" smtClean="0"/>
              <a:t>may route based on URLs, domain names, an XML query, or even the content of the packet.</a:t>
            </a:r>
          </a:p>
          <a:p>
            <a:endParaRPr lang="en-IN" sz="24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5DC2E-69BC-4BCA-A9A9-038987C91D17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2" descr="https://book.systemsapproach.org/_images/f09-20-978012385059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072098" cy="191809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57422" y="338170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i="1" dirty="0" smtClean="0"/>
              <a:t>Computer Networks: A Systems Approach,</a:t>
            </a:r>
            <a:r>
              <a:rPr lang="en-IN" sz="1100" dirty="0" smtClean="0"/>
              <a:t> Peterson and Davie</a:t>
            </a:r>
            <a:endParaRPr lang="en-IN" sz="11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Dynamism: Leaving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more state needed</a:t>
            </a:r>
          </a:p>
          <a:p>
            <a:pPr lvl="1"/>
            <a:r>
              <a:rPr lang="en-US" dirty="0" smtClean="0"/>
              <a:t>Successor list</a:t>
            </a:r>
          </a:p>
          <a:p>
            <a:pPr lvl="2"/>
            <a:r>
              <a:rPr lang="en-US" dirty="0" smtClean="0"/>
              <a:t>Containing some immediate K successors</a:t>
            </a:r>
          </a:p>
          <a:p>
            <a:r>
              <a:rPr lang="en-US" dirty="0" smtClean="0"/>
              <a:t>Some algorithm needed</a:t>
            </a:r>
          </a:p>
          <a:p>
            <a:pPr lvl="1"/>
            <a:r>
              <a:rPr lang="en-US" dirty="0" smtClean="0"/>
              <a:t>Check predecessor (heartbeat messages)</a:t>
            </a:r>
          </a:p>
          <a:p>
            <a:pPr lvl="2"/>
            <a:r>
              <a:rPr lang="en-US" dirty="0" smtClean="0"/>
              <a:t>If fails---- set as nil (stabilization can handle)</a:t>
            </a:r>
          </a:p>
          <a:p>
            <a:pPr lvl="1"/>
            <a:r>
              <a:rPr lang="en-US" dirty="0" smtClean="0"/>
              <a:t>During stabilization if successor does not respond:</a:t>
            </a:r>
          </a:p>
          <a:p>
            <a:pPr lvl="2"/>
            <a:r>
              <a:rPr lang="en-US" dirty="0" smtClean="0"/>
              <a:t>Replace with closest alive successor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0B16B0-7DEF-4A00-A834-FC48611820F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Scalable Routing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01080" cy="4754563"/>
          </a:xfrm>
        </p:spPr>
        <p:txBody>
          <a:bodyPr/>
          <a:lstStyle/>
          <a:p>
            <a:r>
              <a:rPr lang="en-IN" sz="2400" dirty="0" smtClean="0"/>
              <a:t>Routing happens by passing message to successor</a:t>
            </a:r>
          </a:p>
          <a:p>
            <a:r>
              <a:rPr lang="en-IN" sz="2400" dirty="0" smtClean="0"/>
              <a:t>What happens when there are 1 million </a:t>
            </a:r>
            <a:r>
              <a:rPr lang="en-IN" sz="2400" dirty="0" smtClean="0"/>
              <a:t>nodes?</a:t>
            </a:r>
          </a:p>
          <a:p>
            <a:pPr lvl="1"/>
            <a:r>
              <a:rPr lang="en-IN" sz="1800" dirty="0" smtClean="0"/>
              <a:t>On </a:t>
            </a:r>
            <a:r>
              <a:rPr lang="en-IN" sz="1800" dirty="0" smtClean="0"/>
              <a:t>average, need to route 1/2-way across the </a:t>
            </a:r>
            <a:r>
              <a:rPr lang="en-IN" sz="1800" dirty="0" smtClean="0"/>
              <a:t>ring</a:t>
            </a:r>
          </a:p>
          <a:p>
            <a:pPr lvl="1"/>
            <a:r>
              <a:rPr lang="en-IN" sz="1800" dirty="0" smtClean="0"/>
              <a:t>In </a:t>
            </a:r>
            <a:r>
              <a:rPr lang="en-IN" sz="1800" dirty="0" smtClean="0"/>
              <a:t>other words, 0.5 million hops! Complexity O(n)</a:t>
            </a:r>
          </a:p>
          <a:p>
            <a:r>
              <a:rPr lang="en-IN" sz="2400" dirty="0" smtClean="0"/>
              <a:t>How to make routing </a:t>
            </a:r>
            <a:r>
              <a:rPr lang="en-IN" sz="2400" dirty="0" smtClean="0"/>
              <a:t>scalable?</a:t>
            </a:r>
          </a:p>
          <a:p>
            <a:pPr lvl="1"/>
            <a:r>
              <a:rPr lang="en-IN" sz="1800" dirty="0" smtClean="0"/>
              <a:t>Answer</a:t>
            </a:r>
            <a:r>
              <a:rPr lang="en-IN" sz="1800" dirty="0" smtClean="0"/>
              <a:t>: Finger tables</a:t>
            </a:r>
          </a:p>
          <a:p>
            <a:r>
              <a:rPr lang="en-IN" sz="2400" dirty="0" smtClean="0"/>
              <a:t>Basic Chord keeps track of predecessor and successor</a:t>
            </a:r>
          </a:p>
          <a:p>
            <a:r>
              <a:rPr lang="en-IN" sz="2400" dirty="0" smtClean="0"/>
              <a:t>Finger tables keep track of more </a:t>
            </a:r>
            <a:r>
              <a:rPr lang="en-IN" sz="2400" dirty="0" smtClean="0"/>
              <a:t>nodes</a:t>
            </a:r>
          </a:p>
          <a:p>
            <a:pPr lvl="1"/>
            <a:r>
              <a:rPr lang="en-IN" sz="1800" dirty="0" smtClean="0"/>
              <a:t>Allow </a:t>
            </a:r>
            <a:r>
              <a:rPr lang="en-IN" sz="1800" dirty="0" smtClean="0"/>
              <a:t>for faster routing by jumping long way across the </a:t>
            </a:r>
            <a:r>
              <a:rPr lang="en-IN" sz="1800" dirty="0" smtClean="0"/>
              <a:t>ring</a:t>
            </a:r>
          </a:p>
          <a:p>
            <a:pPr lvl="1"/>
            <a:r>
              <a:rPr lang="en-IN" sz="1800" dirty="0" smtClean="0"/>
              <a:t>Routing </a:t>
            </a:r>
            <a:r>
              <a:rPr lang="en-IN" sz="1800" dirty="0" smtClean="0"/>
              <a:t>scales well, but need more state information</a:t>
            </a:r>
          </a:p>
          <a:p>
            <a:r>
              <a:rPr lang="en-IN" sz="2400" dirty="0" smtClean="0"/>
              <a:t>Finger tables not needed for correctness, only for performance improvement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62E1D-8FEF-45D9-9453-F44AC5A1D06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Finger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</a:t>
            </a:r>
            <a:r>
              <a:rPr lang="en-US" sz="2800" i="1" dirty="0" smtClean="0"/>
              <a:t>m</a:t>
            </a:r>
            <a:r>
              <a:rPr lang="en-US" sz="2800" dirty="0" smtClean="0"/>
              <a:t>-bit identifier space, node has up to </a:t>
            </a:r>
            <a:r>
              <a:rPr lang="en-US" sz="2800" i="1" dirty="0" smtClean="0"/>
              <a:t>m </a:t>
            </a:r>
            <a:r>
              <a:rPr lang="en-US" sz="2800" dirty="0" smtClean="0"/>
              <a:t>fingers</a:t>
            </a:r>
          </a:p>
          <a:p>
            <a:pPr lvl="1"/>
            <a:r>
              <a:rPr lang="en-US" sz="2400" dirty="0" smtClean="0"/>
              <a:t>Fingers are stored in the finger table</a:t>
            </a:r>
          </a:p>
          <a:p>
            <a:r>
              <a:rPr lang="en-US" sz="2800" dirty="0" smtClean="0"/>
              <a:t>Row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dirty="0" smtClean="0"/>
              <a:t>in finger table at node </a:t>
            </a:r>
            <a:r>
              <a:rPr lang="en-US" sz="2800" i="1" dirty="0" smtClean="0"/>
              <a:t>n </a:t>
            </a:r>
            <a:r>
              <a:rPr lang="en-US" sz="2800" dirty="0" smtClean="0"/>
              <a:t>contains first node </a:t>
            </a:r>
            <a:r>
              <a:rPr lang="en-US" sz="2800" i="1" dirty="0" smtClean="0"/>
              <a:t>s</a:t>
            </a:r>
          </a:p>
          <a:p>
            <a:pPr lvl="1"/>
            <a:r>
              <a:rPr lang="en-US" sz="2400" dirty="0" smtClean="0"/>
              <a:t>that </a:t>
            </a:r>
            <a:r>
              <a:rPr lang="en-US" sz="2400" dirty="0" smtClean="0"/>
              <a:t>succeeds </a:t>
            </a:r>
            <a:r>
              <a:rPr lang="en-US" sz="2400" i="1" dirty="0" smtClean="0"/>
              <a:t>n </a:t>
            </a:r>
            <a:r>
              <a:rPr lang="en-US" sz="2400" dirty="0" smtClean="0"/>
              <a:t>by at least 2</a:t>
            </a:r>
            <a:r>
              <a:rPr lang="en-US" sz="2400" i="1" baseline="30000" dirty="0" smtClean="0"/>
              <a:t>i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on the ring</a:t>
            </a:r>
          </a:p>
          <a:p>
            <a:r>
              <a:rPr lang="en-US" sz="2800" dirty="0" smtClean="0"/>
              <a:t>In other </a:t>
            </a:r>
            <a:r>
              <a:rPr lang="en-US" sz="2800" dirty="0" smtClean="0"/>
              <a:t>words:</a:t>
            </a:r>
            <a:endParaRPr lang="it-IT" sz="2800" i="1" dirty="0" smtClean="0"/>
          </a:p>
          <a:p>
            <a:pPr lvl="1"/>
            <a:r>
              <a:rPr lang="it-IT" sz="2400" i="1" dirty="0" smtClean="0"/>
              <a:t>finger[i</a:t>
            </a:r>
            <a:r>
              <a:rPr lang="it-IT" sz="2400" i="1" dirty="0" smtClean="0"/>
              <a:t>] = successor(n + 2</a:t>
            </a:r>
            <a:r>
              <a:rPr lang="it-IT" sz="2400" i="1" baseline="30000" dirty="0" smtClean="0"/>
              <a:t>i-1</a:t>
            </a:r>
            <a:r>
              <a:rPr lang="it-IT" sz="2400" i="1" dirty="0" smtClean="0"/>
              <a:t>)</a:t>
            </a:r>
            <a:endParaRPr lang="en-US" sz="2400" dirty="0" smtClean="0"/>
          </a:p>
          <a:p>
            <a:r>
              <a:rPr lang="en-US" sz="2800" dirty="0" smtClean="0"/>
              <a:t>First finger is the </a:t>
            </a:r>
            <a:r>
              <a:rPr lang="en-US" sz="2800" dirty="0" smtClean="0"/>
              <a:t>successor</a:t>
            </a:r>
          </a:p>
          <a:p>
            <a:pPr lvl="1"/>
            <a:r>
              <a:rPr lang="en-US" sz="2400" dirty="0" smtClean="0"/>
              <a:t>Distance </a:t>
            </a:r>
            <a:r>
              <a:rPr lang="en-US" sz="2400" dirty="0" smtClean="0"/>
              <a:t>to </a:t>
            </a:r>
            <a:r>
              <a:rPr lang="en-US" sz="2400" i="1" dirty="0" smtClean="0"/>
              <a:t>finger[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] </a:t>
            </a:r>
            <a:r>
              <a:rPr lang="en-US" sz="2400" dirty="0" smtClean="0"/>
              <a:t>is at least 2</a:t>
            </a:r>
            <a:r>
              <a:rPr lang="en-US" sz="2400" i="1" baseline="30000" dirty="0" smtClean="0"/>
              <a:t>i</a:t>
            </a:r>
            <a:r>
              <a:rPr lang="en-US" sz="2400" baseline="30000" dirty="0" smtClean="0"/>
              <a:t>-1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62E1D-8FEF-45D9-9453-F44AC5A1D06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Scalable Routing</a:t>
            </a:r>
            <a:r>
              <a:rPr lang="en-US" dirty="0" smtClean="0">
                <a:latin typeface="Monotype Corsiva" pitchFamily="66" charset="0"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614734" cy="4754563"/>
          </a:xfrm>
        </p:spPr>
        <p:txBody>
          <a:bodyPr/>
          <a:lstStyle/>
          <a:p>
            <a:r>
              <a:rPr lang="en-IN" sz="2400" dirty="0" smtClean="0"/>
              <a:t>Finger intervals increase with </a:t>
            </a:r>
            <a:r>
              <a:rPr lang="en-IN" sz="2400" dirty="0" smtClean="0"/>
              <a:t>distance from </a:t>
            </a:r>
            <a:r>
              <a:rPr lang="en-IN" sz="2400" dirty="0" smtClean="0"/>
              <a:t>node </a:t>
            </a:r>
            <a:r>
              <a:rPr lang="en-IN" sz="2400" dirty="0" smtClean="0"/>
              <a:t>n</a:t>
            </a:r>
          </a:p>
          <a:p>
            <a:pPr lvl="1"/>
            <a:r>
              <a:rPr lang="en-IN" sz="2000" dirty="0" smtClean="0"/>
              <a:t>If </a:t>
            </a:r>
            <a:r>
              <a:rPr lang="en-IN" sz="2000" dirty="0" smtClean="0"/>
              <a:t>close, short hops and if far, long hops</a:t>
            </a:r>
          </a:p>
          <a:p>
            <a:r>
              <a:rPr lang="en-IN" sz="2400" dirty="0" smtClean="0"/>
              <a:t>Two key </a:t>
            </a:r>
            <a:r>
              <a:rPr lang="en-IN" sz="2400" dirty="0" smtClean="0"/>
              <a:t>properties:</a:t>
            </a:r>
          </a:p>
          <a:p>
            <a:pPr lvl="1"/>
            <a:r>
              <a:rPr lang="en-IN" sz="2000" dirty="0" smtClean="0"/>
              <a:t>Each </a:t>
            </a:r>
            <a:r>
              <a:rPr lang="en-IN" sz="2000" dirty="0" smtClean="0"/>
              <a:t>node only stores information about a </a:t>
            </a:r>
            <a:r>
              <a:rPr lang="en-IN" sz="2000" dirty="0" smtClean="0"/>
              <a:t> small </a:t>
            </a:r>
            <a:r>
              <a:rPr lang="en-IN" sz="2000" dirty="0" smtClean="0"/>
              <a:t>number of </a:t>
            </a:r>
            <a:r>
              <a:rPr lang="en-IN" sz="2000" dirty="0" smtClean="0"/>
              <a:t>nodes</a:t>
            </a:r>
          </a:p>
          <a:p>
            <a:r>
              <a:rPr lang="en-IN" sz="2400" dirty="0" smtClean="0"/>
              <a:t>Example </a:t>
            </a:r>
            <a:r>
              <a:rPr lang="en-IN" sz="2400" dirty="0" smtClean="0"/>
              <a:t>has </a:t>
            </a:r>
            <a:r>
              <a:rPr lang="en-IN" sz="2400" dirty="0" smtClean="0"/>
              <a:t>five nodes </a:t>
            </a:r>
            <a:r>
              <a:rPr lang="en-IN" sz="2400" dirty="0" smtClean="0"/>
              <a:t>at 0, </a:t>
            </a:r>
            <a:r>
              <a:rPr lang="en-IN" sz="2400" dirty="0" smtClean="0"/>
              <a:t>2, 5, 6 and 11</a:t>
            </a:r>
          </a:p>
          <a:p>
            <a:pPr lvl="1"/>
            <a:r>
              <a:rPr lang="en-IN" sz="2000" dirty="0" smtClean="0"/>
              <a:t>4</a:t>
            </a:r>
            <a:r>
              <a:rPr lang="en-IN" sz="2000" dirty="0" smtClean="0"/>
              <a:t>-bit </a:t>
            </a:r>
            <a:r>
              <a:rPr lang="en-IN" sz="2000" dirty="0" smtClean="0"/>
              <a:t>ID space --&gt; </a:t>
            </a:r>
            <a:r>
              <a:rPr lang="en-IN" sz="2000" dirty="0" smtClean="0"/>
              <a:t>4 </a:t>
            </a:r>
            <a:r>
              <a:rPr lang="en-IN" sz="2000" dirty="0" smtClean="0"/>
              <a:t>rows of fingers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62E1D-8FEF-45D9-9453-F44AC5A1D06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857364"/>
            <a:ext cx="4229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Final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Search performance of “pure” Chord  is </a:t>
            </a:r>
            <a:r>
              <a:rPr lang="en-IN" dirty="0" smtClean="0"/>
              <a:t>O(n)</a:t>
            </a:r>
          </a:p>
          <a:p>
            <a:pPr lvl="1"/>
            <a:r>
              <a:rPr lang="en-IN" dirty="0" smtClean="0"/>
              <a:t>Number </a:t>
            </a:r>
            <a:r>
              <a:rPr lang="en-IN" dirty="0" smtClean="0"/>
              <a:t>of nodes is n</a:t>
            </a:r>
          </a:p>
          <a:p>
            <a:r>
              <a:rPr lang="en-IN" dirty="0" smtClean="0"/>
              <a:t>With finger </a:t>
            </a:r>
            <a:r>
              <a:rPr lang="en-IN" dirty="0" smtClean="0"/>
              <a:t>tables</a:t>
            </a:r>
          </a:p>
          <a:p>
            <a:pPr lvl="1"/>
            <a:r>
              <a:rPr lang="en-IN" dirty="0" smtClean="0"/>
              <a:t>need </a:t>
            </a:r>
            <a:r>
              <a:rPr lang="en-IN" dirty="0" smtClean="0"/>
              <a:t>O(log n) hops to find the correct node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62E1D-8FEF-45D9-9453-F44AC5A1D06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 Overlay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3380"/>
            <a:ext cx="8229600" cy="1982783"/>
          </a:xfrm>
        </p:spPr>
        <p:txBody>
          <a:bodyPr/>
          <a:lstStyle/>
          <a:p>
            <a:r>
              <a:rPr lang="en-US" sz="2800" dirty="0" smtClean="0"/>
              <a:t>Also known as P2P overlays</a:t>
            </a:r>
          </a:p>
          <a:p>
            <a:pPr lvl="1"/>
            <a:r>
              <a:rPr lang="en-US" sz="2400" dirty="0" smtClean="0"/>
              <a:t>Nodes-&gt; End hosts (Processes running there)</a:t>
            </a:r>
          </a:p>
          <a:p>
            <a:pPr lvl="2"/>
            <a:r>
              <a:rPr lang="en-US" sz="2000" dirty="0" smtClean="0"/>
              <a:t>May act as routers of network</a:t>
            </a:r>
          </a:p>
          <a:p>
            <a:pPr lvl="1"/>
            <a:r>
              <a:rPr lang="en-US" sz="2400" dirty="0" smtClean="0"/>
              <a:t>Edges-&gt; Transport Layer Virtual links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ACE166-F1E0-4075-A5F4-FA48D23D575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9" y="1357298"/>
            <a:ext cx="3643338" cy="264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71472" y="1714488"/>
          <a:ext cx="8229600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80"/>
                <a:gridCol w="2628976"/>
                <a:gridCol w="380044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Service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Content Distribution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Scalable approaches to sharing data with users across the 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File storage and sharing: 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Gnutella, </a:t>
                      </a:r>
                      <a:r>
                        <a:rPr lang="en-IN" sz="1600" dirty="0" err="1">
                          <a:solidFill>
                            <a:schemeClr val="tx2"/>
                          </a:solidFill>
                        </a:rPr>
                        <a:t>Bittorrent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IN" sz="1600" dirty="0" err="1">
                          <a:solidFill>
                            <a:schemeClr val="tx2"/>
                          </a:solidFill>
                        </a:rPr>
                        <a:t>InterPlanetary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 File System (IPFS)</a:t>
                      </a:r>
                    </a:p>
                    <a:p>
                      <a:pPr>
                        <a:buFont typeface="Arial"/>
                        <a:buNone/>
                      </a:pP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Content delivery networks (CDNs): </a:t>
                      </a:r>
                      <a:r>
                        <a:rPr lang="en-IN" sz="1600" dirty="0" err="1">
                          <a:solidFill>
                            <a:schemeClr val="tx2"/>
                          </a:solidFill>
                        </a:rPr>
                        <a:t>Akamai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, Limelight</a:t>
                      </a:r>
                    </a:p>
                    <a:p>
                      <a:pPr>
                        <a:buFont typeface="Arial"/>
                        <a:buNone/>
                      </a:pP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Streaming media: </a:t>
                      </a:r>
                      <a:r>
                        <a:rPr lang="en-IN" sz="1600" dirty="0" err="1">
                          <a:solidFill>
                            <a:schemeClr val="tx2"/>
                          </a:solidFill>
                        </a:rPr>
                        <a:t>Spotify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IN" sz="1600" dirty="0" err="1">
                          <a:solidFill>
                            <a:schemeClr val="tx2"/>
                          </a:solidFill>
                        </a:rPr>
                        <a:t>Sonos</a:t>
                      </a:r>
                      <a:endParaRPr lang="en-IN" sz="1600" dirty="0">
                        <a:solidFill>
                          <a:schemeClr val="tx2"/>
                        </a:solidFill>
                      </a:endParaRPr>
                    </a:p>
                    <a:p>
                      <a:pPr>
                        <a:buFont typeface="Arial"/>
                        <a:buNone/>
                      </a:pP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Software update distribution: 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Linux, World of </a:t>
                      </a:r>
                      <a:r>
                        <a:rPr lang="en-IN" sz="1600" dirty="0" err="1">
                          <a:solidFill>
                            <a:schemeClr val="tx2"/>
                          </a:solidFill>
                        </a:rPr>
                        <a:t>Warcraft</a:t>
                      </a:r>
                      <a:endParaRPr lang="en-IN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2"/>
                          </a:solidFill>
                        </a:rPr>
                        <a:t>Distributed Computing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2"/>
                          </a:solidFill>
                        </a:rPr>
                        <a:t>Delegating the work for an application across many computers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Privacy and censorship resistance: 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Tor, </a:t>
                      </a:r>
                      <a:r>
                        <a:rPr lang="en-IN" sz="1600" dirty="0" err="1">
                          <a:solidFill>
                            <a:schemeClr val="tx2"/>
                          </a:solidFill>
                        </a:rPr>
                        <a:t>Freenet</a:t>
                      </a:r>
                      <a:endParaRPr lang="en-IN" sz="1600" dirty="0">
                        <a:solidFill>
                          <a:schemeClr val="tx2"/>
                        </a:solidFill>
                      </a:endParaRPr>
                    </a:p>
                    <a:p>
                      <a:pPr>
                        <a:buFont typeface="Arial"/>
                        <a:buNone/>
                      </a:pPr>
                      <a:r>
                        <a:rPr lang="en-IN" sz="1600" b="1" dirty="0" err="1">
                          <a:solidFill>
                            <a:schemeClr val="tx2"/>
                          </a:solidFill>
                        </a:rPr>
                        <a:t>Cryptocurrency</a:t>
                      </a: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: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IN" sz="1600" dirty="0" err="1">
                          <a:solidFill>
                            <a:schemeClr val="tx2"/>
                          </a:solidFill>
                        </a:rPr>
                        <a:t>Bitcoin</a:t>
                      </a:r>
                      <a:endParaRPr lang="en-IN" sz="1600" dirty="0">
                        <a:solidFill>
                          <a:schemeClr val="tx2"/>
                        </a:solidFill>
                      </a:endParaRPr>
                    </a:p>
                    <a:p>
                      <a:pPr>
                        <a:buFont typeface="Arial"/>
                        <a:buNone/>
                      </a:pPr>
                      <a:r>
                        <a:rPr lang="en-IN" sz="1600" b="1" dirty="0" err="1">
                          <a:solidFill>
                            <a:schemeClr val="tx2"/>
                          </a:solidFill>
                        </a:rPr>
                        <a:t>Botnets</a:t>
                      </a: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 and malware: 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Storm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Collaboration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Providing real-time human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Voice Over IP (VOIP): </a:t>
                      </a:r>
                      <a:r>
                        <a:rPr lang="en-IN" sz="1600" dirty="0" smtClean="0">
                          <a:solidFill>
                            <a:schemeClr val="tx2"/>
                          </a:solidFill>
                        </a:rPr>
                        <a:t>Skype</a:t>
                      </a:r>
                      <a:endParaRPr lang="en-IN" sz="1600" dirty="0">
                        <a:solidFill>
                          <a:schemeClr val="tx2"/>
                        </a:solidFill>
                      </a:endParaRPr>
                    </a:p>
                    <a:p>
                      <a:pPr>
                        <a:buFont typeface="Arial"/>
                        <a:buNone/>
                      </a:pP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Instant Messaging: </a:t>
                      </a:r>
                      <a:r>
                        <a:rPr lang="en-IN" sz="1600" dirty="0" err="1">
                          <a:solidFill>
                            <a:schemeClr val="tx2"/>
                          </a:solidFill>
                        </a:rPr>
                        <a:t>Tox</a:t>
                      </a:r>
                      <a:endParaRPr lang="en-IN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2"/>
                          </a:solidFill>
                        </a:rPr>
                        <a:t>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2"/>
                          </a:solidFill>
                        </a:rPr>
                        <a:t>Building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</a:rPr>
                        <a:t>Java: JXTA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F5D1D-B09C-42DE-9132-51D1C3F70284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Networks: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371600"/>
            <a:ext cx="6000792" cy="4754563"/>
          </a:xfrm>
        </p:spPr>
        <p:txBody>
          <a:bodyPr/>
          <a:lstStyle/>
          <a:p>
            <a:r>
              <a:rPr lang="en-IN" sz="3600" dirty="0" smtClean="0"/>
              <a:t>Music-sharing apps:</a:t>
            </a:r>
          </a:p>
          <a:p>
            <a:pPr lvl="1"/>
            <a:r>
              <a:rPr lang="en-IN" sz="3200" dirty="0" smtClean="0"/>
              <a:t>Napster and later on </a:t>
            </a:r>
            <a:r>
              <a:rPr lang="en-IN" sz="3200" dirty="0" err="1" smtClean="0"/>
              <a:t>KaZaA</a:t>
            </a:r>
            <a:r>
              <a:rPr lang="en-IN" sz="3200" dirty="0" smtClean="0"/>
              <a:t> </a:t>
            </a:r>
          </a:p>
          <a:p>
            <a:pPr lvl="2"/>
            <a:r>
              <a:rPr lang="en-IN" sz="2800" dirty="0" smtClean="0"/>
              <a:t>introduced term “peer-to-peer”</a:t>
            </a:r>
          </a:p>
          <a:p>
            <a:pPr lvl="3"/>
            <a:r>
              <a:rPr lang="en-IN" dirty="0" smtClean="0"/>
              <a:t>In context of sharing MP3 files </a:t>
            </a:r>
          </a:p>
          <a:p>
            <a:pPr lvl="2"/>
            <a:r>
              <a:rPr lang="en-IN" sz="2800" dirty="0" smtClean="0"/>
              <a:t>Don’t download music from a central site:</a:t>
            </a:r>
          </a:p>
          <a:p>
            <a:pPr lvl="3"/>
            <a:r>
              <a:rPr lang="en-IN" dirty="0" smtClean="0"/>
              <a:t>access music files directly from whoever on Internet have a copy on their computer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03447-2233-4EE1-83CA-42E976A4AC01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428736"/>
            <a:ext cx="2752444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3880341"/>
            <a:ext cx="2762255" cy="147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9A443CC0D5D41A98C151C471611D8" ma:contentTypeVersion="5" ma:contentTypeDescription="Create a new document." ma:contentTypeScope="" ma:versionID="cb3cca57c2b5957a741b483c1fce925b">
  <xsd:schema xmlns:xsd="http://www.w3.org/2001/XMLSchema" xmlns:xs="http://www.w3.org/2001/XMLSchema" xmlns:p="http://schemas.microsoft.com/office/2006/metadata/properties" xmlns:ns2="85ba515b-8395-4dab-be31-daa9c0567ef8" targetNamespace="http://schemas.microsoft.com/office/2006/metadata/properties" ma:root="true" ma:fieldsID="a1498fe339485d14442983f966d52eba" ns2:_="">
    <xsd:import namespace="85ba515b-8395-4dab-be31-daa9c0567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a515b-8395-4dab-be31-daa9c0567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689EF5-9CA2-4FAE-A36D-7A68A1CD0AFD}"/>
</file>

<file path=customXml/itemProps2.xml><?xml version="1.0" encoding="utf-8"?>
<ds:datastoreItem xmlns:ds="http://schemas.openxmlformats.org/officeDocument/2006/customXml" ds:itemID="{78A7994A-19A6-47FD-9D44-2EFF7099A177}"/>
</file>

<file path=customXml/itemProps3.xml><?xml version="1.0" encoding="utf-8"?>
<ds:datastoreItem xmlns:ds="http://schemas.openxmlformats.org/officeDocument/2006/customXml" ds:itemID="{C32209EB-6CB2-4A21-A08F-AF7221F4A1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9809</TotalTime>
  <Words>3481</Words>
  <Application>Microsoft Office PowerPoint</Application>
  <PresentationFormat>On-screen Show (4:3)</PresentationFormat>
  <Paragraphs>654</Paragraphs>
  <Slides>64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Office Theme</vt:lpstr>
      <vt:lpstr>Microsoft Clip Gallery</vt:lpstr>
      <vt:lpstr>VISIO 5 Drawing</vt:lpstr>
      <vt:lpstr>Computer Networks</vt:lpstr>
      <vt:lpstr>Overlay Networks</vt:lpstr>
      <vt:lpstr>Overlay Networks</vt:lpstr>
      <vt:lpstr>Overlay Networks</vt:lpstr>
      <vt:lpstr>Overlay Networks</vt:lpstr>
      <vt:lpstr>Overlay Networks</vt:lpstr>
      <vt:lpstr>Application Layer Overlay Network</vt:lpstr>
      <vt:lpstr>Applications:</vt:lpstr>
      <vt:lpstr>P2P Networks: Overview</vt:lpstr>
      <vt:lpstr>P2P Networks: Overview</vt:lpstr>
      <vt:lpstr>P2P Networks: Overview</vt:lpstr>
      <vt:lpstr>P2P Networks: Types</vt:lpstr>
      <vt:lpstr>P2P Networks: Another Classification</vt:lpstr>
      <vt:lpstr>P2P Networks: Beginning</vt:lpstr>
      <vt:lpstr>Napster: Challenges</vt:lpstr>
      <vt:lpstr>Napster: History</vt:lpstr>
      <vt:lpstr>Napster Technology</vt:lpstr>
      <vt:lpstr>Napster: Properties</vt:lpstr>
      <vt:lpstr>Pure P2P system: Gnutella</vt:lpstr>
      <vt:lpstr>Gnutella: Query Flooding</vt:lpstr>
      <vt:lpstr> Gnutella: Protocol</vt:lpstr>
      <vt:lpstr> Gnutella: Peer Joining</vt:lpstr>
      <vt:lpstr> Gnutella: Pros and Cons</vt:lpstr>
      <vt:lpstr> Hybrid P2P system: KaAzA</vt:lpstr>
      <vt:lpstr> KaZaA: Exploiting Heterogeneity</vt:lpstr>
      <vt:lpstr> KaZaA: Motivation for Super-Nodes</vt:lpstr>
      <vt:lpstr> BitTorrent</vt:lpstr>
      <vt:lpstr>BitTorrent: Simultaneous Downloading</vt:lpstr>
      <vt:lpstr>BitTorrent: Simultaneous Downloading</vt:lpstr>
      <vt:lpstr>BitTorrent: Swarms</vt:lpstr>
      <vt:lpstr>Swarm:</vt:lpstr>
      <vt:lpstr> BitTorrent Components</vt:lpstr>
      <vt:lpstr>Structured P2P: The DHTs</vt:lpstr>
      <vt:lpstr>Recall: Hash Tables</vt:lpstr>
      <vt:lpstr>Hash Tables: Example </vt:lpstr>
      <vt:lpstr>DHT: Idea</vt:lpstr>
      <vt:lpstr>DHT: Principle </vt:lpstr>
      <vt:lpstr>DHT: Principle</vt:lpstr>
      <vt:lpstr>DHT: Examples</vt:lpstr>
      <vt:lpstr>Chord </vt:lpstr>
      <vt:lpstr>Chord: Basics</vt:lpstr>
      <vt:lpstr>Chord: Different procedures</vt:lpstr>
      <vt:lpstr>Joining: Step by Step Example</vt:lpstr>
      <vt:lpstr>Joining: Step by Step Example</vt:lpstr>
      <vt:lpstr>Joining: Situation Before Join</vt:lpstr>
      <vt:lpstr> Joining: Contact known node </vt:lpstr>
      <vt:lpstr> Joining: Join gets routed along the network</vt:lpstr>
      <vt:lpstr> Joining: Successor of New Node Found</vt:lpstr>
      <vt:lpstr>Joining Successful + Data Transfer</vt:lpstr>
      <vt:lpstr> Joining: All Is Done</vt:lpstr>
      <vt:lpstr>Storing a Value</vt:lpstr>
      <vt:lpstr> Storing a value: (Contd.)</vt:lpstr>
      <vt:lpstr> Storing a value: (Contd.)</vt:lpstr>
      <vt:lpstr>Retrieving a Value </vt:lpstr>
      <vt:lpstr>Handling Dynamism: Joining</vt:lpstr>
      <vt:lpstr>Handling Dynamism: Joining</vt:lpstr>
      <vt:lpstr>Handling Dynamism: Joining</vt:lpstr>
      <vt:lpstr>Handling Dynamism: Joining</vt:lpstr>
      <vt:lpstr>Handling Dynamism: Joining</vt:lpstr>
      <vt:lpstr>Handling Dynamism: Leaving</vt:lpstr>
      <vt:lpstr>Chord: Scalable Routing </vt:lpstr>
      <vt:lpstr>Chord: Finger Tables</vt:lpstr>
      <vt:lpstr>Chord: Scalable Routing </vt:lpstr>
      <vt:lpstr>Chord: Final Words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HP</cp:lastModifiedBy>
  <cp:revision>613</cp:revision>
  <dcterms:created xsi:type="dcterms:W3CDTF">2011-03-15T06:08:11Z</dcterms:created>
  <dcterms:modified xsi:type="dcterms:W3CDTF">2020-04-30T17:58:07Z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0x010100F159A443CC0D5D41A98C151C471611D8</vt:lpwstr>
  </property>
</Properties>
</file>