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45"/>
  </p:notesMasterIdLst>
  <p:sldIdLst>
    <p:sldId id="256" r:id="rId2"/>
    <p:sldId id="621" r:id="rId3"/>
    <p:sldId id="686" r:id="rId4"/>
    <p:sldId id="687" r:id="rId5"/>
    <p:sldId id="688" r:id="rId6"/>
    <p:sldId id="689" r:id="rId7"/>
    <p:sldId id="690" r:id="rId8"/>
    <p:sldId id="691" r:id="rId9"/>
    <p:sldId id="692" r:id="rId10"/>
    <p:sldId id="693" r:id="rId11"/>
    <p:sldId id="694" r:id="rId12"/>
    <p:sldId id="695" r:id="rId13"/>
    <p:sldId id="696" r:id="rId14"/>
    <p:sldId id="697" r:id="rId15"/>
    <p:sldId id="698" r:id="rId16"/>
    <p:sldId id="699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710" r:id="rId25"/>
    <p:sldId id="711" r:id="rId26"/>
    <p:sldId id="712" r:id="rId27"/>
    <p:sldId id="713" r:id="rId28"/>
    <p:sldId id="714" r:id="rId29"/>
    <p:sldId id="715" r:id="rId30"/>
    <p:sldId id="716" r:id="rId31"/>
    <p:sldId id="717" r:id="rId32"/>
    <p:sldId id="718" r:id="rId33"/>
    <p:sldId id="719" r:id="rId34"/>
    <p:sldId id="720" r:id="rId35"/>
    <p:sldId id="721" r:id="rId36"/>
    <p:sldId id="722" r:id="rId37"/>
    <p:sldId id="723" r:id="rId38"/>
    <p:sldId id="724" r:id="rId39"/>
    <p:sldId id="725" r:id="rId40"/>
    <p:sldId id="726" r:id="rId41"/>
    <p:sldId id="727" r:id="rId42"/>
    <p:sldId id="728" r:id="rId43"/>
    <p:sldId id="72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4709" autoAdjust="0"/>
  </p:normalViewPr>
  <p:slideViewPr>
    <p:cSldViewPr>
      <p:cViewPr varScale="1">
        <p:scale>
          <a:sx n="57" d="100"/>
          <a:sy n="57" d="100"/>
        </p:scale>
        <p:origin x="133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F3D04B3-0920-437D-8CCB-02458B3AD9AC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E4CFFD9-0325-47C5-93AE-29E096B2F05A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DE69DE4-5D4F-4D95-BDAF-DCAA4BFA4913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80ED4BB-9F19-41BC-889E-8AC7A179C8AF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119E6BE-CB59-4048-B734-BA2CA61753D2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BC39C6-91F9-4C9B-BC18-22E350429A50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D890A91-E1A4-4E37-814C-71B55501080D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A7E505E-EF5B-40EF-BF9E-875CEAEA6160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6C0BA66-8FFE-4A5C-A6DD-F20A2B8A6BA1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9EF4BA7-7F7F-4C46-A620-B7E7E254B88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8600" y="2284274"/>
            <a:ext cx="838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TCP  Advanced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 err="1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Mayank</a:t>
            </a:r>
            <a:r>
              <a:rPr lang="en-US" sz="3600" b="1" i="1" dirty="0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 </a:t>
            </a:r>
            <a:r>
              <a:rPr lang="en-US" sz="3600" b="1" i="1" dirty="0" err="1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Pandey</a:t>
            </a:r>
            <a:endParaRPr lang="en-US" sz="3600" b="1" i="1" dirty="0" bmk="OLE_LINK2">
              <a:solidFill>
                <a:schemeClr val="tx2"/>
              </a:solidFill>
              <a:latin typeface="Garamond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cs typeface="Times New Roman" pitchFamily="18" charset="0"/>
              </a:rPr>
              <a:t>MNNIT Allahabad, </a:t>
            </a:r>
            <a:r>
              <a:rPr kumimoji="0" lang="en-US" sz="3600" b="1" i="1" u="none" strike="noStrike" cap="none" normalizeH="0" baseline="0" dirty="0" err="1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cs typeface="Times New Roman" pitchFamily="18" charset="0"/>
              </a:rPr>
              <a:t>Prayagraj</a:t>
            </a:r>
            <a:r>
              <a:rPr kumimoji="0" lang="en-US" sz="3600" b="1" i="1" u="none" strike="noStrike" cap="none" normalizeH="0" baseline="0" dirty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cs typeface="Times New Roman" pitchFamily="18" charset="0"/>
              </a:rPr>
              <a:t>, India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Nagle’s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i="1" dirty="0"/>
              <a:t>When the application produces data to send</a:t>
            </a:r>
          </a:p>
          <a:p>
            <a:pPr>
              <a:buNone/>
            </a:pPr>
            <a:r>
              <a:rPr lang="en-IN" sz="2400" i="1" dirty="0"/>
              <a:t>	if both the available data and the window ≥ MSS</a:t>
            </a:r>
          </a:p>
          <a:p>
            <a:pPr>
              <a:buNone/>
            </a:pPr>
            <a:r>
              <a:rPr lang="en-IN" sz="2400" i="1" dirty="0"/>
              <a:t>		send a full segment</a:t>
            </a:r>
          </a:p>
          <a:p>
            <a:pPr>
              <a:buNone/>
            </a:pPr>
            <a:r>
              <a:rPr lang="en-IN" sz="2400" i="1" dirty="0"/>
              <a:t>	else</a:t>
            </a:r>
          </a:p>
          <a:p>
            <a:pPr>
              <a:buNone/>
            </a:pPr>
            <a:r>
              <a:rPr lang="en-IN" sz="2400" i="1" dirty="0"/>
              <a:t>		if there is </a:t>
            </a:r>
            <a:r>
              <a:rPr lang="en-IN" sz="2400" i="1" dirty="0" err="1"/>
              <a:t>unACKed</a:t>
            </a:r>
            <a:r>
              <a:rPr lang="en-IN" sz="2400" i="1" dirty="0"/>
              <a:t> data in flight</a:t>
            </a:r>
          </a:p>
          <a:p>
            <a:pPr>
              <a:buNone/>
            </a:pPr>
            <a:r>
              <a:rPr lang="en-IN" sz="2400" i="1" dirty="0"/>
              <a:t>			buffer the new data until an ACK arrives</a:t>
            </a:r>
          </a:p>
          <a:p>
            <a:pPr>
              <a:buNone/>
            </a:pPr>
            <a:r>
              <a:rPr lang="en-IN" sz="2400" i="1" dirty="0"/>
              <a:t>	else</a:t>
            </a:r>
          </a:p>
          <a:p>
            <a:pPr>
              <a:buNone/>
            </a:pPr>
            <a:r>
              <a:rPr lang="en-IN" sz="2400" i="1" dirty="0"/>
              <a:t>		send all the new data now</a:t>
            </a:r>
          </a:p>
          <a:p>
            <a:pPr algn="ctr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IN" sz="2000" dirty="0">
                <a:solidFill>
                  <a:srgbClr val="FF0000"/>
                </a:solidFill>
              </a:rPr>
              <a:t>The socket interface allows the application to turn off Nagel’s algorithm by setting the TCP_NODELAY option</a:t>
            </a:r>
            <a:endParaRPr lang="en-IN" sz="2000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/>
              <a:t>Protecting against Wraparound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32-bit sequence number space</a:t>
            </a:r>
          </a:p>
          <a:p>
            <a:pPr lvl="1"/>
            <a:r>
              <a:rPr lang="en-IN" sz="2400" dirty="0"/>
              <a:t>sequence number used on a given connection might wrap around</a:t>
            </a:r>
          </a:p>
          <a:p>
            <a:pPr lvl="2"/>
            <a:r>
              <a:rPr lang="en-IN" sz="1800" dirty="0"/>
              <a:t>byte with sequence number x could be sent at one time</a:t>
            </a:r>
          </a:p>
          <a:p>
            <a:pPr lvl="2"/>
            <a:r>
              <a:rPr lang="en-IN" sz="1800" dirty="0"/>
              <a:t>then at a later time a second byte with the same sequence number x might be sent.</a:t>
            </a:r>
          </a:p>
          <a:p>
            <a:r>
              <a:rPr lang="en-IN" dirty="0"/>
              <a:t>If we assume that packets cannot survive </a:t>
            </a:r>
          </a:p>
          <a:p>
            <a:pPr lvl="1"/>
            <a:r>
              <a:rPr lang="en-IN" sz="2400" dirty="0"/>
              <a:t>in the Internet for longer than the recommended MSL. </a:t>
            </a:r>
          </a:p>
          <a:p>
            <a:pPr lvl="1"/>
            <a:r>
              <a:rPr lang="en-IN" sz="2400" dirty="0"/>
              <a:t>we currently need to make sure that the sequence number </a:t>
            </a:r>
          </a:p>
          <a:p>
            <a:pPr lvl="2"/>
            <a:r>
              <a:rPr lang="en-IN" sz="1800" dirty="0"/>
              <a:t>does not wrap around within a 120-second period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/>
              <a:t>Protecting against Wraparound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9296"/>
            <a:ext cx="6567224" cy="425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TCP Extension for PAWS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Implemented as Header Options</a:t>
            </a:r>
          </a:p>
          <a:p>
            <a:pPr lvl="1"/>
            <a:r>
              <a:rPr lang="en-IN" sz="2000" dirty="0"/>
              <a:t>define a new 64-bit sequence number field</a:t>
            </a:r>
          </a:p>
          <a:p>
            <a:r>
              <a:rPr lang="en-IN" sz="2400" dirty="0"/>
              <a:t>TCP uses the 32-bit timestamp to extend the seq. num space. </a:t>
            </a:r>
            <a:endParaRPr lang="en-IN" sz="1800" dirty="0"/>
          </a:p>
          <a:p>
            <a:pPr lvl="1"/>
            <a:r>
              <a:rPr lang="en-IN" sz="2000" dirty="0"/>
              <a:t>64-bit identifier that has the </a:t>
            </a:r>
            <a:r>
              <a:rPr lang="en-IN" sz="2000" dirty="0" err="1"/>
              <a:t>SequenceNum</a:t>
            </a:r>
            <a:r>
              <a:rPr lang="en-IN" sz="2000" dirty="0"/>
              <a:t> field in the low-order 32 bits and </a:t>
            </a:r>
          </a:p>
          <a:p>
            <a:pPr lvl="2"/>
            <a:r>
              <a:rPr lang="en-IN" sz="1800" dirty="0"/>
              <a:t>the timestamp in the high-order 32 bits. </a:t>
            </a:r>
          </a:p>
          <a:p>
            <a:pPr lvl="1"/>
            <a:r>
              <a:rPr lang="en-IN" sz="2000" dirty="0"/>
              <a:t>timestamp is always increasing, </a:t>
            </a:r>
          </a:p>
          <a:p>
            <a:pPr lvl="2"/>
            <a:r>
              <a:rPr lang="en-IN" sz="1800" dirty="0"/>
              <a:t>it serves to distinguish between two different incarnations of the same sequence number.</a:t>
            </a:r>
          </a:p>
          <a:p>
            <a:pPr lvl="2"/>
            <a:r>
              <a:rPr lang="en-IN" sz="1800" dirty="0"/>
              <a:t> timestamp is being used in this setting only to protect against wraparound</a:t>
            </a:r>
          </a:p>
          <a:p>
            <a:pPr lvl="2"/>
            <a:r>
              <a:rPr lang="en-IN" sz="1800" dirty="0"/>
              <a:t> it is not treated as part of the sequence number for the purpose of ordering or acknowledging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Keeping the Pipe Full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153400" cy="461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Window 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TCP’s Advertised Window field </a:t>
            </a:r>
          </a:p>
          <a:p>
            <a:pPr lvl="1"/>
            <a:r>
              <a:rPr lang="en-IN" dirty="0"/>
              <a:t>is worse shaped than its </a:t>
            </a:r>
            <a:r>
              <a:rPr lang="en-IN" dirty="0" err="1"/>
              <a:t>SequenceNum</a:t>
            </a:r>
            <a:r>
              <a:rPr lang="en-IN" dirty="0"/>
              <a:t> field</a:t>
            </a:r>
          </a:p>
          <a:p>
            <a:pPr lvl="2"/>
            <a:r>
              <a:rPr lang="en-IN" dirty="0"/>
              <a:t>it is not big enough to handle even a T3 connection</a:t>
            </a:r>
          </a:p>
          <a:p>
            <a:r>
              <a:rPr lang="en-IN" dirty="0"/>
              <a:t>16-bit field allows to advertise </a:t>
            </a:r>
          </a:p>
          <a:p>
            <a:pPr lvl="1"/>
            <a:r>
              <a:rPr lang="en-IN" dirty="0"/>
              <a:t>a window of only 64 KB.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Window 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TCP extension to advertise a larger window,</a:t>
            </a:r>
          </a:p>
          <a:p>
            <a:pPr lvl="1"/>
            <a:r>
              <a:rPr lang="en-IN" sz="2400" dirty="0"/>
              <a:t>to fill larger delay × bandwidth pipes</a:t>
            </a:r>
          </a:p>
          <a:p>
            <a:r>
              <a:rPr lang="en-IN" sz="2800" dirty="0"/>
              <a:t>This TCP option defines a </a:t>
            </a:r>
            <a:r>
              <a:rPr lang="en-IN" sz="2800" i="1" dirty="0"/>
              <a:t>scaling factor</a:t>
            </a:r>
          </a:p>
          <a:p>
            <a:pPr lvl="1"/>
            <a:r>
              <a:rPr lang="en-IN" sz="2400" i="1" dirty="0"/>
              <a:t>Interpret differently </a:t>
            </a:r>
            <a:r>
              <a:rPr lang="en-IN" sz="2400" dirty="0"/>
              <a:t>the number that appears in the Advertised Window field </a:t>
            </a:r>
          </a:p>
          <a:p>
            <a:pPr lvl="1"/>
            <a:r>
              <a:rPr lang="en-IN" sz="2400" dirty="0"/>
              <a:t>Instead of how many bytes the sender is allowed to have unacknowledged,</a:t>
            </a:r>
          </a:p>
          <a:p>
            <a:pPr lvl="2"/>
            <a:r>
              <a:rPr lang="en-IN" sz="2000" dirty="0"/>
              <a:t>allows the two sides of TCP to agree that the Advertised Window field counts larger chunks </a:t>
            </a:r>
          </a:p>
          <a:p>
            <a:pPr lvl="2"/>
            <a:r>
              <a:rPr lang="en-IN" sz="2000" dirty="0"/>
              <a:t>e.g., how many 16-byte units of data the sender can have unacknowledged. </a:t>
            </a:r>
            <a:endParaRPr lang="en-IN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Adaptive Retransmission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TCP guarantees the reliable delivery of data </a:t>
            </a:r>
          </a:p>
          <a:p>
            <a:pPr lvl="1"/>
            <a:r>
              <a:rPr lang="en-IN" sz="2000" dirty="0"/>
              <a:t>retransmits each segment if </a:t>
            </a:r>
            <a:r>
              <a:rPr lang="en-IN" sz="1600" dirty="0"/>
              <a:t> </a:t>
            </a:r>
            <a:r>
              <a:rPr lang="en-IN" sz="2000" dirty="0"/>
              <a:t>ACK is not received in a certain period of time</a:t>
            </a:r>
            <a:endParaRPr lang="en-IN" sz="1600" dirty="0"/>
          </a:p>
          <a:p>
            <a:r>
              <a:rPr lang="en-IN" sz="2800" dirty="0"/>
              <a:t>This timeout is set as a function of the expected RTT </a:t>
            </a:r>
          </a:p>
          <a:p>
            <a:pPr lvl="1"/>
            <a:r>
              <a:rPr lang="en-IN" sz="2000" dirty="0"/>
              <a:t>between the two ends of the connection. </a:t>
            </a:r>
          </a:p>
          <a:p>
            <a:r>
              <a:rPr lang="en-IN" sz="2800" dirty="0"/>
              <a:t>Choosing an appropriate timeout value is not easy</a:t>
            </a:r>
          </a:p>
          <a:p>
            <a:pPr lvl="1"/>
            <a:r>
              <a:rPr lang="en-IN" sz="2000" dirty="0"/>
              <a:t>Much variation in RTT between the same two hosts over time</a:t>
            </a:r>
          </a:p>
          <a:p>
            <a:r>
              <a:rPr lang="en-IN" sz="2800" dirty="0"/>
              <a:t>TCP uses an adaptive retransmission mechanism </a:t>
            </a:r>
          </a:p>
          <a:p>
            <a:pPr lvl="1"/>
            <a:r>
              <a:rPr lang="en-IN" sz="2000" dirty="0"/>
              <a:t>it has evolved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Original Algorithm (RFC 0793)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429000"/>
          </a:xfrm>
        </p:spPr>
        <p:txBody>
          <a:bodyPr/>
          <a:lstStyle/>
          <a:p>
            <a:r>
              <a:rPr lang="en-IN" sz="2800" dirty="0"/>
              <a:t>Keep a running average of the RTT </a:t>
            </a:r>
          </a:p>
          <a:p>
            <a:pPr lvl="1"/>
            <a:r>
              <a:rPr lang="en-IN" sz="2400" dirty="0"/>
              <a:t>compute the timeout as a function of this RTT</a:t>
            </a:r>
          </a:p>
          <a:p>
            <a:r>
              <a:rPr lang="en-IN" sz="2800" dirty="0"/>
              <a:t>Every time TCP sends a data segment</a:t>
            </a:r>
          </a:p>
          <a:p>
            <a:pPr lvl="1"/>
            <a:r>
              <a:rPr lang="en-IN" sz="2400" dirty="0"/>
              <a:t> it records the time, When ACK for that segment arrives</a:t>
            </a:r>
          </a:p>
          <a:p>
            <a:pPr lvl="2"/>
            <a:r>
              <a:rPr lang="en-IN" sz="2000" dirty="0"/>
              <a:t>TCP reads the time again, and then takes the difference between these two times as a </a:t>
            </a:r>
            <a:r>
              <a:rPr lang="en-IN" sz="2000" b="1" dirty="0" err="1">
                <a:solidFill>
                  <a:srgbClr val="FF0000"/>
                </a:solidFill>
              </a:rPr>
              <a:t>SampleRTT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IN" sz="2400" dirty="0" err="1">
                <a:solidFill>
                  <a:srgbClr val="FF0000"/>
                </a:solidFill>
              </a:rPr>
              <a:t>EstimatedRTT</a:t>
            </a:r>
            <a:r>
              <a:rPr lang="en-IN" sz="2400" dirty="0"/>
              <a:t> is a weighted average between </a:t>
            </a:r>
          </a:p>
          <a:p>
            <a:pPr lvl="2"/>
            <a:r>
              <a:rPr lang="en-IN" sz="2000" dirty="0"/>
              <a:t>the previous estimate and this new sample</a:t>
            </a:r>
          </a:p>
          <a:p>
            <a:pPr lvl="2">
              <a:buNone/>
            </a:pPr>
            <a:endParaRPr lang="en-IN" sz="7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327" y="5029200"/>
            <a:ext cx="631767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Original Algorithm (RFC 0793)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IN" sz="2000" dirty="0"/>
              <a:t>The parameter </a:t>
            </a:r>
            <a:r>
              <a:rPr lang="el-GR" sz="2000" dirty="0"/>
              <a:t>α</a:t>
            </a:r>
            <a:r>
              <a:rPr lang="en-US" sz="2000" dirty="0"/>
              <a:t> </a:t>
            </a:r>
            <a:r>
              <a:rPr lang="en-IN" sz="2000" dirty="0"/>
              <a:t>is selected to </a:t>
            </a:r>
            <a:r>
              <a:rPr lang="en-IN" sz="2000" i="1" dirty="0"/>
              <a:t>smooth the </a:t>
            </a:r>
            <a:r>
              <a:rPr lang="en-IN" sz="2000" i="1" dirty="0" err="1"/>
              <a:t>EstimatedRTT</a:t>
            </a:r>
            <a:r>
              <a:rPr lang="en-IN" sz="2000" i="1" dirty="0"/>
              <a:t>.</a:t>
            </a:r>
          </a:p>
          <a:p>
            <a:pPr lvl="1"/>
            <a:r>
              <a:rPr lang="en-IN" sz="1800" i="1" dirty="0"/>
              <a:t>A small </a:t>
            </a:r>
            <a:r>
              <a:rPr lang="el-GR" sz="1800" dirty="0"/>
              <a:t>α </a:t>
            </a:r>
            <a:r>
              <a:rPr lang="en-IN" sz="1800" i="1" dirty="0"/>
              <a:t>tracks </a:t>
            </a:r>
            <a:r>
              <a:rPr lang="en-IN" sz="1800" dirty="0"/>
              <a:t>changes in the RTT but is perhaps too heavily influenced by temporary fluctuations. </a:t>
            </a:r>
          </a:p>
          <a:p>
            <a:pPr lvl="1"/>
            <a:r>
              <a:rPr lang="en-IN" sz="1800" dirty="0"/>
              <a:t>a large </a:t>
            </a:r>
            <a:r>
              <a:rPr lang="el-GR" sz="1800" dirty="0"/>
              <a:t>α</a:t>
            </a:r>
            <a:r>
              <a:rPr lang="en-IN" sz="1800" dirty="0"/>
              <a:t> is more stable but perhaps not quick enough to adapt to real changes. </a:t>
            </a:r>
          </a:p>
          <a:p>
            <a:pPr lvl="1"/>
            <a:r>
              <a:rPr lang="en-US" sz="1800" dirty="0" err="1"/>
              <a:t>EstimatedRTT</a:t>
            </a:r>
            <a:r>
              <a:rPr lang="en-US" sz="1800" dirty="0"/>
              <a:t> is also termed as Smoothed RTT (SRTT)</a:t>
            </a:r>
            <a:endParaRPr lang="en-IN" sz="1800" dirty="0"/>
          </a:p>
          <a:p>
            <a:r>
              <a:rPr lang="en-IN" sz="2000" dirty="0"/>
              <a:t>The original TCP specification recommended </a:t>
            </a:r>
            <a:r>
              <a:rPr lang="el-GR" sz="2000" dirty="0"/>
              <a:t>α </a:t>
            </a:r>
            <a:r>
              <a:rPr lang="en-IN" sz="1800" dirty="0"/>
              <a:t>between 0.8 and 0.9. </a:t>
            </a:r>
          </a:p>
          <a:p>
            <a:r>
              <a:rPr lang="en-IN" sz="2000" dirty="0"/>
              <a:t>TCP uses </a:t>
            </a:r>
            <a:r>
              <a:rPr lang="en-IN" sz="2000" dirty="0" err="1"/>
              <a:t>EstimatedRTT</a:t>
            </a:r>
            <a:r>
              <a:rPr lang="en-IN" sz="2000" dirty="0"/>
              <a:t> to compute the timeout in a rather conservative way:</a:t>
            </a:r>
          </a:p>
          <a:p>
            <a:pPr algn="ctr">
              <a:buNone/>
            </a:pPr>
            <a:r>
              <a:rPr lang="en-IN" sz="2000" b="1" i="1" dirty="0">
                <a:solidFill>
                  <a:srgbClr val="FF0000"/>
                </a:solidFill>
              </a:rPr>
              <a:t>RTO = min(</a:t>
            </a:r>
            <a:r>
              <a:rPr lang="en-IN" sz="2000" b="1" i="1" dirty="0" err="1">
                <a:solidFill>
                  <a:srgbClr val="FF0000"/>
                </a:solidFill>
              </a:rPr>
              <a:t>ubound</a:t>
            </a:r>
            <a:r>
              <a:rPr lang="en-IN" sz="2000" b="1" i="1" dirty="0">
                <a:solidFill>
                  <a:srgbClr val="FF0000"/>
                </a:solidFill>
              </a:rPr>
              <a:t>, max(</a:t>
            </a:r>
            <a:r>
              <a:rPr lang="en-IN" sz="2000" b="1" i="1" dirty="0" err="1">
                <a:solidFill>
                  <a:srgbClr val="FF0000"/>
                </a:solidFill>
              </a:rPr>
              <a:t>lbound</a:t>
            </a:r>
            <a:r>
              <a:rPr lang="en-IN" sz="2000" b="1" i="1" dirty="0">
                <a:solidFill>
                  <a:srgbClr val="FF0000"/>
                </a:solidFill>
              </a:rPr>
              <a:t>,(SRTT)</a:t>
            </a:r>
            <a:r>
              <a:rPr lang="el-GR" sz="2000" b="1" i="1" dirty="0">
                <a:solidFill>
                  <a:srgbClr val="FF0000"/>
                </a:solidFill>
              </a:rPr>
              <a:t>β))</a:t>
            </a:r>
            <a:endParaRPr lang="en-US" sz="2000" b="1" i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IN" sz="1800" dirty="0"/>
              <a:t>β is a delay variance factor with a recommended value of 1.3 to 2.0, </a:t>
            </a:r>
            <a:r>
              <a:rPr lang="en-IN" sz="1800" i="1" dirty="0" err="1"/>
              <a:t>ubound</a:t>
            </a:r>
            <a:r>
              <a:rPr lang="en-IN" sz="1800" i="1" dirty="0"/>
              <a:t> is an upper bound </a:t>
            </a:r>
            <a:r>
              <a:rPr lang="en-IN" sz="1800" dirty="0"/>
              <a:t>(suggested to be 1 minute), and </a:t>
            </a:r>
            <a:r>
              <a:rPr lang="en-IN" sz="1800" i="1" dirty="0" err="1"/>
              <a:t>lbound</a:t>
            </a:r>
            <a:r>
              <a:rPr lang="en-IN" sz="1800" i="1" dirty="0"/>
              <a:t> is a lower bound (suggested to be 1s) on the RTO</a:t>
            </a:r>
            <a:endParaRPr lang="en-US" sz="1800" b="1" i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IN" sz="1600" dirty="0">
                <a:solidFill>
                  <a:srgbClr val="FF0000"/>
                </a:solidFill>
              </a:rPr>
              <a:t>It generally results in the RTO being set either to</a:t>
            </a:r>
          </a:p>
          <a:p>
            <a:pPr algn="ctr">
              <a:buNone/>
            </a:pPr>
            <a:r>
              <a:rPr lang="en-IN" sz="1600" dirty="0">
                <a:solidFill>
                  <a:srgbClr val="FF0000"/>
                </a:solidFill>
              </a:rPr>
              <a:t>1s, or to about twice </a:t>
            </a:r>
            <a:r>
              <a:rPr lang="en-IN" sz="1600" i="1" dirty="0">
                <a:solidFill>
                  <a:srgbClr val="FF0000"/>
                </a:solidFill>
              </a:rPr>
              <a:t>SRTT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754563"/>
          </a:xfrm>
        </p:spPr>
        <p:txBody>
          <a:bodyPr/>
          <a:lstStyle/>
          <a:p>
            <a:r>
              <a:rPr lang="en-US" sz="2800" dirty="0"/>
              <a:t>1st Module</a:t>
            </a:r>
          </a:p>
          <a:p>
            <a:pPr lvl="1"/>
            <a:r>
              <a:rPr lang="en-US" sz="2400" dirty="0"/>
              <a:t>Connectionless and Connection oriented MUX/DEMUX (Concept of Ports)</a:t>
            </a:r>
          </a:p>
          <a:p>
            <a:pPr lvl="1"/>
            <a:r>
              <a:rPr lang="en-US" sz="2400" dirty="0"/>
              <a:t>UDP (User Datagram Protocol)</a:t>
            </a:r>
          </a:p>
          <a:p>
            <a:pPr lvl="1"/>
            <a:r>
              <a:rPr lang="en-US" sz="2400" dirty="0"/>
              <a:t>Pseudo-header and Checksum </a:t>
            </a:r>
          </a:p>
          <a:p>
            <a:pPr lvl="1"/>
            <a:r>
              <a:rPr lang="en-US" sz="2400" dirty="0"/>
              <a:t>Developing a Reliable Data Transport (RDT) Protocol from scratch: The FSM way.</a:t>
            </a:r>
          </a:p>
          <a:p>
            <a:pPr lvl="1"/>
            <a:r>
              <a:rPr lang="en-US" sz="2400" dirty="0"/>
              <a:t>Pipelined Protocols:</a:t>
            </a:r>
          </a:p>
          <a:p>
            <a:pPr lvl="2"/>
            <a:r>
              <a:rPr lang="en-US" sz="2000" dirty="0"/>
              <a:t>GBN (Go Back N)</a:t>
            </a:r>
          </a:p>
          <a:p>
            <a:pPr lvl="2"/>
            <a:r>
              <a:rPr lang="en-US" sz="2000" dirty="0"/>
              <a:t>SR (Selective Repeat)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E220A7-5FCA-4E34-8D30-DA52F2986FBD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Standard Method (Jacobson </a:t>
            </a:r>
            <a:r>
              <a:rPr lang="en-US" dirty="0" err="1"/>
              <a:t>Algo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2988 obsoleted by RFC 6298</a:t>
            </a:r>
          </a:p>
          <a:p>
            <a:pPr lvl="1"/>
            <a:r>
              <a:rPr lang="en-IN" dirty="0"/>
              <a:t>TCP sender maintains two state variables</a:t>
            </a:r>
          </a:p>
          <a:p>
            <a:pPr lvl="2"/>
            <a:r>
              <a:rPr lang="en-IN" dirty="0"/>
              <a:t>SRTT (smoothed round-trip time) and </a:t>
            </a:r>
          </a:p>
          <a:p>
            <a:pPr lvl="2"/>
            <a:r>
              <a:rPr lang="en-IN" dirty="0"/>
              <a:t>RTTVAR (round-trip time variation)</a:t>
            </a:r>
          </a:p>
          <a:p>
            <a:pPr lvl="1"/>
            <a:r>
              <a:rPr lang="en-US" dirty="0"/>
              <a:t>Assume clock granularity of G</a:t>
            </a:r>
          </a:p>
          <a:p>
            <a:pPr lvl="1"/>
            <a:r>
              <a:rPr lang="en-IN" dirty="0"/>
              <a:t>Until a round-trip time (RTT) measurement has been made for a segment sent between the sender and receiver, the sender </a:t>
            </a:r>
            <a:r>
              <a:rPr lang="en-IN" u="sng" dirty="0"/>
              <a:t>SHOULD </a:t>
            </a:r>
          </a:p>
          <a:p>
            <a:pPr lvl="2"/>
            <a:r>
              <a:rPr lang="en-IN" dirty="0"/>
              <a:t>set RTO = 1 second</a:t>
            </a:r>
          </a:p>
          <a:p>
            <a:pPr algn="ctr">
              <a:buNone/>
            </a:pPr>
            <a:endParaRPr lang="en-IN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Standard Method (RFC 6298)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When the first RTT measurement R is made:</a:t>
            </a:r>
          </a:p>
          <a:p>
            <a:pPr lvl="1"/>
            <a:r>
              <a:rPr lang="en-IN" sz="2400" dirty="0"/>
              <a:t>the host MUST set </a:t>
            </a:r>
          </a:p>
          <a:p>
            <a:pPr lvl="2"/>
            <a:r>
              <a:rPr lang="en-IN" sz="2000" dirty="0"/>
              <a:t>SRTT = R </a:t>
            </a:r>
          </a:p>
          <a:p>
            <a:pPr lvl="2"/>
            <a:r>
              <a:rPr lang="en-IN" sz="2000" dirty="0"/>
              <a:t>RTTVAR = R/2 </a:t>
            </a:r>
          </a:p>
          <a:p>
            <a:pPr lvl="2"/>
            <a:r>
              <a:rPr lang="en-IN" sz="2000" dirty="0"/>
              <a:t>RTO = SRTT + max (G, K × RTTVAR) where K = 4</a:t>
            </a:r>
          </a:p>
          <a:p>
            <a:r>
              <a:rPr lang="en-IN" sz="2800" dirty="0"/>
              <a:t>When a subsequent RTT measurement R' is made </a:t>
            </a:r>
          </a:p>
          <a:p>
            <a:pPr lvl="1"/>
            <a:r>
              <a:rPr lang="en-IN" sz="2400" dirty="0"/>
              <a:t>a host MUST set </a:t>
            </a:r>
          </a:p>
          <a:p>
            <a:pPr lvl="2"/>
            <a:r>
              <a:rPr lang="en-IN" sz="2000" dirty="0"/>
              <a:t>RTTVAR = (1 - </a:t>
            </a:r>
            <a:r>
              <a:rPr lang="el-GR" sz="2000" dirty="0"/>
              <a:t>β</a:t>
            </a:r>
            <a:r>
              <a:rPr lang="en-IN" sz="2000" dirty="0"/>
              <a:t>) × RTTVAR + </a:t>
            </a:r>
            <a:r>
              <a:rPr lang="el-GR" sz="2000" dirty="0"/>
              <a:t>β</a:t>
            </a:r>
            <a:r>
              <a:rPr lang="en-IN" sz="2000" dirty="0"/>
              <a:t> × |SRTT - R'| </a:t>
            </a:r>
          </a:p>
          <a:p>
            <a:pPr lvl="2"/>
            <a:r>
              <a:rPr lang="en-IN" sz="2000" dirty="0"/>
              <a:t>SRTT = (1 - </a:t>
            </a:r>
            <a:r>
              <a:rPr lang="el-GR" sz="2000" dirty="0"/>
              <a:t>α</a:t>
            </a:r>
            <a:r>
              <a:rPr lang="en-IN" sz="2000" dirty="0"/>
              <a:t>) × SRTT + </a:t>
            </a:r>
            <a:r>
              <a:rPr lang="el-GR" sz="2000" dirty="0"/>
              <a:t>α</a:t>
            </a:r>
            <a:r>
              <a:rPr lang="en-IN" sz="2000" dirty="0"/>
              <a:t> × R‘</a:t>
            </a:r>
          </a:p>
          <a:p>
            <a:pPr lvl="1"/>
            <a:r>
              <a:rPr lang="en-IN" sz="2400" dirty="0"/>
              <a:t>The above </a:t>
            </a:r>
            <a:r>
              <a:rPr lang="en-IN" sz="2400" u="sng" dirty="0"/>
              <a:t>SHOULD</a:t>
            </a:r>
            <a:r>
              <a:rPr lang="en-IN" sz="2400" dirty="0"/>
              <a:t> be computed using </a:t>
            </a:r>
            <a:r>
              <a:rPr lang="el-GR" sz="2400" dirty="0"/>
              <a:t>α </a:t>
            </a:r>
            <a:r>
              <a:rPr lang="en-IN" sz="2400" dirty="0"/>
              <a:t>=1/8 and </a:t>
            </a:r>
            <a:r>
              <a:rPr lang="el-GR" sz="2400" dirty="0"/>
              <a:t>β </a:t>
            </a:r>
            <a:r>
              <a:rPr lang="en-IN" sz="2400" dirty="0"/>
              <a:t>=1/4 . After the computation, a host MUST update</a:t>
            </a:r>
          </a:p>
          <a:p>
            <a:pPr lvl="2"/>
            <a:r>
              <a:rPr lang="en-IN" sz="2000" dirty="0"/>
              <a:t>RTO  = SRTT + max (G, K ×  RTTVAR) where K=4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Standard Method (RFC 6298)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Value of SRTT used in the update to RTTVAR </a:t>
            </a:r>
          </a:p>
          <a:p>
            <a:pPr lvl="1"/>
            <a:r>
              <a:rPr lang="en-IN" dirty="0"/>
              <a:t>is its value before updating SRTT itself </a:t>
            </a:r>
          </a:p>
          <a:p>
            <a:pPr lvl="1"/>
            <a:r>
              <a:rPr lang="en-IN" dirty="0"/>
              <a:t>updating RTTVAR and SRTT MUST be computed in the above order</a:t>
            </a:r>
          </a:p>
          <a:p>
            <a:pPr lvl="1"/>
            <a:r>
              <a:rPr lang="en-IN" dirty="0"/>
              <a:t>After the computation, a host MUST update</a:t>
            </a:r>
          </a:p>
          <a:p>
            <a:pPr lvl="2"/>
            <a:r>
              <a:rPr lang="en-IN" dirty="0"/>
              <a:t> RTO = SRTT + max (G, K × RTTVAR) where K = 4</a:t>
            </a:r>
            <a:endParaRPr lang="en-IN" b="1" dirty="0">
              <a:solidFill>
                <a:srgbClr val="FF0000"/>
              </a:solidFill>
            </a:endParaRPr>
          </a:p>
          <a:p>
            <a:pPr lvl="1" algn="ctr">
              <a:buNone/>
            </a:pPr>
            <a:r>
              <a:rPr lang="en-IN" sz="2400" b="1" dirty="0">
                <a:solidFill>
                  <a:srgbClr val="FF0000"/>
                </a:solidFill>
              </a:rPr>
              <a:t>Whenever RTO is computed, if it is less than 1 second, then the RTO SHOULD be rounded up to 1 second??</a:t>
            </a:r>
          </a:p>
          <a:p>
            <a:pPr lvl="1" algn="ctr">
              <a:buNone/>
            </a:pP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Standard Method (RFC 6298)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Traditionally, TCP implementations use coarse grain clocks</a:t>
            </a:r>
          </a:p>
          <a:p>
            <a:pPr lvl="1"/>
            <a:r>
              <a:rPr lang="en-IN" dirty="0"/>
              <a:t>to measure the RTT and trigger the RTO, which imposes a large minimum value on the RTO</a:t>
            </a:r>
          </a:p>
          <a:p>
            <a:pPr lvl="2"/>
            <a:r>
              <a:rPr lang="en-IN" dirty="0"/>
              <a:t>Linux Granularity 500 ms that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RFC 6298: Uses </a:t>
            </a:r>
            <a:r>
              <a:rPr lang="en-US" dirty="0" err="1"/>
              <a:t>Karn’s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8229600" cy="1782763"/>
          </a:xfrm>
        </p:spPr>
        <p:txBody>
          <a:bodyPr/>
          <a:lstStyle/>
          <a:p>
            <a:r>
              <a:rPr lang="en-US" dirty="0"/>
              <a:t>Retransmission Dilemma: </a:t>
            </a:r>
            <a:r>
              <a:rPr lang="en-US" dirty="0" err="1"/>
              <a:t>Karn’s</a:t>
            </a:r>
            <a:r>
              <a:rPr lang="en-US" dirty="0"/>
              <a:t> Algorithm</a:t>
            </a:r>
          </a:p>
          <a:p>
            <a:pPr lvl="1"/>
            <a:r>
              <a:rPr lang="en-IN" dirty="0"/>
              <a:t>Do not sample while retransmitting</a:t>
            </a:r>
          </a:p>
          <a:p>
            <a:pPr lvl="1"/>
            <a:r>
              <a:rPr lang="en-US" dirty="0"/>
              <a:t>Double timeout after each retransmission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 b="28757"/>
          <a:stretch>
            <a:fillRect/>
          </a:stretch>
        </p:blipFill>
        <p:spPr bwMode="auto">
          <a:xfrm>
            <a:off x="990600" y="1524000"/>
            <a:ext cx="6705600" cy="27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RFC 6298: Timer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Every time packet is sent (including a retransmission), </a:t>
            </a:r>
          </a:p>
          <a:p>
            <a:pPr lvl="1"/>
            <a:r>
              <a:rPr lang="en-IN" sz="2000" dirty="0"/>
              <a:t>if the timer is not running, start it running </a:t>
            </a:r>
          </a:p>
          <a:p>
            <a:pPr lvl="2"/>
            <a:r>
              <a:rPr lang="en-IN" sz="1800" dirty="0"/>
              <a:t>so that it will expire after RTO seconds (for the current value of RTO). </a:t>
            </a:r>
          </a:p>
          <a:p>
            <a:pPr lvl="1"/>
            <a:r>
              <a:rPr lang="en-IN" sz="2000" dirty="0"/>
              <a:t>When all outstanding data acknowledged, turn off the timer. </a:t>
            </a:r>
          </a:p>
          <a:p>
            <a:pPr lvl="2"/>
            <a:r>
              <a:rPr lang="en-IN" sz="2000" dirty="0"/>
              <a:t>When an ACK is received that acknowledges new data,</a:t>
            </a:r>
          </a:p>
          <a:p>
            <a:pPr lvl="3"/>
            <a:r>
              <a:rPr lang="en-IN" sz="1800" dirty="0"/>
              <a:t>restart the retransmission timer so that it will expire after RTO seconds (for the current value of RTO). </a:t>
            </a:r>
          </a:p>
          <a:p>
            <a:pPr lvl="2"/>
            <a:r>
              <a:rPr lang="en-IN" sz="2000" dirty="0"/>
              <a:t>When the retransmission timer expires, do the following: </a:t>
            </a:r>
          </a:p>
          <a:p>
            <a:pPr lvl="3"/>
            <a:r>
              <a:rPr lang="en-IN" sz="1800" dirty="0"/>
              <a:t>Retransmit the earliest segment that has not been acknowledged by the TCP receiver. </a:t>
            </a:r>
          </a:p>
          <a:p>
            <a:pPr lvl="3"/>
            <a:r>
              <a:rPr lang="en-IN" sz="1800" dirty="0"/>
              <a:t>The host MUST set RTO = RTO × 2 ("back off the timer"). </a:t>
            </a:r>
          </a:p>
          <a:p>
            <a:pPr lvl="3"/>
            <a:r>
              <a:rPr lang="en-IN" sz="1800" dirty="0"/>
              <a:t>Start the retransmission timer, such that it expires after RTO seconds (for the value of RTO after the doubling operation).</a:t>
            </a:r>
          </a:p>
          <a:p>
            <a:pPr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Conservative approach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RFC 6298: Taking RTT samples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362200"/>
          </a:xfrm>
        </p:spPr>
        <p:txBody>
          <a:bodyPr/>
          <a:lstStyle/>
          <a:p>
            <a:r>
              <a:rPr lang="en-IN" sz="2400" dirty="0"/>
              <a:t>Traditionally, TCP implementations have taken one RTT measurement at a time</a:t>
            </a:r>
          </a:p>
          <a:p>
            <a:pPr lvl="1"/>
            <a:r>
              <a:rPr lang="en-IN" sz="2000" dirty="0"/>
              <a:t>typically, once per RTT</a:t>
            </a:r>
          </a:p>
          <a:p>
            <a:pPr lvl="1"/>
            <a:r>
              <a:rPr lang="en-US" sz="2000" dirty="0"/>
              <a:t>If retransmission (no sample)</a:t>
            </a:r>
            <a:endParaRPr lang="en-IN" sz="2000" dirty="0"/>
          </a:p>
          <a:p>
            <a:pPr lvl="3">
              <a:buNone/>
            </a:pPr>
            <a:endParaRPr lang="en-US" sz="1600" dirty="0"/>
          </a:p>
          <a:p>
            <a:pPr lvl="2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298" y="2920706"/>
            <a:ext cx="7525702" cy="348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How Linux does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premise is RFC 6298 only</a:t>
            </a:r>
          </a:p>
          <a:p>
            <a:r>
              <a:rPr lang="en-US" dirty="0"/>
              <a:t>Lets look at the clock first:</a:t>
            </a:r>
          </a:p>
          <a:p>
            <a:pPr lvl="1"/>
            <a:r>
              <a:rPr lang="en-IN" dirty="0"/>
              <a:t>TCP has a continuously running “clock” that is used when taking RTT measurements. </a:t>
            </a:r>
          </a:p>
          <a:p>
            <a:pPr lvl="2"/>
            <a:r>
              <a:rPr lang="en-IN" dirty="0"/>
              <a:t>Clock does not have infinite precision. </a:t>
            </a:r>
          </a:p>
          <a:p>
            <a:pPr lvl="2"/>
            <a:r>
              <a:rPr lang="en-IN" dirty="0"/>
              <a:t>TCP clock is usually the value of a variable that is updated as the system clock advances. </a:t>
            </a:r>
          </a:p>
          <a:p>
            <a:pPr lvl="3"/>
            <a:r>
              <a:rPr lang="en-IN" dirty="0"/>
              <a:t>The length of the TCP’s clock “tick” is called its granularity</a:t>
            </a:r>
          </a:p>
          <a:p>
            <a:pPr lvl="3"/>
            <a:r>
              <a:rPr lang="en-IN" i="1" dirty="0"/>
              <a:t>Traditionally, this value was relatively large (about 500ms)</a:t>
            </a:r>
          </a:p>
          <a:p>
            <a:pPr lvl="3"/>
            <a:r>
              <a:rPr lang="en-IN" i="1" dirty="0"/>
              <a:t> More recent </a:t>
            </a:r>
            <a:r>
              <a:rPr lang="en-IN" dirty="0"/>
              <a:t>implementations use finer-granularity clocks (1ms 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How Linux does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TCP timestamp Option</a:t>
            </a:r>
          </a:p>
          <a:p>
            <a:pPr lvl="1"/>
            <a:r>
              <a:rPr lang="en-US" dirty="0"/>
              <a:t>For more accurate estimate of RTT</a:t>
            </a:r>
          </a:p>
          <a:p>
            <a:pPr lvl="2"/>
            <a:r>
              <a:rPr lang="en-IN" dirty="0"/>
              <a:t>The sending TCP includes a 32-bit timestamp value in the TSV (Time Stamp Value) portion TCP option in each  segment it sends</a:t>
            </a:r>
          </a:p>
          <a:p>
            <a:pPr lvl="2"/>
            <a:r>
              <a:rPr lang="en-IN" dirty="0"/>
              <a:t>A receiving TCP keeps track of the received TSV value to send as TSER (Time Stamp Echo Reply) the next ACK.</a:t>
            </a:r>
          </a:p>
          <a:p>
            <a:pPr lvl="2"/>
            <a:r>
              <a:rPr lang="en-IN" dirty="0"/>
              <a:t>A sender receiving an ACK subtracts the TSER from its current TCP clock </a:t>
            </a:r>
          </a:p>
          <a:p>
            <a:pPr lvl="3"/>
            <a:r>
              <a:rPr lang="en-IN" dirty="0"/>
              <a:t>uses the difference as a sample value to update its RTT estimators</a:t>
            </a:r>
          </a:p>
          <a:p>
            <a:pPr lvl="2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How Linux does it?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90A91-E1A4-4E37-814C-71B55501080D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483" y="1600200"/>
            <a:ext cx="831831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Module</a:t>
            </a:r>
          </a:p>
          <a:p>
            <a:pPr lvl="1"/>
            <a:r>
              <a:rPr lang="en-US" sz="2000" dirty="0"/>
              <a:t>TCP Header</a:t>
            </a:r>
          </a:p>
          <a:p>
            <a:pPr lvl="1"/>
            <a:r>
              <a:rPr lang="en-US" sz="2000" dirty="0"/>
              <a:t>TCP usage model</a:t>
            </a:r>
          </a:p>
          <a:p>
            <a:pPr lvl="2"/>
            <a:r>
              <a:rPr lang="en-US" sz="1800" dirty="0"/>
              <a:t>Connection Establishment</a:t>
            </a:r>
          </a:p>
          <a:p>
            <a:pPr lvl="2"/>
            <a:r>
              <a:rPr lang="en-US" sz="1800" dirty="0"/>
              <a:t>Data transport</a:t>
            </a:r>
          </a:p>
          <a:p>
            <a:pPr lvl="2"/>
            <a:r>
              <a:rPr lang="en-US" sz="1800" dirty="0"/>
              <a:t>Connection Termination</a:t>
            </a:r>
          </a:p>
          <a:p>
            <a:pPr lvl="1"/>
            <a:r>
              <a:rPr lang="en-US" sz="2000" dirty="0"/>
              <a:t>TCP Flow Control (</a:t>
            </a:r>
            <a:r>
              <a:rPr lang="en-US" sz="1800" dirty="0"/>
              <a:t>Sliding window concepts, Acknowledgement Dynamics)</a:t>
            </a:r>
            <a:endParaRPr lang="en-US" sz="1400" dirty="0"/>
          </a:p>
          <a:p>
            <a:pPr lvl="1"/>
            <a:r>
              <a:rPr lang="en-US" sz="2000" dirty="0"/>
              <a:t>TCP Congestion Control</a:t>
            </a:r>
          </a:p>
          <a:p>
            <a:pPr lvl="2"/>
            <a:r>
              <a:rPr lang="en-US" sz="2000" dirty="0"/>
              <a:t>Slow start, Congestion avoidance</a:t>
            </a:r>
          </a:p>
          <a:p>
            <a:pPr lvl="2"/>
            <a:r>
              <a:rPr lang="en-US" sz="2000" dirty="0"/>
              <a:t>Fast Retransmit, Fast Recovery</a:t>
            </a:r>
            <a:endParaRPr lang="en-US" dirty="0"/>
          </a:p>
          <a:p>
            <a:pPr lvl="1"/>
            <a:r>
              <a:rPr lang="en-US" sz="2400" dirty="0"/>
              <a:t>TCP Variants</a:t>
            </a:r>
          </a:p>
          <a:p>
            <a:pPr lvl="2"/>
            <a:r>
              <a:rPr lang="en-US" sz="2000" dirty="0"/>
              <a:t>Tahoe, Reno, New-Reno </a:t>
            </a:r>
          </a:p>
          <a:p>
            <a:pPr lvl="2"/>
            <a:r>
              <a:rPr lang="en-US" sz="2000" dirty="0"/>
              <a:t>TCP SACK</a:t>
            </a:r>
          </a:p>
          <a:p>
            <a:pPr lvl="1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How Linux does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combination of frequent measurements of the RTT and the fine-grain clock contributes to a more accurate estimate of the RTT</a:t>
            </a:r>
          </a:p>
          <a:p>
            <a:pPr lvl="1"/>
            <a:r>
              <a:rPr lang="en-US" dirty="0"/>
              <a:t>Minimum recommended RTO is 200ms</a:t>
            </a:r>
          </a:p>
          <a:p>
            <a:pPr lvl="1"/>
            <a:r>
              <a:rPr lang="en-IN" dirty="0"/>
              <a:t>The minimum RTO can be changed</a:t>
            </a:r>
          </a:p>
          <a:p>
            <a:pPr lvl="2"/>
            <a:r>
              <a:rPr lang="en-IN" dirty="0"/>
              <a:t>TCP_RTO_MIN, which is a kernel configuration constant</a:t>
            </a:r>
          </a:p>
          <a:p>
            <a:pPr lvl="2"/>
            <a:r>
              <a:rPr lang="en-US" dirty="0"/>
              <a:t>Useful when using TCP in data center environment with very less RTT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How Linux does it? Final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/>
          <a:lstStyle/>
          <a:p>
            <a:r>
              <a:rPr lang="en-IN" sz="2400" dirty="0"/>
              <a:t>The TCP specifications delay the acknowledgements for a maximum time of 500 ms </a:t>
            </a:r>
          </a:p>
          <a:p>
            <a:pPr lvl="1"/>
            <a:r>
              <a:rPr lang="en-IN" sz="2000" dirty="0"/>
              <a:t>to avoid the </a:t>
            </a:r>
            <a:r>
              <a:rPr lang="en-IN" sz="2000" i="1" dirty="0"/>
              <a:t>Silly Window Syndrome. </a:t>
            </a:r>
          </a:p>
          <a:p>
            <a:pPr lvl="1"/>
            <a:r>
              <a:rPr lang="en-IN" sz="2000" i="1" dirty="0"/>
              <a:t>The specifications do not mandate </a:t>
            </a:r>
            <a:r>
              <a:rPr lang="en-IN" sz="2000" dirty="0"/>
              <a:t>any specific delay time, but many implementations use a static delay of 200 ms </a:t>
            </a:r>
          </a:p>
          <a:p>
            <a:pPr lvl="1"/>
            <a:r>
              <a:rPr lang="en-IN" sz="2000" dirty="0"/>
              <a:t>fixed delay time may not be adequate in all networking environments.</a:t>
            </a:r>
          </a:p>
          <a:p>
            <a:r>
              <a:rPr lang="en-IN" sz="2400" dirty="0"/>
              <a:t>Linux TCP receiver adjusts timer for delaying acknowledgements dynamically </a:t>
            </a:r>
          </a:p>
          <a:p>
            <a:pPr lvl="1"/>
            <a:r>
              <a:rPr lang="en-IN" sz="2000" dirty="0"/>
              <a:t>while sending acknowledgements for at least every second incoming segment.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How Linux does it? Final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/>
          <a:lstStyle/>
          <a:p>
            <a:r>
              <a:rPr lang="en-IN" sz="2400" dirty="0"/>
              <a:t>Using delayed ACKs slows down the TCP sender</a:t>
            </a:r>
          </a:p>
          <a:p>
            <a:pPr lvl="1"/>
            <a:r>
              <a:rPr lang="en-IN" sz="2000" dirty="0"/>
              <a:t>congestion window size increases based on the rate of incoming acknowledgements. </a:t>
            </a:r>
          </a:p>
          <a:p>
            <a:r>
              <a:rPr lang="en-IN" sz="2400" dirty="0"/>
              <a:t>In order to speed up the transmission in the beginning of the slow start</a:t>
            </a:r>
          </a:p>
          <a:p>
            <a:pPr lvl="1"/>
            <a:r>
              <a:rPr lang="en-IN" sz="2000" dirty="0"/>
              <a:t>the Linux TCP receiver refrains from delaying the acknowledgements for the first incoming segments at the beginning of the connection. </a:t>
            </a:r>
          </a:p>
          <a:p>
            <a:pPr lvl="1"/>
            <a:r>
              <a:rPr lang="en-IN" sz="2000" b="1" dirty="0"/>
              <a:t>This is called </a:t>
            </a:r>
            <a:r>
              <a:rPr lang="en-IN" sz="2000" b="1" i="1" dirty="0"/>
              <a:t>quick acknowledgements</a:t>
            </a: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How Linux does it? Final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/>
          <a:lstStyle/>
          <a:p>
            <a:r>
              <a:rPr lang="en-US" sz="2800" dirty="0"/>
              <a:t>Explicit Congestion Notification</a:t>
            </a:r>
          </a:p>
          <a:p>
            <a:pPr lvl="1"/>
            <a:r>
              <a:rPr lang="en-IN" sz="2400" dirty="0"/>
              <a:t>Linux implements </a:t>
            </a:r>
            <a:r>
              <a:rPr lang="en-IN" sz="2400" i="1" dirty="0"/>
              <a:t>Explicit Congestion Notification (ECN) to allow </a:t>
            </a:r>
          </a:p>
          <a:p>
            <a:pPr lvl="2"/>
            <a:r>
              <a:rPr lang="en-IN" sz="1800" dirty="0"/>
              <a:t>ECN-capable congested routers to report congestion before dropping packets. </a:t>
            </a:r>
          </a:p>
          <a:p>
            <a:pPr lvl="1"/>
            <a:r>
              <a:rPr lang="en-IN" sz="2400" dirty="0"/>
              <a:t>A congested router can mark a bit in the IP header</a:t>
            </a:r>
          </a:p>
          <a:p>
            <a:pPr lvl="1"/>
            <a:r>
              <a:rPr lang="en-IN" sz="2400" dirty="0"/>
              <a:t>echoed to the TCP sender by an ECN-capable receiver. </a:t>
            </a:r>
          </a:p>
          <a:p>
            <a:pPr lvl="2"/>
            <a:r>
              <a:rPr lang="en-IN" sz="1800" dirty="0"/>
              <a:t>When  TCP sender gets the congestion signal, it enters the </a:t>
            </a:r>
            <a:r>
              <a:rPr lang="en-IN" sz="1800" i="1" u="sng" dirty="0"/>
              <a:t>CWR state</a:t>
            </a:r>
          </a:p>
          <a:p>
            <a:pPr lvl="2"/>
            <a:r>
              <a:rPr lang="en-IN" sz="1800" i="1" dirty="0"/>
              <a:t>gradually decreases the congestion window </a:t>
            </a:r>
            <a:r>
              <a:rPr lang="en-IN" sz="1800" dirty="0"/>
              <a:t>to half of its current size</a:t>
            </a:r>
          </a:p>
          <a:p>
            <a:pPr lvl="3"/>
            <a:r>
              <a:rPr lang="en-IN" sz="1400" dirty="0"/>
              <a:t> </a:t>
            </a:r>
            <a:r>
              <a:rPr lang="en-IN" sz="1600" b="1" dirty="0"/>
              <a:t>at the rate of one segment for two incoming acknowledgements. </a:t>
            </a:r>
            <a:endParaRPr lang="en-IN" sz="2400" b="1" dirty="0"/>
          </a:p>
          <a:p>
            <a:r>
              <a:rPr lang="en-IN" sz="2800" dirty="0"/>
              <a:t>ECN is expected to improve the network performance</a:t>
            </a:r>
            <a:r>
              <a:rPr lang="en-IN" dirty="0"/>
              <a:t> </a:t>
            </a:r>
          </a:p>
          <a:p>
            <a:pPr lvl="1"/>
            <a:r>
              <a:rPr lang="en-IN" sz="2400" dirty="0"/>
              <a:t>when it is more widely deployed to the Internet routers</a:t>
            </a:r>
            <a:r>
              <a:rPr lang="en-IN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Recap: TCP Flags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Currently eight bit fields are defined for the TCP header, older implementations understand only the last six of them: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u="sng" dirty="0">
                <a:solidFill>
                  <a:srgbClr val="FF0000"/>
                </a:solidFill>
              </a:rPr>
              <a:t>CWR</a:t>
            </a:r>
            <a:r>
              <a:rPr lang="en-IN" sz="1800" u="sng" dirty="0">
                <a:solidFill>
                  <a:srgbClr val="FF0000"/>
                </a:solidFill>
              </a:rPr>
              <a:t>. Congestion Window Reduced ( sender reduced its sending rate)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u="sng" dirty="0">
                <a:solidFill>
                  <a:srgbClr val="FF0000"/>
                </a:solidFill>
              </a:rPr>
              <a:t>ECE</a:t>
            </a:r>
            <a:r>
              <a:rPr lang="en-IN" sz="1800" u="sng" dirty="0">
                <a:solidFill>
                  <a:srgbClr val="FF0000"/>
                </a:solidFill>
              </a:rPr>
              <a:t>. ECN Echo (the sender received an earlier congestion notification)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/>
              <a:t>URG</a:t>
            </a:r>
            <a:r>
              <a:rPr lang="en-IN" sz="1800" dirty="0"/>
              <a:t>. Urgent (the </a:t>
            </a:r>
            <a:r>
              <a:rPr lang="en-IN" sz="1800" b="1" dirty="0"/>
              <a:t>Urgent Pointer</a:t>
            </a:r>
            <a:r>
              <a:rPr lang="en-IN" sz="1800" dirty="0"/>
              <a:t> field is valid; rarely used)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/>
              <a:t>ACK</a:t>
            </a:r>
            <a:r>
              <a:rPr lang="en-IN" sz="1800" dirty="0"/>
              <a:t>. Acknowledgment (the </a:t>
            </a:r>
            <a:r>
              <a:rPr lang="en-IN" sz="1800" b="1" dirty="0"/>
              <a:t>Acknowledgment Number</a:t>
            </a:r>
            <a:r>
              <a:rPr lang="en-IN" sz="1800" dirty="0"/>
              <a:t> field is valid, always on after a connection is established)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/>
              <a:t>PSH</a:t>
            </a:r>
            <a:r>
              <a:rPr lang="en-IN" sz="1800" dirty="0"/>
              <a:t>. Push (the receiver should pass this data to the application as soon as possible; not reliably implemented or used)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/>
              <a:t>RST</a:t>
            </a:r>
            <a:r>
              <a:rPr lang="en-IN" sz="1800" dirty="0"/>
              <a:t>. Reset the connection (connection abort, usually because of an error)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/>
              <a:t>SYN</a:t>
            </a:r>
            <a:r>
              <a:rPr lang="en-IN" sz="1800" dirty="0"/>
              <a:t>. Synchronize sequence numbers to initiate a connection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/>
              <a:t>FIN</a:t>
            </a:r>
            <a:r>
              <a:rPr lang="en-IN" sz="1800" dirty="0"/>
              <a:t>. The sender of the segment is finished sending data to its peer.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dirty="0"/>
              <a:t>Network Assisted Congestion </a:t>
            </a:r>
            <a:r>
              <a:rPr lang="en-US" sz="3600" u="sng" dirty="0"/>
              <a:t>Avoidance</a:t>
            </a:r>
            <a:endParaRPr lang="en-IN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TCP follows the strategy to control congestion once it happens</a:t>
            </a:r>
          </a:p>
          <a:p>
            <a:pPr lvl="1"/>
            <a:r>
              <a:rPr lang="en-IN" sz="2400" dirty="0"/>
              <a:t> as opposed to avoid congestion in the first place.</a:t>
            </a:r>
          </a:p>
          <a:p>
            <a:r>
              <a:rPr lang="en-IN" sz="2800" dirty="0"/>
              <a:t>An alternative can be</a:t>
            </a:r>
          </a:p>
          <a:p>
            <a:pPr lvl="1"/>
            <a:r>
              <a:rPr lang="en-IN" sz="2400" dirty="0"/>
              <a:t>to predict when congestion is about to happen</a:t>
            </a:r>
          </a:p>
          <a:p>
            <a:pPr lvl="1"/>
            <a:r>
              <a:rPr lang="en-IN" sz="2400" dirty="0"/>
              <a:t>then to reduce the rate at which hosts send data just before packets start being discarded.</a:t>
            </a:r>
          </a:p>
          <a:p>
            <a:pPr lvl="1"/>
            <a:r>
              <a:rPr lang="en-US" sz="2400" dirty="0"/>
              <a:t>There are three interesting approaches:</a:t>
            </a:r>
          </a:p>
          <a:p>
            <a:pPr lvl="2"/>
            <a:r>
              <a:rPr lang="en-US" sz="2000" b="1" dirty="0" err="1"/>
              <a:t>DecBit</a:t>
            </a:r>
            <a:endParaRPr lang="en-US" sz="2000" b="1" dirty="0"/>
          </a:p>
          <a:p>
            <a:pPr lvl="2"/>
            <a:r>
              <a:rPr lang="en-US" sz="2000" b="1" dirty="0"/>
              <a:t>TCP RED</a:t>
            </a:r>
          </a:p>
          <a:p>
            <a:pPr lvl="2"/>
            <a:r>
              <a:rPr lang="en-US" sz="2000" b="1" dirty="0"/>
              <a:t>ECN (Explicit Congestion Notification)</a:t>
            </a: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/>
              <a:t>DecBit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first mechanism was developed for use on the Digital Network Architecture (DNA)</a:t>
            </a:r>
          </a:p>
          <a:p>
            <a:pPr lvl="1"/>
            <a:r>
              <a:rPr lang="en-IN" sz="2000" dirty="0"/>
              <a:t> a connectionless network with a connection-oriented transport protocol</a:t>
            </a:r>
          </a:p>
          <a:p>
            <a:r>
              <a:rPr lang="en-IN" sz="2400" dirty="0"/>
              <a:t>The idea here to evenly split the responsibility for congestion control</a:t>
            </a:r>
          </a:p>
          <a:p>
            <a:pPr lvl="1"/>
            <a:r>
              <a:rPr lang="en-IN" sz="2000" dirty="0"/>
              <a:t> between the routers and the end nodes.</a:t>
            </a:r>
          </a:p>
          <a:p>
            <a:r>
              <a:rPr lang="en-IN" sz="2400" dirty="0"/>
              <a:t>Each router monitors the load it is experiencing</a:t>
            </a:r>
          </a:p>
          <a:p>
            <a:pPr lvl="1"/>
            <a:r>
              <a:rPr lang="en-IN" sz="2000" dirty="0"/>
              <a:t>explicitly notifies the end nodes when congestion is about to occur</a:t>
            </a:r>
          </a:p>
          <a:p>
            <a:pPr lvl="1"/>
            <a:r>
              <a:rPr lang="en-IN" sz="2000" dirty="0"/>
              <a:t>implemented by setting a binary congestion bit in the packets that flow through the router</a:t>
            </a:r>
          </a:p>
          <a:p>
            <a:pPr lvl="1"/>
            <a:r>
              <a:rPr lang="en-IN" sz="2000" dirty="0"/>
              <a:t>That's why named as </a:t>
            </a:r>
            <a:r>
              <a:rPr lang="en-IN" sz="2000" i="1" dirty="0" err="1"/>
              <a:t>DECbit</a:t>
            </a:r>
            <a:r>
              <a:rPr lang="en-IN" sz="2000" i="1" dirty="0"/>
              <a:t>.</a:t>
            </a:r>
            <a:endParaRPr lang="en-IN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DecBit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single congestion bit is added to the packet header. </a:t>
            </a:r>
          </a:p>
          <a:p>
            <a:pPr lvl="1"/>
            <a:r>
              <a:rPr lang="en-IN" dirty="0"/>
              <a:t>A router sets this bit in a packet if its average queue length is greater than or equal to 1 at the time the packet arrives. </a:t>
            </a:r>
          </a:p>
          <a:p>
            <a:pPr lvl="1"/>
            <a:r>
              <a:rPr lang="en-IN" dirty="0"/>
              <a:t>This average queue length is measured over a time interval that spans</a:t>
            </a:r>
          </a:p>
          <a:p>
            <a:pPr lvl="2"/>
            <a:r>
              <a:rPr lang="en-IN" dirty="0"/>
              <a:t> the last </a:t>
            </a:r>
            <a:r>
              <a:rPr lang="en-IN" dirty="0" err="1"/>
              <a:t>busy+idle</a:t>
            </a:r>
            <a:r>
              <a:rPr lang="en-IN" dirty="0"/>
              <a:t> cycle, plus the current busy cycle.</a:t>
            </a:r>
          </a:p>
          <a:p>
            <a:pPr lvl="3"/>
            <a:r>
              <a:rPr lang="en-IN" dirty="0"/>
              <a:t>The router is </a:t>
            </a:r>
            <a:r>
              <a:rPr lang="en-IN" i="1" dirty="0"/>
              <a:t>busy when it is transmitting and idle </a:t>
            </a:r>
            <a:r>
              <a:rPr lang="en-IN" dirty="0"/>
              <a:t>when it is 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DecBit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IN" dirty="0"/>
              <a:t>router calculates the area under the curve </a:t>
            </a:r>
          </a:p>
          <a:p>
            <a:pPr lvl="1"/>
            <a:r>
              <a:rPr lang="en-IN" dirty="0"/>
              <a:t>divides this value by the time interval to compute the average queue length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8962" y="1423555"/>
            <a:ext cx="5309038" cy="31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DecBit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less than 50% of the packets had the bit set</a:t>
            </a:r>
          </a:p>
          <a:p>
            <a:pPr lvl="1"/>
            <a:r>
              <a:rPr lang="en-IN" dirty="0"/>
              <a:t>source increases its congestion window by one packet. </a:t>
            </a:r>
          </a:p>
          <a:p>
            <a:r>
              <a:rPr lang="en-IN" dirty="0"/>
              <a:t>If 50% or more of the last window’s worth of packets had the congestion bit set</a:t>
            </a:r>
          </a:p>
          <a:p>
            <a:pPr lvl="1"/>
            <a:r>
              <a:rPr lang="en-IN" dirty="0"/>
              <a:t>source decreases its congestion window to 0.875 times the previous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This module: (Two lectures)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Sender can trigger?</a:t>
            </a:r>
          </a:p>
          <a:p>
            <a:pPr lvl="1"/>
            <a:r>
              <a:rPr lang="en-US" sz="1800" dirty="0"/>
              <a:t>Silly Window Syndrome</a:t>
            </a:r>
          </a:p>
          <a:p>
            <a:pPr lvl="1"/>
            <a:r>
              <a:rPr lang="en-US" sz="1800" dirty="0"/>
              <a:t>Nagle’s Algorithm</a:t>
            </a:r>
          </a:p>
          <a:p>
            <a:r>
              <a:rPr lang="en-US" sz="2000" dirty="0"/>
              <a:t>Protection against Wraparound </a:t>
            </a:r>
          </a:p>
          <a:p>
            <a:r>
              <a:rPr lang="en-US" sz="2000" dirty="0"/>
              <a:t>Window Scaling</a:t>
            </a:r>
          </a:p>
          <a:p>
            <a:r>
              <a:rPr lang="en-US" sz="2000" dirty="0"/>
              <a:t>Adaptive Retransmissions</a:t>
            </a:r>
          </a:p>
          <a:p>
            <a:pPr lvl="1"/>
            <a:r>
              <a:rPr lang="en-US" sz="1800" dirty="0"/>
              <a:t>Original Algorithm</a:t>
            </a:r>
          </a:p>
          <a:p>
            <a:pPr lvl="1"/>
            <a:r>
              <a:rPr lang="en-US" sz="1800" dirty="0" err="1"/>
              <a:t>Karn</a:t>
            </a:r>
            <a:r>
              <a:rPr lang="en-US" sz="1800" dirty="0"/>
              <a:t>/</a:t>
            </a:r>
            <a:r>
              <a:rPr lang="en-US" sz="1800" dirty="0" err="1"/>
              <a:t>Patridge</a:t>
            </a:r>
            <a:r>
              <a:rPr lang="en-US" sz="1800" dirty="0"/>
              <a:t> Algorithm</a:t>
            </a:r>
          </a:p>
          <a:p>
            <a:pPr lvl="1"/>
            <a:r>
              <a:rPr lang="en-US" sz="1800" dirty="0"/>
              <a:t>Jacobson/</a:t>
            </a:r>
            <a:r>
              <a:rPr lang="en-US" sz="1800" dirty="0" err="1"/>
              <a:t>Karels</a:t>
            </a:r>
            <a:r>
              <a:rPr lang="en-US" sz="1800" dirty="0"/>
              <a:t> Algorithm</a:t>
            </a:r>
          </a:p>
          <a:p>
            <a:r>
              <a:rPr lang="en-US" sz="2000" dirty="0"/>
              <a:t>Network Assisted Congestion Avoidance</a:t>
            </a:r>
          </a:p>
          <a:p>
            <a:pPr lvl="1"/>
            <a:r>
              <a:rPr lang="en-US" sz="1800" dirty="0" err="1"/>
              <a:t>DecBit</a:t>
            </a:r>
            <a:r>
              <a:rPr lang="en-US" sz="1800" dirty="0"/>
              <a:t>, TCP RED, ECN (Explicit Congestion Notification)</a:t>
            </a:r>
          </a:p>
          <a:p>
            <a:r>
              <a:rPr lang="en-US" sz="2000" dirty="0"/>
              <a:t>Source Based Congestion Avoidance</a:t>
            </a:r>
          </a:p>
          <a:p>
            <a:pPr lvl="1"/>
            <a:r>
              <a:rPr lang="en-US" sz="1800" dirty="0"/>
              <a:t>TCP Vegas</a:t>
            </a: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/>
              <a:t>TCP RED (Random Early Detection)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Invented by Sally Floyd and Van Jacobson in the early 1990s</a:t>
            </a:r>
          </a:p>
          <a:p>
            <a:pPr lvl="1"/>
            <a:r>
              <a:rPr lang="en-IN" dirty="0"/>
              <a:t>differs from the </a:t>
            </a:r>
            <a:r>
              <a:rPr lang="en-IN" dirty="0" err="1"/>
              <a:t>DECbit</a:t>
            </a:r>
            <a:r>
              <a:rPr lang="en-IN" dirty="0"/>
              <a:t> scheme in two major ways:</a:t>
            </a:r>
          </a:p>
          <a:p>
            <a:pPr lvl="2"/>
            <a:r>
              <a:rPr lang="en-IN" dirty="0"/>
              <a:t>rather than explicitly sending a congestion notification message to the source</a:t>
            </a:r>
          </a:p>
          <a:p>
            <a:pPr lvl="3"/>
            <a:r>
              <a:rPr lang="en-IN" dirty="0"/>
              <a:t>RED </a:t>
            </a:r>
            <a:r>
              <a:rPr lang="en-IN" i="1" dirty="0"/>
              <a:t>implicitly notifies the source of congestion by dropping one of its packets</a:t>
            </a:r>
          </a:p>
          <a:p>
            <a:pPr lvl="2"/>
            <a:r>
              <a:rPr lang="en-IN" dirty="0"/>
              <a:t>How RED decides when to drop a packet and what packet it decides to drop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TCP 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Average Queue length:</a:t>
            </a:r>
          </a:p>
          <a:p>
            <a:pPr lvl="1"/>
            <a:r>
              <a:rPr lang="en-IN" sz="2400" b="1" dirty="0" err="1"/>
              <a:t>AvgLen</a:t>
            </a:r>
            <a:r>
              <a:rPr lang="en-IN" sz="2400" b="1" dirty="0"/>
              <a:t> = (1−Weight) × </a:t>
            </a:r>
            <a:r>
              <a:rPr lang="en-IN" sz="2400" b="1" dirty="0" err="1"/>
              <a:t>AvgLen</a:t>
            </a:r>
            <a:r>
              <a:rPr lang="en-IN" sz="2400" b="1" dirty="0"/>
              <a:t> + Weight × </a:t>
            </a:r>
            <a:r>
              <a:rPr lang="en-IN" sz="2400" b="1" dirty="0" err="1"/>
              <a:t>SampleLen</a:t>
            </a:r>
            <a:r>
              <a:rPr lang="en-IN" sz="2400" b="1" dirty="0"/>
              <a:t> </a:t>
            </a:r>
          </a:p>
          <a:p>
            <a:pPr lvl="2"/>
            <a:r>
              <a:rPr lang="en-IN" sz="2000" dirty="0"/>
              <a:t>where 0 &lt; Weight &lt; 1 and </a:t>
            </a:r>
          </a:p>
          <a:p>
            <a:pPr lvl="2"/>
            <a:r>
              <a:rPr lang="en-IN" sz="2000" dirty="0" err="1"/>
              <a:t>SampleLen</a:t>
            </a:r>
            <a:r>
              <a:rPr lang="en-IN" sz="2000" dirty="0"/>
              <a:t> is the length of the queue when a sample measurement is made</a:t>
            </a:r>
          </a:p>
          <a:p>
            <a:pPr lvl="1"/>
            <a:r>
              <a:rPr lang="en-IN" sz="2400" dirty="0"/>
              <a:t>if </a:t>
            </a:r>
            <a:r>
              <a:rPr lang="en-IN" sz="2400" dirty="0" err="1"/>
              <a:t>AvgLen</a:t>
            </a:r>
            <a:r>
              <a:rPr lang="en-IN" sz="2400" dirty="0"/>
              <a:t> ≤ </a:t>
            </a:r>
            <a:r>
              <a:rPr lang="en-IN" sz="2400" dirty="0" err="1"/>
              <a:t>MinThreshold</a:t>
            </a:r>
            <a:r>
              <a:rPr lang="en-IN" sz="2400" dirty="0"/>
              <a:t> </a:t>
            </a:r>
          </a:p>
          <a:p>
            <a:pPr lvl="2"/>
            <a:r>
              <a:rPr lang="en-IN" sz="2000" b="1" dirty="0"/>
              <a:t>queue the packet</a:t>
            </a:r>
          </a:p>
          <a:p>
            <a:pPr lvl="1"/>
            <a:r>
              <a:rPr lang="en-IN" sz="2400" dirty="0"/>
              <a:t>if </a:t>
            </a:r>
            <a:r>
              <a:rPr lang="en-IN" sz="2400" dirty="0" err="1"/>
              <a:t>MinThreshold</a:t>
            </a:r>
            <a:r>
              <a:rPr lang="en-IN" sz="2400" dirty="0"/>
              <a:t> &lt; </a:t>
            </a:r>
            <a:r>
              <a:rPr lang="en-IN" sz="2400" dirty="0" err="1"/>
              <a:t>AvgLen</a:t>
            </a:r>
            <a:r>
              <a:rPr lang="en-IN" sz="2400" dirty="0"/>
              <a:t> &lt; </a:t>
            </a:r>
            <a:r>
              <a:rPr lang="en-IN" sz="2400" dirty="0" err="1"/>
              <a:t>MaxThreshold</a:t>
            </a:r>
            <a:endParaRPr lang="en-IN" sz="2400" dirty="0"/>
          </a:p>
          <a:p>
            <a:pPr lvl="2"/>
            <a:r>
              <a:rPr lang="en-IN" sz="2000" b="1" dirty="0"/>
              <a:t>calculate probability P</a:t>
            </a:r>
          </a:p>
          <a:p>
            <a:pPr lvl="2"/>
            <a:r>
              <a:rPr lang="en-IN" sz="2000" b="1" dirty="0"/>
              <a:t>drop the arriving packet with probability P</a:t>
            </a:r>
          </a:p>
          <a:p>
            <a:pPr lvl="1"/>
            <a:r>
              <a:rPr lang="en-IN" sz="2400" dirty="0"/>
              <a:t>if </a:t>
            </a:r>
            <a:r>
              <a:rPr lang="en-IN" sz="2400" dirty="0" err="1"/>
              <a:t>AvgLen</a:t>
            </a:r>
            <a:r>
              <a:rPr lang="en-IN" sz="2400" dirty="0"/>
              <a:t> ≥ </a:t>
            </a:r>
            <a:r>
              <a:rPr lang="en-IN" sz="2400" dirty="0" err="1"/>
              <a:t>MaxThreshold</a:t>
            </a:r>
            <a:r>
              <a:rPr lang="en-IN" sz="2400" dirty="0"/>
              <a:t> </a:t>
            </a:r>
          </a:p>
          <a:p>
            <a:pPr lvl="2"/>
            <a:r>
              <a:rPr lang="en-IN" sz="2000" b="1" dirty="0"/>
              <a:t>drop the arriving packet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Explicit Congestion Notification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ECN requires two bits:</a:t>
            </a:r>
          </a:p>
          <a:p>
            <a:pPr lvl="1"/>
            <a:r>
              <a:rPr lang="en-IN" dirty="0"/>
              <a:t>uses bits 6 and 7 in the IP type of service (TOS) field </a:t>
            </a:r>
            <a:r>
              <a:rPr lang="en-IN" dirty="0">
                <a:solidFill>
                  <a:srgbClr val="FF0000"/>
                </a:solidFill>
              </a:rPr>
              <a:t>(more later)</a:t>
            </a:r>
          </a:p>
          <a:p>
            <a:pPr lvl="2"/>
            <a:r>
              <a:rPr lang="en-IN" sz="2000" dirty="0"/>
              <a:t>One is set by the source to indicate that it is ECN capable</a:t>
            </a:r>
          </a:p>
          <a:p>
            <a:pPr lvl="2"/>
            <a:r>
              <a:rPr lang="en-IN" sz="2000" dirty="0"/>
              <a:t>The other is set by routers along the end-to-end path when congestion is encountered. </a:t>
            </a:r>
          </a:p>
          <a:p>
            <a:pPr lvl="1"/>
            <a:r>
              <a:rPr lang="en-IN" dirty="0"/>
              <a:t>The latter bit is also echoed back to the source by the destination host.</a:t>
            </a:r>
          </a:p>
          <a:p>
            <a:pPr lvl="2"/>
            <a:r>
              <a:rPr lang="en-IN" sz="2000" dirty="0"/>
              <a:t>TCP running on the source responds to the ECN bit set in exactly he same way it responds to a dropped packet.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dirty="0"/>
              <a:t>Source Based Congestion Avoidance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Vegas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You have to read by yourself and submit the assignment.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Triggering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does TCP decides to transmit segment:</a:t>
            </a:r>
          </a:p>
          <a:p>
            <a:pPr lvl="1"/>
            <a:r>
              <a:rPr lang="en-US" sz="2400" dirty="0"/>
              <a:t>Byte stream abstraction</a:t>
            </a:r>
          </a:p>
          <a:p>
            <a:pPr lvl="2"/>
            <a:r>
              <a:rPr lang="en-US" sz="2000" dirty="0"/>
              <a:t>Application writes bytes into stream</a:t>
            </a:r>
          </a:p>
          <a:p>
            <a:pPr lvl="1"/>
            <a:r>
              <a:rPr lang="en-US" sz="2400" dirty="0"/>
              <a:t>When to send??</a:t>
            </a:r>
          </a:p>
          <a:p>
            <a:pPr lvl="1"/>
            <a:r>
              <a:rPr lang="en-US" sz="2400" dirty="0"/>
              <a:t>Suppose widow is closed</a:t>
            </a:r>
          </a:p>
          <a:p>
            <a:pPr lvl="2"/>
            <a:r>
              <a:rPr lang="en-US" sz="2000" dirty="0"/>
              <a:t>TCP Sender is accumulating bytes</a:t>
            </a:r>
          </a:p>
          <a:p>
            <a:pPr lvl="2"/>
            <a:r>
              <a:rPr lang="en-US" sz="2000" dirty="0"/>
              <a:t>Now ACK is received</a:t>
            </a:r>
          </a:p>
          <a:p>
            <a:pPr lvl="3"/>
            <a:r>
              <a:rPr lang="en-US" sz="1800" dirty="0"/>
              <a:t>Opens the window for MSS/2</a:t>
            </a:r>
          </a:p>
          <a:p>
            <a:pPr lvl="2"/>
            <a:r>
              <a:rPr lang="en-US" sz="2000" dirty="0"/>
              <a:t>Should sender send now?</a:t>
            </a:r>
          </a:p>
          <a:p>
            <a:pPr lvl="3"/>
            <a:r>
              <a:rPr lang="en-US" sz="1800" dirty="0"/>
              <a:t>Or wait for the window to open more?</a:t>
            </a:r>
          </a:p>
          <a:p>
            <a:pPr lvl="1"/>
            <a:r>
              <a:rPr lang="en-US" sz="2400" dirty="0"/>
              <a:t>Original specification was silent on this point	</a:t>
            </a:r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Triggering Transmissions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524000"/>
          </a:xfrm>
        </p:spPr>
        <p:txBody>
          <a:bodyPr/>
          <a:lstStyle/>
          <a:p>
            <a:r>
              <a:rPr lang="en-US" dirty="0"/>
              <a:t>Early Implementations aggressively </a:t>
            </a:r>
          </a:p>
          <a:p>
            <a:pPr lvl="1"/>
            <a:r>
              <a:rPr lang="en-US" dirty="0"/>
              <a:t>take advantage of any available window</a:t>
            </a:r>
          </a:p>
          <a:p>
            <a:pPr lvl="2"/>
            <a:r>
              <a:rPr lang="en-US" dirty="0"/>
              <a:t>Leads to </a:t>
            </a:r>
            <a:r>
              <a:rPr lang="en-US" b="1" u="sng" dirty="0"/>
              <a:t>Silly window Syndrome</a:t>
            </a:r>
          </a:p>
          <a:p>
            <a:pPr lvl="2"/>
            <a:r>
              <a:rPr lang="en-US" dirty="0"/>
              <a:t>Network get filled with tiny segments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t="13569" b="37946"/>
          <a:stretch>
            <a:fillRect/>
          </a:stretch>
        </p:blipFill>
        <p:spPr bwMode="auto">
          <a:xfrm>
            <a:off x="381000" y="3754931"/>
            <a:ext cx="8077200" cy="20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Silly window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either:</a:t>
            </a:r>
          </a:p>
          <a:p>
            <a:pPr lvl="1"/>
            <a:r>
              <a:rPr lang="en-US" sz="2000" dirty="0"/>
              <a:t>The sender transmits a small segment</a:t>
            </a:r>
          </a:p>
          <a:p>
            <a:pPr lvl="1"/>
            <a:r>
              <a:rPr lang="en-US" sz="2000" dirty="0"/>
              <a:t>Or receiver opens a small window</a:t>
            </a:r>
          </a:p>
          <a:p>
            <a:r>
              <a:rPr lang="en-US" sz="2400" dirty="0"/>
              <a:t>If neither of this happens:</a:t>
            </a:r>
          </a:p>
          <a:p>
            <a:pPr lvl="1"/>
            <a:r>
              <a:rPr lang="en-US" sz="2000" dirty="0"/>
              <a:t>Then small container will never be introduced in the system</a:t>
            </a:r>
          </a:p>
          <a:p>
            <a:r>
              <a:rPr lang="en-US" sz="2400" dirty="0"/>
              <a:t>But is this possible?</a:t>
            </a:r>
          </a:p>
          <a:p>
            <a:pPr lvl="1"/>
            <a:r>
              <a:rPr lang="en-US" sz="2000" dirty="0"/>
              <a:t>Receiver side can:</a:t>
            </a:r>
          </a:p>
          <a:p>
            <a:pPr lvl="2"/>
            <a:r>
              <a:rPr lang="en-US" sz="1800" dirty="0"/>
              <a:t>After advertizing zero window, wait for space equal to MSS </a:t>
            </a:r>
            <a:endParaRPr lang="en-US" sz="1400" dirty="0"/>
          </a:p>
          <a:p>
            <a:pPr lvl="2"/>
            <a:r>
              <a:rPr lang="en-US" sz="1800" dirty="0"/>
              <a:t>Delay the acknowledgements</a:t>
            </a:r>
          </a:p>
          <a:p>
            <a:r>
              <a:rPr lang="en-US" sz="2800" u="sng" dirty="0"/>
              <a:t>Ultimately onus is on sender</a:t>
            </a:r>
            <a:endParaRPr lang="en-IN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Nagle’s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If there is data to send </a:t>
            </a:r>
          </a:p>
          <a:p>
            <a:pPr lvl="1"/>
            <a:r>
              <a:rPr lang="en-IN" sz="2400" dirty="0"/>
              <a:t>but the window is open less than MSS</a:t>
            </a:r>
          </a:p>
          <a:p>
            <a:pPr lvl="2"/>
            <a:r>
              <a:rPr lang="en-IN" sz="2000" dirty="0"/>
              <a:t>wait some time before sending the available data</a:t>
            </a:r>
          </a:p>
          <a:p>
            <a:pPr lvl="2"/>
            <a:r>
              <a:rPr lang="en-IN" sz="2000" dirty="0"/>
              <a:t> but how long? </a:t>
            </a:r>
          </a:p>
          <a:p>
            <a:pPr lvl="1"/>
            <a:r>
              <a:rPr lang="en-IN" sz="2400" dirty="0"/>
              <a:t>If we wait too long</a:t>
            </a:r>
          </a:p>
          <a:p>
            <a:pPr lvl="2"/>
            <a:r>
              <a:rPr lang="en-IN" sz="2000" dirty="0"/>
              <a:t>we hurt interactive applications like Telnet. </a:t>
            </a:r>
          </a:p>
          <a:p>
            <a:pPr lvl="1"/>
            <a:r>
              <a:rPr lang="en-IN" sz="2400" dirty="0"/>
              <a:t>If we don’t wait long enough</a:t>
            </a:r>
          </a:p>
          <a:p>
            <a:pPr lvl="2"/>
            <a:r>
              <a:rPr lang="en-IN" sz="2000" dirty="0"/>
              <a:t> we risk sending a bunch of tiny packets and</a:t>
            </a:r>
          </a:p>
          <a:p>
            <a:pPr lvl="2"/>
            <a:r>
              <a:rPr lang="en-IN" sz="2000" dirty="0"/>
              <a:t> falling into the silly window syndrome. </a:t>
            </a:r>
          </a:p>
          <a:p>
            <a:pPr lvl="1"/>
            <a:r>
              <a:rPr lang="en-IN" sz="2400" dirty="0"/>
              <a:t>The answer is to introduce a timer and </a:t>
            </a:r>
          </a:p>
          <a:p>
            <a:pPr lvl="2"/>
            <a:r>
              <a:rPr lang="en-IN" sz="2000" dirty="0"/>
              <a:t>transmit when the timer expires.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Nagle’s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/>
          <a:lstStyle/>
          <a:p>
            <a:r>
              <a:rPr lang="en-IN" dirty="0"/>
              <a:t>Nagle introduced an elegant </a:t>
            </a:r>
            <a:r>
              <a:rPr lang="en-IN" i="1" dirty="0"/>
              <a:t>self-clocking solution. </a:t>
            </a:r>
          </a:p>
          <a:p>
            <a:pPr lvl="1"/>
            <a:r>
              <a:rPr lang="en-IN" i="1" dirty="0"/>
              <a:t>The </a:t>
            </a:r>
            <a:r>
              <a:rPr lang="en-IN" dirty="0"/>
              <a:t>idea is that as long as TCP has any data in flight</a:t>
            </a:r>
          </a:p>
          <a:p>
            <a:pPr lvl="2"/>
            <a:r>
              <a:rPr lang="en-IN" dirty="0"/>
              <a:t> sender will eventually receive an ACK. </a:t>
            </a:r>
          </a:p>
          <a:p>
            <a:pPr lvl="3"/>
            <a:r>
              <a:rPr lang="en-IN" dirty="0"/>
              <a:t> This ACK can be treated like a timer firing</a:t>
            </a:r>
          </a:p>
          <a:p>
            <a:pPr lvl="3"/>
            <a:r>
              <a:rPr lang="en-IN" dirty="0"/>
              <a:t> triggering the transmission of more data.</a:t>
            </a:r>
          </a:p>
          <a:p>
            <a:pPr lvl="1"/>
            <a:r>
              <a:rPr lang="en-IN" dirty="0"/>
              <a:t>Nagle’s algorithm provides a simple, unified rule for deciding when to transmit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0273F-CFD8-4B5C-8ABB-0C3D026D6857}" type="datetime1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9A443CC0D5D41A98C151C471611D8" ma:contentTypeVersion="5" ma:contentTypeDescription="Create a new document." ma:contentTypeScope="" ma:versionID="cb3cca57c2b5957a741b483c1fce925b">
  <xsd:schema xmlns:xsd="http://www.w3.org/2001/XMLSchema" xmlns:xs="http://www.w3.org/2001/XMLSchema" xmlns:p="http://schemas.microsoft.com/office/2006/metadata/properties" xmlns:ns2="85ba515b-8395-4dab-be31-daa9c0567ef8" targetNamespace="http://schemas.microsoft.com/office/2006/metadata/properties" ma:root="true" ma:fieldsID="a1498fe339485d14442983f966d52eba" ns2:_="">
    <xsd:import namespace="85ba515b-8395-4dab-be31-daa9c0567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a515b-8395-4dab-be31-daa9c0567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4F09B5-DE44-4163-9684-9257E7445729}"/>
</file>

<file path=customXml/itemProps2.xml><?xml version="1.0" encoding="utf-8"?>
<ds:datastoreItem xmlns:ds="http://schemas.openxmlformats.org/officeDocument/2006/customXml" ds:itemID="{8CB01F13-1603-47CE-8F9B-EAFFBF15D3B4}"/>
</file>

<file path=customXml/itemProps3.xml><?xml version="1.0" encoding="utf-8"?>
<ds:datastoreItem xmlns:ds="http://schemas.openxmlformats.org/officeDocument/2006/customXml" ds:itemID="{415BF7F6-A23C-4519-9CBE-2A35EAA20C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15697</TotalTime>
  <Words>3261</Words>
  <Application>Microsoft Office PowerPoint</Application>
  <PresentationFormat>On-screen Show (4:3)</PresentationFormat>
  <Paragraphs>456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Garamond</vt:lpstr>
      <vt:lpstr>Office Theme</vt:lpstr>
      <vt:lpstr>PowerPoint Presentation</vt:lpstr>
      <vt:lpstr>Recap:</vt:lpstr>
      <vt:lpstr>Recap</vt:lpstr>
      <vt:lpstr>This module: (Two lectures)</vt:lpstr>
      <vt:lpstr>Triggering Transmission</vt:lpstr>
      <vt:lpstr>Triggering Transmissions</vt:lpstr>
      <vt:lpstr>Silly window Problem</vt:lpstr>
      <vt:lpstr>Nagle’s Algorithm</vt:lpstr>
      <vt:lpstr>Nagle’s Algorithm</vt:lpstr>
      <vt:lpstr>Nagle’s Algorithm</vt:lpstr>
      <vt:lpstr>Protecting against Wraparound</vt:lpstr>
      <vt:lpstr>Protecting against Wraparound</vt:lpstr>
      <vt:lpstr>TCP Extension for PAWS</vt:lpstr>
      <vt:lpstr>Keeping the Pipe Full</vt:lpstr>
      <vt:lpstr>Window Scaling</vt:lpstr>
      <vt:lpstr>Window Scaling</vt:lpstr>
      <vt:lpstr>Adaptive Retransmission</vt:lpstr>
      <vt:lpstr>Original Algorithm (RFC 0793)</vt:lpstr>
      <vt:lpstr>Original Algorithm (RFC 0793)</vt:lpstr>
      <vt:lpstr>Standard Method (Jacobson Algo)</vt:lpstr>
      <vt:lpstr>Standard Method (RFC 6298)</vt:lpstr>
      <vt:lpstr>Standard Method (RFC 6298)</vt:lpstr>
      <vt:lpstr>Standard Method (RFC 6298)</vt:lpstr>
      <vt:lpstr>RFC 6298: Uses Karn’s Algo</vt:lpstr>
      <vt:lpstr>RFC 6298: Timer Management</vt:lpstr>
      <vt:lpstr>RFC 6298: Taking RTT samples</vt:lpstr>
      <vt:lpstr>How Linux does it?</vt:lpstr>
      <vt:lpstr>How Linux does it?</vt:lpstr>
      <vt:lpstr>How Linux does it?</vt:lpstr>
      <vt:lpstr>How Linux does it?</vt:lpstr>
      <vt:lpstr>How Linux does it? Final words</vt:lpstr>
      <vt:lpstr>How Linux does it? Final words</vt:lpstr>
      <vt:lpstr>How Linux does it? Final words</vt:lpstr>
      <vt:lpstr>Recap: TCP Flags</vt:lpstr>
      <vt:lpstr>Network Assisted Congestion Avoidance</vt:lpstr>
      <vt:lpstr>DecBit</vt:lpstr>
      <vt:lpstr>DecBit</vt:lpstr>
      <vt:lpstr>DecBit</vt:lpstr>
      <vt:lpstr>DecBit</vt:lpstr>
      <vt:lpstr>TCP RED (Random Early Detection)</vt:lpstr>
      <vt:lpstr>TCP RED</vt:lpstr>
      <vt:lpstr>Explicit Congestion Notification</vt:lpstr>
      <vt:lpstr>Source Based Congestion Avoidance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1004</cp:revision>
  <dcterms:created xsi:type="dcterms:W3CDTF">2011-03-15T06:08:11Z</dcterms:created>
  <dcterms:modified xsi:type="dcterms:W3CDTF">2021-03-22T05:32:51Z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0x010100F159A443CC0D5D41A98C151C471611D8</vt:lpwstr>
  </property>
</Properties>
</file>