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7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4" r:id="rId15"/>
    <p:sldId id="635" r:id="rId16"/>
    <p:sldId id="633" r:id="rId17"/>
    <p:sldId id="636" r:id="rId18"/>
    <p:sldId id="637" r:id="rId19"/>
    <p:sldId id="638" r:id="rId20"/>
    <p:sldId id="639" r:id="rId21"/>
    <p:sldId id="640" r:id="rId22"/>
    <p:sldId id="641" r:id="rId23"/>
    <p:sldId id="657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8" r:id="rId36"/>
    <p:sldId id="659" r:id="rId37"/>
    <p:sldId id="654" r:id="rId38"/>
    <p:sldId id="655" r:id="rId39"/>
    <p:sldId id="656" r:id="rId40"/>
    <p:sldId id="660" r:id="rId41"/>
    <p:sldId id="661" r:id="rId42"/>
    <p:sldId id="662" r:id="rId43"/>
    <p:sldId id="663" r:id="rId44"/>
    <p:sldId id="664" r:id="rId45"/>
    <p:sldId id="665" r:id="rId46"/>
    <p:sldId id="666" r:id="rId47"/>
    <p:sldId id="667" r:id="rId48"/>
    <p:sldId id="668" r:id="rId49"/>
    <p:sldId id="669" r:id="rId50"/>
    <p:sldId id="670" r:id="rId51"/>
    <p:sldId id="676" r:id="rId52"/>
    <p:sldId id="677" r:id="rId53"/>
    <p:sldId id="671" r:id="rId54"/>
    <p:sldId id="672" r:id="rId55"/>
    <p:sldId id="673" r:id="rId56"/>
    <p:sldId id="674" r:id="rId57"/>
    <p:sldId id="675" r:id="rId58"/>
    <p:sldId id="678" r:id="rId59"/>
    <p:sldId id="679" r:id="rId60"/>
    <p:sldId id="680" r:id="rId61"/>
    <p:sldId id="681" r:id="rId62"/>
    <p:sldId id="682" r:id="rId63"/>
    <p:sldId id="683" r:id="rId64"/>
    <p:sldId id="684" r:id="rId65"/>
    <p:sldId id="685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 varScale="1">
        <p:scale>
          <a:sx n="57" d="100"/>
          <a:sy n="57" d="100"/>
        </p:scale>
        <p:origin x="8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489" y="678846"/>
            <a:ext cx="4557117" cy="3472845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6956088" y="-12030075"/>
            <a:ext cx="33912176" cy="25434925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6956088" y="-12030075"/>
            <a:ext cx="33912176" cy="25434925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</p:spPr>
        <p:txBody>
          <a:bodyPr/>
          <a:lstStyle/>
          <a:p>
            <a:r>
              <a:rPr lang="en-US"/>
              <a:t>SACK option itself, which may be sent over an established connection one permission has been given</a:t>
            </a:r>
          </a:p>
          <a:p>
            <a:r>
              <a:rPr lang="en-US"/>
              <a:t>By SACK-permitted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489" y="678846"/>
            <a:ext cx="4557117" cy="3472845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186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388" y="4376965"/>
            <a:ext cx="5039320" cy="4074583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F3D04B3-0920-437D-8CCB-02458B3AD9AC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E4CFFD9-0325-47C5-93AE-29E096B2F05A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DE69DE4-5D4F-4D95-BDAF-DCAA4BFA4913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00" y="270749"/>
            <a:ext cx="7735680" cy="1091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2481" y="1781468"/>
            <a:ext cx="3873600" cy="4709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320" y="1781468"/>
            <a:ext cx="3875040" cy="4709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00" y="270749"/>
            <a:ext cx="7735680" cy="1091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2481" y="1781468"/>
            <a:ext cx="3873600" cy="4709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320" y="1781468"/>
            <a:ext cx="3875040" cy="2285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320" y="4205242"/>
            <a:ext cx="3875040" cy="228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0ED4BB-9F19-41BC-889E-8AC7A179C8A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119E6BE-CB59-4048-B734-BA2CA61753D2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BC39C6-91F9-4C9B-BC18-22E350429A5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D890A91-E1A4-4E37-814C-71B55501080D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A7E505E-EF5B-40EF-BF9E-875CEAEA616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C0BA66-8FFE-4A5C-A6DD-F20A2B8A6BA1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9EF4BA7-7F7F-4C46-A620-B7E7E254B887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" y="2284274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TCP  Basics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 err="1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Mayank</a:t>
            </a:r>
            <a:r>
              <a:rPr lang="en-US" sz="3600" b="1" i="1" dirty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 </a:t>
            </a:r>
            <a:r>
              <a:rPr lang="en-US" sz="3600" b="1" i="1" dirty="0" err="1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Pandey</a:t>
            </a:r>
            <a:endParaRPr lang="en-US" sz="3600" b="1" i="1" dirty="0" bmk="OLE_LINK2">
              <a:solidFill>
                <a:schemeClr val="tx2"/>
              </a:solidFill>
              <a:latin typeface="Garamond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MNNIT Allahabad, </a:t>
            </a:r>
            <a:r>
              <a:rPr kumimoji="0" lang="en-US" sz="3600" b="1" i="1" u="none" strike="noStrike" cap="none" normalizeH="0" baseline="0" dirty="0" err="1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Prayagraj</a:t>
            </a: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, India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Header Length</a:t>
            </a:r>
            <a:r>
              <a:rPr lang="en-IN" dirty="0"/>
              <a:t> field </a:t>
            </a:r>
          </a:p>
          <a:p>
            <a:pPr lvl="1"/>
            <a:r>
              <a:rPr lang="en-IN" dirty="0"/>
              <a:t>length of the header in 32-bit words.</a:t>
            </a:r>
          </a:p>
          <a:p>
            <a:pPr lvl="2"/>
            <a:r>
              <a:rPr lang="en-IN" dirty="0"/>
              <a:t>required because the length of the </a:t>
            </a:r>
            <a:r>
              <a:rPr lang="en-IN" b="1" dirty="0"/>
              <a:t>Options</a:t>
            </a:r>
            <a:r>
              <a:rPr lang="en-IN" dirty="0"/>
              <a:t> field is variable. </a:t>
            </a:r>
          </a:p>
          <a:p>
            <a:pPr lvl="2"/>
            <a:r>
              <a:rPr lang="en-IN" dirty="0"/>
              <a:t>With a 4-bit field, TCP is limited to a 60-byte header.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?????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Without options, the size is 20 bytes.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10FF6-E979-4A92-A38D-8B44A711EE8E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Window Size</a:t>
            </a:r>
            <a:r>
              <a:rPr lang="en-IN" dirty="0"/>
              <a:t> field </a:t>
            </a:r>
          </a:p>
          <a:p>
            <a:pPr lvl="1"/>
            <a:r>
              <a:rPr lang="en-IN" dirty="0"/>
              <a:t>Used for TCP’s flow control </a:t>
            </a:r>
          </a:p>
          <a:p>
            <a:pPr lvl="2"/>
            <a:r>
              <a:rPr lang="en-IN" dirty="0"/>
              <a:t>number of bytes, starting with the one specified by the ACK number that the receiver is willing to accept. </a:t>
            </a:r>
          </a:p>
          <a:p>
            <a:pPr lvl="2"/>
            <a:r>
              <a:rPr lang="en-IN" dirty="0"/>
              <a:t>16-bit field, limiting the window to 65,535 bytes</a:t>
            </a:r>
          </a:p>
          <a:p>
            <a:pPr lvl="3"/>
            <a:r>
              <a:rPr lang="en-IN" dirty="0"/>
              <a:t>and thereby limiting TCP’s throughput performance. 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Window Scale option (More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8D0BA8-16DA-4EF0-89BA-2F7FEDFF386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 (Other Fields)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TCP Checksum</a:t>
            </a:r>
            <a:r>
              <a:rPr lang="en-IN" dirty="0"/>
              <a:t> field </a:t>
            </a:r>
          </a:p>
          <a:p>
            <a:pPr lvl="1"/>
            <a:r>
              <a:rPr lang="en-IN" dirty="0"/>
              <a:t>TCP header and data and some fields </a:t>
            </a:r>
          </a:p>
          <a:p>
            <a:pPr lvl="2"/>
            <a:r>
              <a:rPr lang="en-IN" dirty="0"/>
              <a:t>in the IP header using a pseudo-header computation.</a:t>
            </a:r>
          </a:p>
          <a:p>
            <a:r>
              <a:rPr lang="en-IN" dirty="0"/>
              <a:t>The </a:t>
            </a:r>
            <a:r>
              <a:rPr lang="en-IN" b="1" dirty="0"/>
              <a:t>Urgent Pointer</a:t>
            </a:r>
            <a:r>
              <a:rPr lang="en-IN" dirty="0"/>
              <a:t> field </a:t>
            </a:r>
          </a:p>
          <a:p>
            <a:pPr lvl="1"/>
            <a:r>
              <a:rPr lang="en-IN" dirty="0"/>
              <a:t>valid only if the </a:t>
            </a:r>
            <a:r>
              <a:rPr lang="en-IN" b="1" dirty="0"/>
              <a:t>URG</a:t>
            </a:r>
            <a:r>
              <a:rPr lang="en-IN" dirty="0"/>
              <a:t> flag bit field is set</a:t>
            </a:r>
          </a:p>
          <a:p>
            <a:pPr lvl="1"/>
            <a:r>
              <a:rPr lang="en-IN" dirty="0"/>
              <a:t>This "pointer" is a positive offset </a:t>
            </a:r>
          </a:p>
          <a:p>
            <a:pPr lvl="2"/>
            <a:r>
              <a:rPr lang="en-IN" dirty="0"/>
              <a:t>must be added to the Sequence Number field of the segment </a:t>
            </a:r>
          </a:p>
          <a:p>
            <a:pPr lvl="3"/>
            <a:r>
              <a:rPr lang="en-IN" dirty="0"/>
              <a:t>to yield the sequence number of the last byte of urgent data.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2FC1C-9CBD-4BD7-B235-89B6AA31D874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Options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Will be covered in a separate lecture.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US" sz="2800" dirty="0"/>
              <a:t>Maximum Segment Size (MSS) Option</a:t>
            </a:r>
          </a:p>
          <a:p>
            <a:r>
              <a:rPr lang="en-US" sz="2800" dirty="0"/>
              <a:t>Selective Acknowledgment (SACK) Options</a:t>
            </a:r>
          </a:p>
          <a:p>
            <a:r>
              <a:rPr lang="en-US" sz="2800" dirty="0"/>
              <a:t>Window Scale (WSCALE or WSOPT) Option</a:t>
            </a:r>
          </a:p>
          <a:p>
            <a:r>
              <a:rPr lang="en-US" sz="2800" dirty="0"/>
              <a:t>Timestamps Option and Protection against Wrapped Sequence Numbers (PAWS)</a:t>
            </a:r>
          </a:p>
          <a:p>
            <a:r>
              <a:rPr lang="en-US" sz="2800" dirty="0"/>
              <a:t>User Timeout (UTO) Option</a:t>
            </a:r>
          </a:p>
          <a:p>
            <a:r>
              <a:rPr lang="en-US" sz="2800" dirty="0"/>
              <a:t>Authentication Option (TCP-AO)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82C6C-ED30-4E04-9577-3BFF7F37AF5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altLang="en-US" dirty="0"/>
              <a:t> Evolution of TCP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059201" y="5344402"/>
            <a:ext cx="6611040" cy="288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032481" y="5366004"/>
            <a:ext cx="1440" cy="10945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0560" y="5410649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1975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5067361" y="5353043"/>
            <a:ext cx="1440" cy="10945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680481" y="5410649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1980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695840" y="5412089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1985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123041" y="5331440"/>
            <a:ext cx="1440" cy="10945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822080" y="5364564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1990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815201" y="3800560"/>
            <a:ext cx="979735" cy="60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1982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TCP &amp; IP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900" dirty="0">
                <a:solidFill>
                  <a:schemeClr val="accent2"/>
                </a:solidFill>
              </a:rPr>
              <a:t>RFC 793 &amp; 791</a:t>
            </a:r>
            <a:endParaRPr lang="en-US" altLang="en-US" sz="1200" dirty="0">
              <a:solidFill>
                <a:schemeClr val="accent2"/>
              </a:solidFill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973440" y="4288771"/>
            <a:ext cx="2880" cy="10455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2000" y="3286425"/>
            <a:ext cx="1853821" cy="86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1974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TCP</a:t>
            </a:r>
            <a:r>
              <a:rPr lang="en-US" altLang="en-US" sz="1200" dirty="0">
                <a:solidFill>
                  <a:schemeClr val="accent2"/>
                </a:solidFill>
              </a:rPr>
              <a:t> described by</a:t>
            </a:r>
          </a:p>
          <a:p>
            <a:pPr algn="ctr" defTabSz="456487" eaLnBrk="0" hangingPunct="0"/>
            <a:r>
              <a:rPr lang="en-US" altLang="en-US" sz="1200" i="1" dirty="0" err="1">
                <a:solidFill>
                  <a:schemeClr val="accent2"/>
                </a:solidFill>
              </a:rPr>
              <a:t>Vint</a:t>
            </a:r>
            <a:r>
              <a:rPr lang="en-US" altLang="en-US" sz="1200" i="1" dirty="0">
                <a:solidFill>
                  <a:schemeClr val="accent2"/>
                </a:solidFill>
              </a:rPr>
              <a:t> Cerf</a:t>
            </a:r>
            <a:r>
              <a:rPr lang="en-US" altLang="en-US" sz="1200" dirty="0">
                <a:solidFill>
                  <a:schemeClr val="accent2"/>
                </a:solidFill>
              </a:rPr>
              <a:t> and </a:t>
            </a:r>
            <a:r>
              <a:rPr lang="en-US" altLang="en-US" sz="1200" i="1" dirty="0">
                <a:solidFill>
                  <a:schemeClr val="accent2"/>
                </a:solidFill>
              </a:rPr>
              <a:t>Bob Kahn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In IEEE Trans </a:t>
            </a:r>
            <a:r>
              <a:rPr lang="en-US" altLang="en-US" sz="1200" dirty="0" err="1">
                <a:solidFill>
                  <a:schemeClr val="accent2"/>
                </a:solidFill>
              </a:rPr>
              <a:t>Comm</a:t>
            </a:r>
            <a:endParaRPr lang="en-US" altLang="en-US" sz="1200" dirty="0">
              <a:solidFill>
                <a:schemeClr val="accent2"/>
              </a:solidFill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3890880" y="3620540"/>
            <a:ext cx="2880" cy="1700819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261601" y="2886063"/>
            <a:ext cx="1310403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1983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BSD Unix 4.2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supports TCP/IP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775681" y="1680657"/>
            <a:ext cx="1715040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1984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Nagel’s algorithm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to reduce overhead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of small packets;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predicts congestion collapse</a:t>
            </a: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V="1">
            <a:off x="4582081" y="3024317"/>
            <a:ext cx="4320" cy="231000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659201" y="1997490"/>
            <a:ext cx="154224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1987</a:t>
            </a:r>
          </a:p>
          <a:p>
            <a:pPr algn="ctr" defTabSz="456487" eaLnBrk="0" hangingPunct="0"/>
            <a:r>
              <a:rPr lang="en-US" altLang="en-US" sz="1200" b="1" dirty="0" err="1">
                <a:solidFill>
                  <a:schemeClr val="accent2"/>
                </a:solidFill>
              </a:rPr>
              <a:t>Karn’s</a:t>
            </a:r>
            <a:r>
              <a:rPr lang="en-US" altLang="en-US" sz="1200" b="1" dirty="0">
                <a:solidFill>
                  <a:schemeClr val="accent2"/>
                </a:solidFill>
              </a:rPr>
              <a:t> algorithm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to better estimate round-trip time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851361" y="3040160"/>
            <a:ext cx="154080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1986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Congestion collapse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observed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320160" y="3030079"/>
            <a:ext cx="1847520" cy="141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1988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Van Jacobson’s algorithms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congestion avoidance and congestion control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</a:t>
            </a:r>
            <a:r>
              <a:rPr lang="en-US" altLang="en-US" sz="1200" i="1" dirty="0">
                <a:solidFill>
                  <a:schemeClr val="accent2"/>
                </a:solidFill>
              </a:rPr>
              <a:t>most</a:t>
            </a:r>
            <a:r>
              <a:rPr lang="en-US" altLang="en-US" sz="1200" dirty="0">
                <a:solidFill>
                  <a:schemeClr val="accent2"/>
                </a:solidFill>
              </a:rPr>
              <a:t> implemented in </a:t>
            </a:r>
            <a:r>
              <a:rPr lang="en-US" altLang="en-US" sz="1200" b="1" dirty="0">
                <a:solidFill>
                  <a:schemeClr val="accent2"/>
                </a:solidFill>
              </a:rPr>
              <a:t>4.3BSD Tahoe</a:t>
            </a:r>
            <a:r>
              <a:rPr lang="en-US" altLang="en-US" sz="1200" dirty="0">
                <a:solidFill>
                  <a:schemeClr val="accent2"/>
                </a:solidFill>
              </a:rPr>
              <a:t>)</a:t>
            </a:r>
            <a:endParaRPr lang="en-US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5685120" y="3974817"/>
            <a:ext cx="2880" cy="134798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6363360" y="2988314"/>
            <a:ext cx="4320" cy="23085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7128000" y="4595523"/>
            <a:ext cx="1440" cy="71431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7257600" y="2220713"/>
            <a:ext cx="184896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1990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4.3BSD Reno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fast retransmit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delayed ACK’s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8167681" y="2988314"/>
            <a:ext cx="4320" cy="23085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92321" y="5347282"/>
            <a:ext cx="77472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1103040" y="5344402"/>
            <a:ext cx="102096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V="1">
            <a:off x="1208161" y="4313254"/>
            <a:ext cx="2880" cy="1044109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1221120" y="2765091"/>
            <a:ext cx="0" cy="7402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19680" y="1798749"/>
            <a:ext cx="1790855" cy="86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1975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Three-way handshake</a:t>
            </a:r>
          </a:p>
          <a:p>
            <a:pPr algn="ctr" defTabSz="456487" eaLnBrk="0" hangingPunct="0"/>
            <a:r>
              <a:rPr lang="en-US" altLang="en-US" sz="1200" i="1" dirty="0">
                <a:solidFill>
                  <a:schemeClr val="accent2"/>
                </a:solidFill>
              </a:rPr>
              <a:t>Raymond Tomlinson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In SIGCOMM 75</a:t>
            </a: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3276001" y="4419825"/>
            <a:ext cx="2880" cy="90153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2132641" y="5366004"/>
            <a:ext cx="1440" cy="10945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D3C1B-A72C-4B0B-8BC2-26614C90BED4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altLang="en-US" dirty="0"/>
              <a:t>TCP Through the 1990s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371520" y="5334320"/>
            <a:ext cx="8311680" cy="144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691200" y="5328559"/>
            <a:ext cx="1440" cy="11089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39840" y="5449532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1993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479841" y="5353043"/>
            <a:ext cx="1440" cy="10945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981440" y="5448092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1994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128481" y="5471135"/>
            <a:ext cx="69760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1996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2360161" y="4535037"/>
            <a:ext cx="1440" cy="78632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53920" y="3093445"/>
            <a:ext cx="958896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1994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ECN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(Floyd)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Explicit 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Congestion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Notification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973440" y="4242686"/>
            <a:ext cx="2880" cy="10455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52640" y="3066083"/>
            <a:ext cx="1679040" cy="103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1993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TCP Vegas 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</a:t>
            </a:r>
            <a:r>
              <a:rPr lang="en-US" altLang="en-US" sz="1200" dirty="0" err="1">
                <a:solidFill>
                  <a:schemeClr val="accent2"/>
                </a:solidFill>
              </a:rPr>
              <a:t>Brakmo</a:t>
            </a:r>
            <a:r>
              <a:rPr lang="en-US" altLang="en-US" sz="1200" dirty="0">
                <a:solidFill>
                  <a:schemeClr val="accent2"/>
                </a:solidFill>
              </a:rPr>
              <a:t> et al)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real congestion </a:t>
            </a:r>
            <a:r>
              <a:rPr lang="en-US" altLang="en-US" sz="1200" i="1" dirty="0">
                <a:solidFill>
                  <a:schemeClr val="accent2"/>
                </a:solidFill>
              </a:rPr>
              <a:t>avoidance</a:t>
            </a:r>
            <a:endParaRPr lang="en-US" altLang="en-US" sz="1200" dirty="0">
              <a:solidFill>
                <a:schemeClr val="accent2"/>
              </a:solidFill>
            </a:endParaRP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2908801" y="2890384"/>
            <a:ext cx="4320" cy="242809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412000" y="1759865"/>
            <a:ext cx="980441" cy="103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1994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T/TCP</a:t>
            </a:r>
            <a:endParaRPr lang="en-US" altLang="en-US" sz="1200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(Braden)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Transaction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TCP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592160" y="1810271"/>
            <a:ext cx="1611360" cy="10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1996</a:t>
            </a: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SACK TCP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(Floyd et al)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Selective Acknowledgement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843361" y="3051681"/>
            <a:ext cx="154080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1996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Hoe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Improving TCP startup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312160" y="3041599"/>
            <a:ext cx="184752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1996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algn="ctr" defTabSz="456487" eaLnBrk="0" hangingPunct="0"/>
            <a:r>
              <a:rPr lang="en-US" altLang="en-US" sz="1200" b="1" dirty="0">
                <a:solidFill>
                  <a:schemeClr val="accent2"/>
                </a:solidFill>
              </a:rPr>
              <a:t>FACK TCP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(Mathis et al)</a:t>
            </a:r>
          </a:p>
          <a:p>
            <a:pPr algn="ctr" defTabSz="456487" eaLnBrk="0" hangingPunct="0"/>
            <a:r>
              <a:rPr lang="en-US" altLang="en-US" sz="1200" dirty="0">
                <a:solidFill>
                  <a:schemeClr val="accent2"/>
                </a:solidFill>
              </a:rPr>
              <a:t>extension to SACK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4664161" y="3950335"/>
            <a:ext cx="2880" cy="1346541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V="1">
            <a:off x="5366880" y="3021437"/>
            <a:ext cx="5760" cy="228696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6248161" y="3950335"/>
            <a:ext cx="2880" cy="1346541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360161" y="5328559"/>
            <a:ext cx="1440" cy="11089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577E3A-CB07-4E4C-B7BB-B592AB194844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Usage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Connection setup</a:t>
            </a:r>
          </a:p>
          <a:p>
            <a:pPr lvl="1"/>
            <a:r>
              <a:rPr lang="en-US" sz="2400" dirty="0"/>
              <a:t>3-way handshake</a:t>
            </a:r>
          </a:p>
          <a:p>
            <a:r>
              <a:rPr lang="en-US" sz="2800" dirty="0"/>
              <a:t>Data transport</a:t>
            </a:r>
          </a:p>
          <a:p>
            <a:pPr lvl="1"/>
            <a:r>
              <a:rPr lang="en-US" sz="2400" dirty="0"/>
              <a:t>Sender writes data and TCP</a:t>
            </a:r>
          </a:p>
          <a:p>
            <a:pPr lvl="2"/>
            <a:r>
              <a:rPr lang="en-US" sz="2000" dirty="0"/>
              <a:t>Breaks data into segments</a:t>
            </a:r>
          </a:p>
          <a:p>
            <a:pPr lvl="2"/>
            <a:r>
              <a:rPr lang="en-US" sz="2000" dirty="0"/>
              <a:t>Sends each segment over IP</a:t>
            </a:r>
          </a:p>
          <a:p>
            <a:pPr lvl="2"/>
            <a:r>
              <a:rPr lang="en-US" sz="2000" dirty="0"/>
              <a:t>Retransmits, reorders and removes duplicates</a:t>
            </a:r>
          </a:p>
          <a:p>
            <a:pPr lvl="1"/>
            <a:r>
              <a:rPr lang="en-US" sz="2400" dirty="0"/>
              <a:t>Receiver reads data</a:t>
            </a:r>
          </a:p>
          <a:p>
            <a:r>
              <a:rPr lang="en-US" sz="2800" dirty="0"/>
              <a:t>Teardown</a:t>
            </a:r>
          </a:p>
          <a:p>
            <a:pPr lvl="1"/>
            <a:r>
              <a:rPr lang="en-US" sz="2400" dirty="0"/>
              <a:t>4 step exchange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70CCF4-E241-46DE-9807-F1B5E8FFA8ED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Connection Setup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7A68E5-20D0-404D-8578-18BF9733EA1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 b="53698"/>
          <a:stretch>
            <a:fillRect/>
          </a:stretch>
        </p:blipFill>
        <p:spPr bwMode="auto">
          <a:xfrm>
            <a:off x="76200" y="2133600"/>
            <a:ext cx="857275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Connection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/>
              <a:t>The </a:t>
            </a:r>
            <a:r>
              <a:rPr lang="en-IN" sz="2400" b="1" dirty="0"/>
              <a:t>active opener</a:t>
            </a:r>
            <a:r>
              <a:rPr lang="en-IN" sz="2400" dirty="0"/>
              <a:t> (client)</a:t>
            </a:r>
          </a:p>
          <a:p>
            <a:pPr lvl="2"/>
            <a:r>
              <a:rPr lang="en-IN" dirty="0"/>
              <a:t>sends a SYN segment (SYN bit field turned on)</a:t>
            </a:r>
          </a:p>
          <a:p>
            <a:pPr lvl="3"/>
            <a:r>
              <a:rPr lang="en-IN" dirty="0"/>
              <a:t>specifying the port number of the peer to which it wants to connect and the client’s initial sequence number or ISN(c) </a:t>
            </a:r>
          </a:p>
          <a:p>
            <a:pPr lvl="3"/>
            <a:r>
              <a:rPr lang="en-IN" dirty="0"/>
              <a:t>It typically sends one or more options at this point. This is segment 1.</a:t>
            </a:r>
          </a:p>
          <a:p>
            <a:pPr lvl="1"/>
            <a:r>
              <a:rPr lang="en-IN" sz="2400" dirty="0"/>
              <a:t>The </a:t>
            </a:r>
            <a:r>
              <a:rPr lang="en-IN" sz="2400" b="1" dirty="0"/>
              <a:t>passive opener </a:t>
            </a:r>
            <a:r>
              <a:rPr lang="en-IN" sz="2400" dirty="0"/>
              <a:t>(server)</a:t>
            </a:r>
            <a:r>
              <a:rPr lang="en-IN" sz="2400" b="1" dirty="0"/>
              <a:t> </a:t>
            </a:r>
            <a:r>
              <a:rPr lang="en-IN" sz="2400" dirty="0"/>
              <a:t>responds with its </a:t>
            </a:r>
          </a:p>
          <a:p>
            <a:pPr lvl="2"/>
            <a:r>
              <a:rPr lang="en-IN" sz="2200" dirty="0"/>
              <a:t>own SYN segment containing its initial sequence number (ISN(s)). </a:t>
            </a:r>
          </a:p>
          <a:p>
            <a:pPr lvl="3"/>
            <a:r>
              <a:rPr lang="en-IN" dirty="0"/>
              <a:t>also acknowledges the client’s SYN by </a:t>
            </a:r>
            <a:r>
              <a:rPr lang="en-IN" dirty="0" err="1"/>
              <a:t>ACKing</a:t>
            </a:r>
            <a:r>
              <a:rPr lang="en-IN" dirty="0"/>
              <a:t> ISN(c) plus 1. This is segment 2.</a:t>
            </a:r>
          </a:p>
          <a:p>
            <a:pPr lvl="1"/>
            <a:r>
              <a:rPr lang="en-IN" sz="2400" dirty="0"/>
              <a:t>The client must acknowledge this SYN </a:t>
            </a:r>
          </a:p>
          <a:p>
            <a:pPr lvl="2"/>
            <a:r>
              <a:rPr lang="en-IN" sz="2000" dirty="0"/>
              <a:t>from the server by </a:t>
            </a:r>
            <a:r>
              <a:rPr lang="en-IN" sz="2000" dirty="0" err="1"/>
              <a:t>ACKing</a:t>
            </a:r>
            <a:r>
              <a:rPr lang="en-IN" sz="2000" dirty="0"/>
              <a:t> ISN(s) plus 1. This is segment 3.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0F80E-0A76-48BA-AD39-50093C6B3F46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Connection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Sequence Number:</a:t>
            </a:r>
          </a:p>
          <a:p>
            <a:pPr lvl="1"/>
            <a:r>
              <a:rPr lang="en-IN" dirty="0"/>
              <a:t>The Sequence Number field  in SYN segment</a:t>
            </a:r>
          </a:p>
          <a:p>
            <a:pPr lvl="2"/>
            <a:r>
              <a:rPr lang="en-IN" dirty="0"/>
              <a:t>contains the first sequence number to be used on that direction of the connection </a:t>
            </a:r>
          </a:p>
          <a:p>
            <a:pPr lvl="3"/>
            <a:r>
              <a:rPr lang="en-IN" dirty="0"/>
              <a:t>for subsequent sequence numbers and in returning ACK numbers. </a:t>
            </a:r>
          </a:p>
          <a:p>
            <a:pPr lvl="3"/>
            <a:r>
              <a:rPr lang="en-IN" dirty="0"/>
              <a:t>This number is not 0 or 1 but instead is another number</a:t>
            </a:r>
          </a:p>
          <a:p>
            <a:pPr lvl="3"/>
            <a:r>
              <a:rPr lang="en-IN" dirty="0"/>
              <a:t> often randomly chosen, called the </a:t>
            </a:r>
            <a:r>
              <a:rPr lang="en-IN" b="1" dirty="0"/>
              <a:t>initial sequence number</a:t>
            </a:r>
            <a:r>
              <a:rPr lang="en-IN" dirty="0"/>
              <a:t> (ISN). </a:t>
            </a:r>
          </a:p>
          <a:p>
            <a:pPr lvl="3"/>
            <a:r>
              <a:rPr lang="en-IN" dirty="0"/>
              <a:t>The reason for the ISN not being 0 or 1: </a:t>
            </a:r>
            <a:r>
              <a:rPr lang="en-IN" dirty="0">
                <a:solidFill>
                  <a:srgbClr val="C00000"/>
                </a:solidFill>
              </a:rPr>
              <a:t>????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DB8E5-C937-4167-97BA-B9DAB693282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Connectionless and Connection oriented MUX/DEMUX (Concept of Ports)</a:t>
            </a:r>
          </a:p>
          <a:p>
            <a:r>
              <a:rPr lang="en-US" sz="2800" dirty="0"/>
              <a:t>UDP (User Datagram Protocol)</a:t>
            </a:r>
          </a:p>
          <a:p>
            <a:r>
              <a:rPr lang="en-US" sz="2800" dirty="0"/>
              <a:t>Pseudo-header and Checksum </a:t>
            </a:r>
          </a:p>
          <a:p>
            <a:r>
              <a:rPr lang="en-US" sz="2800" dirty="0"/>
              <a:t>Developing a Reliable Data Transport (RDT) Protocol from scratch: The FSM way.</a:t>
            </a:r>
          </a:p>
          <a:p>
            <a:r>
              <a:rPr lang="en-US" sz="2800" dirty="0"/>
              <a:t>Pipelined Protocols:</a:t>
            </a:r>
          </a:p>
          <a:p>
            <a:pPr lvl="1"/>
            <a:r>
              <a:rPr lang="en-US" sz="2400" dirty="0"/>
              <a:t>GBN (Go Back N)</a:t>
            </a:r>
          </a:p>
          <a:p>
            <a:pPr lvl="1"/>
            <a:r>
              <a:rPr lang="en-US" sz="2400" dirty="0"/>
              <a:t>SR (Selective Repeat)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E220A7-5FCA-4E34-8D30-DA52F2986FBD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Connection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MSS option (most commonly used)</a:t>
            </a:r>
          </a:p>
          <a:p>
            <a:pPr lvl="1"/>
            <a:r>
              <a:rPr lang="en-IN" dirty="0"/>
              <a:t>Each end of a connection specifies this option with the SYN  segment.</a:t>
            </a:r>
          </a:p>
          <a:p>
            <a:pPr lvl="1"/>
            <a:r>
              <a:rPr lang="en-IN" dirty="0"/>
              <a:t>The MSS option specifies </a:t>
            </a:r>
          </a:p>
          <a:p>
            <a:pPr lvl="2"/>
            <a:r>
              <a:rPr lang="en-IN" dirty="0"/>
              <a:t>maximum-size segment, end host is willing to receive in the reverse direction.</a:t>
            </a:r>
          </a:p>
          <a:p>
            <a:pPr lvl="1"/>
            <a:r>
              <a:rPr lang="en-US" dirty="0"/>
              <a:t>Typically set to </a:t>
            </a:r>
          </a:p>
          <a:p>
            <a:pPr lvl="2"/>
            <a:r>
              <a:rPr lang="en-US" dirty="0"/>
              <a:t>(MTU of directly connected network – size of TCP and IP headers)</a:t>
            </a:r>
          </a:p>
          <a:p>
            <a:pPr lvl="3"/>
            <a:r>
              <a:rPr lang="en-IN" dirty="0"/>
              <a:t>TCP_MAXSEG socket option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208A7-5701-470C-87B5-8D6D87B64CCE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Connection Termination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F91F41-5E07-49AC-A297-7D5ECC5F5E8B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9725"/>
            <a:ext cx="8486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Connection 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54563"/>
          </a:xfrm>
        </p:spPr>
        <p:txBody>
          <a:bodyPr/>
          <a:lstStyle/>
          <a:p>
            <a:r>
              <a:rPr lang="en-IN" sz="2400" dirty="0"/>
              <a:t>The </a:t>
            </a:r>
            <a:r>
              <a:rPr lang="en-IN" sz="2400" b="1" dirty="0"/>
              <a:t>active closer</a:t>
            </a:r>
            <a:r>
              <a:rPr lang="en-IN" sz="2400" dirty="0"/>
              <a:t> sends a FIN segment</a:t>
            </a:r>
          </a:p>
          <a:p>
            <a:pPr lvl="1"/>
            <a:r>
              <a:rPr lang="en-IN" sz="2000" dirty="0"/>
              <a:t>specifying the current sequence number the receiver expects to see (</a:t>
            </a:r>
            <a:r>
              <a:rPr lang="en-IN" sz="2000" i="1" dirty="0"/>
              <a:t>K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FIN also includes an ACK for the last data sent in the other direction (</a:t>
            </a:r>
            <a:r>
              <a:rPr lang="en-IN" sz="2000" i="1" dirty="0"/>
              <a:t>L)</a:t>
            </a:r>
            <a:endParaRPr lang="en-IN" sz="2000" dirty="0"/>
          </a:p>
          <a:p>
            <a:r>
              <a:rPr lang="en-IN" sz="2400" dirty="0"/>
              <a:t>The </a:t>
            </a:r>
            <a:r>
              <a:rPr lang="en-IN" sz="2400" b="1" dirty="0"/>
              <a:t>passive closer</a:t>
            </a:r>
            <a:r>
              <a:rPr lang="en-IN" sz="2400" dirty="0"/>
              <a:t> responds by </a:t>
            </a:r>
          </a:p>
          <a:p>
            <a:pPr lvl="1"/>
            <a:r>
              <a:rPr lang="en-IN" sz="2000" dirty="0" err="1"/>
              <a:t>ACKing</a:t>
            </a:r>
            <a:r>
              <a:rPr lang="en-IN" sz="2000" dirty="0"/>
              <a:t> value </a:t>
            </a:r>
            <a:r>
              <a:rPr lang="en-IN" sz="2000" i="1" dirty="0"/>
              <a:t>K</a:t>
            </a:r>
            <a:r>
              <a:rPr lang="en-IN" sz="2000" dirty="0"/>
              <a:t> + 1: successful receipt of the active closer’s FIN. </a:t>
            </a:r>
          </a:p>
          <a:p>
            <a:pPr lvl="1"/>
            <a:r>
              <a:rPr lang="en-IN" sz="2000" u="sng" dirty="0"/>
              <a:t>The passive closer then effectively becomes another active closer and sends its own FIN. The sequence number is equal to </a:t>
            </a:r>
            <a:r>
              <a:rPr lang="en-IN" sz="2000" i="1" u="sng" dirty="0"/>
              <a:t>L</a:t>
            </a:r>
            <a:r>
              <a:rPr lang="en-IN" sz="2000" u="sng" dirty="0"/>
              <a:t>.</a:t>
            </a:r>
          </a:p>
          <a:p>
            <a:pPr lvl="1"/>
            <a:r>
              <a:rPr lang="en-IN" sz="2000" dirty="0"/>
              <a:t>To complete the close, the final segment contains an ACK for the last FIN. </a:t>
            </a:r>
          </a:p>
          <a:p>
            <a:pPr lvl="1"/>
            <a:r>
              <a:rPr lang="en-IN" sz="2000" dirty="0"/>
              <a:t>if a FIN is lost, it is retransmitted until an ACK for it is received.</a:t>
            </a:r>
          </a:p>
          <a:p>
            <a:pPr algn="ctr">
              <a:buNone/>
            </a:pPr>
            <a:r>
              <a:rPr lang="en-US" sz="2000" dirty="0">
                <a:solidFill>
                  <a:srgbClr val="C00000"/>
                </a:solidFill>
              </a:rPr>
              <a:t>Berkley Sockets: close() and shutdown() system calls, TCP Half close: </a:t>
            </a:r>
          </a:p>
          <a:p>
            <a:pPr algn="ctr">
              <a:buNone/>
            </a:pPr>
            <a:r>
              <a:rPr lang="en-IN" sz="2000" dirty="0"/>
              <a:t>"I am done sending data, so send a FIN to the other end, but I still want to receive data from the other end, until it sends me a FIN."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C2BDB-92FD-4D24-AD72-27C88F6A2BE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Flow/Congestion/Error Control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/>
          <a:lstStyle/>
          <a:p>
            <a:r>
              <a:rPr lang="en-IN" sz="2800" dirty="0"/>
              <a:t> Flow Control</a:t>
            </a:r>
          </a:p>
          <a:p>
            <a:pPr lvl="1"/>
            <a:r>
              <a:rPr lang="en-IN" sz="2400" dirty="0"/>
              <a:t>Algorithms to prevent that the sender overruns the receiver with information</a:t>
            </a:r>
          </a:p>
          <a:p>
            <a:r>
              <a:rPr lang="en-IN" sz="2800" dirty="0"/>
              <a:t> Error Control </a:t>
            </a:r>
          </a:p>
          <a:p>
            <a:pPr lvl="1"/>
            <a:r>
              <a:rPr lang="en-IN" sz="2400" dirty="0"/>
              <a:t>Algorithms to recover from or conceal the effects from packet losses</a:t>
            </a:r>
          </a:p>
          <a:p>
            <a:r>
              <a:rPr lang="en-IN" sz="2800" dirty="0"/>
              <a:t> Congestion Control</a:t>
            </a:r>
          </a:p>
          <a:p>
            <a:pPr lvl="1"/>
            <a:r>
              <a:rPr lang="en-IN" sz="2400" dirty="0"/>
              <a:t>Algorithms to prevent that the sender overloads the network</a:t>
            </a:r>
          </a:p>
          <a:p>
            <a:r>
              <a:rPr lang="en-IN" sz="2800" dirty="0"/>
              <a:t> The goals of each control mechanisms are different</a:t>
            </a:r>
          </a:p>
          <a:p>
            <a:pPr lvl="1"/>
            <a:r>
              <a:rPr lang="en-IN" sz="2400" dirty="0"/>
              <a:t>In TCP, the implementation of these algorithms is combined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328D7-EEE4-4D03-9479-E187D89370F5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Acknowledgements in TCP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481" y="1562564"/>
            <a:ext cx="7886880" cy="2891824"/>
          </a:xfrm>
        </p:spPr>
        <p:txBody>
          <a:bodyPr/>
          <a:lstStyle/>
          <a:p>
            <a:r>
              <a:rPr lang="en-US" sz="2800" dirty="0"/>
              <a:t>TCP receivers use acknowledgments (ACKs) </a:t>
            </a:r>
          </a:p>
          <a:p>
            <a:pPr lvl="1"/>
            <a:r>
              <a:rPr lang="en-US" sz="2400" dirty="0"/>
              <a:t>to confirm the receipt of data to the sender</a:t>
            </a:r>
          </a:p>
          <a:p>
            <a:r>
              <a:rPr lang="en-US" sz="2800" dirty="0"/>
              <a:t>Acknowledgment can be added (“piggybacked”) to </a:t>
            </a:r>
          </a:p>
          <a:p>
            <a:pPr lvl="1"/>
            <a:r>
              <a:rPr lang="en-US" sz="2400" dirty="0"/>
              <a:t>a data segment that carries data in the opposite direction</a:t>
            </a:r>
          </a:p>
          <a:p>
            <a:r>
              <a:rPr lang="en-US" sz="2800" dirty="0"/>
              <a:t>ACK information is included in TCP header</a:t>
            </a:r>
          </a:p>
          <a:p>
            <a:r>
              <a:rPr lang="en-US" sz="2800" dirty="0"/>
              <a:t>Acknowledgements are used for </a:t>
            </a:r>
          </a:p>
          <a:p>
            <a:pPr lvl="1"/>
            <a:r>
              <a:rPr lang="en-US" sz="2400" dirty="0"/>
              <a:t>flow control, error control, and congestion control</a:t>
            </a:r>
          </a:p>
          <a:p>
            <a:pPr>
              <a:buFont typeface="Wingdings" pitchFamily="2" charset="2"/>
              <a:buNone/>
            </a:pPr>
            <a:endParaRPr lang="en-US" sz="2500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6095520" y="7467184"/>
            <a:ext cx="914400" cy="914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939" tIns="41470" rIns="82939" bIns="41470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B3B4B-7A35-4A5E-A77E-5118CC68BFF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Cumulative Acknowledgements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578240" y="3734313"/>
            <a:ext cx="519840" cy="2203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 rot="4650591">
            <a:off x="1077067" y="3113467"/>
            <a:ext cx="10153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3601" y="1512159"/>
            <a:ext cx="7900799" cy="1294696"/>
          </a:xfrm>
        </p:spPr>
        <p:txBody>
          <a:bodyPr/>
          <a:lstStyle/>
          <a:p>
            <a:r>
              <a:rPr lang="en-US" sz="2400" dirty="0"/>
              <a:t>TCP has </a:t>
            </a:r>
            <a:r>
              <a:rPr lang="en-US" sz="2400" b="1" dirty="0"/>
              <a:t>cumulative acknowledgements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An acknowledgment confirms the receipt of all unacknowledged data with a smaller sequence number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140480" y="3734313"/>
            <a:ext cx="724896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61761" y="3535572"/>
            <a:ext cx="338522" cy="553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4" tIns="45712" rIns="91424" bIns="228577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A</a:t>
            </a:r>
            <a:endParaRPr lang="en-US" i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1140480" y="5937744"/>
            <a:ext cx="724896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68960" y="5698679"/>
            <a:ext cx="338522" cy="553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4" tIns="45712" rIns="91424" bIns="228577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B</a:t>
            </a:r>
            <a:endParaRPr lang="en-US" i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129760" y="3734312"/>
            <a:ext cx="453600" cy="2206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 rot="4702887">
            <a:off x="1521306" y="3102666"/>
            <a:ext cx="1039789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=10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139840" y="3734313"/>
            <a:ext cx="767520" cy="21875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 rot="17337122" flipH="1">
            <a:off x="1295933" y="6246225"/>
            <a:ext cx="12846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>
                <a:solidFill>
                  <a:srgbClr val="FF0000"/>
                </a:solidFill>
              </a:rPr>
              <a:t>ACK 10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369600" y="3734313"/>
            <a:ext cx="45792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400801" y="3734313"/>
            <a:ext cx="45792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351040" y="3734313"/>
            <a:ext cx="45792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5736960" y="3734312"/>
            <a:ext cx="452160" cy="2206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2597761" y="3734313"/>
            <a:ext cx="983520" cy="21875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 rot="17337122" flipH="1">
            <a:off x="1783373" y="6246225"/>
            <a:ext cx="12846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>
                <a:solidFill>
                  <a:srgbClr val="FF0000"/>
                </a:solidFill>
              </a:rPr>
              <a:t>ACK 20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370401" y="3734313"/>
            <a:ext cx="45648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3857761" y="3734313"/>
            <a:ext cx="45648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3826080" y="3734313"/>
            <a:ext cx="771840" cy="21976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 rot="17337122" flipH="1">
            <a:off x="3061373" y="6246225"/>
            <a:ext cx="12846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>
                <a:solidFill>
                  <a:srgbClr val="FF0000"/>
                </a:solidFill>
              </a:rPr>
              <a:t>ACK 40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791680" y="3734313"/>
            <a:ext cx="766080" cy="21875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 rot="17337122" flipH="1">
            <a:off x="5026973" y="6246225"/>
            <a:ext cx="12846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>
                <a:solidFill>
                  <a:srgbClr val="FF0000"/>
                </a:solidFill>
              </a:rPr>
              <a:t>ACK 70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086241" y="3734313"/>
            <a:ext cx="45792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7544161" y="3734313"/>
            <a:ext cx="761760" cy="21832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 rot="17337122" flipH="1">
            <a:off x="6779453" y="6246225"/>
            <a:ext cx="12846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>
                <a:solidFill>
                  <a:srgbClr val="FF0000"/>
                </a:solidFill>
              </a:rPr>
              <a:t>ACK 100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684160" y="3734313"/>
            <a:ext cx="457920" cy="2214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207363" anchor="ctr"/>
          <a:lstStyle/>
          <a:p>
            <a:endParaRPr lang="en-IN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544161" y="4648808"/>
            <a:ext cx="1447200" cy="461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914414" eaLnBrk="0" hangingPunct="0">
              <a:spcBef>
                <a:spcPct val="50000"/>
              </a:spcBef>
              <a:tabLst>
                <a:tab pos="1995869" algn="l"/>
                <a:tab pos="4112701" algn="l"/>
                <a:tab pos="4798151" algn="l"/>
                <a:tab pos="8632928" algn="r"/>
              </a:tabLst>
            </a:pP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 rot="4702887">
            <a:off x="2026743" y="3076023"/>
            <a:ext cx="109595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4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=20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 rot="4650875">
            <a:off x="2756827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=30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 rot="4650875">
            <a:off x="3290347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=40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 rot="4650875">
            <a:off x="3823868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=50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 rot="4650875">
            <a:off x="4661948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=60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 rot="4650875">
            <a:off x="5227147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=70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 rot="4650875">
            <a:off x="5652668" y="3117067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=80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 rot="4650875">
            <a:off x="6446107" y="3108426"/>
            <a:ext cx="10081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91424" bIns="0" anchorCtr="1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dirty="0" err="1"/>
              <a:t>SeqNo</a:t>
            </a:r>
            <a:r>
              <a:rPr lang="en-US" sz="1400" dirty="0"/>
              <a:t>=90</a:t>
            </a:r>
            <a:br>
              <a:rPr lang="en-US" sz="1400" dirty="0"/>
            </a:br>
            <a:r>
              <a:rPr lang="en-US" sz="1400" dirty="0"/>
              <a:t> 10 bytes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86E6B-C83E-40C9-BA68-0EA62345674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 Cumulative Acknowledgements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With cumulative 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receiver can only acknowledge a segment if all previous segments have been received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receiver cannot selectively acknowledge blocks of segments: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ACK for S</a:t>
            </a:r>
            <a:r>
              <a:rPr lang="en-US" baseline="-25000" dirty="0"/>
              <a:t>0</a:t>
            </a:r>
            <a:r>
              <a:rPr lang="en-US" dirty="0"/>
              <a:t>-S</a:t>
            </a:r>
            <a:r>
              <a:rPr lang="en-US" baseline="-25000" dirty="0"/>
              <a:t>3</a:t>
            </a:r>
            <a:r>
              <a:rPr lang="en-US" dirty="0"/>
              <a:t> and S</a:t>
            </a:r>
            <a:r>
              <a:rPr lang="en-US" baseline="-25000" dirty="0"/>
              <a:t>5</a:t>
            </a:r>
            <a:r>
              <a:rPr lang="en-US" dirty="0"/>
              <a:t>-S</a:t>
            </a:r>
            <a:r>
              <a:rPr lang="en-US" baseline="-25000" dirty="0"/>
              <a:t>7 </a:t>
            </a:r>
            <a:r>
              <a:rPr lang="en-US" dirty="0"/>
              <a:t>(but not for S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use of cumulative ACKs imposes constraints on the retransmission schemes: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case of an error, the sender may need to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retransmit all data that has not been acknowledged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F54259-743C-43F6-A43F-8EC5367B246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TCP Flow 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7601"/>
            <a:endParaRPr lang="en-US" dirty="0"/>
          </a:p>
          <a:p>
            <a:pPr marL="5760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Flow Control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041" y="1631692"/>
            <a:ext cx="7886880" cy="4709294"/>
          </a:xfrm>
        </p:spPr>
        <p:txBody>
          <a:bodyPr/>
          <a:lstStyle/>
          <a:p>
            <a:r>
              <a:rPr lang="en-US" dirty="0"/>
              <a:t> TCP uses a version of the </a:t>
            </a:r>
            <a:r>
              <a:rPr lang="en-US" b="1" dirty="0">
                <a:solidFill>
                  <a:srgbClr val="FF0000"/>
                </a:solidFill>
              </a:rPr>
              <a:t>sliding window flow control, </a:t>
            </a:r>
            <a:r>
              <a:rPr lang="en-US" dirty="0"/>
              <a:t>where</a:t>
            </a:r>
          </a:p>
          <a:p>
            <a:pPr lvl="1"/>
            <a:r>
              <a:rPr lang="en-US" dirty="0"/>
              <a:t>Sending  acknowledgements is separated from setting the window size at sender</a:t>
            </a:r>
          </a:p>
          <a:p>
            <a:pPr lvl="1"/>
            <a:r>
              <a:rPr lang="en-US" dirty="0"/>
              <a:t>Acknowledgements do not automatically increase the window  size</a:t>
            </a:r>
          </a:p>
          <a:p>
            <a:r>
              <a:rPr lang="en-US" dirty="0"/>
              <a:t>During connection establishment, both ends of a TCP connection set the initial size of the sliding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F8EC0-679E-4354-A46E-894333BFFA63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 Window Management in TCP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receiver is returning two parameters to the sender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The interpretation is:</a:t>
            </a:r>
          </a:p>
          <a:p>
            <a:pPr lvl="2"/>
            <a:r>
              <a:rPr lang="en-US" b="1" dirty="0"/>
              <a:t>I am ready to receive new data with </a:t>
            </a: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SeqNo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AckNo</a:t>
            </a:r>
            <a:r>
              <a:rPr lang="en-US" b="1" dirty="0">
                <a:solidFill>
                  <a:srgbClr val="FF0000"/>
                </a:solidFill>
              </a:rPr>
              <a:t>, AckNo+1, …., AckNo+Win-1</a:t>
            </a:r>
          </a:p>
          <a:p>
            <a:pPr lvl="2">
              <a:buFont typeface="Wingdings" pitchFamily="2" charset="2"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54240" y="2739168"/>
          <a:ext cx="5866560" cy="11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09360" imgH="1082040" progId="">
                  <p:embed/>
                </p:oleObj>
              </mc:Choice>
              <mc:Fallback>
                <p:oleObj name="VISIO" r:id="rId3" imgW="6309360" imgH="1082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40" y="2739168"/>
                        <a:ext cx="5866560" cy="1104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EFAF9D-E85D-44B3-8892-FC82BED59A0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/>
              <a:t>Transmission Control Protocol (TCP)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Service Model:</a:t>
            </a:r>
          </a:p>
          <a:p>
            <a:pPr lvl="1"/>
            <a:r>
              <a:rPr lang="en-US" sz="2400" dirty="0"/>
              <a:t>Connection Orientation Connection Abstraction</a:t>
            </a:r>
          </a:p>
          <a:p>
            <a:pPr lvl="2"/>
            <a:r>
              <a:rPr lang="en-US" sz="2000" dirty="0"/>
              <a:t>Illusion of connection over connection less Internet</a:t>
            </a:r>
          </a:p>
          <a:p>
            <a:pPr lvl="1"/>
            <a:r>
              <a:rPr lang="en-US" sz="2400" dirty="0"/>
              <a:t>Byte stream Abstraction</a:t>
            </a:r>
          </a:p>
          <a:p>
            <a:pPr lvl="2"/>
            <a:r>
              <a:rPr lang="en-IN" sz="2000" dirty="0"/>
              <a:t>no record markers or message boundaries</a:t>
            </a:r>
          </a:p>
          <a:p>
            <a:pPr lvl="2"/>
            <a:r>
              <a:rPr lang="en-US" sz="2000" dirty="0" err="1"/>
              <a:t>Packetization</a:t>
            </a:r>
            <a:r>
              <a:rPr lang="en-US" sz="2000" dirty="0"/>
              <a:t>  and Re-</a:t>
            </a:r>
            <a:r>
              <a:rPr lang="en-US" sz="2000" dirty="0" err="1"/>
              <a:t>packetization</a:t>
            </a:r>
            <a:endParaRPr lang="en-US" sz="2000" dirty="0"/>
          </a:p>
          <a:p>
            <a:pPr lvl="1"/>
            <a:r>
              <a:rPr lang="en-US" sz="2400" dirty="0"/>
              <a:t>Reliable and Ordered Delivery </a:t>
            </a:r>
          </a:p>
          <a:p>
            <a:pPr lvl="2"/>
            <a:r>
              <a:rPr lang="en-US" sz="2000" dirty="0"/>
              <a:t>Sequence numbers, ACKs, Retransmission </a:t>
            </a:r>
          </a:p>
          <a:p>
            <a:pPr lvl="1"/>
            <a:r>
              <a:rPr lang="en-US" sz="2400" dirty="0"/>
              <a:t>Point to Point with Full duplex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Protocol Implemented Entirely at Ends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0F1C5-EFAC-4072-9BC1-AD42A1BB751D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 Sliding Window Flow Control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78561" y="2216394"/>
          <a:ext cx="5999040" cy="299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9840" imgH="2947416" progId="">
                  <p:embed/>
                </p:oleObj>
              </mc:Choice>
              <mc:Fallback>
                <p:oleObj name="VISIO" r:id="rId3" imgW="6339840" imgH="2947416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61" y="2216394"/>
                        <a:ext cx="5999040" cy="299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960" y="1648973"/>
            <a:ext cx="8686080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Sliding Window Protocol is performed at the byte level:</a:t>
            </a:r>
            <a:endParaRPr lang="en-US" sz="2400" i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52640" y="4419825"/>
            <a:ext cx="8686080" cy="162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Here: Sender can transmit sequence numbers 6,7,8.</a:t>
            </a:r>
            <a:endParaRPr lang="en-US" sz="2400" i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20863-3153-417F-B57B-F0CC643D445A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Sliding Window: </a:t>
            </a:r>
            <a:r>
              <a:rPr lang="en-US" sz="3300" dirty="0">
                <a:solidFill>
                  <a:srgbClr val="FF0000"/>
                </a:solidFill>
              </a:rPr>
              <a:t> “Window Closes”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41280" y="2001810"/>
          <a:ext cx="5662080" cy="419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9840" imgH="4367784" progId="">
                  <p:embed/>
                </p:oleObj>
              </mc:Choice>
              <mc:Fallback>
                <p:oleObj name="VISIO" r:id="rId3" imgW="6339840" imgH="436778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80" y="2001810"/>
                        <a:ext cx="5662080" cy="4192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960" y="1553924"/>
            <a:ext cx="8686080" cy="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Transmission of a single byte (with </a:t>
            </a:r>
            <a:r>
              <a:rPr lang="en-US" dirty="0" err="1">
                <a:solidFill>
                  <a:schemeClr val="tx2"/>
                </a:solidFill>
                <a:latin typeface="Arial" charset="0"/>
              </a:rPr>
              <a:t>SeqNo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 = 6) and acknowledgement is received (</a:t>
            </a:r>
            <a:r>
              <a:rPr lang="en-US" dirty="0" err="1">
                <a:solidFill>
                  <a:schemeClr val="tx2"/>
                </a:solidFill>
                <a:latin typeface="Arial" charset="0"/>
              </a:rPr>
              <a:t>AckNo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  = 5, Win=4):</a:t>
            </a:r>
            <a:endParaRPr lang="en-US" sz="2400" i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640" y="4952681"/>
            <a:ext cx="8686080" cy="16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97C4C-5A28-4B5A-BE43-8F8A4D464362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Sliding Window: </a:t>
            </a:r>
            <a:r>
              <a:rPr lang="en-US" sz="3300" dirty="0">
                <a:solidFill>
                  <a:srgbClr val="FF0000"/>
                </a:solidFill>
              </a:rPr>
              <a:t> “Window Opens”</a:t>
            </a:r>
          </a:p>
        </p:txBody>
      </p:sp>
      <p:graphicFrame>
        <p:nvGraphicFramePr>
          <p:cNvPr id="2355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12480" y="2530346"/>
          <a:ext cx="5667840" cy="264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9840" imgH="2758440" progId="">
                  <p:embed/>
                </p:oleObj>
              </mc:Choice>
              <mc:Fallback>
                <p:oleObj name="VISIO" r:id="rId3" imgW="6339840" imgH="275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480" y="2530346"/>
                        <a:ext cx="5667840" cy="2649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960" y="1761306"/>
            <a:ext cx="8686080" cy="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Acknowledgement is received that enlarges the window to the right (</a:t>
            </a:r>
            <a:r>
              <a:rPr lang="en-US" dirty="0" err="1">
                <a:solidFill>
                  <a:schemeClr val="tx2"/>
                </a:solidFill>
                <a:latin typeface="Arial" charset="0"/>
              </a:rPr>
              <a:t>AckNo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  = 5, Win=6):</a:t>
            </a:r>
            <a:endParaRPr lang="en-US" sz="2400" i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640" y="4952681"/>
            <a:ext cx="8686080" cy="16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8960" y="5410649"/>
            <a:ext cx="8686080" cy="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A receiver opens a window when TCP buffer empties (meaning that data is delivered to the application). </a:t>
            </a:r>
            <a:endParaRPr lang="en-US" sz="2400" i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58E00-D643-48A1-84CA-8F758C27707A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Window: </a:t>
            </a:r>
            <a:r>
              <a:rPr lang="en-US" sz="3300" dirty="0">
                <a:solidFill>
                  <a:srgbClr val="FF0000"/>
                </a:solidFill>
              </a:rPr>
              <a:t> “Window Shrinks”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12480" y="2651319"/>
          <a:ext cx="5667840" cy="264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9840" imgH="2758440" progId="">
                  <p:embed/>
                </p:oleObj>
              </mc:Choice>
              <mc:Fallback>
                <p:oleObj name="VISIO" r:id="rId3" imgW="6339840" imgH="275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480" y="2651319"/>
                        <a:ext cx="5667840" cy="2649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8960" y="1692179"/>
            <a:ext cx="8686080" cy="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Acknowledgement is received that reduces the window from the right 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AckNo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 = 5, Win=3):</a:t>
            </a:r>
            <a:endParaRPr lang="en-US" sz="2400" i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640" y="4952681"/>
            <a:ext cx="8686080" cy="16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8960" y="5638192"/>
            <a:ext cx="8686080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Shrinking a window should not be used</a:t>
            </a:r>
            <a:endParaRPr lang="en-US" sz="2400" i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25551-3DAE-49E5-A5AD-5948C6FB0B4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Sliding Window: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640" y="4952681"/>
            <a:ext cx="8686080" cy="16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6487" eaLnBrk="0" hangingPunct="0">
              <a:spcBef>
                <a:spcPct val="50000"/>
              </a:spcBef>
              <a:spcAft>
                <a:spcPts val="998"/>
              </a:spcAft>
              <a:buFontTx/>
              <a:buChar char="•"/>
            </a:pP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81000" y="1447800"/>
          <a:ext cx="6842520" cy="421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10216" imgH="5791200" progId="">
                  <p:embed/>
                </p:oleObj>
              </mc:Choice>
              <mc:Fallback>
                <p:oleObj name="VISIO" r:id="rId3" imgW="10110216" imgH="579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6842520" cy="4216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26528-4FF3-4DB3-A085-EEFE6514E41A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3821668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window Advertisement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638800"/>
            <a:ext cx="719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 Timer……Then Zero Window Probe </a:t>
            </a:r>
            <a:r>
              <a:rPr lang="en-US" dirty="0">
                <a:solidFill>
                  <a:srgbClr val="FF0000"/>
                </a:solidFill>
              </a:rPr>
              <a:t>(More on this Later)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Sliding Window: Bit more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/>
          <a:lstStyle/>
          <a:p>
            <a:r>
              <a:rPr lang="en-IN" sz="2400" dirty="0"/>
              <a:t>SND.WND </a:t>
            </a:r>
          </a:p>
          <a:p>
            <a:pPr lvl="1"/>
            <a:r>
              <a:rPr lang="en-IN" sz="2000" dirty="0"/>
              <a:t>gives the number of unacknowledged packets</a:t>
            </a:r>
          </a:p>
          <a:p>
            <a:r>
              <a:rPr lang="en-IN" sz="2400" dirty="0"/>
              <a:t>SND.UNA </a:t>
            </a:r>
          </a:p>
          <a:p>
            <a:pPr lvl="1"/>
            <a:r>
              <a:rPr lang="en-IN" sz="2000" dirty="0"/>
              <a:t>represents first unacknowledged packet </a:t>
            </a:r>
          </a:p>
          <a:p>
            <a:r>
              <a:rPr lang="en-IN" sz="2400" dirty="0"/>
              <a:t> SND.NXT represents the sequence number of next packet</a:t>
            </a:r>
          </a:p>
          <a:p>
            <a:pPr lvl="1"/>
            <a:r>
              <a:rPr lang="en-IN" sz="2000" dirty="0"/>
              <a:t> which can be sent without waiting for any acknowledgement.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7B29C-9B10-41F0-8E10-8ADBB963115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78917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/>
          <a:srcRect t="29533"/>
          <a:stretch>
            <a:fillRect/>
          </a:stretch>
        </p:blipFill>
        <p:spPr bwMode="auto">
          <a:xfrm>
            <a:off x="1905000" y="3505200"/>
            <a:ext cx="5715000" cy="1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Sliding Window: Important Issue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400" b="1" i="1" dirty="0" err="1"/>
              <a:t>usable_window</a:t>
            </a:r>
            <a:r>
              <a:rPr lang="en-IN" sz="2400" b="1" i="1" dirty="0"/>
              <a:t> = SND.UNA + SND.WND − SND.NXT</a:t>
            </a:r>
          </a:p>
          <a:p>
            <a:pPr>
              <a:buNone/>
            </a:pPr>
            <a:r>
              <a:rPr lang="en-IN" sz="2400" b="1" i="1" dirty="0"/>
              <a:t>                                          </a:t>
            </a:r>
            <a:r>
              <a:rPr lang="en-US" sz="2400" b="1" i="1" dirty="0"/>
              <a:t>= 20+17-29 = 8</a:t>
            </a:r>
          </a:p>
          <a:p>
            <a:r>
              <a:rPr lang="en-US" sz="2800" dirty="0"/>
              <a:t>Suppose in the snapshot of previous slide: </a:t>
            </a:r>
          </a:p>
          <a:p>
            <a:pPr lvl="1"/>
            <a:r>
              <a:rPr lang="en-US" sz="2400" dirty="0"/>
              <a:t>There is a ZWA (Zero Window Advertisement)</a:t>
            </a:r>
          </a:p>
          <a:p>
            <a:pPr lvl="1"/>
            <a:r>
              <a:rPr lang="en-US" sz="2000" dirty="0"/>
              <a:t>Which also acknowledges 25</a:t>
            </a:r>
          </a:p>
          <a:p>
            <a:pPr lvl="1"/>
            <a:r>
              <a:rPr lang="en-US" sz="2400" dirty="0"/>
              <a:t>It makes usable window negative </a:t>
            </a:r>
            <a:r>
              <a:rPr lang="en-US" sz="2400"/>
              <a:t>(26+0-29 </a:t>
            </a:r>
            <a:r>
              <a:rPr lang="en-US" sz="2400" dirty="0"/>
              <a:t>= -3)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981C6-4EE5-4544-AD30-786032B194D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161472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According to RFC 793 and RFC 1122, shrinking of window is discouraged.</a:t>
            </a:r>
          </a:p>
          <a:p>
            <a:r>
              <a:rPr lang="en-IN" i="1" dirty="0"/>
              <a:t>It is stated that TCP receiver should not shrink the window.</a:t>
            </a:r>
          </a:p>
          <a:p>
            <a:r>
              <a:rPr lang="en-IN" i="1" dirty="0"/>
              <a:t>However, TCP sender should be robust against any such window shrinking (which causes negative usable window).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This unclear statement of RFC lead to variations in TCP implementations</a:t>
            </a:r>
            <a:endParaRPr lang="en-I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Error Control in TCP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TCP maintains a </a:t>
            </a:r>
            <a:r>
              <a:rPr lang="en-US" sz="2500" b="1" dirty="0">
                <a:solidFill>
                  <a:srgbClr val="FF0000"/>
                </a:solidFill>
              </a:rPr>
              <a:t>Retransmission Timer </a:t>
            </a:r>
            <a:r>
              <a:rPr lang="en-US" sz="2500" dirty="0"/>
              <a:t> for each connection: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timer is started during a transmission. A timeout causes a retransmission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500" b="1" dirty="0"/>
              <a:t>TCP couples error control and congestion control</a:t>
            </a:r>
            <a:r>
              <a:rPr lang="en-US" sz="2500" dirty="0"/>
              <a:t> (i.e., it assumes that errors are caused by congestion)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Retransmission is part of congestion control algorithm</a:t>
            </a:r>
          </a:p>
          <a:p>
            <a:pPr>
              <a:lnSpc>
                <a:spcPct val="90000"/>
              </a:lnSpc>
            </a:pPr>
            <a:r>
              <a:rPr lang="en-US" sz="2500" b="1" dirty="0"/>
              <a:t>Here:</a:t>
            </a:r>
            <a:r>
              <a:rPr lang="en-US" sz="2500" dirty="0"/>
              <a:t> How to set the timeout value of the retransmission timer?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D02FB-8851-4090-BFFF-8FE5BC75F194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TCP Retransmission Timer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37920" cy="4709294"/>
          </a:xfrm>
        </p:spPr>
        <p:txBody>
          <a:bodyPr/>
          <a:lstStyle/>
          <a:p>
            <a:pPr marL="311045" indent="-311045" defTabSz="829452">
              <a:tabLst>
                <a:tab pos="4197662" algn="l"/>
                <a:tab pos="5135116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Retransmission Timer:</a:t>
            </a:r>
          </a:p>
          <a:p>
            <a:pPr marL="673930" lvl="1" indent="-259204" defTabSz="829452">
              <a:tabLst>
                <a:tab pos="4197662" algn="l"/>
                <a:tab pos="5135116" algn="l"/>
              </a:tabLst>
            </a:pPr>
            <a:r>
              <a:rPr lang="en-US" sz="2400" dirty="0"/>
              <a:t>The setting of the retransmission timer is crucial </a:t>
            </a:r>
          </a:p>
          <a:p>
            <a:pPr marL="673930" lvl="1" indent="-259204" defTabSz="829452">
              <a:tabLst>
                <a:tab pos="4197662" algn="l"/>
                <a:tab pos="5135116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Timeout value too small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	unnecessary 	retransmissions</a:t>
            </a:r>
          </a:p>
          <a:p>
            <a:pPr marL="673930" lvl="1" indent="-259204" defTabSz="829452">
              <a:tabLst>
                <a:tab pos="4197662" algn="l"/>
                <a:tab pos="5135116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Timeout value too large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	long waiting time before a 		retransmission can be issued</a:t>
            </a:r>
          </a:p>
          <a:p>
            <a:pPr marL="673930" lvl="1" indent="-259204" defTabSz="829452">
              <a:tabLst>
                <a:tab pos="4197662" algn="l"/>
                <a:tab pos="5135116" algn="l"/>
              </a:tabLst>
            </a:pPr>
            <a:r>
              <a:rPr lang="en-US" sz="2400" dirty="0"/>
              <a:t>A problem is that the delays in the network are not fixed </a:t>
            </a:r>
          </a:p>
          <a:p>
            <a:pPr marL="1073980" lvl="2" indent="-259204" defTabSz="829452">
              <a:tabLst>
                <a:tab pos="4197662" algn="l"/>
                <a:tab pos="5135116" algn="l"/>
              </a:tabLst>
            </a:pPr>
            <a:r>
              <a:rPr lang="en-US" sz="2000" dirty="0"/>
              <a:t>Therefore, the retransmission timers must be adaptive</a:t>
            </a:r>
          </a:p>
          <a:p>
            <a:pPr marL="1073980" lvl="2" indent="-259204" defTabSz="829452">
              <a:buNone/>
              <a:tabLst>
                <a:tab pos="4197662" algn="l"/>
                <a:tab pos="5135116" algn="l"/>
              </a:tabLst>
            </a:pPr>
            <a:r>
              <a:rPr lang="en-US" sz="2000" b="1" dirty="0">
                <a:solidFill>
                  <a:srgbClr val="FF0000"/>
                </a:solidFill>
              </a:rPr>
              <a:t>(More on it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F3B9FB-FCA0-43CA-9DA2-B02DE9643D13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0749"/>
            <a:ext cx="8107200" cy="1091635"/>
          </a:xfrm>
        </p:spPr>
        <p:txBody>
          <a:bodyPr/>
          <a:lstStyle/>
          <a:p>
            <a:r>
              <a:rPr lang="en-US" dirty="0"/>
              <a:t>TCP ACK generation </a:t>
            </a:r>
            <a:r>
              <a:rPr lang="en-US" sz="2400" dirty="0"/>
              <a:t>[RFC 1122, RFC 2581]</a:t>
            </a:r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53121" y="1553924"/>
            <a:ext cx="3377828" cy="509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Event at Receiver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Arrival of in-order segment with</a:t>
            </a:r>
          </a:p>
          <a:p>
            <a:r>
              <a:rPr lang="en-US" dirty="0">
                <a:solidFill>
                  <a:schemeClr val="tx2"/>
                </a:solidFill>
              </a:rPr>
              <a:t>expected </a:t>
            </a:r>
            <a:r>
              <a:rPr lang="en-US" dirty="0" err="1">
                <a:solidFill>
                  <a:schemeClr val="tx2"/>
                </a:solidFill>
              </a:rPr>
              <a:t>seq</a:t>
            </a:r>
            <a:r>
              <a:rPr lang="en-US" dirty="0">
                <a:solidFill>
                  <a:schemeClr val="tx2"/>
                </a:solidFill>
              </a:rPr>
              <a:t> #. All data up to</a:t>
            </a:r>
          </a:p>
          <a:p>
            <a:r>
              <a:rPr lang="en-US" dirty="0">
                <a:solidFill>
                  <a:schemeClr val="tx2"/>
                </a:solidFill>
              </a:rPr>
              <a:t>expected </a:t>
            </a:r>
            <a:r>
              <a:rPr lang="en-US" dirty="0" err="1">
                <a:solidFill>
                  <a:schemeClr val="tx2"/>
                </a:solidFill>
              </a:rPr>
              <a:t>seq</a:t>
            </a:r>
            <a:r>
              <a:rPr lang="en-US" dirty="0">
                <a:solidFill>
                  <a:schemeClr val="tx2"/>
                </a:solidFill>
              </a:rPr>
              <a:t> # already </a:t>
            </a:r>
            <a:r>
              <a:rPr lang="en-US" dirty="0" err="1">
                <a:solidFill>
                  <a:schemeClr val="tx2"/>
                </a:solidFill>
              </a:rPr>
              <a:t>ACKed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Arrival of in-order segment with</a:t>
            </a:r>
          </a:p>
          <a:p>
            <a:r>
              <a:rPr lang="en-US" dirty="0">
                <a:solidFill>
                  <a:schemeClr val="tx2"/>
                </a:solidFill>
              </a:rPr>
              <a:t>expected </a:t>
            </a:r>
            <a:r>
              <a:rPr lang="en-US" dirty="0" err="1">
                <a:solidFill>
                  <a:schemeClr val="tx2"/>
                </a:solidFill>
              </a:rPr>
              <a:t>seq</a:t>
            </a:r>
            <a:r>
              <a:rPr lang="en-US" dirty="0">
                <a:solidFill>
                  <a:schemeClr val="tx2"/>
                </a:solidFill>
              </a:rPr>
              <a:t> #. One other </a:t>
            </a:r>
          </a:p>
          <a:p>
            <a:r>
              <a:rPr lang="en-US" dirty="0">
                <a:solidFill>
                  <a:schemeClr val="tx2"/>
                </a:solidFill>
              </a:rPr>
              <a:t>segment has ACK pending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Arrival of out-of-order segment</a:t>
            </a:r>
          </a:p>
          <a:p>
            <a:r>
              <a:rPr lang="en-US" dirty="0">
                <a:solidFill>
                  <a:schemeClr val="tx2"/>
                </a:solidFill>
              </a:rPr>
              <a:t>higher-than-expect seq. # .</a:t>
            </a:r>
          </a:p>
          <a:p>
            <a:r>
              <a:rPr lang="en-US" dirty="0">
                <a:solidFill>
                  <a:schemeClr val="tx2"/>
                </a:solidFill>
              </a:rPr>
              <a:t>Gap detected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Arrival of segment that </a:t>
            </a:r>
          </a:p>
          <a:p>
            <a:r>
              <a:rPr lang="en-US" dirty="0">
                <a:solidFill>
                  <a:schemeClr val="tx2"/>
                </a:solidFill>
              </a:rPr>
              <a:t>partially or completely fills gap</a:t>
            </a:r>
          </a:p>
          <a:p>
            <a:endParaRPr lang="en-US" dirty="0"/>
          </a:p>
          <a:p>
            <a:endParaRPr lang="en-US" sz="1000" dirty="0">
              <a:latin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14401" y="1545283"/>
            <a:ext cx="4214852" cy="521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TCP Receiver action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Delayed ACK. Wait up to 500ms</a:t>
            </a:r>
          </a:p>
          <a:p>
            <a:r>
              <a:rPr lang="en-US" dirty="0">
                <a:solidFill>
                  <a:schemeClr val="tx2"/>
                </a:solidFill>
              </a:rPr>
              <a:t>for next segment. If no next segment,</a:t>
            </a:r>
          </a:p>
          <a:p>
            <a:r>
              <a:rPr lang="en-US" dirty="0">
                <a:solidFill>
                  <a:schemeClr val="tx2"/>
                </a:solidFill>
              </a:rPr>
              <a:t>send ACK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Immediately send single cumulative </a:t>
            </a:r>
          </a:p>
          <a:p>
            <a:r>
              <a:rPr lang="en-US" dirty="0">
                <a:solidFill>
                  <a:schemeClr val="tx2"/>
                </a:solidFill>
              </a:rPr>
              <a:t>ACK, </a:t>
            </a:r>
            <a:r>
              <a:rPr lang="en-US" dirty="0" err="1">
                <a:solidFill>
                  <a:schemeClr val="tx2"/>
                </a:solidFill>
              </a:rPr>
              <a:t>ACKing</a:t>
            </a:r>
            <a:r>
              <a:rPr lang="en-US" dirty="0">
                <a:solidFill>
                  <a:schemeClr val="tx2"/>
                </a:solidFill>
              </a:rPr>
              <a:t> both in-order segments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Immediately send </a:t>
            </a:r>
            <a:r>
              <a:rPr lang="en-US" i="1" dirty="0">
                <a:solidFill>
                  <a:schemeClr val="tx2"/>
                </a:solidFill>
              </a:rPr>
              <a:t>duplicate ACK</a:t>
            </a:r>
            <a:r>
              <a:rPr lang="en-US" dirty="0">
                <a:solidFill>
                  <a:schemeClr val="tx2"/>
                </a:solidFill>
              </a:rPr>
              <a:t>, </a:t>
            </a:r>
          </a:p>
          <a:p>
            <a:r>
              <a:rPr lang="en-US" dirty="0">
                <a:solidFill>
                  <a:schemeClr val="tx2"/>
                </a:solidFill>
              </a:rPr>
              <a:t>indicating seq. # of next expected byte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Immediate send ACK, provided that</a:t>
            </a:r>
          </a:p>
          <a:p>
            <a:r>
              <a:rPr lang="en-US" dirty="0">
                <a:solidFill>
                  <a:schemeClr val="tx2"/>
                </a:solidFill>
              </a:rPr>
              <a:t>segment starts at lower end of gap</a:t>
            </a:r>
          </a:p>
          <a:p>
            <a:endParaRPr lang="en-US" dirty="0"/>
          </a:p>
          <a:p>
            <a:endParaRPr lang="en-US" sz="1000" dirty="0">
              <a:latin typeface="Times New Roman" pitchFamily="18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76961" y="2010451"/>
            <a:ext cx="7466400" cy="86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848160" y="3191375"/>
            <a:ext cx="7476480" cy="86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856801" y="4304612"/>
            <a:ext cx="750672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866881" y="5410649"/>
            <a:ext cx="7486560" cy="86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324320" y="1705139"/>
            <a:ext cx="0" cy="43521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E30B08-3595-4716-B9A0-CBEF0099EB5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Encapsulation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38655-B62E-4293-8624-7373DE6F8AFC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TCP Congestion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7601"/>
            <a:endParaRPr lang="en-US" dirty="0"/>
          </a:p>
          <a:p>
            <a:pPr marL="5760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38081" y="3047360"/>
            <a:ext cx="7849440" cy="76328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82939" tIns="41470" rIns="82939" bIns="41470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709294"/>
          </a:xfrm>
        </p:spPr>
        <p:txBody>
          <a:bodyPr/>
          <a:lstStyle/>
          <a:p>
            <a:r>
              <a:rPr lang="en-US" sz="2800" dirty="0"/>
              <a:t>TCP has a mechanism for congestion control. </a:t>
            </a:r>
          </a:p>
          <a:p>
            <a:pPr lvl="1"/>
            <a:r>
              <a:rPr lang="en-US" sz="2400" dirty="0"/>
              <a:t>The mechanism is implemented at the sender</a:t>
            </a:r>
          </a:p>
          <a:p>
            <a:r>
              <a:rPr lang="en-US" sz="2800" dirty="0"/>
              <a:t>The window size at the sender is set as follows: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Send Window = MIN (flow control window, congestion window)</a:t>
            </a:r>
            <a:endParaRPr lang="en-US" sz="2200" dirty="0"/>
          </a:p>
          <a:p>
            <a:pPr>
              <a:buFont typeface="Wingdings" pitchFamily="2" charset="2"/>
              <a:buNone/>
            </a:pPr>
            <a:r>
              <a:rPr lang="en-US" dirty="0"/>
              <a:t>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flow control window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advertised by the receiver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congestion window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adjusted based on feedback from the network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27B68-A1D2-435A-A9CB-0B78DFD5E3A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300" dirty="0"/>
              <a:t> </a:t>
            </a:r>
            <a:r>
              <a:rPr lang="en-US" sz="4000" dirty="0"/>
              <a:t>TCP Congestion Control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00600"/>
          </a:xfrm>
        </p:spPr>
        <p:txBody>
          <a:bodyPr/>
          <a:lstStyle/>
          <a:p>
            <a:r>
              <a:rPr lang="en-US" sz="2800" dirty="0"/>
              <a:t>The standard  TCP implementations today follow RFC 2581. </a:t>
            </a:r>
          </a:p>
          <a:p>
            <a:pPr lvl="1"/>
            <a:r>
              <a:rPr lang="en-US" sz="2400" dirty="0"/>
              <a:t>This reference document specifies four standard congestion control algorithms that are now in common use. </a:t>
            </a:r>
          </a:p>
          <a:p>
            <a:pPr lvl="1"/>
            <a:r>
              <a:rPr lang="en-US" sz="2800" dirty="0"/>
              <a:t>The four algorithms are:</a:t>
            </a:r>
          </a:p>
          <a:p>
            <a:pPr lvl="1"/>
            <a:r>
              <a:rPr lang="en-US" sz="2400" dirty="0"/>
              <a:t>Slow Start</a:t>
            </a:r>
          </a:p>
          <a:p>
            <a:pPr lvl="1"/>
            <a:r>
              <a:rPr lang="en-US" sz="2400" dirty="0"/>
              <a:t>Congestion Avoidance</a:t>
            </a:r>
          </a:p>
          <a:p>
            <a:pPr lvl="1"/>
            <a:r>
              <a:rPr lang="en-US" sz="2400" dirty="0"/>
              <a:t>Fast Retransmit  </a:t>
            </a:r>
          </a:p>
          <a:p>
            <a:pPr lvl="1"/>
            <a:r>
              <a:rPr lang="en-US" sz="2400" dirty="0"/>
              <a:t>Fast Recovery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CC3AD-B50E-4E10-A4AC-6CDDF5FAC3A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congestion control is governed by </a:t>
            </a:r>
          </a:p>
          <a:p>
            <a:pPr lvl="1"/>
            <a:r>
              <a:rPr lang="en-US" b="1" dirty="0"/>
              <a:t>Congestion Window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cwnd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Slow-start </a:t>
            </a:r>
            <a:r>
              <a:rPr lang="en-US" b="1" dirty="0" err="1"/>
              <a:t>threshhold</a:t>
            </a:r>
            <a:r>
              <a:rPr lang="en-US" b="1" dirty="0"/>
              <a:t> Value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ssthresh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	Initial value is 2</a:t>
            </a:r>
            <a:r>
              <a:rPr lang="en-US" sz="2200" baseline="30000" dirty="0"/>
              <a:t>16</a:t>
            </a:r>
            <a:r>
              <a:rPr lang="en-US" sz="2200" dirty="0"/>
              <a:t>-1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Congestion control works in </a:t>
            </a:r>
            <a:r>
              <a:rPr lang="en-US" u="sng" dirty="0"/>
              <a:t>two modes</a:t>
            </a:r>
            <a:r>
              <a:rPr lang="en-US" dirty="0"/>
              <a:t>: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slow start </a:t>
            </a:r>
            <a:r>
              <a:rPr lang="en-US" dirty="0"/>
              <a:t>(</a:t>
            </a:r>
            <a:r>
              <a:rPr lang="en-US" dirty="0" err="1"/>
              <a:t>cwnd</a:t>
            </a:r>
            <a:r>
              <a:rPr lang="en-US" dirty="0"/>
              <a:t> &lt; </a:t>
            </a:r>
            <a:r>
              <a:rPr lang="en-US" dirty="0" err="1"/>
              <a:t>ssthresh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congestion avoidance </a:t>
            </a:r>
            <a:r>
              <a:rPr lang="en-US" dirty="0"/>
              <a:t>(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75E973-3826-44D8-9C99-32EA10D66078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 Slow Start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399" cy="4724400"/>
          </a:xfrm>
        </p:spPr>
        <p:txBody>
          <a:bodyPr/>
          <a:lstStyle/>
          <a:p>
            <a:pPr marL="311045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Initial value: Set </a:t>
            </a:r>
            <a:r>
              <a:rPr lang="en-US" b="1" dirty="0" err="1"/>
              <a:t>cwnd</a:t>
            </a:r>
            <a:r>
              <a:rPr lang="en-US" b="1" dirty="0"/>
              <a:t> = 1 </a:t>
            </a:r>
          </a:p>
          <a:p>
            <a:pPr marL="711095" lvl="1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Each time an ACK is received by the sender</a:t>
            </a:r>
          </a:p>
          <a:p>
            <a:pPr marL="1111145" lvl="2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 the congestion window is increased by 1 segment:</a:t>
            </a:r>
          </a:p>
          <a:p>
            <a:pPr marL="1111145" lvl="2" indent="-311045" defTabSz="829452">
              <a:lnSpc>
                <a:spcPct val="90000"/>
              </a:lnSpc>
              <a:buNone/>
              <a:tabLst>
                <a:tab pos="2851242" algn="l"/>
                <a:tab pos="5135116" algn="l"/>
              </a:tabLst>
            </a:pPr>
            <a:r>
              <a:rPr lang="en-US" sz="2800" b="1" dirty="0"/>
              <a:t>	</a:t>
            </a:r>
            <a:r>
              <a:rPr lang="en-US" sz="2800" b="1" dirty="0" err="1"/>
              <a:t>cwnd</a:t>
            </a:r>
            <a:r>
              <a:rPr lang="en-US" sz="2800" b="1" dirty="0"/>
              <a:t> = </a:t>
            </a:r>
            <a:r>
              <a:rPr lang="en-US" sz="2800" b="1" dirty="0" err="1"/>
              <a:t>cwnd</a:t>
            </a:r>
            <a:r>
              <a:rPr lang="en-US" sz="2800" b="1" dirty="0"/>
              <a:t> + 1 </a:t>
            </a:r>
          </a:p>
          <a:p>
            <a:pPr marL="311045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Does Slow Start increment slowly? </a:t>
            </a:r>
          </a:p>
          <a:p>
            <a:pPr marL="711095" lvl="1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Not really. </a:t>
            </a:r>
          </a:p>
          <a:p>
            <a:pPr marL="1111145" lvl="2" indent="-311045" defTabSz="829452">
              <a:lnSpc>
                <a:spcPct val="90000"/>
              </a:lnSpc>
              <a:tabLst>
                <a:tab pos="2851242" algn="l"/>
                <a:tab pos="5135116" algn="l"/>
              </a:tabLst>
            </a:pPr>
            <a:r>
              <a:rPr lang="en-US" dirty="0"/>
              <a:t>In fact, the increase of </a:t>
            </a:r>
            <a:r>
              <a:rPr lang="en-US" dirty="0" err="1"/>
              <a:t>cwnd</a:t>
            </a:r>
            <a:r>
              <a:rPr lang="en-US" dirty="0"/>
              <a:t> is exponential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38F7F-97D9-4F4A-81FD-B0FFDC99CDB5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Slow Start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657599" cy="5042962"/>
          </a:xfrm>
        </p:spPr>
        <p:txBody>
          <a:bodyPr/>
          <a:lstStyle/>
          <a:p>
            <a:pPr marL="311045" indent="-311045" defTabSz="829452">
              <a:tabLst>
                <a:tab pos="2020350" algn="l"/>
                <a:tab pos="4511587" algn="l"/>
                <a:tab pos="5135116" algn="l"/>
              </a:tabLst>
            </a:pPr>
            <a:r>
              <a:rPr lang="en-US" sz="2800" dirty="0">
                <a:sym typeface="Math3" pitchFamily="2" charset="2"/>
              </a:rPr>
              <a:t>The congestion window size grows very rapidly</a:t>
            </a:r>
          </a:p>
          <a:p>
            <a:pPr marL="311045" indent="-311045" defTabSz="829452">
              <a:tabLst>
                <a:tab pos="2020350" algn="l"/>
                <a:tab pos="4511587" algn="l"/>
                <a:tab pos="5135116" algn="l"/>
              </a:tabLst>
            </a:pPr>
            <a:r>
              <a:rPr lang="en-US" sz="2800" dirty="0">
                <a:sym typeface="Math3" pitchFamily="2" charset="2"/>
              </a:rPr>
              <a:t>TCP slows down the increase of </a:t>
            </a:r>
            <a:r>
              <a:rPr lang="en-US" sz="2800" i="1" dirty="0" err="1">
                <a:sym typeface="Math3" pitchFamily="2" charset="2"/>
              </a:rPr>
              <a:t>cwnd</a:t>
            </a:r>
            <a:r>
              <a:rPr lang="en-US" sz="2800" dirty="0">
                <a:sym typeface="Math3" pitchFamily="2" charset="2"/>
              </a:rPr>
              <a:t> when </a:t>
            </a:r>
            <a:br>
              <a:rPr lang="en-US" sz="2800" dirty="0">
                <a:sym typeface="Math3" pitchFamily="2" charset="2"/>
              </a:rPr>
            </a:br>
            <a:r>
              <a:rPr lang="en-US" sz="2800" b="1" i="1" dirty="0" err="1">
                <a:solidFill>
                  <a:srgbClr val="FF0000"/>
                </a:solidFill>
                <a:sym typeface="Math3" pitchFamily="2" charset="2"/>
              </a:rPr>
              <a:t>cwnd</a:t>
            </a:r>
            <a:r>
              <a:rPr lang="en-US" sz="2800" b="1" i="1" dirty="0">
                <a:solidFill>
                  <a:srgbClr val="FF0000"/>
                </a:solidFill>
                <a:sym typeface="Math3" pitchFamily="2" charset="2"/>
              </a:rPr>
              <a:t> &gt; </a:t>
            </a:r>
            <a:r>
              <a:rPr lang="en-US" sz="2800" b="1" i="1" dirty="0" err="1">
                <a:solidFill>
                  <a:srgbClr val="FF0000"/>
                </a:solidFill>
                <a:sym typeface="Math3" pitchFamily="2" charset="2"/>
              </a:rPr>
              <a:t>ssthresh</a:t>
            </a:r>
            <a:r>
              <a:rPr lang="en-US" sz="2800" dirty="0">
                <a:sym typeface="Math3" pitchFamily="2" charset="2"/>
              </a:rPr>
              <a:t>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141441" y="1908201"/>
          <a:ext cx="4854240" cy="401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76457" imgH="6552694" progId="">
                  <p:embed/>
                </p:oleObj>
              </mc:Choice>
              <mc:Fallback>
                <p:oleObj name="VISIO" r:id="rId3" imgW="7576457" imgH="655269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441" y="1908201"/>
                        <a:ext cx="4854240" cy="401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24C63-4BB3-4AE3-B527-9319F200D67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Congestion Avoidance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dirty="0">
                <a:sym typeface="Math3" pitchFamily="2" charset="2"/>
              </a:rPr>
              <a:t>Congestion avoidance phase is started if </a:t>
            </a:r>
          </a:p>
          <a:p>
            <a:pPr lvl="1"/>
            <a:r>
              <a:rPr lang="en-US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has reached the slow-start threshold value</a:t>
            </a:r>
          </a:p>
          <a:p>
            <a:r>
              <a:rPr lang="en-US" dirty="0">
                <a:sym typeface="Math3" pitchFamily="2" charset="2"/>
              </a:rPr>
              <a:t>If </a:t>
            </a:r>
            <a:r>
              <a:rPr lang="en-US" dirty="0" err="1">
                <a:solidFill>
                  <a:srgbClr val="FF0000"/>
                </a:solidFill>
                <a:sym typeface="Math3" pitchFamily="2" charset="2"/>
              </a:rPr>
              <a:t>cwnd</a:t>
            </a:r>
            <a:r>
              <a:rPr lang="en-US" dirty="0">
                <a:solidFill>
                  <a:srgbClr val="FF0000"/>
                </a:solidFill>
                <a:sym typeface="Math3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Math3" pitchFamily="2" charset="2"/>
              </a:rPr>
              <a:t>≥</a:t>
            </a:r>
            <a:r>
              <a:rPr lang="en-US" dirty="0">
                <a:solidFill>
                  <a:srgbClr val="FF0000"/>
                </a:solidFill>
                <a:sym typeface="Math3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then </a:t>
            </a:r>
            <a:r>
              <a:rPr lang="en-US" dirty="0"/>
              <a:t>each time an ACK is received</a:t>
            </a:r>
          </a:p>
          <a:p>
            <a:pPr lvl="1"/>
            <a:r>
              <a:rPr lang="en-US" dirty="0"/>
              <a:t> increment </a:t>
            </a:r>
            <a:r>
              <a:rPr lang="en-US" dirty="0" err="1"/>
              <a:t>cwnd</a:t>
            </a:r>
            <a:r>
              <a:rPr lang="en-US" dirty="0"/>
              <a:t>  as follows:</a:t>
            </a:r>
          </a:p>
          <a:p>
            <a:pPr lvl="2">
              <a:buNone/>
            </a:pPr>
            <a:r>
              <a:rPr lang="en-US" sz="2800" b="1" dirty="0" err="1"/>
              <a:t>cwnd</a:t>
            </a:r>
            <a:r>
              <a:rPr lang="en-US" sz="2800" b="1" dirty="0"/>
              <a:t> = </a:t>
            </a:r>
            <a:r>
              <a:rPr lang="en-US" sz="2800" b="1" dirty="0" err="1"/>
              <a:t>cwnd</a:t>
            </a:r>
            <a:r>
              <a:rPr lang="en-US" sz="2800" b="1" dirty="0"/>
              <a:t> + 1/ </a:t>
            </a:r>
            <a:r>
              <a:rPr lang="en-US" sz="2800" b="1" dirty="0" err="1"/>
              <a:t>cwnd</a:t>
            </a:r>
            <a:endParaRPr lang="en-US" sz="2800" b="1" dirty="0"/>
          </a:p>
          <a:p>
            <a:r>
              <a:rPr lang="en-US" dirty="0">
                <a:sym typeface="Math3" pitchFamily="2" charset="2"/>
              </a:rPr>
              <a:t>So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is increased by one only if all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segments have been acknowledged.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FB76F-3057-4B0E-95CF-BA6959125654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3648"/>
            <a:ext cx="6776640" cy="72727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1"/>
            <a:ext cx="4343400" cy="838200"/>
          </a:xfrm>
        </p:spPr>
        <p:txBody>
          <a:bodyPr/>
          <a:lstStyle/>
          <a:p>
            <a:pPr marL="311045" indent="-311045" defTabSz="829452">
              <a:buNone/>
              <a:tabLst>
                <a:tab pos="2020350" algn="l"/>
                <a:tab pos="4511587" algn="l"/>
                <a:tab pos="5135116" algn="l"/>
              </a:tabLst>
            </a:pPr>
            <a:r>
              <a:rPr lang="en-US" dirty="0">
                <a:sym typeface="Math3" pitchFamily="2" charset="2"/>
              </a:rPr>
              <a:t>Assume that </a:t>
            </a:r>
            <a:r>
              <a:rPr lang="en-US" i="1" dirty="0" err="1">
                <a:solidFill>
                  <a:srgbClr val="FF0000"/>
                </a:solidFill>
                <a:sym typeface="Math3" pitchFamily="2" charset="2"/>
              </a:rPr>
              <a:t>ssthresh</a:t>
            </a:r>
            <a:r>
              <a:rPr lang="en-US" i="1" dirty="0">
                <a:solidFill>
                  <a:srgbClr val="FF0000"/>
                </a:solidFill>
                <a:sym typeface="Math3" pitchFamily="2" charset="2"/>
              </a:rPr>
              <a:t> = 8</a:t>
            </a:r>
            <a:endParaRPr lang="en-US" dirty="0">
              <a:solidFill>
                <a:srgbClr val="FF0000"/>
              </a:solidFill>
              <a:sym typeface="Math3" pitchFamily="2" charset="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5029920" y="1654734"/>
          <a:ext cx="3218400" cy="447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71704" imgH="10622259" progId="">
                  <p:embed/>
                </p:oleObj>
              </mc:Choice>
              <mc:Fallback>
                <p:oleObj name="VISIO" r:id="rId3" imgW="6571704" imgH="1062225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920" y="1654734"/>
                        <a:ext cx="3218400" cy="4470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04800" y="1942074"/>
          <a:ext cx="4190280" cy="430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3562410" imgH="3657600" progId="MSGraph.Chart.8">
                  <p:embed followColorScheme="full"/>
                </p:oleObj>
              </mc:Choice>
              <mc:Fallback>
                <p:oleObj name="Chart" r:id="rId5" imgW="3562410" imgH="36576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42074"/>
                        <a:ext cx="4190280" cy="4306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599841" y="6019832"/>
            <a:ext cx="1752480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b="1" i="1" dirty="0"/>
              <a:t>Roundtrip times</a:t>
            </a:r>
            <a:endParaRPr lang="en-US" sz="1400" b="1" i="1" dirty="0">
              <a:solidFill>
                <a:srgbClr val="FFFF00"/>
              </a:solidFill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 rot="-5400000">
            <a:off x="-355067" y="4071524"/>
            <a:ext cx="2056536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b="1" i="1" dirty="0" err="1"/>
              <a:t>Cwnd</a:t>
            </a:r>
            <a:r>
              <a:rPr lang="en-US" sz="1400" b="1" i="1" dirty="0"/>
              <a:t> (in segments)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134080" y="3885528"/>
            <a:ext cx="76320" cy="763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939" tIns="41470" rIns="82939" bIns="41470" anchor="ctr"/>
          <a:lstStyle/>
          <a:p>
            <a:endParaRPr lang="en-IN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96001" y="3657985"/>
            <a:ext cx="914400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defTabSz="456487" eaLnBrk="0" hangingPunct="0">
              <a:spcBef>
                <a:spcPct val="50000"/>
              </a:spcBef>
              <a:spcAft>
                <a:spcPts val="998"/>
              </a:spcAft>
            </a:pPr>
            <a:r>
              <a:rPr lang="en-US" sz="1400" i="1" dirty="0" err="1"/>
              <a:t>ssthresh</a:t>
            </a:r>
            <a:endParaRPr lang="en-US" sz="1400" i="1" dirty="0">
              <a:solidFill>
                <a:srgbClr val="00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2CF2E-D5EA-4CEF-852D-C49F2B480EF7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Responses to Congestion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assumes there is congestion if it detects a packet loss</a:t>
            </a:r>
          </a:p>
          <a:p>
            <a:r>
              <a:rPr lang="en-US" dirty="0"/>
              <a:t>A TCP sender can detect lost packets via:</a:t>
            </a:r>
          </a:p>
          <a:p>
            <a:pPr lvl="2"/>
            <a:r>
              <a:rPr lang="en-US" dirty="0"/>
              <a:t>Timeout of a retransmission timer</a:t>
            </a:r>
          </a:p>
          <a:p>
            <a:pPr lvl="2"/>
            <a:r>
              <a:rPr lang="en-US" dirty="0"/>
              <a:t>Receipt of a duplicate 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4E0FC-FECF-4CF4-9E1D-6B1EC5646EB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 Responses to Congestion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interprets a Timeout as a binary congestion signal</a:t>
            </a:r>
          </a:p>
          <a:p>
            <a:pPr lvl="1"/>
            <a:r>
              <a:rPr lang="en-US" dirty="0"/>
              <a:t>When a timeout occurs, the sender performs: </a:t>
            </a:r>
          </a:p>
          <a:p>
            <a:pPr lvl="2"/>
            <a:r>
              <a:rPr lang="en-US" dirty="0" err="1"/>
              <a:t>cwnd</a:t>
            </a:r>
            <a:r>
              <a:rPr lang="en-US" dirty="0"/>
              <a:t> is reset to one:</a:t>
            </a:r>
          </a:p>
          <a:p>
            <a:pPr lvl="3">
              <a:buFont typeface="Wingdings" pitchFamily="2" charset="2"/>
              <a:buNone/>
            </a:pPr>
            <a:r>
              <a:rPr lang="en-US" sz="2800" b="1" dirty="0" err="1"/>
              <a:t>cwnd</a:t>
            </a:r>
            <a:r>
              <a:rPr lang="en-US" sz="2800" b="1" dirty="0"/>
              <a:t> = 1</a:t>
            </a:r>
            <a:endParaRPr lang="en-US" sz="2800" b="1" dirty="0">
              <a:solidFill>
                <a:srgbClr val="FFFF00"/>
              </a:solidFill>
            </a:endParaRPr>
          </a:p>
          <a:p>
            <a:pPr lvl="2"/>
            <a:r>
              <a:rPr lang="en-US" dirty="0" err="1"/>
              <a:t>ssthresh</a:t>
            </a:r>
            <a:r>
              <a:rPr lang="en-US" dirty="0"/>
              <a:t> is set to half the current size of the congestion window:</a:t>
            </a:r>
          </a:p>
          <a:p>
            <a:pPr lvl="3">
              <a:buFont typeface="Wingdings" pitchFamily="2" charset="2"/>
              <a:buNone/>
            </a:pPr>
            <a:r>
              <a:rPr lang="en-US" sz="2800" b="1" dirty="0" err="1"/>
              <a:t>ssthressh</a:t>
            </a:r>
            <a:r>
              <a:rPr lang="en-US" sz="2800" b="1" dirty="0"/>
              <a:t> = </a:t>
            </a:r>
            <a:r>
              <a:rPr lang="en-US" sz="2800" b="1" dirty="0" err="1"/>
              <a:t>cwnd</a:t>
            </a:r>
            <a:r>
              <a:rPr lang="en-US" sz="2800" b="1" dirty="0"/>
              <a:t> / 2</a:t>
            </a:r>
            <a:r>
              <a:rPr lang="en-US" b="1" dirty="0"/>
              <a:t> </a:t>
            </a:r>
          </a:p>
          <a:p>
            <a:pPr lvl="2"/>
            <a:r>
              <a:rPr lang="en-US" dirty="0"/>
              <a:t>and slow-start is entered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6F778-D8FC-45D8-9E91-EBF8A94424B2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1F674-C984-4FDE-B8E1-F86579847AB7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06" y="1585913"/>
            <a:ext cx="8888694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 lIns="92065" tIns="46034" rIns="92065" bIns="46034"/>
          <a:lstStyle/>
          <a:p>
            <a:r>
              <a:rPr lang="en-US" dirty="0"/>
              <a:t>Summary : Congestion Control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9280" y="1447800"/>
            <a:ext cx="4907520" cy="4192280"/>
          </a:xfrm>
          <a:noFill/>
        </p:spPr>
        <p:txBody>
          <a:bodyPr lIns="92065" tIns="46034" rIns="92065" bIns="46034"/>
          <a:lstStyle/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b="1" dirty="0"/>
              <a:t>Initially:</a:t>
            </a:r>
            <a:endParaRPr lang="en-US" sz="2000" dirty="0"/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cwnd</a:t>
            </a:r>
            <a:r>
              <a:rPr lang="en-US" sz="2000" dirty="0"/>
              <a:t> = 1;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ssthresh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	advertised window size;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b="1" dirty="0"/>
              <a:t>New </a:t>
            </a:r>
            <a:r>
              <a:rPr lang="en-US" sz="2000" b="1" dirty="0" err="1"/>
              <a:t>Ack</a:t>
            </a:r>
            <a:r>
              <a:rPr lang="en-US" sz="2000" b="1" dirty="0"/>
              <a:t> received:</a:t>
            </a:r>
            <a:endParaRPr lang="en-US" sz="2000" dirty="0"/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if (</a:t>
            </a:r>
            <a:r>
              <a:rPr lang="en-US" sz="2000" dirty="0" err="1"/>
              <a:t>cwnd</a:t>
            </a:r>
            <a:r>
              <a:rPr lang="en-US" sz="2000" dirty="0"/>
              <a:t> &lt; </a:t>
            </a:r>
            <a:r>
              <a:rPr lang="en-US" sz="2000" dirty="0" err="1"/>
              <a:t>ssthresh</a:t>
            </a:r>
            <a:r>
              <a:rPr lang="en-US" sz="2000" dirty="0"/>
              <a:t>) 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      /* Slow Start*/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      </a:t>
            </a:r>
            <a:r>
              <a:rPr lang="en-US" sz="2000" dirty="0" err="1"/>
              <a:t>cwnd</a:t>
            </a:r>
            <a:r>
              <a:rPr lang="en-US" sz="2000" dirty="0"/>
              <a:t> = </a:t>
            </a:r>
            <a:r>
              <a:rPr lang="en-US" sz="2000" dirty="0" err="1"/>
              <a:t>cwnd</a:t>
            </a:r>
            <a:r>
              <a:rPr lang="en-US" sz="2000" dirty="0"/>
              <a:t> + 1;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else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      /* Congestion Avoidance */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      </a:t>
            </a:r>
            <a:r>
              <a:rPr lang="en-US" sz="2000" dirty="0" err="1"/>
              <a:t>cwnd</a:t>
            </a:r>
            <a:r>
              <a:rPr lang="en-US" sz="2000" dirty="0"/>
              <a:t> = </a:t>
            </a:r>
            <a:r>
              <a:rPr lang="en-US" sz="2000" dirty="0" err="1"/>
              <a:t>cwnd</a:t>
            </a:r>
            <a:r>
              <a:rPr lang="en-US" sz="2000" dirty="0"/>
              <a:t> + 1/</a:t>
            </a:r>
            <a:r>
              <a:rPr lang="en-US" sz="2000" dirty="0" err="1"/>
              <a:t>cwnd</a:t>
            </a:r>
            <a:r>
              <a:rPr lang="en-US" sz="2000" dirty="0"/>
              <a:t>;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b="1" dirty="0"/>
              <a:t>Timeout: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/* Multiplicative decrease */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ssthresh</a:t>
            </a:r>
            <a:r>
              <a:rPr lang="en-US" sz="2000" dirty="0"/>
              <a:t> = </a:t>
            </a:r>
            <a:r>
              <a:rPr lang="en-US" sz="2000" dirty="0" err="1"/>
              <a:t>cwnd</a:t>
            </a:r>
            <a:r>
              <a:rPr lang="en-US" sz="2000" dirty="0"/>
              <a:t>/2;</a:t>
            </a:r>
          </a:p>
          <a:p>
            <a:pPr marL="311045" indent="-311045" defTabSz="829452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cwnd</a:t>
            </a:r>
            <a:r>
              <a:rPr lang="en-US" sz="2000" dirty="0"/>
              <a:t> = 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9713-704C-42E9-87FD-8F93ABE60D8A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0749"/>
            <a:ext cx="7735680" cy="1091635"/>
          </a:xfrm>
        </p:spPr>
        <p:txBody>
          <a:bodyPr/>
          <a:lstStyle/>
          <a:p>
            <a:r>
              <a:rPr lang="en-US" dirty="0"/>
              <a:t>Fast Retransmit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046720" cy="4709294"/>
          </a:xfrm>
        </p:spPr>
        <p:txBody>
          <a:bodyPr/>
          <a:lstStyle/>
          <a:p>
            <a:r>
              <a:rPr lang="en-US" sz="2800" dirty="0"/>
              <a:t>If three or more duplicate ACKs are received in a row</a:t>
            </a:r>
          </a:p>
          <a:p>
            <a:pPr lvl="1"/>
            <a:r>
              <a:rPr lang="en-US" sz="2400" dirty="0"/>
              <a:t>TCP sender believes that a segment has been lost. </a:t>
            </a:r>
          </a:p>
          <a:p>
            <a:r>
              <a:rPr lang="en-US" sz="2800" dirty="0"/>
              <a:t>TCP performs a retransmission of what seems to be the missing segment</a:t>
            </a:r>
          </a:p>
          <a:p>
            <a:pPr lvl="1"/>
            <a:r>
              <a:rPr lang="en-US" sz="2400" dirty="0"/>
              <a:t>without waiting for a timeout to happen.</a:t>
            </a:r>
            <a:endParaRPr lang="en-US" dirty="0"/>
          </a:p>
          <a:p>
            <a:r>
              <a:rPr lang="en-US" sz="2800" dirty="0"/>
              <a:t>Enter slow start: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ssthresh</a:t>
            </a:r>
            <a:r>
              <a:rPr lang="en-US" sz="2400" dirty="0"/>
              <a:t> = </a:t>
            </a:r>
            <a:r>
              <a:rPr lang="en-US" sz="2400" dirty="0" err="1"/>
              <a:t>cwnd</a:t>
            </a:r>
            <a:r>
              <a:rPr lang="en-US" sz="2400" dirty="0"/>
              <a:t>/2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cwnd</a:t>
            </a:r>
            <a:r>
              <a:rPr lang="en-US" sz="2400" dirty="0"/>
              <a:t> = 1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6165"/>
            <a:ext cx="7735680" cy="1091635"/>
          </a:xfrm>
        </p:spPr>
        <p:txBody>
          <a:bodyPr/>
          <a:lstStyle/>
          <a:p>
            <a:r>
              <a:rPr lang="en-US" dirty="0"/>
              <a:t>Fast Recovery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2480" y="1447800"/>
            <a:ext cx="8319120" cy="470929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Fast recovery avoids slow start after a fast retransmit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Intuition:</a:t>
            </a:r>
            <a:r>
              <a:rPr lang="en-US" sz="2400" dirty="0"/>
              <a:t> Duplicate ACKs indicate that data is getting through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After three duplicate ACKs set: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Retransmit packet that is presumed lost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ssthresh</a:t>
            </a:r>
            <a:r>
              <a:rPr lang="en-US" sz="2400" dirty="0"/>
              <a:t> = </a:t>
            </a:r>
            <a:r>
              <a:rPr lang="en-US" sz="2400" dirty="0" err="1"/>
              <a:t>cwnd</a:t>
            </a:r>
            <a:r>
              <a:rPr lang="en-US" sz="2400" dirty="0"/>
              <a:t>/2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cwnd</a:t>
            </a:r>
            <a:r>
              <a:rPr lang="en-US" sz="2400" dirty="0"/>
              <a:t> = </a:t>
            </a:r>
            <a:r>
              <a:rPr lang="en-US" sz="2400" dirty="0" err="1"/>
              <a:t>cwnd</a:t>
            </a:r>
            <a:r>
              <a:rPr lang="en-US" sz="2400" dirty="0"/>
              <a:t>/2 +3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Increment </a:t>
            </a:r>
            <a:r>
              <a:rPr lang="en-US" sz="2400" dirty="0" err="1"/>
              <a:t>cwnd</a:t>
            </a:r>
            <a:r>
              <a:rPr lang="en-US" sz="2400" dirty="0"/>
              <a:t> by one for each additional duplicate ACK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ACK arrives that acknowledges “new data”  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cwnd</a:t>
            </a:r>
            <a:r>
              <a:rPr lang="en-US" sz="2400" dirty="0"/>
              <a:t>=</a:t>
            </a:r>
            <a:r>
              <a:rPr lang="en-US" sz="2400" dirty="0" err="1"/>
              <a:t>ssthresh</a:t>
            </a:r>
            <a:r>
              <a:rPr lang="en-US" sz="2400" dirty="0"/>
              <a:t> and enter congestion avoidance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147"/>
            <a:ext cx="7753920" cy="1091635"/>
          </a:xfrm>
        </p:spPr>
        <p:txBody>
          <a:bodyPr/>
          <a:lstStyle/>
          <a:p>
            <a:r>
              <a:rPr lang="en-US" i="0" dirty="0"/>
              <a:t>Comparison (TCP Variants)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0" y="1371600"/>
            <a:ext cx="8229600" cy="4395341"/>
          </a:xfrm>
        </p:spPr>
        <p:txBody>
          <a:bodyPr/>
          <a:lstStyle/>
          <a:p>
            <a:r>
              <a:rPr lang="en-US" dirty="0"/>
              <a:t>Tahoe: </a:t>
            </a:r>
          </a:p>
          <a:p>
            <a:pPr lvl="1"/>
            <a:r>
              <a:rPr lang="en-US" dirty="0"/>
              <a:t>Slow start, congestion avoidance and fast retransmit</a:t>
            </a:r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Tahoe + fast recovery</a:t>
            </a:r>
          </a:p>
          <a:p>
            <a:r>
              <a:rPr lang="en-US" dirty="0"/>
              <a:t>New-Reno: </a:t>
            </a:r>
          </a:p>
          <a:p>
            <a:pPr lvl="1"/>
            <a:r>
              <a:rPr lang="en-US" dirty="0"/>
              <a:t>Reno with modified fast recovery</a:t>
            </a:r>
          </a:p>
          <a:p>
            <a:r>
              <a:rPr lang="en-US" dirty="0"/>
              <a:t>SACK: </a:t>
            </a:r>
          </a:p>
          <a:p>
            <a:pPr lvl="1"/>
            <a:r>
              <a:rPr lang="en-US" dirty="0"/>
              <a:t>Reno + selective ACKs</a:t>
            </a:r>
          </a:p>
          <a:p>
            <a:pPr>
              <a:lnSpc>
                <a:spcPct val="90000"/>
              </a:lnSpc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2F078-7E7C-40C1-971E-16E98A3BFD91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i="0" dirty="0"/>
              <a:t> Tahoe: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280" y="1371600"/>
            <a:ext cx="7741440" cy="4724400"/>
          </a:xfrm>
        </p:spPr>
        <p:txBody>
          <a:bodyPr/>
          <a:lstStyle/>
          <a:p>
            <a:r>
              <a:rPr lang="en-US" sz="2400" b="1" dirty="0"/>
              <a:t>On new </a:t>
            </a:r>
            <a:r>
              <a:rPr lang="en-US" sz="2400" b="1" dirty="0" err="1"/>
              <a:t>ack</a:t>
            </a:r>
            <a:r>
              <a:rPr lang="en-US" sz="2400" b="1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if (</a:t>
            </a:r>
            <a:r>
              <a:rPr lang="en-US" sz="2400" dirty="0" err="1"/>
              <a:t>cwnd</a:t>
            </a:r>
            <a:r>
              <a:rPr lang="en-US" sz="2400" dirty="0"/>
              <a:t> &lt; </a:t>
            </a:r>
            <a:r>
              <a:rPr lang="en-US" sz="2400" dirty="0" err="1"/>
              <a:t>sstresh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-- </a:t>
            </a:r>
            <a:r>
              <a:rPr lang="en-US" sz="2400" dirty="0" err="1"/>
              <a:t>cwnd</a:t>
            </a:r>
            <a:r>
              <a:rPr lang="en-US" sz="2400" dirty="0"/>
              <a:t> += 1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else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-- </a:t>
            </a:r>
            <a:r>
              <a:rPr lang="en-US" sz="2400" dirty="0" err="1"/>
              <a:t>cwnd</a:t>
            </a:r>
            <a:r>
              <a:rPr lang="en-US" sz="2400" dirty="0"/>
              <a:t> += 1/</a:t>
            </a:r>
            <a:r>
              <a:rPr lang="en-US" sz="2400" dirty="0" err="1"/>
              <a:t>cwnd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b="1" dirty="0"/>
              <a:t>On timeout/3rd dup </a:t>
            </a:r>
            <a:r>
              <a:rPr lang="en-US" sz="2400" b="1" dirty="0" err="1"/>
              <a:t>ack</a:t>
            </a:r>
            <a:r>
              <a:rPr lang="en-US" sz="2400" b="1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-- retransmit all </a:t>
            </a:r>
            <a:r>
              <a:rPr lang="en-US" sz="2400" dirty="0" err="1"/>
              <a:t>unacked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		-- </a:t>
            </a:r>
            <a:r>
              <a:rPr lang="en-US" sz="2400" dirty="0" err="1"/>
              <a:t>ssthresh</a:t>
            </a:r>
            <a:r>
              <a:rPr lang="en-US" sz="2400" dirty="0"/>
              <a:t> = </a:t>
            </a:r>
            <a:r>
              <a:rPr lang="en-US" sz="2400" dirty="0" err="1"/>
              <a:t>cwnd</a:t>
            </a:r>
            <a:r>
              <a:rPr lang="en-US" sz="2400" dirty="0"/>
              <a:t>/2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-- </a:t>
            </a:r>
            <a:r>
              <a:rPr lang="en-US" sz="2400" dirty="0" err="1"/>
              <a:t>cwnd</a:t>
            </a:r>
            <a:r>
              <a:rPr lang="en-US" sz="2400" dirty="0"/>
              <a:t> = 1</a:t>
            </a:r>
          </a:p>
          <a:p>
            <a:pPr algn="just">
              <a:buFont typeface="Wingdings" pitchFamily="2" charset="2"/>
              <a:buNone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73679-A298-4F25-A1CD-2967CE3DAD23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Reno: Improving TCP Tahoe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93760" cy="3871126"/>
          </a:xfrm>
        </p:spPr>
        <p:txBody>
          <a:bodyPr/>
          <a:lstStyle/>
          <a:p>
            <a:r>
              <a:rPr lang="en-US" altLang="zh-CN" dirty="0"/>
              <a:t>Packets still getting through in dup </a:t>
            </a:r>
            <a:r>
              <a:rPr lang="en-US" altLang="zh-CN" dirty="0" err="1"/>
              <a:t>ack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no need to reset the clock!</a:t>
            </a:r>
          </a:p>
          <a:p>
            <a:r>
              <a:rPr lang="en-US" altLang="zh-CN" b="1" dirty="0"/>
              <a:t>On new </a:t>
            </a:r>
            <a:r>
              <a:rPr lang="en-US" altLang="zh-CN" b="1" dirty="0" err="1"/>
              <a:t>ack</a:t>
            </a:r>
            <a:r>
              <a:rPr lang="en-US" altLang="zh-CN" b="1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cwnd</a:t>
            </a:r>
            <a:r>
              <a:rPr lang="en-US" altLang="zh-CN" dirty="0"/>
              <a:t> &lt; </a:t>
            </a:r>
            <a:r>
              <a:rPr lang="en-US" altLang="zh-CN" dirty="0" err="1"/>
              <a:t>sstresh</a:t>
            </a:r>
            <a:r>
              <a:rPr lang="en-US" altLang="zh-CN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		-- </a:t>
            </a:r>
            <a:r>
              <a:rPr lang="en-US" altLang="zh-CN" dirty="0" err="1"/>
              <a:t>cwnd</a:t>
            </a:r>
            <a:r>
              <a:rPr lang="en-US" altLang="zh-CN" dirty="0"/>
              <a:t> += 1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else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		-- </a:t>
            </a:r>
            <a:r>
              <a:rPr lang="en-US" altLang="zh-CN" dirty="0" err="1"/>
              <a:t>cwnd</a:t>
            </a:r>
            <a:r>
              <a:rPr lang="en-US" altLang="zh-CN" dirty="0"/>
              <a:t> += 1/</a:t>
            </a:r>
            <a:r>
              <a:rPr lang="en-US" altLang="zh-CN" dirty="0" err="1"/>
              <a:t>cwnd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5E3406-5185-416F-80D8-6E9D3721092B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Reno: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800" y="1447800"/>
            <a:ext cx="8501760" cy="4216763"/>
          </a:xfrm>
        </p:spPr>
        <p:txBody>
          <a:bodyPr/>
          <a:lstStyle/>
          <a:p>
            <a:r>
              <a:rPr lang="en-US" altLang="zh-CN" sz="2800" b="1" dirty="0"/>
              <a:t>timeout:</a:t>
            </a:r>
          </a:p>
          <a:p>
            <a:pPr lvl="1"/>
            <a:r>
              <a:rPr lang="en-US" altLang="zh-CN" dirty="0"/>
              <a:t>retransmit 1st </a:t>
            </a:r>
            <a:r>
              <a:rPr lang="en-US" altLang="zh-CN" dirty="0" err="1"/>
              <a:t>unacked</a:t>
            </a:r>
            <a:endParaRPr lang="en-US" altLang="zh-CN" dirty="0"/>
          </a:p>
          <a:p>
            <a:pPr lvl="1"/>
            <a:r>
              <a:rPr lang="en-US" altLang="zh-CN" sz="2800" dirty="0" err="1"/>
              <a:t>ssthresh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cwnd</a:t>
            </a:r>
            <a:r>
              <a:rPr lang="en-US" altLang="zh-CN" sz="2800" dirty="0"/>
              <a:t>/2</a:t>
            </a:r>
          </a:p>
          <a:p>
            <a:pPr lvl="1"/>
            <a:r>
              <a:rPr lang="en-US" altLang="zh-CN" sz="2800" dirty="0" err="1"/>
              <a:t>cwnd</a:t>
            </a:r>
            <a:r>
              <a:rPr lang="en-US" altLang="zh-CN" sz="2800" dirty="0"/>
              <a:t> = 1</a:t>
            </a:r>
          </a:p>
          <a:p>
            <a:r>
              <a:rPr lang="en-US" altLang="zh-CN" sz="2800" b="1" dirty="0"/>
              <a:t>3rd dup </a:t>
            </a:r>
            <a:r>
              <a:rPr lang="en-US" altLang="zh-CN" sz="2800" b="1" dirty="0" err="1"/>
              <a:t>ack</a:t>
            </a:r>
            <a:r>
              <a:rPr lang="en-US" altLang="zh-CN" sz="2800" b="1" dirty="0"/>
              <a:t>:</a:t>
            </a:r>
          </a:p>
          <a:p>
            <a:pPr lvl="1"/>
            <a:r>
              <a:rPr lang="en-US" altLang="zh-CN" dirty="0"/>
              <a:t>retransmit 1st </a:t>
            </a:r>
            <a:r>
              <a:rPr lang="en-US" altLang="zh-CN" dirty="0" err="1"/>
              <a:t>unacked</a:t>
            </a:r>
            <a:endParaRPr lang="en-US" altLang="zh-CN" dirty="0"/>
          </a:p>
          <a:p>
            <a:pPr lvl="1"/>
            <a:r>
              <a:rPr lang="en-US" altLang="zh-CN" sz="2800" dirty="0" err="1"/>
              <a:t>ssthresh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cwnd</a:t>
            </a:r>
            <a:r>
              <a:rPr lang="en-US" altLang="zh-CN" sz="2800" dirty="0"/>
              <a:t>/2</a:t>
            </a:r>
          </a:p>
          <a:p>
            <a:pPr lvl="1"/>
            <a:r>
              <a:rPr lang="en-US" altLang="zh-CN" sz="2800" dirty="0" err="1"/>
              <a:t>cwnd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cwnd</a:t>
            </a:r>
            <a:r>
              <a:rPr lang="en-US" altLang="zh-CN" sz="2800" dirty="0"/>
              <a:t>/2 + 3</a:t>
            </a:r>
          </a:p>
          <a:p>
            <a:pPr>
              <a:buFont typeface="Wingdings" pitchFamily="2" charset="2"/>
              <a:buNone/>
            </a:pPr>
            <a:endParaRPr lang="en-US" altLang="zh-CN" sz="28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7C2D62-18C3-4F7C-BE49-52A29528948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Reno: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267200" cy="3124200"/>
          </a:xfrm>
        </p:spPr>
        <p:txBody>
          <a:bodyPr/>
          <a:lstStyle/>
          <a:p>
            <a:r>
              <a:rPr lang="en-US" altLang="zh-CN" b="1" dirty="0"/>
              <a:t>subsequent dup </a:t>
            </a:r>
            <a:r>
              <a:rPr lang="en-US" altLang="zh-CN" b="1" dirty="0" err="1"/>
              <a:t>ack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sz="2900" dirty="0" err="1"/>
              <a:t>cwnd</a:t>
            </a:r>
            <a:r>
              <a:rPr lang="en-US" altLang="zh-CN" sz="2900" dirty="0"/>
              <a:t>++</a:t>
            </a:r>
          </a:p>
          <a:p>
            <a:r>
              <a:rPr lang="en-US" altLang="zh-CN" b="1" dirty="0"/>
              <a:t>new </a:t>
            </a:r>
            <a:r>
              <a:rPr lang="en-US" altLang="zh-CN" b="1" dirty="0" err="1"/>
              <a:t>ack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sz="2900" dirty="0" err="1"/>
              <a:t>cwnd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ssthresh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endParaRPr lang="en-US" altLang="zh-CN" sz="3300" dirty="0">
              <a:latin typeface="Garamond" pitchFamily="18" charset="0"/>
              <a:ea typeface="宋体" pitchFamily="2" charset="-122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419646"/>
            <a:ext cx="4688640" cy="260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082C9-B87B-44AA-ACA0-B419B86CAC15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TCP With SACK</a:t>
            </a:r>
            <a:endParaRPr lang="en-US" i="0" dirty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Based on </a:t>
            </a:r>
            <a:r>
              <a:rPr lang="en-US" sz="2800" i="1" dirty="0"/>
              <a:t>RFC 2018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i="1" dirty="0"/>
              <a:t>TCP Selective Acknowledgement Options</a:t>
            </a:r>
            <a:r>
              <a:rPr lang="en-US" sz="2400" dirty="0"/>
              <a:t>) –</a:t>
            </a:r>
            <a:r>
              <a:rPr lang="en-US" sz="2400" i="1" dirty="0"/>
              <a:t>standards track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Good for when multiple packets are lost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from one window of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Gives sender view of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which segments queued at receiver and which in flight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Uses two TCP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i="1" dirty="0"/>
              <a:t>SACK permitted</a:t>
            </a:r>
            <a:r>
              <a:rPr lang="en-US" dirty="0"/>
              <a:t>”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be sent in a SYN segment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SACK option itself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be sent over an established connection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687656-ADB4-4073-B843-61D3FCE61B2D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SACK Options : Format</a:t>
            </a:r>
            <a:endParaRPr lang="en-US" i="0" dirty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Sack-permitted option</a:t>
            </a:r>
          </a:p>
          <a:p>
            <a:pPr lvl="1"/>
            <a:r>
              <a:rPr lang="en-US" dirty="0"/>
              <a:t>Two bytes option </a:t>
            </a:r>
          </a:p>
          <a:p>
            <a:pPr lvl="2"/>
            <a:r>
              <a:rPr lang="en-US" sz="2000" dirty="0"/>
              <a:t>Sack option itself (Kind = 5, Length=variable)</a:t>
            </a:r>
          </a:p>
          <a:p>
            <a:pPr>
              <a:buNone/>
            </a:pPr>
            <a:endParaRPr lang="en-US" sz="2200" b="1" dirty="0">
              <a:latin typeface="Garamond" pitchFamily="18" charset="0"/>
            </a:endParaRPr>
          </a:p>
          <a:p>
            <a:pPr lvl="1"/>
            <a:endParaRPr lang="en-US" sz="2200" b="1" dirty="0">
              <a:latin typeface="Garamond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81200" y="3124200"/>
            <a:ext cx="1752480" cy="378759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Kind = 2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33800" y="3124200"/>
            <a:ext cx="1752480" cy="378759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Length = 4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629760" y="3885528"/>
            <a:ext cx="1752480" cy="3802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Length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877281" y="3885528"/>
            <a:ext cx="1752480" cy="3802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Kind = 5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372320" y="4267169"/>
            <a:ext cx="7009920" cy="369322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Left edge of 1</a:t>
            </a:r>
            <a:r>
              <a:rPr lang="en-US" baseline="30000" dirty="0"/>
              <a:t>st</a:t>
            </a:r>
            <a:r>
              <a:rPr lang="en-US" dirty="0"/>
              <a:t> block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372320" y="4648808"/>
            <a:ext cx="7009920" cy="369322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Right edge of 1</a:t>
            </a:r>
            <a:r>
              <a:rPr lang="en-US" baseline="30000" dirty="0"/>
              <a:t>st</a:t>
            </a:r>
            <a:r>
              <a:rPr lang="en-US" dirty="0"/>
              <a:t>  block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372320" y="5867176"/>
            <a:ext cx="7009920" cy="369322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Right edge of n</a:t>
            </a:r>
            <a:r>
              <a:rPr lang="en-US" baseline="30000" dirty="0"/>
              <a:t>th </a:t>
            </a:r>
            <a:r>
              <a:rPr lang="en-US" dirty="0"/>
              <a:t> block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372320" y="5486976"/>
            <a:ext cx="7009920" cy="369322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50000"/>
              </a:spcBef>
            </a:pPr>
            <a:r>
              <a:rPr lang="en-US" dirty="0"/>
              <a:t>Left edge of n</a:t>
            </a:r>
            <a:r>
              <a:rPr lang="en-US" baseline="30000" dirty="0"/>
              <a:t>th </a:t>
            </a:r>
            <a:r>
              <a:rPr lang="en-US" dirty="0"/>
              <a:t> block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4800960" y="5181665"/>
            <a:ext cx="0" cy="228984"/>
          </a:xfrm>
          <a:prstGeom prst="line">
            <a:avLst/>
          </a:prstGeom>
          <a:noFill/>
          <a:ln w="47625" cap="rnd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AA14F-F2D2-4A45-B0AB-CD7C17663450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 Port, Destination Port</a:t>
            </a:r>
          </a:p>
          <a:p>
            <a:pPr lvl="1"/>
            <a:r>
              <a:rPr lang="en-IN" sz="2000" u="sng" dirty="0"/>
              <a:t>The source and destination port number, along with the source and destination IP addresses in the IP header, uniquely identify each connection</a:t>
            </a:r>
          </a:p>
          <a:p>
            <a:r>
              <a:rPr lang="en-IN" sz="2400" dirty="0"/>
              <a:t>The combination of an IP address and a port number is called </a:t>
            </a:r>
          </a:p>
          <a:p>
            <a:pPr lvl="1"/>
            <a:r>
              <a:rPr lang="en-IN" sz="2000" dirty="0"/>
              <a:t>an </a:t>
            </a:r>
            <a:r>
              <a:rPr lang="en-IN" sz="2000" b="1" dirty="0"/>
              <a:t>endpoint</a:t>
            </a:r>
            <a:r>
              <a:rPr lang="en-IN" sz="2000" dirty="0"/>
              <a:t> or </a:t>
            </a:r>
            <a:r>
              <a:rPr lang="en-IN" sz="2000" b="1" dirty="0"/>
              <a:t>socket</a:t>
            </a:r>
            <a:r>
              <a:rPr lang="en-IN" sz="2000" dirty="0"/>
              <a:t> in the TCP literature </a:t>
            </a:r>
          </a:p>
          <a:p>
            <a:pPr lvl="2"/>
            <a:r>
              <a:rPr lang="en-IN" sz="1800" dirty="0"/>
              <a:t>The term "socket" appeared in [RFC0793] </a:t>
            </a:r>
          </a:p>
          <a:p>
            <a:pPr lvl="2"/>
            <a:r>
              <a:rPr lang="en-IN" sz="1800" dirty="0"/>
              <a:t>ultimately adopted as the name of the Berkeley-derived programming interface for network communications (called "Berkeley sockets"). </a:t>
            </a:r>
          </a:p>
          <a:p>
            <a:pPr lvl="2"/>
            <a:r>
              <a:rPr lang="en-IN" sz="1800" dirty="0"/>
              <a:t>It is a </a:t>
            </a:r>
            <a:r>
              <a:rPr lang="en-IN" sz="1800" i="1" dirty="0"/>
              <a:t>pair</a:t>
            </a:r>
            <a:r>
              <a:rPr lang="en-IN" sz="1800" dirty="0"/>
              <a:t> of sockets or endpoints (</a:t>
            </a:r>
            <a:r>
              <a:rPr lang="en-IN" sz="1800" u="sng" dirty="0"/>
              <a:t>the 4-tuple consisting of the client IP address, client port number, server IP address, and server port number) that uniquely identifies each TCP connection</a:t>
            </a:r>
            <a:r>
              <a:rPr lang="en-IN" sz="1800" dirty="0"/>
              <a:t>.</a:t>
            </a:r>
          </a:p>
          <a:p>
            <a:pPr lvl="2"/>
            <a:r>
              <a:rPr lang="en-US" sz="1800" dirty="0"/>
              <a:t>Important when multiple clients are connecting to a server.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E3F2A-B99E-49D3-9133-DAA9950ED2D5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0749"/>
            <a:ext cx="7735680" cy="1091635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SACK Options : Examples</a:t>
            </a:r>
            <a:endParaRPr lang="en-US" i="0" dirty="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86706"/>
            <a:ext cx="4572000" cy="5014094"/>
          </a:xfrm>
        </p:spPr>
        <p:txBody>
          <a:bodyPr/>
          <a:lstStyle/>
          <a:p>
            <a:pPr marL="311045" indent="-311045">
              <a:buClr>
                <a:srgbClr val="000000"/>
              </a:buClr>
              <a:buSzPct val="100000"/>
              <a:buNone/>
            </a:pPr>
            <a:r>
              <a:rPr lang="en-US" sz="2200" dirty="0"/>
              <a:t>     </a:t>
            </a:r>
            <a:r>
              <a:rPr lang="en-US" sz="2200" b="1" dirty="0">
                <a:latin typeface="Garamond" pitchFamily="18" charset="0"/>
              </a:rPr>
              <a:t>Assume the left edge is 5000 and transmitter sends a burst of 8 segments, each containing 500 data bytes</a:t>
            </a:r>
          </a:p>
          <a:p>
            <a:pPr marL="311045" indent="-311045">
              <a:buClr>
                <a:srgbClr val="000000"/>
              </a:buClr>
              <a:buSzPct val="100000"/>
              <a:buNone/>
            </a:pPr>
            <a:endParaRPr lang="en-US" sz="2200" dirty="0">
              <a:latin typeface="Garamond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4268160" cy="43765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sz="2400" dirty="0">
              <a:latin typeface="+mn-lt"/>
            </a:endParaRP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sz="2400" dirty="0">
              <a:latin typeface="+mn-lt"/>
            </a:endParaRP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400" dirty="0">
                <a:latin typeface="+mn-lt"/>
              </a:rPr>
              <a:t>Example (1) The first four segments are received but the last 4 are dropped</a:t>
            </a: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sz="2400" dirty="0">
              <a:latin typeface="+mn-lt"/>
            </a:endParaRP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dirty="0">
                <a:latin typeface="+mn-lt"/>
              </a:rPr>
              <a:t>The data receiver will return a normal TCP ACK segment acknowledging sequence number 7000, with no </a:t>
            </a:r>
            <a:r>
              <a:rPr lang="en-US" sz="2000" i="1" dirty="0">
                <a:latin typeface="+mn-lt"/>
              </a:rPr>
              <a:t>SACK </a:t>
            </a:r>
            <a:r>
              <a:rPr lang="en-US" sz="2000" dirty="0">
                <a:latin typeface="+mn-lt"/>
              </a:rPr>
              <a:t>option</a:t>
            </a:r>
            <a:endParaRPr lang="en-US" sz="2400" dirty="0">
              <a:latin typeface="+mn-lt"/>
            </a:endParaRPr>
          </a:p>
          <a:p>
            <a:pPr defTabSz="456487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470560" y="1908201"/>
            <a:ext cx="3317760" cy="428589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IN"/>
          </a:p>
        </p:txBody>
      </p:sp>
      <p:graphicFrame>
        <p:nvGraphicFramePr>
          <p:cNvPr id="3994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539681" y="2046456"/>
          <a:ext cx="3169440" cy="387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64393" imgH="5588338" progId="">
                  <p:embed/>
                </p:oleObj>
              </mc:Choice>
              <mc:Fallback>
                <p:oleObj name="VISIO" r:id="rId2" imgW="4564393" imgH="558833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81" y="2046456"/>
                        <a:ext cx="3169440" cy="387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0749"/>
            <a:ext cx="7735680" cy="1091635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 SACK Options : Examples</a:t>
            </a:r>
            <a:endParaRPr lang="en-US" i="0" dirty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6560" y="1371600"/>
            <a:ext cx="3139200" cy="4709294"/>
          </a:xfrm>
        </p:spPr>
        <p:txBody>
          <a:bodyPr/>
          <a:lstStyle/>
          <a:p>
            <a:pPr marL="311045" indent="-311045">
              <a:buClr>
                <a:srgbClr val="000000"/>
              </a:buClr>
              <a:buSzPct val="100000"/>
              <a:buNone/>
            </a:pPr>
            <a:r>
              <a:rPr lang="en-US" sz="2200" dirty="0">
                <a:latin typeface="Garamond" pitchFamily="18" charset="0"/>
              </a:rPr>
              <a:t>Example (2) The first segment is lost but the remaining 7 segments are received. </a:t>
            </a:r>
          </a:p>
          <a:p>
            <a:pPr marL="311045" indent="-311045">
              <a:buClr>
                <a:srgbClr val="000000"/>
              </a:buClr>
              <a:buSzPct val="100000"/>
              <a:buFontTx/>
              <a:buChar char="-"/>
            </a:pPr>
            <a:r>
              <a:rPr lang="en-US" sz="2200" b="1" dirty="0">
                <a:latin typeface="Garamond" pitchFamily="18" charset="0"/>
              </a:rPr>
              <a:t>Receiver will return a TCP ACK segment that acknowledges sequence number 5000 and contains SACK option specifying one block of queued data</a:t>
            </a:r>
          </a:p>
          <a:p>
            <a:pPr marL="311045" indent="-311045">
              <a:buClr>
                <a:srgbClr val="000000"/>
              </a:buClr>
              <a:buSzPct val="100000"/>
              <a:buFontTx/>
              <a:buChar char="-"/>
            </a:pPr>
            <a:r>
              <a:rPr lang="en-US" sz="2200" dirty="0">
                <a:latin typeface="Garamond" pitchFamily="18" charset="0"/>
              </a:rPr>
              <a:t>LE = Left Edge</a:t>
            </a:r>
          </a:p>
          <a:p>
            <a:pPr marL="311045" indent="-311045">
              <a:buClr>
                <a:srgbClr val="000000"/>
              </a:buClr>
              <a:buSzPct val="100000"/>
              <a:buFontTx/>
              <a:buChar char="-"/>
            </a:pPr>
            <a:r>
              <a:rPr lang="en-US" sz="2200" dirty="0">
                <a:latin typeface="Garamond" pitchFamily="18" charset="0"/>
              </a:rPr>
              <a:t>RE = Right Edge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505200" y="1371600"/>
            <a:ext cx="5539680" cy="463152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IN"/>
          </a:p>
        </p:txBody>
      </p:sp>
      <p:graphicFrame>
        <p:nvGraphicFramePr>
          <p:cNvPr id="4096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1509854"/>
          <a:ext cx="4492800" cy="445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32081" imgH="7659051" progId="">
                  <p:embed/>
                </p:oleObj>
              </mc:Choice>
              <mc:Fallback>
                <p:oleObj name="VISIO" r:id="rId2" imgW="7732081" imgH="765905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09854"/>
                        <a:ext cx="4492800" cy="4451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147"/>
            <a:ext cx="7773120" cy="1143480"/>
          </a:xfrm>
        </p:spPr>
        <p:txBody>
          <a:bodyPr/>
          <a:lstStyle/>
          <a:p>
            <a:r>
              <a:rPr lang="en-US" altLang="zh-CN" i="0" dirty="0">
                <a:ea typeface="宋体" pitchFamily="2" charset="-122"/>
              </a:rPr>
              <a:t>SACK Options : Examples</a:t>
            </a:r>
            <a:endParaRPr lang="en-US" sz="3800" dirty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481" y="1781468"/>
            <a:ext cx="5104800" cy="470929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>
                <a:solidFill>
                  <a:srgbClr val="0000CC"/>
                </a:solidFill>
              </a:rPr>
              <a:t>Example (3)The 2</a:t>
            </a:r>
            <a:r>
              <a:rPr lang="en-US" sz="2200" baseline="30000" dirty="0">
                <a:solidFill>
                  <a:srgbClr val="0000CC"/>
                </a:solidFill>
              </a:rPr>
              <a:t>nd</a:t>
            </a:r>
            <a:r>
              <a:rPr lang="en-US" sz="2200" dirty="0">
                <a:solidFill>
                  <a:srgbClr val="0000CC"/>
                </a:solidFill>
              </a:rPr>
              <a:t>, 4</a:t>
            </a:r>
            <a:r>
              <a:rPr lang="en-US" sz="2200" baseline="30000" dirty="0">
                <a:solidFill>
                  <a:srgbClr val="0000CC"/>
                </a:solidFill>
              </a:rPr>
              <a:t>th</a:t>
            </a:r>
            <a:r>
              <a:rPr lang="en-US" sz="2200" dirty="0">
                <a:solidFill>
                  <a:srgbClr val="0000CC"/>
                </a:solidFill>
              </a:rPr>
              <a:t>, 6</a:t>
            </a:r>
            <a:r>
              <a:rPr lang="en-US" sz="2200" baseline="30000" dirty="0">
                <a:solidFill>
                  <a:srgbClr val="0000CC"/>
                </a:solidFill>
              </a:rPr>
              <a:t>th</a:t>
            </a:r>
            <a:r>
              <a:rPr lang="en-US" sz="2200" dirty="0">
                <a:solidFill>
                  <a:srgbClr val="0000CC"/>
                </a:solidFill>
              </a:rPr>
              <a:t> and 8</a:t>
            </a:r>
            <a:r>
              <a:rPr lang="en-US" sz="2200" baseline="30000" dirty="0">
                <a:solidFill>
                  <a:srgbClr val="0000CC"/>
                </a:solidFill>
              </a:rPr>
              <a:t>th</a:t>
            </a:r>
            <a:r>
              <a:rPr lang="en-US" sz="2200" dirty="0">
                <a:solidFill>
                  <a:srgbClr val="0000CC"/>
                </a:solidFill>
              </a:rPr>
              <a:t> (last) segments are dropped.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486400" y="1600009"/>
          <a:ext cx="3428640" cy="472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18477" imgH="7686437" progId="">
                  <p:embed/>
                </p:oleObj>
              </mc:Choice>
              <mc:Fallback>
                <p:oleObj name="VISIO" r:id="rId2" imgW="4818477" imgH="768643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009"/>
                        <a:ext cx="3428640" cy="4725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61760" y="3276345"/>
            <a:ext cx="15998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First block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361600" y="3276345"/>
            <a:ext cx="160128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Second block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962881" y="3276345"/>
            <a:ext cx="15998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Third block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61761" y="3657984"/>
            <a:ext cx="83808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599841" y="3657984"/>
            <a:ext cx="76176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361601" y="3657984"/>
            <a:ext cx="83952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962880" y="3657984"/>
            <a:ext cx="83808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201121" y="3657984"/>
            <a:ext cx="76176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4800960" y="3657984"/>
            <a:ext cx="76176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 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61761" y="4267169"/>
            <a:ext cx="480096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SACK not used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61761" y="4648808"/>
            <a:ext cx="83808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6000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599841" y="4648808"/>
            <a:ext cx="76176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6500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361601" y="4648808"/>
            <a:ext cx="320112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endParaRPr lang="en-US" sz="1600" dirty="0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761761" y="4952681"/>
            <a:ext cx="83808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7000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599841" y="4952681"/>
            <a:ext cx="76176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7500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2361601" y="4952681"/>
            <a:ext cx="83952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6000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962880" y="4952681"/>
            <a:ext cx="83808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endParaRPr lang="en-US" sz="1600" dirty="0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201121" y="4952681"/>
            <a:ext cx="76176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6500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800960" y="4952681"/>
            <a:ext cx="76176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endParaRPr lang="en-US" sz="1600" dirty="0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61761" y="5257993"/>
            <a:ext cx="83808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8000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599841" y="5257993"/>
            <a:ext cx="76176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8500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361601" y="5257993"/>
            <a:ext cx="83952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7000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201121" y="5257993"/>
            <a:ext cx="76176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7500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3962880" y="5257993"/>
            <a:ext cx="83808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6000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800960" y="5257993"/>
            <a:ext cx="761760" cy="34851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6500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81601" y="4267169"/>
            <a:ext cx="456480" cy="336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(a)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81601" y="4648808"/>
            <a:ext cx="456480" cy="3355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(b)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81601" y="4952681"/>
            <a:ext cx="456480" cy="336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(c)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81601" y="5257993"/>
            <a:ext cx="456480" cy="336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(d)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138D5-4514-4C0D-9357-3849B9655E09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 SACK Options : Examples</a:t>
            </a:r>
            <a:endParaRPr lang="en-US" sz="4000" dirty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Suppose at this point (continue from pervious example) the 4</a:t>
            </a:r>
            <a:r>
              <a:rPr lang="en-US" sz="2800" baseline="30000" dirty="0"/>
              <a:t>th</a:t>
            </a:r>
            <a:r>
              <a:rPr lang="en-US" sz="2800" dirty="0"/>
              <a:t>  packet is received out of order. </a:t>
            </a:r>
          </a:p>
          <a:p>
            <a:r>
              <a:rPr lang="en-US" dirty="0"/>
              <a:t>Receiver replies with the following SACK:</a:t>
            </a:r>
          </a:p>
          <a:p>
            <a:pPr lvl="1"/>
            <a:endParaRPr lang="en-US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76160" y="3276345"/>
            <a:ext cx="213408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First block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240" y="3276345"/>
            <a:ext cx="213408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Second block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944320" y="3276345"/>
            <a:ext cx="21326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Third block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676160" y="3657984"/>
            <a:ext cx="106704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743201" y="3657984"/>
            <a:ext cx="106704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10240" y="3657984"/>
            <a:ext cx="106704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877281" y="3657984"/>
            <a:ext cx="106704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944320" y="3657984"/>
            <a:ext cx="106560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Left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009920" y="3657984"/>
            <a:ext cx="1067040" cy="5847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Right</a:t>
            </a:r>
          </a:p>
          <a:p>
            <a:pPr defTabSz="456487"/>
            <a:r>
              <a:rPr lang="en-US" sz="1600" dirty="0"/>
              <a:t>edge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09121" y="3276345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ACK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9121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5500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676160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6000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810240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8000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743201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7500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877281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r>
              <a:rPr lang="en-US" sz="1600" dirty="0"/>
              <a:t>8500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5944320" y="4267169"/>
            <a:ext cx="106560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endParaRPr lang="en-US" sz="1600" dirty="0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7009920" y="4267169"/>
            <a:ext cx="1067040" cy="3499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/>
            <a:endParaRPr lang="en-US" sz="1600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DB7B3-37DD-4F98-A11F-CC68BC6CFD2F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SACK Options : Examples</a:t>
            </a:r>
            <a:endParaRPr lang="en-US" sz="4000" dirty="0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the 2</a:t>
            </a:r>
            <a:r>
              <a:rPr lang="en-US" baseline="30000" dirty="0"/>
              <a:t>nd</a:t>
            </a:r>
            <a:r>
              <a:rPr lang="en-US" dirty="0"/>
              <a:t> segment is received.</a:t>
            </a:r>
          </a:p>
          <a:p>
            <a:pPr lvl="1"/>
            <a:r>
              <a:rPr lang="en-US" dirty="0"/>
              <a:t>Receiver replies with the following SACK: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498400" y="4742418"/>
            <a:ext cx="967680" cy="316833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2945" tIns="41473" rIns="82945" bIns="41473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/>
              <a:t>7500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66080" y="4742418"/>
            <a:ext cx="967680" cy="316833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2945" tIns="41473" rIns="82945" bIns="41473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/>
              <a:t>8000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433760" y="4742418"/>
            <a:ext cx="967680" cy="316833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2945" tIns="41473" rIns="82945" bIns="41473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/>
              <a:t>8500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466080" y="4396782"/>
            <a:ext cx="1935360" cy="316833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2945" tIns="41473" rIns="82945" bIns="41473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dirty="0"/>
              <a:t>First block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0BBFA0-E285-4EED-8382-74380DFB5489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SACK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1st block - report most recently received segments</a:t>
            </a:r>
          </a:p>
          <a:p>
            <a:pPr>
              <a:spcBef>
                <a:spcPct val="50000"/>
              </a:spcBef>
            </a:pPr>
            <a:r>
              <a:rPr lang="en-US" dirty="0"/>
              <a:t>subsequent blocks – repeat most recent previous blocks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B904E-E853-486E-B6C0-0BC92863B24C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Sequence Number</a:t>
            </a:r>
            <a:r>
              <a:rPr lang="en-IN" dirty="0"/>
              <a:t> field </a:t>
            </a:r>
          </a:p>
          <a:p>
            <a:pPr lvl="1"/>
            <a:r>
              <a:rPr lang="en-IN" dirty="0"/>
              <a:t>identifies the byte in the stream of data </a:t>
            </a:r>
          </a:p>
          <a:p>
            <a:pPr lvl="2"/>
            <a:r>
              <a:rPr lang="en-IN" dirty="0"/>
              <a:t>from the sending TCP to the receiving TCP </a:t>
            </a:r>
          </a:p>
          <a:p>
            <a:pPr lvl="2"/>
            <a:r>
              <a:rPr lang="en-IN" dirty="0"/>
              <a:t>TCP numbers each byte with a sequence number.</a:t>
            </a:r>
          </a:p>
          <a:p>
            <a:pPr lvl="2"/>
            <a:r>
              <a:rPr lang="en-IN" dirty="0"/>
              <a:t>Sequence number of first byte in any segment represents the sequence number of that segment</a:t>
            </a:r>
          </a:p>
          <a:p>
            <a:r>
              <a:rPr lang="en-IN" sz="2800" dirty="0"/>
              <a:t>This sequence number is a 32-bit unsigned number that wraps back around to 0 after reaching (2</a:t>
            </a:r>
            <a:r>
              <a:rPr lang="en-IN" sz="2800" baseline="30000" dirty="0"/>
              <a:t>32</a:t>
            </a:r>
            <a:r>
              <a:rPr lang="en-IN" sz="2800" dirty="0"/>
              <a:t>) − 1.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More on it later ( This space can be extended using TCP options)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9567F-686E-4C79-A602-4BA636DD1A32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</a:t>
            </a:r>
            <a:r>
              <a:rPr lang="en-IN" sz="2800" b="1" dirty="0"/>
              <a:t>Acknowledgment Number</a:t>
            </a:r>
            <a:r>
              <a:rPr lang="en-IN" sz="2800" dirty="0"/>
              <a:t> field </a:t>
            </a:r>
          </a:p>
          <a:p>
            <a:pPr lvl="1"/>
            <a:r>
              <a:rPr lang="en-IN" sz="2400" dirty="0"/>
              <a:t>contains the next sequence number </a:t>
            </a:r>
          </a:p>
          <a:p>
            <a:pPr lvl="2"/>
            <a:r>
              <a:rPr lang="en-IN" sz="2000" dirty="0"/>
              <a:t>that the sender of the acknowledgment expects to receive. </a:t>
            </a:r>
          </a:p>
          <a:p>
            <a:pPr lvl="2"/>
            <a:r>
              <a:rPr lang="en-IN" sz="2000" u="sng" dirty="0"/>
              <a:t>This is therefore the sequence number of the last successfully received byte of data plus 1</a:t>
            </a:r>
            <a:r>
              <a:rPr lang="en-IN" sz="2000" dirty="0"/>
              <a:t> (</a:t>
            </a:r>
            <a:r>
              <a:rPr lang="en-IN" sz="2000" dirty="0">
                <a:solidFill>
                  <a:srgbClr val="FF0000"/>
                </a:solidFill>
              </a:rPr>
              <a:t>Different from GBN)</a:t>
            </a:r>
            <a:endParaRPr lang="en-IN" sz="2000" dirty="0"/>
          </a:p>
          <a:p>
            <a:pPr lvl="2"/>
            <a:r>
              <a:rPr lang="en-IN" sz="2000" u="sng" dirty="0"/>
              <a:t>This field is valid only if the </a:t>
            </a:r>
            <a:r>
              <a:rPr lang="en-IN" sz="2000" b="1" u="sng" dirty="0"/>
              <a:t>ACK</a:t>
            </a:r>
            <a:r>
              <a:rPr lang="en-IN" sz="2000" u="sng" dirty="0"/>
              <a:t> bit field is on</a:t>
            </a:r>
            <a:endParaRPr lang="en-IN" sz="2000" dirty="0"/>
          </a:p>
          <a:p>
            <a:pPr lvl="1"/>
            <a:r>
              <a:rPr lang="en-IN" sz="2400" dirty="0"/>
              <a:t>Sending an ACK costs nothing more than sending any other TCP segment </a:t>
            </a:r>
          </a:p>
          <a:p>
            <a:pPr lvl="2"/>
            <a:r>
              <a:rPr lang="en-IN" sz="2000" dirty="0"/>
              <a:t>the 32-bit ACK Number field is always part of the header,</a:t>
            </a:r>
          </a:p>
          <a:p>
            <a:pPr lvl="2"/>
            <a:r>
              <a:rPr lang="en-IN" sz="2000" dirty="0"/>
              <a:t>as is the ACK bit field.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C984E-89E2-4F2D-9D53-5776E516EB97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TCP Header: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/>
          <a:lstStyle/>
          <a:p>
            <a:r>
              <a:rPr lang="en-IN" sz="2400" dirty="0"/>
              <a:t>Currently eight bit fields are defined for the TCP header, older implementations understand only the last six of them: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CWR</a:t>
            </a:r>
            <a:r>
              <a:rPr lang="en-IN" sz="2000" dirty="0"/>
              <a:t>. Congestion Window Reduced ( sender reduced its sending rate)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ECE</a:t>
            </a:r>
            <a:r>
              <a:rPr lang="en-IN" sz="2000" dirty="0"/>
              <a:t>. ECN Echo (the sender received an earlier congestion notification)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URG</a:t>
            </a:r>
            <a:r>
              <a:rPr lang="en-IN" sz="2000" dirty="0"/>
              <a:t>. Urgent (the </a:t>
            </a:r>
            <a:r>
              <a:rPr lang="en-IN" sz="2000" b="1" dirty="0"/>
              <a:t>Urgent Pointer</a:t>
            </a:r>
            <a:r>
              <a:rPr lang="en-IN" sz="2000" dirty="0"/>
              <a:t> field is valid; rarely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ACK</a:t>
            </a:r>
            <a:r>
              <a:rPr lang="en-IN" sz="2000" dirty="0"/>
              <a:t>. Acknowledgment (the </a:t>
            </a:r>
            <a:r>
              <a:rPr lang="en-IN" sz="2000" b="1" dirty="0"/>
              <a:t>Acknowledgment Number</a:t>
            </a:r>
            <a:r>
              <a:rPr lang="en-IN" sz="2000" dirty="0"/>
              <a:t> field is valid, always on after a connection is established)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PSH</a:t>
            </a:r>
            <a:r>
              <a:rPr lang="en-IN" sz="2000" dirty="0"/>
              <a:t>. Push (the receiver should pass this data to the application as soon as possible; not reliably implemented or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RST</a:t>
            </a:r>
            <a:r>
              <a:rPr lang="en-IN" sz="2000" dirty="0"/>
              <a:t>. Reset the connection (connection abort, usually because of an error)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SYN</a:t>
            </a:r>
            <a:r>
              <a:rPr lang="en-IN" sz="2000" dirty="0"/>
              <a:t>. Synchronize sequence numbers to initiate a connection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FIN</a:t>
            </a:r>
            <a:r>
              <a:rPr lang="en-IN" sz="2000" dirty="0"/>
              <a:t>. The sender of the segment is finished sending data to its peer.</a:t>
            </a:r>
          </a:p>
          <a:p>
            <a:pPr lvl="1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767BE-E798-4484-A600-DBBF92701FB1}" type="datetime1">
              <a:rPr lang="en-US" smtClean="0"/>
              <a:pPr>
                <a:defRPr/>
              </a:pPr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EF0ADD-8AAC-4772-9B6A-9A4140DA68E2}"/>
</file>

<file path=customXml/itemProps2.xml><?xml version="1.0" encoding="utf-8"?>
<ds:datastoreItem xmlns:ds="http://schemas.openxmlformats.org/officeDocument/2006/customXml" ds:itemID="{71191DD3-2827-4D03-B5D2-969AA9983B09}"/>
</file>

<file path=customXml/itemProps3.xml><?xml version="1.0" encoding="utf-8"?>
<ds:datastoreItem xmlns:ds="http://schemas.openxmlformats.org/officeDocument/2006/customXml" ds:itemID="{BAF34CE8-223C-4EB7-89BF-D03AD735A0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13805</TotalTime>
  <Words>4165</Words>
  <Application>Microsoft Office PowerPoint</Application>
  <PresentationFormat>On-screen Show (4:3)</PresentationFormat>
  <Paragraphs>775</Paragraphs>
  <Slides>65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VISIO</vt:lpstr>
      <vt:lpstr>Chart</vt:lpstr>
      <vt:lpstr>PowerPoint Presentation</vt:lpstr>
      <vt:lpstr>Recap:</vt:lpstr>
      <vt:lpstr>Transmission Control Protocol (TCP)</vt:lpstr>
      <vt:lpstr>TCP Encapsulation</vt:lpstr>
      <vt:lpstr>TCP Header</vt:lpstr>
      <vt:lpstr>TCP Header</vt:lpstr>
      <vt:lpstr>TCP Header</vt:lpstr>
      <vt:lpstr>TCP Header</vt:lpstr>
      <vt:lpstr>TCP Header: Flags</vt:lpstr>
      <vt:lpstr>TCP Header</vt:lpstr>
      <vt:lpstr>TCP Header</vt:lpstr>
      <vt:lpstr>TCP Header (Other Fields)</vt:lpstr>
      <vt:lpstr>TCP Options </vt:lpstr>
      <vt:lpstr> Evolution of TCP</vt:lpstr>
      <vt:lpstr>TCP Through the 1990s</vt:lpstr>
      <vt:lpstr>TCP Usage Model</vt:lpstr>
      <vt:lpstr>TCP Connection Setup</vt:lpstr>
      <vt:lpstr>TCP Connection Setup</vt:lpstr>
      <vt:lpstr>TCP Connection Setup</vt:lpstr>
      <vt:lpstr>TCP Connection Setup</vt:lpstr>
      <vt:lpstr>TCP Connection Termination</vt:lpstr>
      <vt:lpstr>TCP Connection Termination</vt:lpstr>
      <vt:lpstr>Flow/Congestion/Error Control </vt:lpstr>
      <vt:lpstr>Acknowledgements in TCP </vt:lpstr>
      <vt:lpstr> Cumulative Acknowledgements </vt:lpstr>
      <vt:lpstr> Cumulative Acknowledgements </vt:lpstr>
      <vt:lpstr>TCP Flow Control</vt:lpstr>
      <vt:lpstr>TCP Flow Control </vt:lpstr>
      <vt:lpstr> Window Management in TCP</vt:lpstr>
      <vt:lpstr> Sliding Window Flow Control</vt:lpstr>
      <vt:lpstr>Sliding Window:  “Window Closes”</vt:lpstr>
      <vt:lpstr>Sliding Window:  “Window Opens”</vt:lpstr>
      <vt:lpstr>Sliding Window:  “Window Shrinks”</vt:lpstr>
      <vt:lpstr>Sliding Window: Example</vt:lpstr>
      <vt:lpstr>Sliding Window: Bit more details</vt:lpstr>
      <vt:lpstr>Sliding Window: Important Issue</vt:lpstr>
      <vt:lpstr>Error Control in TCP</vt:lpstr>
      <vt:lpstr>TCP Retransmission Timer</vt:lpstr>
      <vt:lpstr>TCP ACK generation [RFC 1122, RFC 2581]</vt:lpstr>
      <vt:lpstr>TCP Congestion Control</vt:lpstr>
      <vt:lpstr>TCP Congestion Control</vt:lpstr>
      <vt:lpstr> TCP Congestion Control Algorithms</vt:lpstr>
      <vt:lpstr>TCP Congestion Control</vt:lpstr>
      <vt:lpstr> Slow Start</vt:lpstr>
      <vt:lpstr>Slow Start Example</vt:lpstr>
      <vt:lpstr>Congestion Avoidance</vt:lpstr>
      <vt:lpstr>Example</vt:lpstr>
      <vt:lpstr>Responses to Congestion</vt:lpstr>
      <vt:lpstr> Responses to Congestion</vt:lpstr>
      <vt:lpstr>Summary : Congestion Control</vt:lpstr>
      <vt:lpstr>Fast Retransmit</vt:lpstr>
      <vt:lpstr>Fast Recovery</vt:lpstr>
      <vt:lpstr>Comparison (TCP Variants)</vt:lpstr>
      <vt:lpstr> Tahoe:</vt:lpstr>
      <vt:lpstr> Reno: Improving TCP Tahoe</vt:lpstr>
      <vt:lpstr> Reno:</vt:lpstr>
      <vt:lpstr> Reno:</vt:lpstr>
      <vt:lpstr> TCP With SACK</vt:lpstr>
      <vt:lpstr> SACK Options : Format</vt:lpstr>
      <vt:lpstr> SACK Options : Examples</vt:lpstr>
      <vt:lpstr> SACK Options : Examples</vt:lpstr>
      <vt:lpstr>SACK Options : Examples</vt:lpstr>
      <vt:lpstr> SACK Options : Examples</vt:lpstr>
      <vt:lpstr>SACK Options : Examples</vt:lpstr>
      <vt:lpstr>SACK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925</cp:revision>
  <dcterms:created xsi:type="dcterms:W3CDTF">2011-03-15T06:08:11Z</dcterms:created>
  <dcterms:modified xsi:type="dcterms:W3CDTF">2022-09-13T10:37:30Z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