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54"/>
  </p:notesMasterIdLst>
  <p:sldIdLst>
    <p:sldId id="256" r:id="rId2"/>
    <p:sldId id="592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45" r:id="rId12"/>
    <p:sldId id="646" r:id="rId13"/>
    <p:sldId id="606" r:id="rId14"/>
    <p:sldId id="607" r:id="rId15"/>
    <p:sldId id="608" r:id="rId16"/>
    <p:sldId id="609" r:id="rId17"/>
    <p:sldId id="648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3" r:id="rId42"/>
    <p:sldId id="634" r:id="rId43"/>
    <p:sldId id="635" r:id="rId44"/>
    <p:sldId id="636" r:id="rId45"/>
    <p:sldId id="637" r:id="rId46"/>
    <p:sldId id="638" r:id="rId47"/>
    <p:sldId id="639" r:id="rId48"/>
    <p:sldId id="640" r:id="rId49"/>
    <p:sldId id="641" r:id="rId50"/>
    <p:sldId id="642" r:id="rId51"/>
    <p:sldId id="643" r:id="rId52"/>
    <p:sldId id="644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BDB55EC-1E38-4F82-856C-5EE00843A5E1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1BD41A6-33C5-48A5-9B2D-2FDDA7EA7D4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A6803C-ADA8-4EB9-9B31-F17784522276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87262CF-CE43-4B1A-9973-0F04EACF7D4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02125D-74EA-4E21-9419-8533302098D0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B6C3F0-92C3-4AC4-A115-55BC6BAE6140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069B9E2-0FDF-459F-BB62-2D5201A379F0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2CFF0F8-D388-4A80-9351-18E5AB37E3F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80945FF-D93F-4D5F-AAC4-45F4A632711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A736548-C7BD-4475-9B13-B20D25B786DF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6855A2-0EB2-4E79-B424-FED99FA3D41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31C2601-6DFB-4C59-BB62-953BBC1E018D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6.png"/><Relationship Id="rId3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6.png"/><Relationship Id="rId3" Type="http://schemas.openxmlformats.org/officeDocument/2006/relationships/image" Target="../media/image4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Transport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Connection-oriented demux (cont)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Client</a:t>
            </a:r>
          </a:p>
          <a:p>
            <a:r>
              <a:rPr lang="en-US">
                <a:solidFill>
                  <a:srgbClr val="000099"/>
                </a:solidFill>
              </a:rPr>
              <a:t>IP:B</a:t>
            </a:r>
          </a:p>
        </p:txBody>
      </p:sp>
      <p:grpSp>
        <p:nvGrpSpPr>
          <p:cNvPr id="37894" name="Group 87"/>
          <p:cNvGrpSpPr>
            <a:grpSpLocks/>
          </p:cNvGrpSpPr>
          <p:nvPr/>
        </p:nvGrpSpPr>
        <p:grpSpPr bwMode="auto">
          <a:xfrm>
            <a:off x="392113" y="2286000"/>
            <a:ext cx="1011237" cy="3136900"/>
            <a:chOff x="240" y="1440"/>
            <a:chExt cx="637" cy="1976"/>
          </a:xfrm>
        </p:grpSpPr>
        <p:grpSp>
          <p:nvGrpSpPr>
            <p:cNvPr id="37955" name="Group 6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37961" name="Rectangle 7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2" name="Rectangle 8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3" name="Rectangle 9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4" name="Rectangle 10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5" name="Rectangle 11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grpSp>
          <p:nvGrpSpPr>
            <p:cNvPr id="37956" name="Group 12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37959" name="Rectangle 13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0" name="Oval 14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7957" name="Text Box 15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client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 IP: A</a:t>
              </a:r>
            </a:p>
          </p:txBody>
        </p:sp>
        <p:sp>
          <p:nvSpPr>
            <p:cNvPr id="37958" name="Line 16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895" name="Group 18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37953" name="Rectangle 1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4" name="Oval 2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37896" name="Group 21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37948" name="Rectangle 22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9" name="Rectangle 23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0" name="Rectangle 24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1" name="Rectangle 25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2" name="Rectangle 26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7" name="Group 27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37946" name="Rectangle 2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7" name="Oval 2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P2</a:t>
              </a:r>
            </a:p>
          </p:txBody>
        </p:sp>
      </p:grpSp>
      <p:sp>
        <p:nvSpPr>
          <p:cNvPr id="37898" name="Line 31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Rectangle 32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0" name="Rectangle 33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1" name="Rectangle 34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2" name="Rectangle 35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3" name="Rectangle 36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37904" name="Group 37"/>
          <p:cNvGrpSpPr>
            <a:grpSpLocks/>
          </p:cNvGrpSpPr>
          <p:nvPr/>
        </p:nvGrpSpPr>
        <p:grpSpPr bwMode="auto">
          <a:xfrm>
            <a:off x="3810000" y="2362200"/>
            <a:ext cx="571500" cy="500063"/>
            <a:chOff x="2614" y="2862"/>
            <a:chExt cx="377" cy="315"/>
          </a:xfrm>
        </p:grpSpPr>
        <p:sp>
          <p:nvSpPr>
            <p:cNvPr id="37944" name="Rectangle 3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5" name="Oval 3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P4</a:t>
              </a:r>
            </a:p>
          </p:txBody>
        </p:sp>
      </p:grpSp>
      <p:sp>
        <p:nvSpPr>
          <p:cNvPr id="37905" name="Text Box 40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server</a:t>
            </a:r>
          </a:p>
          <a:p>
            <a:r>
              <a:rPr lang="en-US" sz="2000">
                <a:solidFill>
                  <a:srgbClr val="000099"/>
                </a:solidFill>
              </a:rPr>
              <a:t>IP: C</a:t>
            </a:r>
          </a:p>
        </p:txBody>
      </p:sp>
      <p:sp>
        <p:nvSpPr>
          <p:cNvPr id="37906" name="Line 42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7" name="Line 44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8" name="Line 49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9" name="Line 50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0" name="Line 51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1" name="Line 5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2" name="Rectangle 55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SP: 9157</a:t>
            </a:r>
          </a:p>
        </p:txBody>
      </p:sp>
      <p:sp>
        <p:nvSpPr>
          <p:cNvPr id="37913" name="Rectangle 56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DP: 80</a:t>
            </a:r>
          </a:p>
        </p:txBody>
      </p:sp>
      <p:sp>
        <p:nvSpPr>
          <p:cNvPr id="37914" name="Rectangle 57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15" name="Group 89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37941" name="Rectangle 63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7942" name="Rectangle 64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7943" name="Rectangle 65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16" name="Group 66"/>
          <p:cNvGrpSpPr>
            <a:grpSpLocks/>
          </p:cNvGrpSpPr>
          <p:nvPr/>
        </p:nvGrpSpPr>
        <p:grpSpPr bwMode="auto">
          <a:xfrm>
            <a:off x="4419600" y="2362200"/>
            <a:ext cx="571500" cy="500063"/>
            <a:chOff x="2614" y="2862"/>
            <a:chExt cx="377" cy="315"/>
          </a:xfrm>
        </p:grpSpPr>
        <p:sp>
          <p:nvSpPr>
            <p:cNvPr id="37939" name="Rectangle 6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Oval 6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P5</a:t>
              </a:r>
            </a:p>
          </p:txBody>
        </p:sp>
      </p:grpSp>
      <p:grpSp>
        <p:nvGrpSpPr>
          <p:cNvPr id="37917" name="Group 69"/>
          <p:cNvGrpSpPr>
            <a:grpSpLocks/>
          </p:cNvGrpSpPr>
          <p:nvPr/>
        </p:nvGrpSpPr>
        <p:grpSpPr bwMode="auto">
          <a:xfrm>
            <a:off x="5022850" y="2351088"/>
            <a:ext cx="571500" cy="500062"/>
            <a:chOff x="2614" y="2862"/>
            <a:chExt cx="377" cy="315"/>
          </a:xfrm>
        </p:grpSpPr>
        <p:sp>
          <p:nvSpPr>
            <p:cNvPr id="37937" name="Rectangle 70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Oval 71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P6</a:t>
              </a:r>
            </a:p>
          </p:txBody>
        </p:sp>
      </p:grpSp>
      <p:grpSp>
        <p:nvGrpSpPr>
          <p:cNvPr id="37918" name="Group 72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37935" name="Rectangle 73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Oval 74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P3</a:t>
              </a:r>
            </a:p>
          </p:txBody>
        </p:sp>
      </p:grpSp>
      <p:sp>
        <p:nvSpPr>
          <p:cNvPr id="37919" name="Line 75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0" name="Line 76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1" name="Line 78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2" name="Rectangle 79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Rectangle 80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7924" name="Text Box 81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37925" name="Text Box 82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S-IP: A</a:t>
            </a:r>
          </a:p>
        </p:txBody>
      </p:sp>
      <p:sp>
        <p:nvSpPr>
          <p:cNvPr id="37926" name="Text Box 84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D-IP:C</a:t>
            </a:r>
          </a:p>
        </p:txBody>
      </p:sp>
      <p:sp>
        <p:nvSpPr>
          <p:cNvPr id="37927" name="Text Box 86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S-IP: B</a:t>
            </a:r>
          </a:p>
        </p:txBody>
      </p:sp>
      <p:grpSp>
        <p:nvGrpSpPr>
          <p:cNvPr id="37928" name="Group 90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37932" name="Rectangle 91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7933" name="Rectangle 92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7934" name="Rectangle 93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9" name="Rectangle 94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7930" name="Rectangle 95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sp>
        <p:nvSpPr>
          <p:cNvPr id="37931" name="Line 97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49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programming: System Calls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48" y="1368307"/>
            <a:ext cx="7139014" cy="49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Attention: </a:t>
            </a:r>
            <a:r>
              <a:rPr lang="en-US" dirty="0" err="1" smtClean="0"/>
              <a:t>sendto</a:t>
            </a:r>
            <a:r>
              <a:rPr lang="en-US" dirty="0" smtClean="0"/>
              <a:t>()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715304" cy="94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8429684" cy="302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2428868"/>
            <a:ext cx="787127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UDP: User Datagram Protocol </a:t>
            </a:r>
            <a:r>
              <a:rPr lang="en-US" sz="2800" smtClean="0"/>
              <a:t>[RFC 768]</a:t>
            </a:r>
            <a:endParaRPr 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smtClean="0"/>
              <a:t>“no frills,” “bare bones” Internet transport protocol</a:t>
            </a:r>
          </a:p>
          <a:p>
            <a:r>
              <a:rPr lang="en-US" sz="2000" smtClean="0"/>
              <a:t>“best effort” service, UDP segments may be:</a:t>
            </a:r>
          </a:p>
          <a:p>
            <a:pPr lvl="1"/>
            <a:r>
              <a:rPr lang="en-US" sz="2000" smtClean="0"/>
              <a:t>lost</a:t>
            </a:r>
          </a:p>
          <a:p>
            <a:pPr lvl="1"/>
            <a:r>
              <a:rPr lang="en-US" sz="2000" smtClean="0"/>
              <a:t>delivered out of order to app</a:t>
            </a:r>
          </a:p>
          <a:p>
            <a:r>
              <a:rPr lang="en-US" sz="2000" i="1" smtClean="0">
                <a:solidFill>
                  <a:srgbClr val="FF0000"/>
                </a:solidFill>
              </a:rPr>
              <a:t>connectionless:</a:t>
            </a:r>
            <a:endParaRPr lang="en-US" sz="2400" smtClean="0"/>
          </a:p>
          <a:p>
            <a:pPr lvl="1"/>
            <a:r>
              <a:rPr lang="en-US" sz="2000" smtClean="0"/>
              <a:t>no handshaking between UDP sender, receiver</a:t>
            </a:r>
          </a:p>
          <a:p>
            <a:pPr lvl="1"/>
            <a:r>
              <a:rPr lang="en-US" sz="2000" smtClean="0"/>
              <a:t>each UDP segment handled independently of others</a:t>
            </a:r>
          </a:p>
          <a:p>
            <a:endParaRPr lang="en-US" sz="2400" smtClean="0"/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Why is there a UDP?</a:t>
            </a:r>
            <a:endParaRPr lang="en-US" sz="2400" smtClean="0"/>
          </a:p>
          <a:p>
            <a:r>
              <a:rPr lang="en-US" sz="2000" smtClean="0"/>
              <a:t>no connection establishment (which can add delay)</a:t>
            </a:r>
          </a:p>
          <a:p>
            <a:r>
              <a:rPr lang="en-US" sz="2000" smtClean="0"/>
              <a:t>simple: no connection state at sender, receiver</a:t>
            </a:r>
          </a:p>
          <a:p>
            <a:r>
              <a:rPr lang="en-US" sz="2000" smtClean="0"/>
              <a:t>small segment header</a:t>
            </a:r>
          </a:p>
          <a:p>
            <a:r>
              <a:rPr lang="en-US" sz="2000" smtClean="0"/>
              <a:t>no congestion control: UDP can blast away as fast as desired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UDP: more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84775"/>
          </a:xfrm>
        </p:spPr>
        <p:txBody>
          <a:bodyPr/>
          <a:lstStyle/>
          <a:p>
            <a:r>
              <a:rPr lang="en-US" sz="2400" smtClean="0"/>
              <a:t>often used for streaming multimedia apps</a:t>
            </a:r>
          </a:p>
          <a:p>
            <a:pPr lvl="1"/>
            <a:r>
              <a:rPr lang="en-US" sz="2000" smtClean="0"/>
              <a:t>loss tolerant</a:t>
            </a:r>
          </a:p>
          <a:p>
            <a:pPr lvl="1"/>
            <a:r>
              <a:rPr lang="en-US" sz="2000" smtClean="0"/>
              <a:t>rate sensitive</a:t>
            </a:r>
          </a:p>
          <a:p>
            <a:r>
              <a:rPr lang="en-US" sz="2400" smtClean="0"/>
              <a:t>other UDP uses</a:t>
            </a:r>
          </a:p>
          <a:p>
            <a:pPr lvl="1"/>
            <a:r>
              <a:rPr lang="en-US" sz="2000" smtClean="0"/>
              <a:t>DNS</a:t>
            </a:r>
          </a:p>
          <a:p>
            <a:pPr lvl="1"/>
            <a:r>
              <a:rPr lang="en-US" sz="2000" smtClean="0"/>
              <a:t>SNMP</a:t>
            </a:r>
          </a:p>
          <a:p>
            <a:r>
              <a:rPr lang="en-US" sz="2400" smtClean="0"/>
              <a:t>reliable transfer over UDP: add reliability at application layer</a:t>
            </a:r>
          </a:p>
          <a:p>
            <a:pPr lvl="1"/>
            <a:r>
              <a:rPr lang="en-US" sz="2000" smtClean="0"/>
              <a:t>application-specific error recovery!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dest port #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0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sz="1800"/>
              <a:t>Length, in</a:t>
            </a:r>
          </a:p>
          <a:p>
            <a:pPr algn="r"/>
            <a:r>
              <a:rPr lang="en-US" sz="1800"/>
              <a:t>bytes of UDP</a:t>
            </a:r>
          </a:p>
          <a:p>
            <a:pPr algn="r"/>
            <a:r>
              <a:rPr lang="en-US" sz="1800"/>
              <a:t>segment,</a:t>
            </a:r>
          </a:p>
          <a:p>
            <a:pPr algn="r"/>
            <a:r>
              <a:rPr lang="en-US" sz="1800"/>
              <a:t>including</a:t>
            </a:r>
          </a:p>
          <a:p>
            <a:pPr algn="r"/>
            <a:r>
              <a:rPr lang="en-US" sz="1800"/>
              <a:t>header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2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9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checksum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000" smtClean="0"/>
              <a:t>treat segment contents as sequence of 16-bit integers</a:t>
            </a:r>
          </a:p>
          <a:p>
            <a:r>
              <a:rPr lang="en-US" sz="2000" smtClean="0"/>
              <a:t>checksum: addition (1’s complement sum) of segment contents</a:t>
            </a:r>
          </a:p>
          <a:p>
            <a:r>
              <a:rPr lang="en-US" sz="2000" smtClean="0"/>
              <a:t>sender puts checksum value into UDP checksum field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smtClean="0"/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Receiver:</a:t>
            </a:r>
            <a:endParaRPr lang="en-US" sz="2400" smtClean="0"/>
          </a:p>
          <a:p>
            <a:r>
              <a:rPr lang="en-US" sz="2000" smtClean="0"/>
              <a:t>compute checksum of received segment</a:t>
            </a:r>
          </a:p>
          <a:p>
            <a:r>
              <a:rPr lang="en-US" sz="2000" smtClean="0"/>
              <a:t>check if computed checksum equals checksum field value:</a:t>
            </a:r>
          </a:p>
          <a:p>
            <a:pPr lvl="1"/>
            <a:r>
              <a:rPr lang="en-US" sz="2000" smtClean="0"/>
              <a:t>NO - error detected</a:t>
            </a:r>
          </a:p>
          <a:p>
            <a:pPr lvl="1"/>
            <a:r>
              <a:rPr lang="en-US" sz="2000" smtClean="0"/>
              <a:t>YES - no error detected. </a:t>
            </a:r>
            <a:r>
              <a:rPr lang="en-US" sz="2000" i="1" smtClean="0"/>
              <a:t>But maybe errors nonetheless?</a:t>
            </a:r>
            <a:r>
              <a:rPr lang="en-US" sz="2000" smtClean="0"/>
              <a:t> More later ….</a:t>
            </a:r>
          </a:p>
          <a:p>
            <a:endParaRPr lang="en-US" sz="2400" smtClean="0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Goal:</a:t>
            </a:r>
            <a:r>
              <a:rPr lang="en-US" sz="2400"/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6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Internet Checksum 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2057400"/>
          </a:xfrm>
        </p:spPr>
        <p:txBody>
          <a:bodyPr/>
          <a:lstStyle/>
          <a:p>
            <a:r>
              <a:rPr lang="en-US" altLang="en-US" sz="2400" dirty="0" smtClean="0"/>
              <a:t>Note</a:t>
            </a:r>
            <a:r>
              <a:rPr lang="en-US" altLang="en-US" sz="1800" dirty="0" smtClean="0"/>
              <a:t>: W</a:t>
            </a:r>
            <a:r>
              <a:rPr lang="en-US" altLang="en-US" sz="2400" dirty="0" smtClean="0"/>
              <a:t>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Example: add two 16-bit integers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1860550" y="3468688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1  1  1  0  0  1  1  0  0  1  1  0  0  1  1  0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1  0  1  1  1  0  1  1  1  0  1  1  1  1  0  0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0  1  0  0  0  1  0  0  0  1  0  0  0  0  1  1</a:t>
            </a:r>
            <a:endParaRPr lang="en-US" altLang="en-US" sz="2400" b="1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 flipH="1">
            <a:off x="1784350" y="42957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1860550" y="4471988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260350" y="4427538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wraparound</a:t>
            </a:r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1169988" y="5035550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487363" y="5387975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 flipH="1">
            <a:off x="1784350" y="5014913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Freeform 11"/>
          <p:cNvSpPr>
            <a:spLocks/>
          </p:cNvSpPr>
          <p:nvPr/>
        </p:nvSpPr>
        <p:spPr bwMode="auto">
          <a:xfrm>
            <a:off x="2022475" y="4778375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58 h 58"/>
              <a:gd name="T4" fmla="*/ 3788 w 3788"/>
              <a:gd name="T5" fmla="*/ 58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2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Header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876"/>
            <a:ext cx="8229600" cy="2411411"/>
          </a:xfrm>
        </p:spPr>
        <p:txBody>
          <a:bodyPr/>
          <a:lstStyle/>
          <a:p>
            <a:r>
              <a:rPr lang="en-US" sz="2400" dirty="0" smtClean="0"/>
              <a:t>Above is the example of UDP pseudo header</a:t>
            </a:r>
          </a:p>
          <a:p>
            <a:r>
              <a:rPr lang="en-US" sz="2400" dirty="0" smtClean="0"/>
              <a:t>This is added only for checksum calculation at the sender.</a:t>
            </a:r>
          </a:p>
          <a:p>
            <a:pPr lvl="1"/>
            <a:r>
              <a:rPr lang="en-US" sz="2000" dirty="0" smtClean="0"/>
              <a:t>It is never sent with the packet.</a:t>
            </a:r>
          </a:p>
          <a:p>
            <a:r>
              <a:rPr lang="en-US" sz="2400" dirty="0" smtClean="0"/>
              <a:t>Receiver also does the same. Includes Pseudo header in checksum calculation</a:t>
            </a:r>
          </a:p>
          <a:p>
            <a:pPr algn="ctr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3"/>
            <a:ext cx="7072362" cy="18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5063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56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608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70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understand principles behind transport layer services:</a:t>
            </a:r>
          </a:p>
          <a:p>
            <a:pPr lvl="1"/>
            <a:r>
              <a:rPr lang="en-US" sz="2400" dirty="0"/>
              <a:t>multiplexing/</a:t>
            </a:r>
            <a:r>
              <a:rPr lang="en-US" sz="2400" dirty="0" err="1"/>
              <a:t>demultiplexing</a:t>
            </a:r>
            <a:endParaRPr lang="en-US" sz="2400" dirty="0"/>
          </a:p>
          <a:p>
            <a:pPr lvl="1"/>
            <a:r>
              <a:rPr lang="en-US" sz="2400" dirty="0"/>
              <a:t>reliable data transfer</a:t>
            </a:r>
          </a:p>
          <a:p>
            <a:pPr lvl="1"/>
            <a:r>
              <a:rPr lang="en-US" sz="2400" dirty="0"/>
              <a:t>flow control</a:t>
            </a:r>
          </a:p>
          <a:p>
            <a:pPr lvl="1"/>
            <a:r>
              <a:rPr lang="en-US" sz="2400" dirty="0"/>
              <a:t>congestion control</a:t>
            </a:r>
            <a:endParaRPr lang="en-US" sz="3200" dirty="0"/>
          </a:p>
          <a:p>
            <a:r>
              <a:rPr lang="en-US" sz="2800" dirty="0"/>
              <a:t>learn about transport layer protocols in the Internet:</a:t>
            </a:r>
          </a:p>
          <a:p>
            <a:pPr lvl="1"/>
            <a:r>
              <a:rPr lang="en-US" sz="2400" dirty="0"/>
              <a:t>UDP: connectionless transport</a:t>
            </a:r>
          </a:p>
          <a:p>
            <a:pPr lvl="1"/>
            <a:r>
              <a:rPr lang="en-US" sz="2400" dirty="0"/>
              <a:t>TCP: connection-oriented transport</a:t>
            </a:r>
          </a:p>
          <a:p>
            <a:pPr lvl="1"/>
            <a:r>
              <a:rPr lang="en-US" sz="2400" dirty="0"/>
              <a:t>TCP congestion control</a:t>
            </a:r>
            <a:endParaRPr lang="en-US" sz="2000" dirty="0"/>
          </a:p>
          <a:p>
            <a:endParaRPr lang="en-US" sz="28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711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3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Reliable data transfer: getting started</a:t>
            </a:r>
            <a:endParaRPr lang="en-US" smtClean="0"/>
          </a:p>
        </p:txBody>
      </p:sp>
      <p:pic>
        <p:nvPicPr>
          <p:cNvPr id="48133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</a:rPr>
              <a:t>send</a:t>
            </a:r>
          </a:p>
          <a:p>
            <a:r>
              <a:rPr lang="en-US" sz="2400">
                <a:solidFill>
                  <a:srgbClr val="000099"/>
                </a:solidFill>
              </a:rPr>
              <a:t>side</a:t>
            </a:r>
            <a:endParaRPr lang="en-US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</a:rPr>
              <a:t>receive</a:t>
            </a:r>
          </a:p>
          <a:p>
            <a:r>
              <a:rPr lang="en-US" sz="2400">
                <a:solidFill>
                  <a:srgbClr val="000099"/>
                </a:solidFill>
              </a:rPr>
              <a:t>side</a:t>
            </a:r>
            <a:endParaRPr lang="en-US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4815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r>
                <a:rPr lang="en-US" sz="1800"/>
                <a:t>deliver to receiver upper layer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53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5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r>
                <a:rPr lang="en-US" sz="1800"/>
                <a:t>to transfer packet over </a:t>
              </a:r>
            </a:p>
            <a:p>
              <a:r>
                <a:rPr lang="en-US" sz="1800"/>
                <a:t>unreliable channel to receiver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4815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4814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4814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>
                  <a:latin typeface="Courier New" pitchFamily="49" charset="0"/>
                </a:rPr>
                <a:t>rdt</a:t>
              </a:r>
              <a:r>
                <a:rPr lang="en-US" sz="1800"/>
                <a:t> to deliver data to upper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4814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2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Reliable data transfer: getting started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We’ll:</a:t>
            </a:r>
            <a:endParaRPr lang="en-US" sz="2400" smtClean="0"/>
          </a:p>
          <a:p>
            <a:r>
              <a:rPr lang="en-US" sz="2400" smtClean="0"/>
              <a:t>incrementally develop sender, receiver sides of reliable data transfer protocol (rdt)</a:t>
            </a:r>
          </a:p>
          <a:p>
            <a:r>
              <a:rPr lang="en-US" sz="2400" smtClean="0"/>
              <a:t>consider only unidirectional data transfer</a:t>
            </a:r>
          </a:p>
          <a:p>
            <a:pPr lvl="1"/>
            <a:r>
              <a:rPr lang="en-US" sz="2000" smtClean="0"/>
              <a:t>but control info will flow on both directions!</a:t>
            </a:r>
          </a:p>
          <a:p>
            <a:r>
              <a:rPr lang="en-US" sz="2400" smtClean="0"/>
              <a:t>use finite state machines (FSM)  to specify sender, receiver</a:t>
            </a:r>
          </a:p>
        </p:txBody>
      </p:sp>
      <p:grpSp>
        <p:nvGrpSpPr>
          <p:cNvPr id="49158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49175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/>
                <a:t>state</a:t>
              </a:r>
            </a:p>
            <a:p>
              <a:r>
                <a:rPr lang="en-US" sz="2000"/>
                <a:t>1</a:t>
              </a:r>
            </a:p>
          </p:txBody>
        </p:sp>
      </p:grpSp>
      <p:sp>
        <p:nvSpPr>
          <p:cNvPr id="49159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180 h 180"/>
              <a:gd name="T2" fmla="*/ 1446 w 1446"/>
              <a:gd name="T3" fmla="*/ 168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60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49172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/>
                <a:t>state</a:t>
              </a:r>
            </a:p>
            <a:p>
              <a:r>
                <a:rPr lang="en-US" sz="2000"/>
                <a:t>2</a:t>
              </a:r>
            </a:p>
          </p:txBody>
        </p:sp>
      </p:grp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event causing state transition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actions taken on state transition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</a:rPr>
              <a:t>state:</a:t>
            </a:r>
            <a:r>
              <a:rPr lang="en-US" sz="1800"/>
              <a:t> when in this “state” next state uniquely determined by next event</a:t>
            </a:r>
          </a:p>
        </p:txBody>
      </p:sp>
      <p:sp>
        <p:nvSpPr>
          <p:cNvPr id="49165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48 w 60"/>
              <a:gd name="T1" fmla="*/ 366 h 366"/>
              <a:gd name="T2" fmla="*/ 60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48 w 60"/>
              <a:gd name="T1" fmla="*/ 366 h 366"/>
              <a:gd name="T2" fmla="*/ 60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68" name="Group 20"/>
          <p:cNvGrpSpPr>
            <a:grpSpLocks/>
          </p:cNvGrpSpPr>
          <p:nvPr/>
        </p:nvGrpSpPr>
        <p:grpSpPr bwMode="auto">
          <a:xfrm>
            <a:off x="4581525" y="5108575"/>
            <a:ext cx="966788" cy="671513"/>
            <a:chOff x="3516" y="3260"/>
            <a:chExt cx="609" cy="423"/>
          </a:xfrm>
        </p:grpSpPr>
        <p:sp>
          <p:nvSpPr>
            <p:cNvPr id="49169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event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70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actions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9171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4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smtClean="0"/>
              <a:t>Rdt1.0: </a:t>
            </a:r>
            <a:r>
              <a:rPr lang="en-US" sz="2400" smtClean="0"/>
              <a:t>reliable transfer over a reliable channel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sz="2400" smtClean="0"/>
              <a:t>underlying channel perfectly reliable</a:t>
            </a:r>
          </a:p>
          <a:p>
            <a:pPr lvl="1"/>
            <a:r>
              <a:rPr lang="en-US" sz="2000" smtClean="0"/>
              <a:t>no bit errors</a:t>
            </a:r>
          </a:p>
          <a:p>
            <a:pPr lvl="1"/>
            <a:r>
              <a:rPr lang="en-US" sz="2000" smtClean="0"/>
              <a:t>no loss of packets</a:t>
            </a:r>
          </a:p>
          <a:p>
            <a:r>
              <a:rPr lang="en-US" sz="2400" smtClean="0"/>
              <a:t>separate FSMs for sender, receiver:</a:t>
            </a:r>
          </a:p>
          <a:p>
            <a:pPr lvl="1"/>
            <a:r>
              <a:rPr lang="en-US" sz="2000" smtClean="0"/>
              <a:t>sender sends data into underlying channel</a:t>
            </a:r>
          </a:p>
          <a:p>
            <a:pPr lvl="1"/>
            <a:r>
              <a:rPr lang="en-US" sz="2000" smtClean="0"/>
              <a:t>receiver read data from underlying channel</a:t>
            </a:r>
          </a:p>
        </p:txBody>
      </p:sp>
      <p:sp>
        <p:nvSpPr>
          <p:cNvPr id="50182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4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packet = make_pkt(data)</a:t>
            </a:r>
          </a:p>
          <a:p>
            <a:pPr algn="l"/>
            <a:r>
              <a:rPr lang="en-US">
                <a:latin typeface="Arial" charset="0"/>
              </a:rPr>
              <a:t>udt_send(packet)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7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9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 (packet,data)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0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2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3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>
              <a:latin typeface="Times New Roman" pitchFamily="18" charset="0"/>
            </a:endParaRPr>
          </a:p>
        </p:txBody>
      </p:sp>
      <p:sp>
        <p:nvSpPr>
          <p:cNvPr id="50194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5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6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rdt_rcv(packet)</a:t>
            </a:r>
          </a:p>
        </p:txBody>
      </p:sp>
      <p:sp>
        <p:nvSpPr>
          <p:cNvPr id="50197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0198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600" u="none" smtClean="0"/>
              <a:t>Rdt2.0: </a:t>
            </a:r>
            <a:r>
              <a:rPr lang="en-US" sz="3600" smtClean="0"/>
              <a:t>channel with bit errors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r>
              <a:rPr lang="en-US" sz="2400" smtClean="0"/>
              <a:t>underlying channel may flip bits in packet</a:t>
            </a:r>
          </a:p>
          <a:p>
            <a:pPr lvl="1"/>
            <a:r>
              <a:rPr lang="en-US" sz="2000" smtClean="0"/>
              <a:t>checksum to detect bit errors</a:t>
            </a:r>
          </a:p>
          <a:p>
            <a:r>
              <a:rPr lang="en-US" sz="2400" i="1" smtClean="0"/>
              <a:t>the</a:t>
            </a:r>
            <a:r>
              <a:rPr lang="en-US" sz="2400" smtClean="0"/>
              <a:t> question: how to recover from errors: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acknowledgements (ACKs):</a:t>
            </a:r>
            <a:r>
              <a:rPr lang="en-US" sz="2000" smtClean="0"/>
              <a:t> receiver explicitly tells sender that pkt received OK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negative acknowledgements (NAKs):</a:t>
            </a:r>
            <a:r>
              <a:rPr lang="en-US" sz="2000" smtClean="0"/>
              <a:t> receiver explicitly tells sender that pkt had errors</a:t>
            </a:r>
          </a:p>
          <a:p>
            <a:pPr lvl="1"/>
            <a:r>
              <a:rPr lang="en-US" sz="2000" smtClean="0"/>
              <a:t>sender retransmits pkt on receipt of NAK</a:t>
            </a:r>
          </a:p>
          <a:p>
            <a:r>
              <a:rPr lang="en-US" sz="2400" smtClean="0"/>
              <a:t>new mechanisms in </a:t>
            </a:r>
            <a:r>
              <a:rPr lang="en-US" sz="2400" b="1" smtClean="0">
                <a:latin typeface="Courier New" pitchFamily="49" charset="0"/>
              </a:rPr>
              <a:t>rdt2.0</a:t>
            </a:r>
            <a:r>
              <a:rPr lang="en-US" sz="2400" smtClean="0"/>
              <a:t> (beyond </a:t>
            </a:r>
            <a:r>
              <a:rPr lang="en-US" sz="2400" b="1" smtClean="0">
                <a:latin typeface="Courier New" pitchFamily="49" charset="0"/>
              </a:rPr>
              <a:t>rdt1.0</a:t>
            </a:r>
            <a:r>
              <a:rPr lang="en-US" sz="2400" smtClean="0"/>
              <a:t>):</a:t>
            </a:r>
          </a:p>
          <a:p>
            <a:pPr lvl="1"/>
            <a:r>
              <a:rPr lang="en-US" sz="2000" smtClean="0"/>
              <a:t>error detection</a:t>
            </a:r>
          </a:p>
          <a:p>
            <a:pPr lvl="1"/>
            <a:r>
              <a:rPr lang="en-US" sz="2000" smtClean="0"/>
              <a:t>receiver feedback: control msgs (ACK,NAK) rcvr-&gt;sender</a:t>
            </a:r>
          </a:p>
        </p:txBody>
      </p:sp>
      <p:grpSp>
        <p:nvGrpSpPr>
          <p:cNvPr id="51206" name="Group 4"/>
          <p:cNvGrpSpPr>
            <a:grpSpLocks/>
          </p:cNvGrpSpPr>
          <p:nvPr/>
        </p:nvGrpSpPr>
        <p:grpSpPr bwMode="auto">
          <a:xfrm>
            <a:off x="0" y="2549525"/>
            <a:ext cx="9144000" cy="3130550"/>
            <a:chOff x="0" y="1606"/>
            <a:chExt cx="5760" cy="1972"/>
          </a:xfrm>
        </p:grpSpPr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0" y="1606"/>
              <a:ext cx="5760" cy="1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760" y="1888"/>
              <a:ext cx="407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 i="1">
                  <a:solidFill>
                    <a:srgbClr val="FF0000"/>
                  </a:solidFill>
                </a:rPr>
                <a:t>How do humans recover from “errors”</a:t>
              </a:r>
            </a:p>
            <a:p>
              <a:r>
                <a:rPr lang="en-US" sz="2800" i="1">
                  <a:solidFill>
                    <a:srgbClr val="FF0000"/>
                  </a:solidFill>
                </a:rPr>
                <a:t>during conversation?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0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600" u="none" smtClean="0"/>
              <a:t>Rdt2.0: </a:t>
            </a:r>
            <a:r>
              <a:rPr lang="en-US" sz="3600" smtClean="0"/>
              <a:t>channel with bit errors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r>
              <a:rPr lang="en-US" sz="2400" smtClean="0"/>
              <a:t>underlying channel may flip bits in packet</a:t>
            </a:r>
          </a:p>
          <a:p>
            <a:pPr lvl="1"/>
            <a:r>
              <a:rPr lang="en-US" sz="2000" smtClean="0"/>
              <a:t>checksum to detect bit errors</a:t>
            </a:r>
          </a:p>
          <a:p>
            <a:r>
              <a:rPr lang="en-US" sz="2400" i="1" smtClean="0"/>
              <a:t>the</a:t>
            </a:r>
            <a:r>
              <a:rPr lang="en-US" sz="2400" smtClean="0"/>
              <a:t> question: how to recover from errors: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acknowledgements (ACKs):</a:t>
            </a:r>
            <a:r>
              <a:rPr lang="en-US" sz="2000" smtClean="0"/>
              <a:t> receiver explicitly tells sender that pkt received OK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negative acknowledgements (NAKs):</a:t>
            </a:r>
            <a:r>
              <a:rPr lang="en-US" sz="2000" smtClean="0"/>
              <a:t> receiver explicitly tells sender that pkt had errors</a:t>
            </a:r>
          </a:p>
          <a:p>
            <a:pPr lvl="1"/>
            <a:r>
              <a:rPr lang="en-US" sz="2000" smtClean="0"/>
              <a:t>sender retransmits pkt on receipt of NAK</a:t>
            </a:r>
          </a:p>
          <a:p>
            <a:r>
              <a:rPr lang="en-US" sz="2400" smtClean="0"/>
              <a:t>new mechanisms in </a:t>
            </a:r>
            <a:r>
              <a:rPr lang="en-US" sz="2400" b="1" smtClean="0">
                <a:latin typeface="Courier New" pitchFamily="49" charset="0"/>
              </a:rPr>
              <a:t>rdt2.0</a:t>
            </a:r>
            <a:r>
              <a:rPr lang="en-US" sz="2400" smtClean="0"/>
              <a:t> (beyond </a:t>
            </a:r>
            <a:r>
              <a:rPr lang="en-US" sz="2400" b="1" smtClean="0">
                <a:latin typeface="Courier New" pitchFamily="49" charset="0"/>
              </a:rPr>
              <a:t>rdt1.0</a:t>
            </a:r>
            <a:r>
              <a:rPr lang="en-US" sz="2400" smtClean="0"/>
              <a:t>):</a:t>
            </a:r>
          </a:p>
          <a:p>
            <a:pPr lvl="1"/>
            <a:r>
              <a:rPr lang="en-US" sz="2000" smtClean="0"/>
              <a:t>error detection</a:t>
            </a:r>
          </a:p>
          <a:p>
            <a:pPr lvl="1"/>
            <a:r>
              <a:rPr lang="en-US" sz="2000" smtClean="0"/>
              <a:t>receiver feedback: control msgs (ACK,NAK) rcvr-&gt;sender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FSM specification</a:t>
            </a:r>
            <a:endParaRPr lang="en-US" smtClean="0"/>
          </a:p>
        </p:txBody>
      </p:sp>
      <p:sp>
        <p:nvSpPr>
          <p:cNvPr id="5325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26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328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328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328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26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328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3270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1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272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53279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call from below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3273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4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3275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53276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7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78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operation with no errors</a:t>
            </a:r>
            <a:endParaRPr lang="en-US" smtClean="0"/>
          </a:p>
        </p:txBody>
      </p:sp>
      <p:sp>
        <p:nvSpPr>
          <p:cNvPr id="5427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429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432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432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432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9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431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4294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7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5431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5431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10 h 1928"/>
              <a:gd name="T2" fmla="*/ 1003 w 4219"/>
              <a:gd name="T3" fmla="*/ 0 h 1928"/>
              <a:gd name="T4" fmla="*/ 3387 w 4219"/>
              <a:gd name="T5" fmla="*/ 1928 h 1928"/>
              <a:gd name="T6" fmla="*/ 4219 w 4219"/>
              <a:gd name="T7" fmla="*/ 1928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431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4200 w 4200"/>
              <a:gd name="T1" fmla="*/ 1424 h 1424"/>
              <a:gd name="T2" fmla="*/ 3224 w 4200"/>
              <a:gd name="T3" fmla="*/ 1424 h 1424"/>
              <a:gd name="T4" fmla="*/ 1880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431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error scenario</a:t>
            </a:r>
            <a:endParaRPr lang="en-US" smtClean="0"/>
          </a:p>
        </p:txBody>
      </p:sp>
      <p:sp>
        <p:nvSpPr>
          <p:cNvPr id="5530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31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534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534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535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5317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534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5318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9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21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5534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5534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24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10 h 412"/>
              <a:gd name="T2" fmla="*/ 1003 w 4372"/>
              <a:gd name="T3" fmla="*/ 0 h 412"/>
              <a:gd name="T4" fmla="*/ 3508 w 4372"/>
              <a:gd name="T5" fmla="*/ 412 h 412"/>
              <a:gd name="T6" fmla="*/ 4372 w 4372"/>
              <a:gd name="T7" fmla="*/ 412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534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4200 w 4200"/>
              <a:gd name="T1" fmla="*/ 1424 h 1424"/>
              <a:gd name="T2" fmla="*/ 3224 w 4200"/>
              <a:gd name="T3" fmla="*/ 1424 h 1424"/>
              <a:gd name="T4" fmla="*/ 1880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533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3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758 w 2758"/>
              <a:gd name="T1" fmla="*/ 646 h 646"/>
              <a:gd name="T2" fmla="*/ 1763 w 2758"/>
              <a:gd name="T3" fmla="*/ 629 h 646"/>
              <a:gd name="T4" fmla="*/ 1039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1013 w 2566"/>
              <a:gd name="T3" fmla="*/ 0 h 1344"/>
              <a:gd name="T4" fmla="*/ 1650 w 2566"/>
              <a:gd name="T5" fmla="*/ 1344 h 1344"/>
              <a:gd name="T6" fmla="*/ 2566 w 2566"/>
              <a:gd name="T7" fmla="*/ 1344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37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9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What happens if ACK/NAK corrupted?</a:t>
            </a:r>
            <a:endParaRPr lang="en-US" sz="2400" smtClean="0"/>
          </a:p>
          <a:p>
            <a:r>
              <a:rPr lang="en-US" sz="2000" smtClean="0"/>
              <a:t>sender doesn’t know what happened at receiver!</a:t>
            </a:r>
          </a:p>
          <a:p>
            <a:r>
              <a:rPr lang="en-US" sz="2000" smtClean="0"/>
              <a:t>can’t just retransmit: possible duplicate</a:t>
            </a:r>
            <a:endParaRPr lang="en-US" sz="2400" smtClean="0"/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endParaRPr lang="en-US" sz="20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Handling duplicates: </a:t>
            </a:r>
          </a:p>
          <a:p>
            <a:r>
              <a:rPr lang="en-US" sz="2000" smtClean="0"/>
              <a:t>sender retransmits current pkt if ACK/NAK garbled</a:t>
            </a:r>
          </a:p>
          <a:p>
            <a:r>
              <a:rPr lang="en-US" sz="2000" smtClean="0"/>
              <a:t>sender adds </a:t>
            </a:r>
            <a:r>
              <a:rPr lang="en-US" sz="2000" i="1" smtClean="0">
                <a:solidFill>
                  <a:srgbClr val="000099"/>
                </a:solidFill>
              </a:rPr>
              <a:t>sequence number</a:t>
            </a:r>
            <a:r>
              <a:rPr lang="en-US" sz="2000" smtClean="0"/>
              <a:t> to each pkt</a:t>
            </a:r>
          </a:p>
          <a:p>
            <a:r>
              <a:rPr lang="en-US" sz="2000" smtClean="0"/>
              <a:t>receiver discards (doesn’t deliver up) duplicate pkt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95850" y="4522788"/>
            <a:ext cx="3467100" cy="1401762"/>
            <a:chOff x="3084" y="2849"/>
            <a:chExt cx="2184" cy="883"/>
          </a:xfrm>
        </p:grpSpPr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3139" y="3035"/>
              <a:ext cx="207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sz="2000"/>
                <a:t>Sender sends one packet, </a:t>
              </a:r>
            </a:p>
            <a:p>
              <a:pPr algn="l"/>
              <a:r>
                <a:rPr lang="en-US" sz="2000"/>
                <a:t>then waits for receiver </a:t>
              </a:r>
            </a:p>
            <a:p>
              <a:pPr algn="l"/>
              <a:r>
                <a:rPr lang="en-US" sz="2000"/>
                <a:t>response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30" name="Group 8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56331" name="Rectangle 9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2" name="Text Box 10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FF0000"/>
                    </a:solidFill>
                  </a:rPr>
                  <a:t>stop and wait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8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mtClean="0"/>
              <a:t>Transport services and protocols</a:t>
            </a:r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en-US" sz="2000" smtClean="0"/>
              <a:t>provide</a:t>
            </a:r>
            <a:r>
              <a:rPr lang="en-US" sz="2000" i="1" smtClean="0">
                <a:solidFill>
                  <a:srgbClr val="FF0000"/>
                </a:solidFill>
              </a:rPr>
              <a:t> logical communication</a:t>
            </a:r>
            <a:r>
              <a:rPr lang="en-US" sz="2000" smtClean="0"/>
              <a:t> between app processes running on different hosts</a:t>
            </a:r>
          </a:p>
          <a:p>
            <a:r>
              <a:rPr lang="en-US" sz="2000" smtClean="0"/>
              <a:t>transport protocols run in end systems </a:t>
            </a:r>
          </a:p>
          <a:p>
            <a:pPr lvl="1"/>
            <a:r>
              <a:rPr lang="en-US" sz="2000" smtClean="0"/>
              <a:t>send side: breaks app messages into </a:t>
            </a:r>
            <a:r>
              <a:rPr lang="en-US" sz="2000" smtClean="0">
                <a:solidFill>
                  <a:srgbClr val="FF0000"/>
                </a:solidFill>
              </a:rPr>
              <a:t>segments</a:t>
            </a:r>
            <a:r>
              <a:rPr lang="en-US" sz="2000" smtClean="0"/>
              <a:t>, passes to  network layer</a:t>
            </a:r>
          </a:p>
          <a:p>
            <a:pPr lvl="1"/>
            <a:r>
              <a:rPr lang="en-US" sz="2000" smtClean="0"/>
              <a:t>rcv side: reassembles segments into messages, passes to app layer</a:t>
            </a:r>
          </a:p>
          <a:p>
            <a:r>
              <a:rPr lang="en-US" sz="2000" smtClean="0"/>
              <a:t>more than one transport protocol available to apps</a:t>
            </a:r>
          </a:p>
          <a:p>
            <a:pPr lvl="1"/>
            <a:r>
              <a:rPr lang="en-US" sz="2000" smtClean="0"/>
              <a:t>Internet: TCP and UDP</a:t>
            </a:r>
          </a:p>
        </p:txBody>
      </p:sp>
      <p:sp>
        <p:nvSpPr>
          <p:cNvPr id="1043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5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46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0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47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0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1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2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3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4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5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6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7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8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9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0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1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2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3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4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1375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86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7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8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9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376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2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3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4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5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377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78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79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0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1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1048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0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1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2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3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57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8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9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4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54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5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6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0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1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2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3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1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48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9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0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62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4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66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7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45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7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8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2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3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4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69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1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2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73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4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39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0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75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36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76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8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9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80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1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33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82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0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1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83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5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6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7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8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27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8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9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89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24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5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6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9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9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1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2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3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96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18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9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0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97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9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0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1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2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15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6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7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3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2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3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4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4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7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8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9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09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0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10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06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7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8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11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2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3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4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5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6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7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8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9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0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1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22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293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5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6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7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8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03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4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5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99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0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1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2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23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0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2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3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4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5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0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91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92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86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7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8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9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24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67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0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71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7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8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9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73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4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5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6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125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2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3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4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37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240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64" name="Picture 520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5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6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41" name="Picture 523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42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3097" name="Clip" r:id="rId5" imgW="826829" imgH="840406" progId="">
                  <p:embed/>
                </p:oleObj>
              </a:graphicData>
            </a:graphic>
          </p:graphicFrame>
          <p:graphicFrame>
            <p:nvGraphicFramePr>
              <p:cNvPr id="1038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3098" name="Clip" r:id="rId6" imgW="1268295" imgH="1199426" progId="">
                  <p:embed/>
                </p:oleObj>
              </a:graphicData>
            </a:graphic>
          </p:graphicFrame>
        </p:grpSp>
        <p:grpSp>
          <p:nvGrpSpPr>
            <p:cNvPr id="1243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3099" name="Clip" r:id="rId7" imgW="826829" imgH="840406" progId="">
                  <p:embed/>
                </p:oleObj>
              </a:graphicData>
            </a:graphic>
          </p:graphicFrame>
          <p:graphicFrame>
            <p:nvGraphicFramePr>
              <p:cNvPr id="1036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3100" name="Clip" r:id="rId8" imgW="1268295" imgH="1199426" progId="">
                  <p:embed/>
                </p:oleObj>
              </a:graphicData>
            </a:graphic>
          </p:graphicFrame>
        </p:grpSp>
        <p:graphicFrame>
          <p:nvGraphicFramePr>
            <p:cNvPr id="102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173101" name="Clip" r:id="rId9" imgW="1307263" imgH="1084139" progId="">
                <p:embed/>
              </p:oleObj>
            </a:graphicData>
          </a:graphic>
        </p:graphicFrame>
        <p:grpSp>
          <p:nvGrpSpPr>
            <p:cNvPr id="1244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56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1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2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173102" name="Clip" r:id="rId10" imgW="1307263" imgH="1084139" progId="">
                <p:embed/>
              </p:oleObj>
            </a:graphicData>
          </a:graphic>
        </p:graphicFrame>
        <p:graphicFrame>
          <p:nvGraphicFramePr>
            <p:cNvPr id="1028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173103" name="Clip" r:id="rId11" imgW="1307263" imgH="1084139" progId="">
                <p:embed/>
              </p:oleObj>
            </a:graphicData>
          </a:graphic>
        </p:graphicFrame>
        <p:graphicFrame>
          <p:nvGraphicFramePr>
            <p:cNvPr id="1029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173104" name="Clip" r:id="rId12" imgW="1307263" imgH="1084139" progId="">
                <p:embed/>
              </p:oleObj>
            </a:graphicData>
          </a:graphic>
        </p:graphicFrame>
        <p:graphicFrame>
          <p:nvGraphicFramePr>
            <p:cNvPr id="1030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173105" name="Clip" r:id="rId13" imgW="1307263" imgH="1084139" progId="">
                <p:embed/>
              </p:oleObj>
            </a:graphicData>
          </a:graphic>
        </p:graphicFrame>
        <p:grpSp>
          <p:nvGrpSpPr>
            <p:cNvPr id="1245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3106" name="Clip" r:id="rId14" imgW="826829" imgH="840406" progId="">
                  <p:embed/>
                </p:oleObj>
              </a:graphicData>
            </a:graphic>
          </p:graphicFrame>
          <p:graphicFrame>
            <p:nvGraphicFramePr>
              <p:cNvPr id="1034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3107" name="Clip" r:id="rId15" imgW="1268295" imgH="1199426" progId="">
                  <p:embed/>
                </p:oleObj>
              </a:graphicData>
            </a:graphic>
          </p:graphicFrame>
        </p:grpSp>
        <p:grpSp>
          <p:nvGrpSpPr>
            <p:cNvPr id="1246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3108" name="Clip" r:id="rId16" imgW="826829" imgH="840406" progId="">
                  <p:embed/>
                </p:oleObj>
              </a:graphicData>
            </a:graphic>
          </p:graphicFrame>
          <p:graphicFrame>
            <p:nvGraphicFramePr>
              <p:cNvPr id="1032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3109" name="Clip" r:id="rId17" imgW="1268295" imgH="1199426" progId="">
                  <p:embed/>
                </p:oleObj>
              </a:graphicData>
            </a:graphic>
          </p:graphicFrame>
        </p:grpSp>
        <p:grpSp>
          <p:nvGrpSpPr>
            <p:cNvPr id="1247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48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3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4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8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0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2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4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8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9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27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1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2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7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8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9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33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34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5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50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14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6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7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18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24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5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6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20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1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2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3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51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196" name="Picture 599" descr="31u_bnrz[1]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7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8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9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0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1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2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3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4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5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6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7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8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9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0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1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2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3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52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78" name="Picture 618" descr="31u_bnrz[1]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9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0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1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2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3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4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5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6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9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0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1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2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3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4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5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4" name="Group 668"/>
          <p:cNvGrpSpPr>
            <a:grpSpLocks/>
          </p:cNvGrpSpPr>
          <p:nvPr/>
        </p:nvGrpSpPr>
        <p:grpSpPr bwMode="auto">
          <a:xfrm>
            <a:off x="5400675" y="1181100"/>
            <a:ext cx="1057275" cy="957263"/>
            <a:chOff x="-153" y="1680"/>
            <a:chExt cx="666" cy="603"/>
          </a:xfrm>
        </p:grpSpPr>
        <p:grpSp>
          <p:nvGrpSpPr>
            <p:cNvPr id="1169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71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6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7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70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6" name="Group 669"/>
          <p:cNvGrpSpPr>
            <a:grpSpLocks/>
          </p:cNvGrpSpPr>
          <p:nvPr/>
        </p:nvGrpSpPr>
        <p:grpSpPr bwMode="auto">
          <a:xfrm>
            <a:off x="7966075" y="4087813"/>
            <a:ext cx="1057275" cy="957262"/>
            <a:chOff x="-153" y="1680"/>
            <a:chExt cx="666" cy="603"/>
          </a:xfrm>
        </p:grpSpPr>
        <p:grpSp>
          <p:nvGrpSpPr>
            <p:cNvPr id="116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6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8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1156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5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83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/>
          <a:lstStyle/>
          <a:p>
            <a:r>
              <a:rPr lang="en-US" sz="3200" smtClean="0"/>
              <a:t>rdt2.1: sender, handles garbled ACK/NAKs</a:t>
            </a:r>
            <a:endParaRPr lang="en-US" smtClean="0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>
                <a:latin typeface="Arial" charset="0"/>
              </a:rPr>
              <a:t>Wait for call 0 from above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make_pkt(0,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5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7356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5738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7357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3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4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make_pkt(1,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 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57381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</a:t>
              </a:r>
            </a:p>
            <a:p>
              <a:r>
                <a:rPr lang="en-US" sz="1400">
                  <a:latin typeface="Arial" charset="0"/>
                </a:rPr>
                <a:t> 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57376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7377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7378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sz="3200" smtClean="0"/>
              <a:t>rdt2.1: receiver, handles garbled </a:t>
            </a:r>
            <a:r>
              <a:rPr lang="en-US" sz="2800" smtClean="0"/>
              <a:t>ACK/NAKs</a:t>
            </a:r>
            <a:endParaRPr lang="en-US" sz="3200" smtClean="0"/>
          </a:p>
        </p:txBody>
      </p:sp>
      <p:grpSp>
        <p:nvGrpSpPr>
          <p:cNvPr id="58373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8402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9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840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8384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5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7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88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9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1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2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has_seq1(rcvpkt)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8393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4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5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6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7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8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9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28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rdt2.1: discussion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400" smtClean="0"/>
              <a:t>seq # added to pkt</a:t>
            </a:r>
          </a:p>
          <a:p>
            <a:r>
              <a:rPr lang="en-US" sz="2400" smtClean="0"/>
              <a:t>two seq. #’s (0,1) will suffice.  Why?</a:t>
            </a:r>
          </a:p>
          <a:p>
            <a:r>
              <a:rPr lang="en-US" sz="2400" smtClean="0"/>
              <a:t>must check if received ACK/NAK corrupted </a:t>
            </a:r>
          </a:p>
          <a:p>
            <a:r>
              <a:rPr lang="en-US" sz="2400" smtClean="0"/>
              <a:t>twice as many states</a:t>
            </a:r>
          </a:p>
          <a:p>
            <a:pPr lvl="1"/>
            <a:r>
              <a:rPr lang="en-US" sz="2000" smtClean="0"/>
              <a:t>state must “remember” whether “current” pkt has 0 or 1 seq. #</a:t>
            </a:r>
          </a:p>
          <a:p>
            <a:endParaRPr lang="en-US" sz="2400" smtClean="0"/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Receiver:</a:t>
            </a:r>
            <a:endParaRPr lang="en-US" sz="2400" smtClean="0"/>
          </a:p>
          <a:p>
            <a:r>
              <a:rPr lang="en-US" sz="2400" smtClean="0"/>
              <a:t>must check if received packet is duplicate</a:t>
            </a:r>
          </a:p>
          <a:p>
            <a:pPr lvl="1"/>
            <a:r>
              <a:rPr lang="en-US" sz="2000" smtClean="0"/>
              <a:t>state indicates whether 0 or 1 is expected pkt seq #</a:t>
            </a:r>
          </a:p>
          <a:p>
            <a:r>
              <a:rPr lang="en-US" sz="2400" smtClean="0"/>
              <a:t>note: receiver can </a:t>
            </a:r>
            <a:r>
              <a:rPr lang="en-US" sz="2400" i="1" smtClean="0"/>
              <a:t>not</a:t>
            </a:r>
            <a:r>
              <a:rPr lang="en-US" sz="2400" smtClean="0"/>
              <a:t> know if its last ACK/NAK received OK at sender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rdt2.2: a NAK-free protocol</a:t>
            </a:r>
            <a:endParaRPr lang="en-US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 sz="2400" smtClean="0"/>
              <a:t>same functionality as rdt2.1, using ACKs only</a:t>
            </a:r>
          </a:p>
          <a:p>
            <a:r>
              <a:rPr lang="en-US" sz="2400" smtClean="0"/>
              <a:t>instead of NAK, receiver sends ACK for last pkt received OK</a:t>
            </a:r>
          </a:p>
          <a:p>
            <a:pPr lvl="1"/>
            <a:r>
              <a:rPr lang="en-US" sz="2000" smtClean="0"/>
              <a:t>receiver must </a:t>
            </a:r>
            <a:r>
              <a:rPr lang="en-US" sz="2000" i="1" smtClean="0"/>
              <a:t>explicitly</a:t>
            </a:r>
            <a:r>
              <a:rPr lang="en-US" sz="2000" smtClean="0"/>
              <a:t> include seq # of pkt being ACKed </a:t>
            </a:r>
          </a:p>
          <a:p>
            <a:r>
              <a:rPr lang="en-US" sz="2400" smtClean="0"/>
              <a:t>duplicate ACK at sender results in same action as NAK: </a:t>
            </a:r>
            <a:r>
              <a:rPr lang="en-US" sz="2400" i="1" smtClean="0"/>
              <a:t>retransmit current pkt</a:t>
            </a:r>
            <a:endParaRPr lang="en-US" sz="240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1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sz="3200" smtClean="0"/>
              <a:t>rdt2.2: sender, receiver fragments</a:t>
            </a:r>
          </a:p>
        </p:txBody>
      </p:sp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61463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1480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call 0 from above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61464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sndpkt = make_pkt(0, data, checksum)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65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rdt_send(data)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66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7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8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2835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9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95 h 1080"/>
                <a:gd name="T2" fmla="*/ 0 w 735"/>
                <a:gd name="T3" fmla="*/ 855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0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1471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 </a:t>
              </a:r>
            </a:p>
            <a:p>
              <a:pPr algn="l"/>
              <a:r>
                <a:rPr lang="en-US">
                  <a:latin typeface="Arial" charset="0"/>
                </a:rPr>
                <a:t>( corrupt(rcvpkt) ||</a:t>
              </a:r>
            </a:p>
            <a:p>
              <a:pPr algn="l"/>
              <a:r>
                <a:rPr lang="en-US">
                  <a:latin typeface="Arial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>
                  <a:latin typeface="Arial" charset="0"/>
                </a:rPr>
                <a:t> 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72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3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  <a:gd name="T6" fmla="*/ 0 w 128"/>
                <a:gd name="T7" fmla="*/ 0 h 774"/>
                <a:gd name="T8" fmla="*/ 128 w 128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4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  </a:t>
              </a:r>
            </a:p>
            <a:p>
              <a:pPr algn="l"/>
              <a:r>
                <a:rPr lang="en-US">
                  <a:latin typeface="Arial" charset="0"/>
                </a:rPr>
                <a:t>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&amp;&amp;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75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61476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478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ACK</a:t>
                </a:r>
              </a:p>
              <a:p>
                <a:r>
                  <a:rPr lang="en-US" sz="1400">
                    <a:latin typeface="Arial" charset="0"/>
                  </a:rPr>
                  <a:t>0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61477" name="Text Box 22"/>
            <p:cNvSpPr txBox="1">
              <a:spLocks noChangeArrowheads="1"/>
            </p:cNvSpPr>
            <p:nvPr/>
          </p:nvSpPr>
          <p:spPr bwMode="auto">
            <a:xfrm>
              <a:off x="2320" y="1817"/>
              <a:ext cx="10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61446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61448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  &amp;&amp; has_seq1(rcvpkt)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49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extract(</a:t>
              </a:r>
              <a:r>
                <a:rPr lang="en-US" dirty="0" err="1">
                  <a:latin typeface="Arial" charset="0"/>
                </a:rPr>
                <a:t>rcvpkt,data</a:t>
              </a:r>
              <a:r>
                <a:rPr lang="en-US" dirty="0">
                  <a:latin typeface="Arial" charset="0"/>
                </a:rPr>
                <a:t>)</a:t>
              </a:r>
            </a:p>
            <a:p>
              <a:pPr algn="l"/>
              <a:r>
                <a:rPr lang="en-US" dirty="0" err="1">
                  <a:latin typeface="Arial" charset="0"/>
                </a:rPr>
                <a:t>deliver_data</a:t>
              </a:r>
              <a:r>
                <a:rPr lang="en-US" dirty="0">
                  <a:latin typeface="Arial" charset="0"/>
                </a:rPr>
                <a:t>(data)</a:t>
              </a:r>
            </a:p>
            <a:p>
              <a:pPr algn="l"/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sndpkt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make_pkt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(ACK1, </a:t>
              </a:r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chksum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)</a:t>
              </a:r>
            </a:p>
            <a:p>
              <a:pPr algn="l"/>
              <a:r>
                <a:rPr lang="en-US" dirty="0" err="1">
                  <a:latin typeface="Arial" charset="0"/>
                </a:rPr>
                <a:t>udt_send</a:t>
              </a:r>
              <a:r>
                <a:rPr lang="en-US" dirty="0">
                  <a:latin typeface="Arial" charset="0"/>
                </a:rPr>
                <a:t>(</a:t>
              </a:r>
              <a:r>
                <a:rPr lang="en-US" dirty="0" err="1">
                  <a:latin typeface="Arial" charset="0"/>
                </a:rPr>
                <a:t>sndpkt</a:t>
              </a:r>
              <a:r>
                <a:rPr lang="en-US" dirty="0">
                  <a:latin typeface="Arial" charset="0"/>
                </a:rPr>
                <a:t>)</a:t>
              </a:r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61450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61452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61461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r>
                    <a:rPr lang="en-US" sz="1400">
                      <a:latin typeface="Arial" charset="0"/>
                    </a:rPr>
                    <a:t>Wait for </a:t>
                  </a:r>
                </a:p>
                <a:p>
                  <a:r>
                    <a:rPr lang="en-US" sz="1400">
                      <a:latin typeface="Arial" charset="0"/>
                    </a:rPr>
                    <a:t>0 from below</a:t>
                  </a:r>
                  <a:endParaRPr 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1453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  <a:gd name="T6" fmla="*/ 0 w 520"/>
                  <a:gd name="T7" fmla="*/ 0 h 117"/>
                  <a:gd name="T8" fmla="*/ 520 w 520"/>
                  <a:gd name="T9" fmla="*/ 117 h 1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4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  <a:gd name="T6" fmla="*/ 0 w 1514"/>
                  <a:gd name="T7" fmla="*/ 0 h 130"/>
                  <a:gd name="T8" fmla="*/ 1514 w 1514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5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6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39 w 619"/>
                  <a:gd name="T1" fmla="*/ 1136 h 1815"/>
                  <a:gd name="T2" fmla="*/ 0 w 619"/>
                  <a:gd name="T3" fmla="*/ 773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7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8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>
                    <a:latin typeface="Arial" charset="0"/>
                  </a:rPr>
                  <a:t>rdt_rcv(rcvpkt) &amp;&amp; </a:t>
                </a:r>
              </a:p>
              <a:p>
                <a:pPr algn="l"/>
                <a:r>
                  <a:rPr lang="en-US">
                    <a:latin typeface="Arial" charset="0"/>
                  </a:rPr>
                  <a:t>   (corrupt(rcvpkt) ||</a:t>
                </a:r>
              </a:p>
              <a:p>
                <a:pPr algn="l"/>
                <a:r>
                  <a:rPr lang="en-US">
                    <a:latin typeface="Arial" charset="0"/>
                  </a:rPr>
                  <a:t>     </a:t>
                </a:r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59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60" name="Text Box 38"/>
              <p:cNvSpPr txBox="1">
                <a:spLocks noChangeArrowheads="1"/>
              </p:cNvSpPr>
              <p:nvPr/>
            </p:nvSpPr>
            <p:spPr bwMode="auto">
              <a:xfrm>
                <a:off x="2108" y="2716"/>
                <a:ext cx="11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61451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Symbol" pitchFamily="18" charset="2"/>
                </a:rPr>
                <a:t>L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76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rdt3.0: channels with errors </a:t>
            </a:r>
            <a:r>
              <a:rPr lang="en-US" sz="3200" i="1" smtClean="0"/>
              <a:t>and</a:t>
            </a:r>
            <a:r>
              <a:rPr lang="en-US" sz="3200" smtClean="0"/>
              <a:t> loss</a:t>
            </a:r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New assumption:</a:t>
            </a:r>
            <a:r>
              <a:rPr lang="en-US" sz="2400" smtClean="0"/>
              <a:t> underlying channel can also lose packets (data or ACKs)</a:t>
            </a:r>
          </a:p>
          <a:p>
            <a:pPr lvl="1"/>
            <a:r>
              <a:rPr lang="en-US" sz="2000" smtClean="0"/>
              <a:t>checksum, seq. #, ACKs, retransmissions will be of help,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Approach:</a:t>
            </a:r>
            <a:r>
              <a:rPr lang="en-US" sz="2400" smtClean="0"/>
              <a:t> sender waits “reasonable” amount of time for ACK </a:t>
            </a:r>
          </a:p>
          <a:p>
            <a:r>
              <a:rPr lang="en-US" sz="2000" smtClean="0"/>
              <a:t>retransmits if no ACK received in this time</a:t>
            </a:r>
          </a:p>
          <a:p>
            <a:r>
              <a:rPr lang="en-US" sz="2000" smtClean="0"/>
              <a:t>if pkt (or ACK) just delayed (not lost):</a:t>
            </a:r>
          </a:p>
          <a:p>
            <a:pPr lvl="1"/>
            <a:r>
              <a:rPr lang="en-US" sz="2000" smtClean="0"/>
              <a:t>retransmission will be  duplicate, but use of seq. #’s already handles this</a:t>
            </a:r>
            <a:endParaRPr lang="en-US" sz="1800" smtClean="0"/>
          </a:p>
          <a:p>
            <a:pPr lvl="1"/>
            <a:r>
              <a:rPr lang="en-US" sz="2000" smtClean="0"/>
              <a:t>receiver must specify seq # of pkt being ACKed</a:t>
            </a:r>
            <a:endParaRPr lang="en-US" sz="1800" smtClean="0"/>
          </a:p>
          <a:p>
            <a:r>
              <a:rPr lang="en-US" sz="2000" smtClean="0"/>
              <a:t>requires countdown timer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3600" smtClean="0"/>
              <a:t>rdt3.0 sender</a:t>
            </a:r>
            <a:endParaRPr lang="en-US" smtClean="0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495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6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497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63544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498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306 h 420"/>
              <a:gd name="T2" fmla="*/ 87 w 549"/>
              <a:gd name="T3" fmla="*/ 420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63542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03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4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5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6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7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8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9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1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3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3514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5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6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7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120 h 430"/>
              <a:gd name="T2" fmla="*/ 15 w 291"/>
              <a:gd name="T3" fmla="*/ 255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8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9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0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1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436 w 436"/>
              <a:gd name="T1" fmla="*/ 101 h 398"/>
              <a:gd name="T2" fmla="*/ 300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2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900 w 900"/>
              <a:gd name="T1" fmla="*/ 360 h 662"/>
              <a:gd name="T2" fmla="*/ 825 w 900"/>
              <a:gd name="T3" fmla="*/ 15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3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4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5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6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7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63528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63540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29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530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63538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31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2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3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34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5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6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7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in action</a:t>
            </a:r>
            <a:endParaRPr lang="en-US" smtClean="0"/>
          </a:p>
        </p:txBody>
      </p:sp>
      <p:pic>
        <p:nvPicPr>
          <p:cNvPr id="64517" name="Picture 3" descr="rdt30_example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in action</a:t>
            </a:r>
            <a:endParaRPr lang="en-US" smtClean="0"/>
          </a:p>
        </p:txBody>
      </p:sp>
      <p:pic>
        <p:nvPicPr>
          <p:cNvPr id="65541" name="Picture 3" descr="rdt30_examples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7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Performance of rdt3.0</a:t>
            </a:r>
            <a:endParaRPr lang="en-US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990600"/>
          </a:xfrm>
        </p:spPr>
        <p:txBody>
          <a:bodyPr/>
          <a:lstStyle/>
          <a:p>
            <a:r>
              <a:rPr lang="en-US" sz="2400" smtClean="0"/>
              <a:t>rdt3.0 works, but performance stinks</a:t>
            </a:r>
          </a:p>
          <a:p>
            <a:r>
              <a:rPr lang="en-US" sz="2400" smtClean="0"/>
              <a:t>ex: 1 Gbps link, 15 ms prop. delay, 8000 bit packet:</a:t>
            </a:r>
          </a:p>
          <a:p>
            <a:endParaRPr lang="en-US" sz="2400" smtClean="0"/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457200" y="36576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U </a:t>
            </a:r>
            <a:r>
              <a:rPr lang="en-US" sz="2000" baseline="-25000"/>
              <a:t>sender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utilization</a:t>
            </a:r>
            <a:r>
              <a:rPr lang="en-US" sz="2000"/>
              <a:t> – fraction of time sender busy sending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81200" y="4191000"/>
          <a:ext cx="5994400" cy="933450"/>
        </p:xfrm>
        <a:graphic>
          <a:graphicData uri="http://schemas.openxmlformats.org/presentationml/2006/ole">
            <p:oleObj spid="_x0000_s175110" name="Picture" r:id="rId3" imgW="3177616" imgH="498211" progId="Word.Picture.8">
              <p:embed/>
            </p:oleObj>
          </a:graphicData>
        </a:graphic>
      </p:graphicFrame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3309938" y="2774950"/>
            <a:ext cx="26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533400" y="51054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if RTT=30 msec, 1KB pkt every 30 msec -&gt; 33kB/sec thruput over 1 Gbps link</a:t>
            </a:r>
          </a:p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network protocol limits use of physical resources!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149475" y="2676525"/>
          <a:ext cx="4991100" cy="876300"/>
        </p:xfrm>
        <a:graphic>
          <a:graphicData uri="http://schemas.openxmlformats.org/presentationml/2006/ole">
            <p:oleObj spid="_x0000_s175111" name="Equation" r:id="rId4" imgW="2387600" imgH="419100" progId="Equation.3">
              <p:embed/>
            </p:oleObj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76200"/>
            <a:ext cx="8566150" cy="1143000"/>
          </a:xfrm>
        </p:spPr>
        <p:txBody>
          <a:bodyPr/>
          <a:lstStyle/>
          <a:p>
            <a:r>
              <a:rPr lang="en-US" dirty="0" smtClean="0"/>
              <a:t>Internet transport-layer protocols</a:t>
            </a:r>
          </a:p>
        </p:txBody>
      </p:sp>
      <p:sp>
        <p:nvSpPr>
          <p:cNvPr id="2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 smtClean="0"/>
              <a:t>reliable, in-order delivery (TCP)</a:t>
            </a:r>
          </a:p>
          <a:p>
            <a:pPr lvl="1"/>
            <a:r>
              <a:rPr lang="en-US" sz="2000" smtClean="0"/>
              <a:t>congestion control </a:t>
            </a:r>
          </a:p>
          <a:p>
            <a:pPr lvl="1"/>
            <a:r>
              <a:rPr lang="en-US" sz="2000" smtClean="0"/>
              <a:t>flow control</a:t>
            </a:r>
          </a:p>
          <a:p>
            <a:pPr lvl="1"/>
            <a:r>
              <a:rPr lang="en-US" sz="2000" smtClean="0"/>
              <a:t>connection setup</a:t>
            </a:r>
            <a:endParaRPr lang="en-US" smtClean="0"/>
          </a:p>
          <a:p>
            <a:r>
              <a:rPr lang="en-US" sz="2400" smtClean="0"/>
              <a:t>unreliable, unordered delivery: UDP</a:t>
            </a:r>
          </a:p>
          <a:p>
            <a:pPr lvl="1"/>
            <a:r>
              <a:rPr lang="en-US" sz="2000" smtClean="0"/>
              <a:t>no-frills extension of “best-effort” IP</a:t>
            </a:r>
          </a:p>
          <a:p>
            <a:r>
              <a:rPr lang="en-US" sz="2400" smtClean="0"/>
              <a:t>services not available: </a:t>
            </a:r>
          </a:p>
          <a:p>
            <a:pPr lvl="1"/>
            <a:r>
              <a:rPr lang="en-US" sz="2000" smtClean="0"/>
              <a:t>delay guarantees</a:t>
            </a:r>
          </a:p>
          <a:p>
            <a:pPr lvl="1"/>
            <a:r>
              <a:rPr lang="en-US" sz="2000" smtClean="0"/>
              <a:t>bandwidth guarantees</a:t>
            </a:r>
          </a:p>
        </p:txBody>
      </p:sp>
      <p:sp>
        <p:nvSpPr>
          <p:cNvPr id="2067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9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070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2446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71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2416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7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8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9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0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1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2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3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4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5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6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7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8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9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30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2431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442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3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4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5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432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438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9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0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1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433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434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5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6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7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072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4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5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76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2413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4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5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78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2410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1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2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9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1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2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83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4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2407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8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9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85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2404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5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86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8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9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0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2401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2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3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92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239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93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5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6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7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8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2395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6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7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99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2392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3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4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0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2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3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04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5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2389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0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1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06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238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7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9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0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2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238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13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2380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1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2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14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6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7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18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2377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8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9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20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2374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6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21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23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24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25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6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237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27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2368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9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0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28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0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1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32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3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2365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34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2362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3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35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6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7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8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9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1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2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3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4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5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46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2349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1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2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3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4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5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5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56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7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8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47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2336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7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8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9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40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1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6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7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8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42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3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4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48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2323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5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6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27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8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3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4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5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29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0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1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2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149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7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8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9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61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2296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320" name="Picture 496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1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22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297" name="Picture 499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98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061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4134" name="Clip" r:id="rId5" imgW="826829" imgH="840406" progId="">
                  <p:embed/>
                </p:oleObj>
              </a:graphicData>
            </a:graphic>
          </p:graphicFrame>
          <p:graphicFrame>
            <p:nvGraphicFramePr>
              <p:cNvPr id="2062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4135" name="Clip" r:id="rId6" imgW="1268295" imgH="1199426" progId="">
                  <p:embed/>
                </p:oleObj>
              </a:graphicData>
            </a:graphic>
          </p:graphicFrame>
        </p:grpSp>
        <p:grpSp>
          <p:nvGrpSpPr>
            <p:cNvPr id="2299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4136" name="Clip" r:id="rId7" imgW="826829" imgH="840406" progId="">
                  <p:embed/>
                </p:oleObj>
              </a:graphicData>
            </a:graphic>
          </p:graphicFrame>
          <p:graphicFrame>
            <p:nvGraphicFramePr>
              <p:cNvPr id="2060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4137" name="Clip" r:id="rId8" imgW="1268295" imgH="1199426" progId="">
                  <p:embed/>
                </p:oleObj>
              </a:graphicData>
            </a:graphic>
          </p:graphicFrame>
        </p:grpSp>
        <p:graphicFrame>
          <p:nvGraphicFramePr>
            <p:cNvPr id="2050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174138" name="Clip" r:id="rId9" imgW="1307263" imgH="1084139" progId="">
                <p:embed/>
              </p:oleObj>
            </a:graphicData>
          </a:graphic>
        </p:graphicFrame>
        <p:grpSp>
          <p:nvGrpSpPr>
            <p:cNvPr id="2300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312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3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5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7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8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174139" name="Clip" r:id="rId10" imgW="1307263" imgH="1084139" progId="">
                <p:embed/>
              </p:oleObj>
            </a:graphicData>
          </a:graphic>
        </p:graphicFrame>
        <p:graphicFrame>
          <p:nvGraphicFramePr>
            <p:cNvPr id="2052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174140" name="Clip" r:id="rId11" imgW="1307263" imgH="1084139" progId="">
                <p:embed/>
              </p:oleObj>
            </a:graphicData>
          </a:graphic>
        </p:graphicFrame>
        <p:graphicFrame>
          <p:nvGraphicFramePr>
            <p:cNvPr id="2053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174141" name="Clip" r:id="rId12" imgW="1307263" imgH="1084139" progId="">
                <p:embed/>
              </p:oleObj>
            </a:graphicData>
          </a:graphic>
        </p:graphicFrame>
        <p:graphicFrame>
          <p:nvGraphicFramePr>
            <p:cNvPr id="2054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174142" name="Clip" r:id="rId13" imgW="1307263" imgH="1084139" progId="">
                <p:embed/>
              </p:oleObj>
            </a:graphicData>
          </a:graphic>
        </p:graphicFrame>
        <p:grpSp>
          <p:nvGrpSpPr>
            <p:cNvPr id="2301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4143" name="Clip" r:id="rId14" imgW="826829" imgH="840406" progId="">
                  <p:embed/>
                </p:oleObj>
              </a:graphicData>
            </a:graphic>
          </p:graphicFrame>
          <p:graphicFrame>
            <p:nvGraphicFramePr>
              <p:cNvPr id="2058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4144" name="Clip" r:id="rId15" imgW="1268295" imgH="1199426" progId="">
                  <p:embed/>
                </p:oleObj>
              </a:graphicData>
            </a:graphic>
          </p:graphicFrame>
        </p:grpSp>
        <p:grpSp>
          <p:nvGrpSpPr>
            <p:cNvPr id="2302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74145" name="Clip" r:id="rId16" imgW="826829" imgH="840406" progId="">
                  <p:embed/>
                </p:oleObj>
              </a:graphicData>
            </a:graphic>
          </p:graphicFrame>
          <p:graphicFrame>
            <p:nvGraphicFramePr>
              <p:cNvPr id="2056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74146" name="Clip" r:id="rId17" imgW="1268295" imgH="1199426" progId="">
                  <p:embed/>
                </p:oleObj>
              </a:graphicData>
            </a:graphic>
          </p:graphicFrame>
        </p:grpSp>
        <p:grpSp>
          <p:nvGrpSpPr>
            <p:cNvPr id="2303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04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7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09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0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1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4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5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8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9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2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73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2283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5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6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87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8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93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4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5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289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90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1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2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74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2270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2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3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74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5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80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81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82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276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7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8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9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75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2252" name="Picture 575" descr="31u_bnrz[1]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8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0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1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2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3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4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5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6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7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8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9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76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2234" name="Picture 594" descr="31u_bnrz[1]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3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77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2227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1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2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3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78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222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79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2217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0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1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0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2212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5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6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1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2207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0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1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2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2202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5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06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3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219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0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4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2190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5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6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5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2186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88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9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rdt3.0: stop-and-wait operation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8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1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5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16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8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 =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0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1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2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3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24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1845 w 1845"/>
              <a:gd name="T3" fmla="*/ 592 h 592"/>
              <a:gd name="T4" fmla="*/ 1095 w 1845"/>
              <a:gd name="T5" fmla="*/ 592 h 592"/>
              <a:gd name="T6" fmla="*/ 0 w 1845"/>
              <a:gd name="T7" fmla="*/ 2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125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128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26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p:oleObj spid="_x0000_s176132" name="Picture" r:id="rId3" imgW="3177616" imgH="498211" progId="Word.Picture.8">
              <p:embed/>
            </p:oleObj>
          </a:graphicData>
        </a:graphic>
      </p:graphicFrame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87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Pipelined protocols</a:t>
            </a:r>
            <a:endParaRPr lang="en-US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pipelining:</a:t>
            </a:r>
            <a:r>
              <a:rPr lang="en-US" sz="2400" smtClean="0"/>
              <a:t> sender allows multiple, “in-flight”, yet-to-be-acknowledged pkts</a:t>
            </a:r>
          </a:p>
          <a:p>
            <a:pPr lvl="1"/>
            <a:r>
              <a:rPr lang="en-US" sz="2000" smtClean="0"/>
              <a:t>range of sequence numbers must be increased</a:t>
            </a:r>
          </a:p>
          <a:p>
            <a:pPr lvl="1"/>
            <a:r>
              <a:rPr lang="en-US" sz="2000" smtClean="0"/>
              <a:t>buffering at sender and/or receiver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r>
              <a:rPr lang="en-US" sz="2400" smtClean="0"/>
              <a:t>two generic forms of pipelined protocols: </a:t>
            </a:r>
            <a:r>
              <a:rPr lang="en-US" sz="2400" i="1" smtClean="0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66567" name="Picture 5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72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Pipelining: increased utilization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4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5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5146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517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7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8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7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47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8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51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516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6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7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7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52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16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6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6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6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53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4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6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7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2" name="Object 56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p:oleObj spid="_x0000_s177156" name="Picture" r:id="rId3" imgW="3177616" imgH="498211" progId="Word.Picture.8">
              <p:embed/>
            </p:oleObj>
          </a:graphicData>
        </a:graphic>
      </p:graphicFrame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6310313" y="443706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Increase utilization</a:t>
            </a:r>
          </a:p>
          <a:p>
            <a:r>
              <a:rPr lang="en-US" sz="2000">
                <a:solidFill>
                  <a:srgbClr val="FF0000"/>
                </a:solidFill>
              </a:rPr>
              <a:t>by a factor of 3!</a:t>
            </a:r>
          </a:p>
        </p:txBody>
      </p:sp>
      <p:sp>
        <p:nvSpPr>
          <p:cNvPr id="515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Protocols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Go-back-N: big picture: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can have up to N unacked packets in pipeline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rcvr only sends </a:t>
            </a:r>
            <a:r>
              <a:rPr lang="en-US" sz="2400" i="1" smtClean="0">
                <a:solidFill>
                  <a:srgbClr val="FF0000"/>
                </a:solidFill>
              </a:rPr>
              <a:t>cumulative </a:t>
            </a:r>
            <a:r>
              <a:rPr lang="en-US" sz="2400" smtClean="0"/>
              <a:t>acks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doesn’t ack packet if there’s a gap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has timer for oldest unacked packet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timer expires, retransmit all unack’ed packets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Selective Repeat: big pic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can have up to N unack’ed packets in pipeline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rcvr sends </a:t>
            </a:r>
            <a:r>
              <a:rPr lang="en-US" sz="2400" i="1" smtClean="0">
                <a:solidFill>
                  <a:srgbClr val="FF0000"/>
                </a:solidFill>
              </a:rPr>
              <a:t>individual ack</a:t>
            </a:r>
            <a:r>
              <a:rPr lang="en-US" sz="2400" smtClean="0"/>
              <a:t> for each packet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maintains timer for each unacked packet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timer expires, retransmit only unack’ed packet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34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000" smtClean="0"/>
              <a:t>k-bit seq # in pkt header</a:t>
            </a:r>
          </a:p>
          <a:p>
            <a:r>
              <a:rPr lang="en-US" sz="2000" smtClean="0"/>
              <a:t>“window” of up to N, consecutive unack’ed pkts allowed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68614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/>
              <a:t>ACK(n): ACKs all </a:t>
            </a:r>
            <a:r>
              <a:rPr lang="en-US" sz="2000" dirty="0" err="1"/>
              <a:t>pkts</a:t>
            </a:r>
            <a:r>
              <a:rPr lang="en-US" sz="2000" dirty="0"/>
              <a:t> up to, including </a:t>
            </a:r>
            <a:r>
              <a:rPr lang="en-US" sz="2000" dirty="0" err="1"/>
              <a:t>seq</a:t>
            </a:r>
            <a:r>
              <a:rPr lang="en-US" sz="2000" dirty="0"/>
              <a:t> # n - “cumulative ACK”</a:t>
            </a:r>
          </a:p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/>
              <a:t>may receive duplicate ACKs (see receiver)</a:t>
            </a:r>
            <a:endParaRPr lang="en-US" sz="1800" dirty="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/>
              <a:t>timer for each in-flight </a:t>
            </a:r>
            <a:r>
              <a:rPr lang="en-US" sz="2000" dirty="0" err="1"/>
              <a:t>pkt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1" dirty="0"/>
              <a:t>timeout(n):</a:t>
            </a:r>
            <a:r>
              <a:rPr lang="en-US" sz="2000" dirty="0"/>
              <a:t> retransmit </a:t>
            </a:r>
            <a:r>
              <a:rPr lang="en-US" sz="2000" dirty="0" err="1"/>
              <a:t>pkt</a:t>
            </a:r>
            <a:r>
              <a:rPr lang="en-US" sz="2000" dirty="0"/>
              <a:t> n and all higher </a:t>
            </a:r>
            <a:r>
              <a:rPr lang="en-US" sz="2000" dirty="0" err="1"/>
              <a:t>seq</a:t>
            </a:r>
            <a:r>
              <a:rPr lang="en-US" sz="2000" dirty="0"/>
              <a:t> # </a:t>
            </a:r>
            <a:r>
              <a:rPr lang="en-US" sz="2000" dirty="0" err="1"/>
              <a:t>pkts</a:t>
            </a:r>
            <a:r>
              <a:rPr lang="en-US" sz="2000" dirty="0"/>
              <a:t> in </a:t>
            </a:r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1639888" y="327818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2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sz="3200" smtClean="0"/>
              <a:t>GBN: sender extended FSM</a:t>
            </a:r>
            <a:endParaRPr lang="en-US" smtClean="0"/>
          </a:p>
        </p:txBody>
      </p:sp>
      <p:grpSp>
        <p:nvGrpSpPr>
          <p:cNvPr id="69637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965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2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9646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 = getacknum(rcvpkt)+1</a:t>
            </a:r>
          </a:p>
          <a:p>
            <a:pPr algn="l"/>
            <a:r>
              <a:rPr lang="en-US" sz="1400">
                <a:latin typeface="Arial" charset="0"/>
              </a:rPr>
              <a:t>If (base == nextseqnum)</a:t>
            </a:r>
          </a:p>
          <a:p>
            <a:pPr algn="l"/>
            <a:r>
              <a:rPr lang="en-US" sz="1400">
                <a:latin typeface="Arial" charset="0"/>
              </a:rPr>
              <a:t>    stop_timer</a:t>
            </a:r>
          </a:p>
          <a:p>
            <a:pPr algn="l"/>
            <a:r>
              <a:rPr lang="en-US" sz="1400">
                <a:latin typeface="Arial" charset="0"/>
              </a:rPr>
              <a:t>  else</a:t>
            </a:r>
          </a:p>
          <a:p>
            <a:pPr algn="l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41 w 664"/>
              <a:gd name="T1" fmla="*/ 20 h 425"/>
              <a:gd name="T2" fmla="*/ 388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5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1005 w 1095"/>
              <a:gd name="T1" fmla="*/ 0 h 1005"/>
              <a:gd name="T2" fmla="*/ 1095 w 1095"/>
              <a:gd name="T3" fmla="*/ 165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3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GBN: receiver extended FSM</a:t>
            </a:r>
            <a:endParaRPr lang="en-US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ACK-only: always send ACK for correctly-received pkt with highest </a:t>
            </a:r>
            <a:r>
              <a:rPr lang="en-US" sz="2400" i="1" smtClean="0">
                <a:solidFill>
                  <a:schemeClr val="accent2"/>
                </a:solidFill>
              </a:rPr>
              <a:t>i</a:t>
            </a:r>
            <a:r>
              <a:rPr lang="en-US" sz="2400" i="1" smtClean="0">
                <a:solidFill>
                  <a:srgbClr val="000099"/>
                </a:solidFill>
              </a:rPr>
              <a:t>n-order</a:t>
            </a:r>
            <a:r>
              <a:rPr lang="en-US" sz="2400" smtClean="0"/>
              <a:t> seq #</a:t>
            </a:r>
          </a:p>
          <a:p>
            <a:pPr lvl="1"/>
            <a:r>
              <a:rPr lang="en-US" sz="2000" smtClean="0"/>
              <a:t>may generate duplicate ACKs</a:t>
            </a:r>
          </a:p>
          <a:p>
            <a:pPr lvl="1"/>
            <a:r>
              <a:rPr lang="en-US" sz="2000" smtClean="0"/>
              <a:t>need only remember </a:t>
            </a:r>
            <a:r>
              <a:rPr lang="en-US" sz="2000" b="1" smtClean="0">
                <a:latin typeface="Courier New" pitchFamily="49" charset="0"/>
              </a:rPr>
              <a:t>expectedseqnum</a:t>
            </a:r>
          </a:p>
          <a:p>
            <a:r>
              <a:rPr lang="en-US" sz="2400" smtClean="0"/>
              <a:t>out-of-order pkt: </a:t>
            </a:r>
          </a:p>
          <a:p>
            <a:pPr lvl="1"/>
            <a:r>
              <a:rPr lang="en-US" sz="2000" smtClean="0"/>
              <a:t>discard (don’t buffer) -&gt; </a:t>
            </a:r>
            <a:r>
              <a:rPr lang="en-US" sz="2000" smtClean="0">
                <a:solidFill>
                  <a:srgbClr val="FF0000"/>
                </a:solidFill>
              </a:rPr>
              <a:t>no receiver buffering</a:t>
            </a:r>
            <a:r>
              <a:rPr lang="en-US" sz="2000" smtClean="0"/>
              <a:t>!</a:t>
            </a:r>
          </a:p>
          <a:p>
            <a:pPr lvl="1"/>
            <a:r>
              <a:rPr lang="en-US" sz="2000" smtClean="0"/>
              <a:t>Re-ACK pkt with highest in-order seq #</a:t>
            </a:r>
          </a:p>
        </p:txBody>
      </p:sp>
      <p:sp>
        <p:nvSpPr>
          <p:cNvPr id="70662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5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8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9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1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72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3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4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expectedseqnum=1</a:t>
            </a:r>
          </a:p>
          <a:p>
            <a:pPr algn="l"/>
            <a:r>
              <a:rPr lang="en-US" sz="1400">
                <a:latin typeface="Arial" charset="0"/>
              </a:rPr>
              <a:t>sndpkt =    </a:t>
            </a:r>
          </a:p>
          <a:p>
            <a:pPr algn="l"/>
            <a:r>
              <a:rPr lang="en-US" sz="1400">
                <a:latin typeface="Arial" charset="0"/>
              </a:rPr>
              <a:t>  make_pkt(expectedseqnum,ACK,chksum)</a:t>
            </a:r>
          </a:p>
          <a:p>
            <a:pPr algn="l"/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675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52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7772400" cy="1143000"/>
          </a:xfrm>
        </p:spPr>
        <p:txBody>
          <a:bodyPr/>
          <a:lstStyle/>
          <a:p>
            <a:r>
              <a:rPr lang="en-US" sz="3600" dirty="0" smtClean="0"/>
              <a:t>GBN in</a:t>
            </a:r>
            <a:r>
              <a:rPr lang="en-US" sz="3600" dirty="0"/>
              <a:t> </a:t>
            </a:r>
            <a:r>
              <a:rPr lang="en-US" sz="3600" dirty="0" smtClean="0"/>
              <a:t>action</a:t>
            </a:r>
            <a:endParaRPr lang="en-US" dirty="0" smtClean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04737"/>
            <a:ext cx="4891088" cy="47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5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Selective Repeat</a:t>
            </a:r>
            <a:endParaRPr lang="en-US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sz="2400" smtClean="0"/>
              <a:t>receiver </a:t>
            </a:r>
            <a:r>
              <a:rPr lang="en-US" sz="2400" i="1" smtClean="0"/>
              <a:t>individually</a:t>
            </a:r>
            <a:r>
              <a:rPr lang="en-US" sz="2400" smtClean="0"/>
              <a:t> acknowledges all correctly received pkts</a:t>
            </a:r>
          </a:p>
          <a:p>
            <a:pPr lvl="1"/>
            <a:r>
              <a:rPr lang="en-US" sz="2000" smtClean="0"/>
              <a:t>buffers pkts, as needed, for eventual in-order delivery to upper layer</a:t>
            </a:r>
          </a:p>
          <a:p>
            <a:r>
              <a:rPr lang="en-US" sz="2400" smtClean="0"/>
              <a:t>sender only resends pkts for which ACK not received</a:t>
            </a:r>
          </a:p>
          <a:p>
            <a:pPr lvl="1"/>
            <a:r>
              <a:rPr lang="en-US" sz="2000" smtClean="0"/>
              <a:t>sender timer for each unACKed pkt</a:t>
            </a:r>
          </a:p>
          <a:p>
            <a:r>
              <a:rPr lang="en-US" sz="2400" smtClean="0"/>
              <a:t>sender window</a:t>
            </a:r>
          </a:p>
          <a:p>
            <a:pPr lvl="1"/>
            <a:r>
              <a:rPr lang="en-US" sz="2000" smtClean="0"/>
              <a:t>N consecutive seq #’s</a:t>
            </a:r>
          </a:p>
          <a:p>
            <a:pPr lvl="1"/>
            <a:r>
              <a:rPr lang="en-US" sz="2000" smtClean="0"/>
              <a:t>again limits seq #s of sent, unACK’ed pkts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3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sz="3200" smtClean="0"/>
              <a:t>Selective repeat: sender, receiver windows</a:t>
            </a:r>
            <a:endParaRPr lang="en-US" smtClean="0"/>
          </a:p>
        </p:txBody>
      </p:sp>
      <p:pic>
        <p:nvPicPr>
          <p:cNvPr id="73733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6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Multiplexing/demultiplexing</a:t>
            </a: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685800" y="3508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application</a:t>
            </a:r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685800" y="39846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transport</a:t>
            </a: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685800" y="44608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685800" y="49371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link</a:t>
            </a: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5413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physical</a:t>
            </a:r>
          </a:p>
        </p:txBody>
      </p:sp>
      <p:sp>
        <p:nvSpPr>
          <p:cNvPr id="32778" name="Rectangle 18"/>
          <p:cNvSpPr>
            <a:spLocks noChangeArrowheads="1"/>
          </p:cNvSpPr>
          <p:nvPr/>
        </p:nvSpPr>
        <p:spPr bwMode="auto">
          <a:xfrm>
            <a:off x="3319463" y="3852863"/>
            <a:ext cx="598487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9"/>
          <p:cNvSpPr>
            <a:spLocks noChangeArrowheads="1"/>
          </p:cNvSpPr>
          <p:nvPr/>
        </p:nvSpPr>
        <p:spPr bwMode="auto">
          <a:xfrm>
            <a:off x="3319463" y="354806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P1</a:t>
            </a:r>
          </a:p>
        </p:txBody>
      </p:sp>
      <p:sp>
        <p:nvSpPr>
          <p:cNvPr id="32780" name="Rectangle 24"/>
          <p:cNvSpPr>
            <a:spLocks noChangeArrowheads="1"/>
          </p:cNvSpPr>
          <p:nvPr/>
        </p:nvSpPr>
        <p:spPr bwMode="auto">
          <a:xfrm>
            <a:off x="6615113" y="3429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application</a:t>
            </a:r>
          </a:p>
        </p:txBody>
      </p:sp>
      <p:sp>
        <p:nvSpPr>
          <p:cNvPr id="32781" name="Rectangle 25"/>
          <p:cNvSpPr>
            <a:spLocks noChangeArrowheads="1"/>
          </p:cNvSpPr>
          <p:nvPr/>
        </p:nvSpPr>
        <p:spPr bwMode="auto">
          <a:xfrm>
            <a:off x="6615113" y="39052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transport</a:t>
            </a:r>
          </a:p>
        </p:txBody>
      </p:sp>
      <p:sp>
        <p:nvSpPr>
          <p:cNvPr id="32782" name="Rectangle 26"/>
          <p:cNvSpPr>
            <a:spLocks noChangeArrowheads="1"/>
          </p:cNvSpPr>
          <p:nvPr/>
        </p:nvSpPr>
        <p:spPr bwMode="auto">
          <a:xfrm>
            <a:off x="6615113" y="43815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network</a:t>
            </a:r>
          </a:p>
        </p:txBody>
      </p:sp>
      <p:sp>
        <p:nvSpPr>
          <p:cNvPr id="32783" name="Rectangle 27"/>
          <p:cNvSpPr>
            <a:spLocks noChangeArrowheads="1"/>
          </p:cNvSpPr>
          <p:nvPr/>
        </p:nvSpPr>
        <p:spPr bwMode="auto">
          <a:xfrm>
            <a:off x="6615113" y="48577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32784" name="Rectangle 28"/>
          <p:cNvSpPr>
            <a:spLocks noChangeArrowheads="1"/>
          </p:cNvSpPr>
          <p:nvPr/>
        </p:nvSpPr>
        <p:spPr bwMode="auto">
          <a:xfrm>
            <a:off x="6615113" y="5334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32785" name="Rectangle 30"/>
          <p:cNvSpPr>
            <a:spLocks noChangeArrowheads="1"/>
          </p:cNvSpPr>
          <p:nvPr/>
        </p:nvSpPr>
        <p:spPr bwMode="auto">
          <a:xfrm>
            <a:off x="3287713" y="3508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application</a:t>
            </a:r>
          </a:p>
        </p:txBody>
      </p:sp>
      <p:sp>
        <p:nvSpPr>
          <p:cNvPr id="32786" name="Rectangle 31"/>
          <p:cNvSpPr>
            <a:spLocks noChangeArrowheads="1"/>
          </p:cNvSpPr>
          <p:nvPr/>
        </p:nvSpPr>
        <p:spPr bwMode="auto">
          <a:xfrm>
            <a:off x="3287713" y="39846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transport</a:t>
            </a:r>
          </a:p>
        </p:txBody>
      </p:sp>
      <p:sp>
        <p:nvSpPr>
          <p:cNvPr id="32787" name="Rectangle 32"/>
          <p:cNvSpPr>
            <a:spLocks noChangeArrowheads="1"/>
          </p:cNvSpPr>
          <p:nvPr/>
        </p:nvSpPr>
        <p:spPr bwMode="auto">
          <a:xfrm>
            <a:off x="3287713" y="44608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network</a:t>
            </a:r>
          </a:p>
        </p:txBody>
      </p:sp>
      <p:sp>
        <p:nvSpPr>
          <p:cNvPr id="32788" name="Rectangle 33"/>
          <p:cNvSpPr>
            <a:spLocks noChangeArrowheads="1"/>
          </p:cNvSpPr>
          <p:nvPr/>
        </p:nvSpPr>
        <p:spPr bwMode="auto">
          <a:xfrm>
            <a:off x="3287713" y="49371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link</a:t>
            </a:r>
          </a:p>
        </p:txBody>
      </p:sp>
      <p:sp>
        <p:nvSpPr>
          <p:cNvPr id="32789" name="Rectangle 34"/>
          <p:cNvSpPr>
            <a:spLocks noChangeArrowheads="1"/>
          </p:cNvSpPr>
          <p:nvPr/>
        </p:nvSpPr>
        <p:spPr bwMode="auto">
          <a:xfrm>
            <a:off x="3287713" y="5413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physical</a:t>
            </a:r>
          </a:p>
        </p:txBody>
      </p:sp>
      <p:sp>
        <p:nvSpPr>
          <p:cNvPr id="32790" name="Rectangle 36"/>
          <p:cNvSpPr>
            <a:spLocks noChangeArrowheads="1"/>
          </p:cNvSpPr>
          <p:nvPr/>
        </p:nvSpPr>
        <p:spPr bwMode="auto">
          <a:xfrm>
            <a:off x="5314950" y="3859213"/>
            <a:ext cx="598488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Oval 37"/>
          <p:cNvSpPr>
            <a:spLocks noChangeArrowheads="1"/>
          </p:cNvSpPr>
          <p:nvPr/>
        </p:nvSpPr>
        <p:spPr bwMode="auto">
          <a:xfrm>
            <a:off x="5314950" y="355441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P2</a:t>
            </a:r>
          </a:p>
        </p:txBody>
      </p:sp>
      <p:sp>
        <p:nvSpPr>
          <p:cNvPr id="32792" name="Rectangle 39"/>
          <p:cNvSpPr>
            <a:spLocks noChangeArrowheads="1"/>
          </p:cNvSpPr>
          <p:nvPr/>
        </p:nvSpPr>
        <p:spPr bwMode="auto">
          <a:xfrm>
            <a:off x="1944688" y="3883025"/>
            <a:ext cx="598487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Oval 40"/>
          <p:cNvSpPr>
            <a:spLocks noChangeArrowheads="1"/>
          </p:cNvSpPr>
          <p:nvPr/>
        </p:nvSpPr>
        <p:spPr bwMode="auto">
          <a:xfrm>
            <a:off x="1944688" y="357822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P3</a:t>
            </a:r>
          </a:p>
        </p:txBody>
      </p:sp>
      <p:sp>
        <p:nvSpPr>
          <p:cNvPr id="32794" name="Rectangle 42"/>
          <p:cNvSpPr>
            <a:spLocks noChangeArrowheads="1"/>
          </p:cNvSpPr>
          <p:nvPr/>
        </p:nvSpPr>
        <p:spPr bwMode="auto">
          <a:xfrm>
            <a:off x="6718300" y="37973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Oval 43"/>
          <p:cNvSpPr>
            <a:spLocks noChangeArrowheads="1"/>
          </p:cNvSpPr>
          <p:nvPr/>
        </p:nvSpPr>
        <p:spPr bwMode="auto">
          <a:xfrm>
            <a:off x="6718300" y="34925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P4</a:t>
            </a:r>
          </a:p>
        </p:txBody>
      </p:sp>
      <p:sp>
        <p:nvSpPr>
          <p:cNvPr id="32796" name="Rectangle 45"/>
          <p:cNvSpPr>
            <a:spLocks noChangeArrowheads="1"/>
          </p:cNvSpPr>
          <p:nvPr/>
        </p:nvSpPr>
        <p:spPr bwMode="auto">
          <a:xfrm>
            <a:off x="3381375" y="3889375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46"/>
          <p:cNvSpPr>
            <a:spLocks noChangeArrowheads="1"/>
          </p:cNvSpPr>
          <p:nvPr/>
        </p:nvSpPr>
        <p:spPr bwMode="auto">
          <a:xfrm>
            <a:off x="3381375" y="358457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P1</a:t>
            </a:r>
          </a:p>
        </p:txBody>
      </p:sp>
      <p:sp>
        <p:nvSpPr>
          <p:cNvPr id="32798" name="Text Box 47"/>
          <p:cNvSpPr txBox="1">
            <a:spLocks noChangeArrowheads="1"/>
          </p:cNvSpPr>
          <p:nvPr/>
        </p:nvSpPr>
        <p:spPr bwMode="auto">
          <a:xfrm>
            <a:off x="1189038" y="5967413"/>
            <a:ext cx="89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1</a:t>
            </a:r>
            <a:endParaRPr lang="en-US">
              <a:solidFill>
                <a:srgbClr val="000099"/>
              </a:solidFill>
            </a:endParaRPr>
          </a:p>
        </p:txBody>
      </p:sp>
      <p:sp>
        <p:nvSpPr>
          <p:cNvPr id="32799" name="Text Box 48"/>
          <p:cNvSpPr txBox="1">
            <a:spLocks noChangeArrowheads="1"/>
          </p:cNvSpPr>
          <p:nvPr/>
        </p:nvSpPr>
        <p:spPr bwMode="auto">
          <a:xfrm>
            <a:off x="4195763" y="5954713"/>
            <a:ext cx="938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2</a:t>
            </a:r>
            <a:endParaRPr lang="en-US">
              <a:solidFill>
                <a:srgbClr val="000099"/>
              </a:solidFill>
            </a:endParaRPr>
          </a:p>
        </p:txBody>
      </p:sp>
      <p:sp>
        <p:nvSpPr>
          <p:cNvPr id="32800" name="Text Box 49"/>
          <p:cNvSpPr txBox="1">
            <a:spLocks noChangeArrowheads="1"/>
          </p:cNvSpPr>
          <p:nvPr/>
        </p:nvSpPr>
        <p:spPr bwMode="auto">
          <a:xfrm>
            <a:off x="7224713" y="5832475"/>
            <a:ext cx="938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3</a:t>
            </a:r>
          </a:p>
        </p:txBody>
      </p:sp>
      <p:grpSp>
        <p:nvGrpSpPr>
          <p:cNvPr id="32801" name="Group 87"/>
          <p:cNvGrpSpPr>
            <a:grpSpLocks/>
          </p:cNvGrpSpPr>
          <p:nvPr/>
        </p:nvGrpSpPr>
        <p:grpSpPr bwMode="auto">
          <a:xfrm>
            <a:off x="2308225" y="3983038"/>
            <a:ext cx="2263775" cy="1676400"/>
            <a:chOff x="1421" y="2509"/>
            <a:chExt cx="1426" cy="1056"/>
          </a:xfrm>
        </p:grpSpPr>
        <p:sp>
          <p:nvSpPr>
            <p:cNvPr id="32821" name="Line 57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22" name="Freeform 58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23" name="Freeform 59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802" name="Rectangle 64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Oval 65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Text Box 67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= process</a:t>
            </a:r>
          </a:p>
        </p:txBody>
      </p:sp>
      <p:sp>
        <p:nvSpPr>
          <p:cNvPr id="32805" name="Text Box 68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= socket</a:t>
            </a:r>
          </a:p>
        </p:txBody>
      </p:sp>
      <p:sp>
        <p:nvSpPr>
          <p:cNvPr id="32806" name="Text Box 72"/>
          <p:cNvSpPr txBox="1">
            <a:spLocks noChangeArrowheads="1"/>
          </p:cNvSpPr>
          <p:nvPr/>
        </p:nvSpPr>
        <p:spPr bwMode="auto">
          <a:xfrm>
            <a:off x="444500" y="1589088"/>
            <a:ext cx="176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/>
          </a:p>
        </p:txBody>
      </p:sp>
      <p:sp>
        <p:nvSpPr>
          <p:cNvPr id="32807" name="Text Box 75"/>
          <p:cNvSpPr txBox="1">
            <a:spLocks noChangeArrowheads="1"/>
          </p:cNvSpPr>
          <p:nvPr/>
        </p:nvSpPr>
        <p:spPr bwMode="auto">
          <a:xfrm>
            <a:off x="468313" y="1366838"/>
            <a:ext cx="17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32808" name="Rectangle 76"/>
          <p:cNvSpPr>
            <a:spLocks noChangeArrowheads="1"/>
          </p:cNvSpPr>
          <p:nvPr/>
        </p:nvSpPr>
        <p:spPr bwMode="auto">
          <a:xfrm>
            <a:off x="444500" y="1676400"/>
            <a:ext cx="3808413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sz="2000"/>
              <a:t>delivering received segments</a:t>
            </a:r>
          </a:p>
          <a:p>
            <a:pPr algn="l"/>
            <a:r>
              <a:rPr lang="en-US" sz="2000"/>
              <a:t>to correct socket</a:t>
            </a:r>
          </a:p>
        </p:txBody>
      </p:sp>
      <p:grpSp>
        <p:nvGrpSpPr>
          <p:cNvPr id="32809" name="Group 77"/>
          <p:cNvGrpSpPr>
            <a:grpSpLocks/>
          </p:cNvGrpSpPr>
          <p:nvPr/>
        </p:nvGrpSpPr>
        <p:grpSpPr bwMode="auto">
          <a:xfrm>
            <a:off x="533400" y="1447800"/>
            <a:ext cx="3382963" cy="396875"/>
            <a:chOff x="1080" y="3713"/>
            <a:chExt cx="1712" cy="250"/>
          </a:xfrm>
        </p:grpSpPr>
        <p:sp>
          <p:nvSpPr>
            <p:cNvPr id="32819" name="Rectangle 78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Text Box 79"/>
            <p:cNvSpPr txBox="1">
              <a:spLocks noChangeArrowheads="1"/>
            </p:cNvSpPr>
            <p:nvPr/>
          </p:nvSpPr>
          <p:spPr bwMode="auto">
            <a:xfrm>
              <a:off x="1080" y="3713"/>
              <a:ext cx="17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sng">
                  <a:solidFill>
                    <a:srgbClr val="FF0000"/>
                  </a:solidFill>
                </a:rPr>
                <a:t>Demultiplexing at rcv host:</a:t>
              </a:r>
            </a:p>
          </p:txBody>
        </p:sp>
      </p:grpSp>
      <p:sp>
        <p:nvSpPr>
          <p:cNvPr id="32810" name="Text Box 82"/>
          <p:cNvSpPr txBox="1">
            <a:spLocks noChangeArrowheads="1"/>
          </p:cNvSpPr>
          <p:nvPr/>
        </p:nvSpPr>
        <p:spPr bwMode="auto">
          <a:xfrm>
            <a:off x="5130800" y="1812925"/>
            <a:ext cx="3719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000"/>
              <a:t>gathering data from multiple</a:t>
            </a:r>
          </a:p>
          <a:p>
            <a:pPr algn="l"/>
            <a:r>
              <a:rPr lang="en-US" sz="2000"/>
              <a:t>sockets, enveloping data with </a:t>
            </a:r>
          </a:p>
          <a:p>
            <a:pPr algn="l"/>
            <a:r>
              <a:rPr lang="en-US" sz="2000"/>
              <a:t>header (later used for </a:t>
            </a:r>
          </a:p>
          <a:p>
            <a:pPr algn="l"/>
            <a:r>
              <a:rPr lang="en-US" sz="2000"/>
              <a:t>demultiplexing)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11" name="Rectangle 83"/>
          <p:cNvSpPr>
            <a:spLocks noChangeArrowheads="1"/>
          </p:cNvSpPr>
          <p:nvPr/>
        </p:nvSpPr>
        <p:spPr bwMode="auto">
          <a:xfrm>
            <a:off x="5105400" y="1704975"/>
            <a:ext cx="3609975" cy="1419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2" name="Group 84"/>
          <p:cNvGrpSpPr>
            <a:grpSpLocks/>
          </p:cNvGrpSpPr>
          <p:nvPr/>
        </p:nvGrpSpPr>
        <p:grpSpPr bwMode="auto">
          <a:xfrm>
            <a:off x="5257800" y="1460500"/>
            <a:ext cx="3257550" cy="396875"/>
            <a:chOff x="913" y="3713"/>
            <a:chExt cx="2052" cy="250"/>
          </a:xfrm>
        </p:grpSpPr>
        <p:sp>
          <p:nvSpPr>
            <p:cNvPr id="32817" name="Rectangle 85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Text Box 86"/>
            <p:cNvSpPr txBox="1">
              <a:spLocks noChangeArrowheads="1"/>
            </p:cNvSpPr>
            <p:nvPr/>
          </p:nvSpPr>
          <p:spPr bwMode="auto">
            <a:xfrm>
              <a:off x="913" y="3713"/>
              <a:ext cx="205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sng" dirty="0">
                  <a:solidFill>
                    <a:srgbClr val="FF0000"/>
                  </a:solidFill>
                </a:rPr>
                <a:t>Multiplexing at send host: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813" name="Group 88"/>
          <p:cNvGrpSpPr>
            <a:grpSpLocks/>
          </p:cNvGrpSpPr>
          <p:nvPr/>
        </p:nvGrpSpPr>
        <p:grpSpPr bwMode="auto">
          <a:xfrm flipH="1">
            <a:off x="4648200" y="3962400"/>
            <a:ext cx="2263775" cy="1676400"/>
            <a:chOff x="1421" y="2509"/>
            <a:chExt cx="1426" cy="1056"/>
          </a:xfrm>
        </p:grpSpPr>
        <p:sp>
          <p:nvSpPr>
            <p:cNvPr id="32814" name="Line 89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15" name="Freeform 90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16" name="Freeform 91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9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smtClean="0"/>
              <a:t>Selective repeat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5450"/>
            <a:ext cx="4038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data from above :</a:t>
            </a:r>
            <a:endParaRPr lang="en-US" sz="2400" dirty="0" smtClean="0"/>
          </a:p>
          <a:p>
            <a:r>
              <a:rPr lang="en-US" sz="2000" dirty="0" smtClean="0"/>
              <a:t>if next available </a:t>
            </a:r>
            <a:r>
              <a:rPr lang="en-US" sz="2000" dirty="0" err="1" smtClean="0"/>
              <a:t>seq</a:t>
            </a:r>
            <a:r>
              <a:rPr lang="en-US" sz="2000" dirty="0" smtClean="0"/>
              <a:t> # in window, send </a:t>
            </a:r>
            <a:r>
              <a:rPr lang="en-US" sz="2000" dirty="0" err="1" smtClean="0"/>
              <a:t>pkt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timeout(n):</a:t>
            </a:r>
            <a:endParaRPr lang="en-US" sz="2400" dirty="0" smtClean="0"/>
          </a:p>
          <a:p>
            <a:r>
              <a:rPr lang="en-US" sz="2000" dirty="0" smtClean="0"/>
              <a:t>resend </a:t>
            </a:r>
            <a:r>
              <a:rPr lang="en-US" sz="2000" dirty="0" err="1" smtClean="0"/>
              <a:t>pkt</a:t>
            </a:r>
            <a:r>
              <a:rPr lang="en-US" sz="2000" dirty="0" smtClean="0"/>
              <a:t> n, restart timer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ACK(n) </a:t>
            </a:r>
            <a:r>
              <a:rPr lang="en-US" sz="2000" dirty="0" smtClean="0"/>
              <a:t>in </a:t>
            </a:r>
            <a:r>
              <a:rPr lang="en-US" sz="1600" dirty="0" smtClean="0"/>
              <a:t>[</a:t>
            </a:r>
            <a:r>
              <a:rPr lang="en-US" sz="1600" dirty="0" err="1" smtClean="0"/>
              <a:t>sendbase,sendbase+N</a:t>
            </a:r>
            <a:r>
              <a:rPr lang="en-US" sz="1600" dirty="0" smtClean="0"/>
              <a:t>]:</a:t>
            </a:r>
            <a:endParaRPr lang="en-US" sz="2000" dirty="0" smtClean="0"/>
          </a:p>
          <a:p>
            <a:r>
              <a:rPr lang="en-US" sz="2000" dirty="0" smtClean="0"/>
              <a:t>mark </a:t>
            </a:r>
            <a:r>
              <a:rPr lang="en-US" sz="2000" dirty="0" err="1" smtClean="0"/>
              <a:t>pkt</a:t>
            </a:r>
            <a:r>
              <a:rPr lang="en-US" sz="2000" dirty="0" smtClean="0"/>
              <a:t> n as received</a:t>
            </a:r>
          </a:p>
          <a:p>
            <a:r>
              <a:rPr lang="en-US" sz="2000" dirty="0" smtClean="0"/>
              <a:t>if n smallest </a:t>
            </a:r>
            <a:r>
              <a:rPr lang="en-US" sz="2000" dirty="0" err="1" smtClean="0"/>
              <a:t>unACKed</a:t>
            </a:r>
            <a:r>
              <a:rPr lang="en-US" sz="2000" dirty="0" smtClean="0"/>
              <a:t> </a:t>
            </a:r>
            <a:r>
              <a:rPr lang="en-US" sz="2000" dirty="0" err="1" smtClean="0"/>
              <a:t>pkt</a:t>
            </a:r>
            <a:r>
              <a:rPr lang="en-US" sz="2000" dirty="0" smtClean="0"/>
              <a:t>, advance window base to next </a:t>
            </a:r>
            <a:r>
              <a:rPr lang="en-US" sz="2000" dirty="0" err="1" smtClean="0"/>
              <a:t>unACKed</a:t>
            </a:r>
            <a:r>
              <a:rPr lang="en-US" sz="2000" dirty="0" smtClean="0"/>
              <a:t> </a:t>
            </a:r>
            <a:r>
              <a:rPr lang="en-US" sz="2000" dirty="0" err="1" smtClean="0"/>
              <a:t>seq</a:t>
            </a:r>
            <a:r>
              <a:rPr lang="en-US" sz="2000" dirty="0" smtClean="0"/>
              <a:t> # 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495300" y="15525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9" name="Group 5"/>
          <p:cNvGrpSpPr>
            <a:grpSpLocks/>
          </p:cNvGrpSpPr>
          <p:nvPr/>
        </p:nvGrpSpPr>
        <p:grpSpPr bwMode="auto">
          <a:xfrm>
            <a:off x="703263" y="1303338"/>
            <a:ext cx="1150937" cy="457200"/>
            <a:chOff x="1103" y="3929"/>
            <a:chExt cx="725" cy="288"/>
          </a:xfrm>
        </p:grpSpPr>
        <p:sp>
          <p:nvSpPr>
            <p:cNvPr id="74765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>
                  <a:solidFill>
                    <a:srgbClr val="000099"/>
                  </a:solidFill>
                </a:rPr>
                <a:t>sender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000625" y="16764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in </a:t>
            </a:r>
            <a:r>
              <a:rPr lang="en-US">
                <a:solidFill>
                  <a:srgbClr val="FF0000"/>
                </a:solidFill>
              </a:rPr>
              <a:t>[rcvbase, rcvbase+N-1]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send ACK(n)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out-of-order: buffer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in-order: deliver (also deliver buffered, in-order pkts), advance window to next not-yet-received pkt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in </a:t>
            </a:r>
            <a:r>
              <a:rPr lang="en-US">
                <a:solidFill>
                  <a:srgbClr val="FF0000"/>
                </a:solidFill>
              </a:rPr>
              <a:t>[rcvbase-N,rcvbase-1]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otherwise: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ignore 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962525" y="15335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5186363" y="1274763"/>
            <a:ext cx="1366837" cy="457200"/>
            <a:chOff x="3339" y="191"/>
            <a:chExt cx="861" cy="288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>
                  <a:solidFill>
                    <a:srgbClr val="000099"/>
                  </a:solidFill>
                </a:rPr>
                <a:t>receiver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9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200">
                <a:latin typeface="Arial" charset="0"/>
              </a:rPr>
              <a:t>3-</a:t>
            </a:r>
            <a:fld id="{0F645BAC-5B8E-4BB7-B4FD-26FCC404CCE5}" type="slidenum">
              <a:rPr lang="en-US" sz="1200">
                <a:latin typeface="Arial" charset="0"/>
              </a:rPr>
              <a:pPr/>
              <a:t>51</a:t>
            </a:fld>
            <a:endParaRPr lang="en-US" sz="1200">
              <a:latin typeface="Arial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en-US" sz="3200" dirty="0" smtClean="0"/>
              <a:t>Selective repeat in action</a:t>
            </a:r>
          </a:p>
        </p:txBody>
      </p:sp>
      <p:pic>
        <p:nvPicPr>
          <p:cNvPr id="75781" name="Picture 3" descr="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58" y="1371600"/>
            <a:ext cx="627384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355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Selective repeat:</a:t>
            </a:r>
            <a:br>
              <a:rPr lang="en-US" sz="3200" smtClean="0"/>
            </a:br>
            <a:r>
              <a:rPr lang="en-US" sz="3200" smtClean="0"/>
              <a:t> dilemma</a:t>
            </a:r>
            <a:endParaRPr lang="en-US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Example: </a:t>
            </a:r>
          </a:p>
          <a:p>
            <a:r>
              <a:rPr lang="en-US" sz="2000" smtClean="0"/>
              <a:t>seq #’s: 0, 1, 2, 3</a:t>
            </a:r>
          </a:p>
          <a:p>
            <a:r>
              <a:rPr lang="en-US" sz="2000" smtClean="0"/>
              <a:t>window size=3</a:t>
            </a:r>
            <a:endParaRPr lang="en-US" sz="2400" smtClean="0"/>
          </a:p>
          <a:p>
            <a:endParaRPr lang="en-US" sz="2400" smtClean="0"/>
          </a:p>
          <a:p>
            <a:r>
              <a:rPr lang="en-US" sz="2000" smtClean="0"/>
              <a:t>receiver sees no difference in two scenarios!</a:t>
            </a:r>
          </a:p>
          <a:p>
            <a:r>
              <a:rPr lang="en-US" sz="2000" smtClean="0"/>
              <a:t>incorrectly passes duplicate data as new in (a)</a:t>
            </a:r>
          </a:p>
          <a:p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Q:</a:t>
            </a:r>
            <a:r>
              <a:rPr lang="en-US" sz="2000" smtClean="0"/>
              <a:t> what relationship between seq # size and window size?</a:t>
            </a:r>
          </a:p>
        </p:txBody>
      </p:sp>
      <p:pic>
        <p:nvPicPr>
          <p:cNvPr id="76806" name="Picture 4" descr="sr_dile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4363" y="828675"/>
            <a:ext cx="4225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73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dirty="0" err="1" smtClean="0"/>
              <a:t>demultiplexing</a:t>
            </a:r>
            <a:r>
              <a:rPr lang="en-US" sz="4000" dirty="0" smtClean="0"/>
              <a:t> works</a:t>
            </a:r>
            <a:endParaRPr lang="en-US" sz="4800" dirty="0" smtClean="0"/>
          </a:p>
        </p:txBody>
      </p:sp>
      <p:sp>
        <p:nvSpPr>
          <p:cNvPr id="33799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2790825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host receives IP datagrams</a:t>
            </a:r>
            <a:endParaRPr lang="en-US" sz="2400" smtClean="0"/>
          </a:p>
          <a:p>
            <a:pPr lvl="1"/>
            <a:r>
              <a:rPr lang="en-US" sz="2000" smtClean="0"/>
              <a:t>each datagram has source IP address, destination IP address</a:t>
            </a:r>
          </a:p>
          <a:p>
            <a:pPr lvl="1"/>
            <a:r>
              <a:rPr lang="en-US" sz="2000" smtClean="0"/>
              <a:t>each datagram carries 1 transport-layer segment</a:t>
            </a:r>
          </a:p>
          <a:p>
            <a:pPr lvl="1"/>
            <a:r>
              <a:rPr lang="en-US" sz="2000" smtClean="0"/>
              <a:t>each segment has source, destination port number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host uses IP addresses &amp; port numbers to direct segment to appropriate socket</a:t>
            </a:r>
            <a:endParaRPr lang="en-US" sz="2400" smtClean="0"/>
          </a:p>
        </p:txBody>
      </p:sp>
      <p:sp>
        <p:nvSpPr>
          <p:cNvPr id="33800" name="Text Box 63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1" name="Text Box 64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2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4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5" name="Text Box 70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6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Text Box 73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9" name="Text Box 74"/>
          <p:cNvSpPr txBox="1">
            <a:spLocks noChangeArrowheads="1"/>
          </p:cNvSpPr>
          <p:nvPr/>
        </p:nvSpPr>
        <p:spPr bwMode="auto">
          <a:xfrm>
            <a:off x="5668963" y="2860675"/>
            <a:ext cx="250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0" name="Text Box 7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3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Connectionless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572000" cy="4648200"/>
          </a:xfrm>
        </p:spPr>
        <p:txBody>
          <a:bodyPr/>
          <a:lstStyle/>
          <a:p>
            <a:r>
              <a:rPr lang="en-US" sz="2400" dirty="0" smtClean="0"/>
              <a:t>create sockets with host-local port numbers: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 mySocket1 = new </a:t>
            </a: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(12534);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 mySocket2 = new </a:t>
            </a: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(12535);</a:t>
            </a:r>
          </a:p>
          <a:p>
            <a:r>
              <a:rPr lang="en-US" sz="2400" dirty="0" smtClean="0"/>
              <a:t>when creating datagram to send into UDP socket, must specify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dest</a:t>
            </a:r>
            <a:r>
              <a:rPr lang="en-US" sz="1800" dirty="0" smtClean="0">
                <a:solidFill>
                  <a:srgbClr val="FF0000"/>
                </a:solidFill>
              </a:rPr>
              <a:t> IP address, </a:t>
            </a:r>
            <a:r>
              <a:rPr lang="en-US" sz="1800" dirty="0" err="1" smtClean="0">
                <a:solidFill>
                  <a:srgbClr val="FF0000"/>
                </a:solidFill>
              </a:rPr>
              <a:t>dest</a:t>
            </a:r>
            <a:r>
              <a:rPr lang="en-US" sz="1800" dirty="0" smtClean="0">
                <a:solidFill>
                  <a:srgbClr val="FF0000"/>
                </a:solidFill>
              </a:rPr>
              <a:t> port number)</a:t>
            </a:r>
            <a:endParaRPr lang="en-US" sz="2400" dirty="0" smtClean="0"/>
          </a:p>
        </p:txBody>
      </p:sp>
      <p:sp>
        <p:nvSpPr>
          <p:cNvPr id="34822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4114800" cy="4648200"/>
          </a:xfrm>
        </p:spPr>
        <p:txBody>
          <a:bodyPr/>
          <a:lstStyle/>
          <a:p>
            <a:r>
              <a:rPr lang="en-US" sz="2400" smtClean="0"/>
              <a:t>when host receives UDP segment:</a:t>
            </a:r>
          </a:p>
          <a:p>
            <a:pPr lvl="1"/>
            <a:r>
              <a:rPr lang="en-US" sz="2000" smtClean="0"/>
              <a:t>checks destination port number in segment</a:t>
            </a:r>
          </a:p>
          <a:p>
            <a:pPr lvl="1"/>
            <a:r>
              <a:rPr lang="en-US" sz="2000" smtClean="0"/>
              <a:t>directs UDP segment to socket with that port number</a:t>
            </a:r>
          </a:p>
          <a:p>
            <a:r>
              <a:rPr lang="en-US" sz="2400" smtClean="0"/>
              <a:t>IP datagrams with different source IP addresses and/or source port numbers directed to same socket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Connectionless demux (cont)</a:t>
            </a:r>
          </a:p>
        </p:txBody>
      </p:sp>
      <p:sp>
        <p:nvSpPr>
          <p:cNvPr id="35845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DatagramSocket serverSocket = new DatagramSocket(6428);</a:t>
            </a:r>
          </a:p>
          <a:p>
            <a:endParaRPr lang="en-US" smtClean="0"/>
          </a:p>
        </p:txBody>
      </p:sp>
      <p:grpSp>
        <p:nvGrpSpPr>
          <p:cNvPr id="35846" name="Group 86"/>
          <p:cNvGrpSpPr>
            <a:grpSpLocks/>
          </p:cNvGrpSpPr>
          <p:nvPr/>
        </p:nvGrpSpPr>
        <p:grpSpPr bwMode="auto">
          <a:xfrm>
            <a:off x="392113" y="2286000"/>
            <a:ext cx="8151812" cy="3213100"/>
            <a:chOff x="432" y="1920"/>
            <a:chExt cx="5135" cy="2024"/>
          </a:xfrm>
        </p:grpSpPr>
        <p:sp>
          <p:nvSpPr>
            <p:cNvPr id="35848" name="Text Box 14"/>
            <p:cNvSpPr txBox="1">
              <a:spLocks noChangeArrowheads="1"/>
            </p:cNvSpPr>
            <p:nvPr/>
          </p:nvSpPr>
          <p:spPr bwMode="auto">
            <a:xfrm>
              <a:off x="5019" y="3456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Client</a:t>
              </a:r>
            </a:p>
            <a:p>
              <a:r>
                <a:rPr lang="en-US">
                  <a:solidFill>
                    <a:srgbClr val="000099"/>
                  </a:solidFill>
                </a:rPr>
                <a:t>IP:B</a:t>
              </a:r>
            </a:p>
          </p:txBody>
        </p:sp>
        <p:grpSp>
          <p:nvGrpSpPr>
            <p:cNvPr id="35849" name="Group 46"/>
            <p:cNvGrpSpPr>
              <a:grpSpLocks/>
            </p:cNvGrpSpPr>
            <p:nvPr/>
          </p:nvGrpSpPr>
          <p:grpSpPr bwMode="auto">
            <a:xfrm>
              <a:off x="432" y="1920"/>
              <a:ext cx="637" cy="1976"/>
              <a:chOff x="1008" y="1922"/>
              <a:chExt cx="637" cy="1976"/>
            </a:xfrm>
          </p:grpSpPr>
          <p:grpSp>
            <p:nvGrpSpPr>
              <p:cNvPr id="35898" name="Group 4"/>
              <p:cNvGrpSpPr>
                <a:grpSpLocks/>
              </p:cNvGrpSpPr>
              <p:nvPr/>
            </p:nvGrpSpPr>
            <p:grpSpPr bwMode="auto">
              <a:xfrm>
                <a:off x="1008" y="1922"/>
                <a:ext cx="637" cy="1500"/>
                <a:chOff x="608" y="2454"/>
                <a:chExt cx="1261" cy="1500"/>
              </a:xfrm>
            </p:grpSpPr>
            <p:sp>
              <p:nvSpPr>
                <p:cNvPr id="35905" name="Rectangle 5"/>
                <p:cNvSpPr>
                  <a:spLocks noChangeArrowheads="1"/>
                </p:cNvSpPr>
                <p:nvPr/>
              </p:nvSpPr>
              <p:spPr bwMode="auto">
                <a:xfrm>
                  <a:off x="608" y="24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6" name="Rectangle 6"/>
                <p:cNvSpPr>
                  <a:spLocks noChangeArrowheads="1"/>
                </p:cNvSpPr>
                <p:nvPr/>
              </p:nvSpPr>
              <p:spPr bwMode="auto">
                <a:xfrm>
                  <a:off x="608" y="27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7" name="Rectangle 7"/>
                <p:cNvSpPr>
                  <a:spLocks noChangeArrowheads="1"/>
                </p:cNvSpPr>
                <p:nvPr/>
              </p:nvSpPr>
              <p:spPr bwMode="auto">
                <a:xfrm>
                  <a:off x="608" y="30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8" name="Rectangle 8"/>
                <p:cNvSpPr>
                  <a:spLocks noChangeArrowheads="1"/>
                </p:cNvSpPr>
                <p:nvPr/>
              </p:nvSpPr>
              <p:spPr bwMode="auto">
                <a:xfrm>
                  <a:off x="608" y="33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9" name="Rectangle 9"/>
                <p:cNvSpPr>
                  <a:spLocks noChangeArrowheads="1"/>
                </p:cNvSpPr>
                <p:nvPr/>
              </p:nvSpPr>
              <p:spPr bwMode="auto">
                <a:xfrm>
                  <a:off x="608" y="36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grpSp>
            <p:nvGrpSpPr>
              <p:cNvPr id="35899" name="Group 10"/>
              <p:cNvGrpSpPr>
                <a:grpSpLocks/>
              </p:cNvGrpSpPr>
              <p:nvPr/>
            </p:nvGrpSpPr>
            <p:grpSpPr bwMode="auto">
              <a:xfrm>
                <a:off x="1177" y="1966"/>
                <a:ext cx="377" cy="315"/>
                <a:chOff x="2614" y="2862"/>
                <a:chExt cx="377" cy="315"/>
              </a:xfrm>
            </p:grpSpPr>
            <p:sp>
              <p:nvSpPr>
                <p:cNvPr id="359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4" name="Oval 12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P2</a:t>
                  </a:r>
                </a:p>
              </p:txBody>
            </p:sp>
          </p:grpSp>
          <p:sp>
            <p:nvSpPr>
              <p:cNvPr id="35900" name="Text Box 13"/>
              <p:cNvSpPr txBox="1">
                <a:spLocks noChangeArrowheads="1"/>
              </p:cNvSpPr>
              <p:nvPr/>
            </p:nvSpPr>
            <p:spPr bwMode="auto">
              <a:xfrm>
                <a:off x="1061" y="3456"/>
                <a:ext cx="54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000099"/>
                    </a:solidFill>
                  </a:rPr>
                  <a:t>client</a:t>
                </a:r>
              </a:p>
              <a:p>
                <a:r>
                  <a:rPr lang="en-US" sz="2000">
                    <a:solidFill>
                      <a:srgbClr val="000099"/>
                    </a:solidFill>
                  </a:rPr>
                  <a:t> IP: A</a:t>
                </a:r>
              </a:p>
            </p:txBody>
          </p:sp>
          <p:sp>
            <p:nvSpPr>
              <p:cNvPr id="35901" name="Line 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902" name="Line 33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5850" name="Group 16"/>
            <p:cNvGrpSpPr>
              <a:grpSpLocks/>
            </p:cNvGrpSpPr>
            <p:nvPr/>
          </p:nvGrpSpPr>
          <p:grpSpPr bwMode="auto">
            <a:xfrm>
              <a:off x="4964" y="1945"/>
              <a:ext cx="377" cy="315"/>
              <a:chOff x="2614" y="2862"/>
              <a:chExt cx="377" cy="315"/>
            </a:xfrm>
          </p:grpSpPr>
          <p:sp>
            <p:nvSpPr>
              <p:cNvPr id="35896" name="Rectangle 17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7" name="Oval 18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35851" name="Group 19"/>
            <p:cNvGrpSpPr>
              <a:grpSpLocks/>
            </p:cNvGrpSpPr>
            <p:nvPr/>
          </p:nvGrpSpPr>
          <p:grpSpPr bwMode="auto">
            <a:xfrm>
              <a:off x="4944" y="1920"/>
              <a:ext cx="576" cy="1500"/>
              <a:chOff x="608" y="2454"/>
              <a:chExt cx="1261" cy="1500"/>
            </a:xfrm>
          </p:grpSpPr>
          <p:sp>
            <p:nvSpPr>
              <p:cNvPr id="35891" name="Rectangle 20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Rectangle 21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Rectangle 22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Rectangle 23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5" name="Rectangle 24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28"/>
            <p:cNvGrpSpPr>
              <a:grpSpLocks/>
            </p:cNvGrpSpPr>
            <p:nvPr/>
          </p:nvGrpSpPr>
          <p:grpSpPr bwMode="auto">
            <a:xfrm>
              <a:off x="5003" y="1968"/>
              <a:ext cx="377" cy="315"/>
              <a:chOff x="2614" y="2862"/>
              <a:chExt cx="377" cy="315"/>
            </a:xfrm>
          </p:grpSpPr>
          <p:sp>
            <p:nvSpPr>
              <p:cNvPr id="35889" name="Rectangle 29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Oval 30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5853" name="Line 31"/>
            <p:cNvSpPr>
              <a:spLocks noChangeShapeType="1"/>
            </p:cNvSpPr>
            <p:nvPr/>
          </p:nvSpPr>
          <p:spPr bwMode="auto">
            <a:xfrm flipV="1">
              <a:off x="5136" y="2208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4" name="Line 34"/>
            <p:cNvSpPr>
              <a:spLocks noChangeShapeType="1"/>
            </p:cNvSpPr>
            <p:nvPr/>
          </p:nvSpPr>
          <p:spPr bwMode="auto">
            <a:xfrm>
              <a:off x="5280" y="2208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5" name="Rectangle 49"/>
            <p:cNvSpPr>
              <a:spLocks noChangeArrowheads="1"/>
            </p:cNvSpPr>
            <p:nvPr/>
          </p:nvSpPr>
          <p:spPr bwMode="auto">
            <a:xfrm>
              <a:off x="2544" y="19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6" name="Rectangle 50"/>
            <p:cNvSpPr>
              <a:spLocks noChangeArrowheads="1"/>
            </p:cNvSpPr>
            <p:nvPr/>
          </p:nvSpPr>
          <p:spPr bwMode="auto">
            <a:xfrm>
              <a:off x="2544" y="22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7" name="Rectangle 51"/>
            <p:cNvSpPr>
              <a:spLocks noChangeArrowheads="1"/>
            </p:cNvSpPr>
            <p:nvPr/>
          </p:nvSpPr>
          <p:spPr bwMode="auto">
            <a:xfrm>
              <a:off x="2544" y="25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8" name="Rectangle 52"/>
            <p:cNvSpPr>
              <a:spLocks noChangeArrowheads="1"/>
            </p:cNvSpPr>
            <p:nvPr/>
          </p:nvSpPr>
          <p:spPr bwMode="auto">
            <a:xfrm>
              <a:off x="2544" y="28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9" name="Rectangle 53"/>
            <p:cNvSpPr>
              <a:spLocks noChangeArrowheads="1"/>
            </p:cNvSpPr>
            <p:nvPr/>
          </p:nvSpPr>
          <p:spPr bwMode="auto">
            <a:xfrm>
              <a:off x="2544" y="31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pSp>
          <p:nvGrpSpPr>
            <p:cNvPr id="35860" name="Group 54"/>
            <p:cNvGrpSpPr>
              <a:grpSpLocks/>
            </p:cNvGrpSpPr>
            <p:nvPr/>
          </p:nvGrpSpPr>
          <p:grpSpPr bwMode="auto">
            <a:xfrm>
              <a:off x="2760" y="2012"/>
              <a:ext cx="483" cy="315"/>
              <a:chOff x="2614" y="2862"/>
              <a:chExt cx="377" cy="315"/>
            </a:xfrm>
          </p:grpSpPr>
          <p:sp>
            <p:nvSpPr>
              <p:cNvPr id="35887" name="Rectangle 55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Oval 56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P3</a:t>
                </a:r>
              </a:p>
            </p:txBody>
          </p:sp>
        </p:grpSp>
        <p:sp>
          <p:nvSpPr>
            <p:cNvPr id="35861" name="Text Box 57"/>
            <p:cNvSpPr txBox="1">
              <a:spLocks noChangeArrowheads="1"/>
            </p:cNvSpPr>
            <p:nvPr/>
          </p:nvSpPr>
          <p:spPr bwMode="auto">
            <a:xfrm>
              <a:off x="2661" y="3502"/>
              <a:ext cx="60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server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IP: C</a:t>
              </a:r>
            </a:p>
          </p:txBody>
        </p:sp>
        <p:sp>
          <p:nvSpPr>
            <p:cNvPr id="35862" name="Line 58"/>
            <p:cNvSpPr>
              <a:spLocks noChangeShapeType="1"/>
            </p:cNvSpPr>
            <p:nvPr/>
          </p:nvSpPr>
          <p:spPr bwMode="auto">
            <a:xfrm>
              <a:off x="2832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3" name="Line 59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4" name="Line 67"/>
            <p:cNvSpPr>
              <a:spLocks noChangeShapeType="1"/>
            </p:cNvSpPr>
            <p:nvPr/>
          </p:nvSpPr>
          <p:spPr bwMode="auto">
            <a:xfrm>
              <a:off x="864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5" name="Line 68"/>
            <p:cNvSpPr>
              <a:spLocks noChangeShapeType="1"/>
            </p:cNvSpPr>
            <p:nvPr/>
          </p:nvSpPr>
          <p:spPr bwMode="auto">
            <a:xfrm>
              <a:off x="720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866" name="Group 40"/>
            <p:cNvGrpSpPr>
              <a:grpSpLocks/>
            </p:cNvGrpSpPr>
            <p:nvPr/>
          </p:nvGrpSpPr>
          <p:grpSpPr bwMode="auto">
            <a:xfrm>
              <a:off x="1872" y="2688"/>
              <a:ext cx="624" cy="576"/>
              <a:chOff x="2160" y="3504"/>
              <a:chExt cx="624" cy="576"/>
            </a:xfrm>
          </p:grpSpPr>
          <p:sp>
            <p:nvSpPr>
              <p:cNvPr id="35884" name="Rectangle 41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5885" name="Rectangle 42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9157</a:t>
                </a:r>
              </a:p>
            </p:txBody>
          </p:sp>
          <p:sp>
            <p:nvSpPr>
              <p:cNvPr id="35886" name="Rectangle 43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7" name="Line 70"/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8" name="Line 71"/>
            <p:cNvSpPr>
              <a:spLocks noChangeShapeType="1"/>
            </p:cNvSpPr>
            <p:nvPr/>
          </p:nvSpPr>
          <p:spPr bwMode="auto">
            <a:xfrm>
              <a:off x="3072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9" name="Line 72"/>
            <p:cNvSpPr>
              <a:spLocks noChangeShapeType="1"/>
            </p:cNvSpPr>
            <p:nvPr/>
          </p:nvSpPr>
          <p:spPr bwMode="auto">
            <a:xfrm>
              <a:off x="2928" y="2352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0" name="Line 73"/>
            <p:cNvSpPr>
              <a:spLocks noChangeShapeType="1"/>
            </p:cNvSpPr>
            <p:nvPr/>
          </p:nvSpPr>
          <p:spPr bwMode="auto">
            <a:xfrm>
              <a:off x="3168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1" name="Line 74"/>
            <p:cNvSpPr>
              <a:spLocks noChangeShapeType="1"/>
            </p:cNvSpPr>
            <p:nvPr/>
          </p:nvSpPr>
          <p:spPr bwMode="auto">
            <a:xfrm>
              <a:off x="960" y="3312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2" name="Line 75"/>
            <p:cNvSpPr>
              <a:spLocks noChangeShapeType="1"/>
            </p:cNvSpPr>
            <p:nvPr/>
          </p:nvSpPr>
          <p:spPr bwMode="auto">
            <a:xfrm>
              <a:off x="3168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3" name="Rectangle 37"/>
            <p:cNvSpPr>
              <a:spLocks noChangeArrowheads="1"/>
            </p:cNvSpPr>
            <p:nvPr/>
          </p:nvSpPr>
          <p:spPr bwMode="auto">
            <a:xfrm>
              <a:off x="1200" y="3264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5874" name="Rectangle 38"/>
            <p:cNvSpPr>
              <a:spLocks noChangeArrowheads="1"/>
            </p:cNvSpPr>
            <p:nvPr/>
          </p:nvSpPr>
          <p:spPr bwMode="auto">
            <a:xfrm>
              <a:off x="1200" y="3456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6428</a:t>
              </a:r>
            </a:p>
          </p:txBody>
        </p:sp>
        <p:sp>
          <p:nvSpPr>
            <p:cNvPr id="35875" name="Rectangle 39"/>
            <p:cNvSpPr>
              <a:spLocks noChangeArrowheads="1"/>
            </p:cNvSpPr>
            <p:nvPr/>
          </p:nvSpPr>
          <p:spPr bwMode="auto">
            <a:xfrm>
              <a:off x="1200" y="3648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6" name="Group 78"/>
            <p:cNvGrpSpPr>
              <a:grpSpLocks/>
            </p:cNvGrpSpPr>
            <p:nvPr/>
          </p:nvGrpSpPr>
          <p:grpSpPr bwMode="auto">
            <a:xfrm>
              <a:off x="3408" y="2688"/>
              <a:ext cx="624" cy="576"/>
              <a:chOff x="2160" y="3504"/>
              <a:chExt cx="624" cy="576"/>
            </a:xfrm>
          </p:grpSpPr>
          <p:sp>
            <p:nvSpPr>
              <p:cNvPr id="35881" name="Rectangle 79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5882" name="Rectangle 80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5775</a:t>
                </a:r>
              </a:p>
            </p:txBody>
          </p:sp>
          <p:sp>
            <p:nvSpPr>
              <p:cNvPr id="35883" name="Rectangle 81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77" name="Group 82"/>
            <p:cNvGrpSpPr>
              <a:grpSpLocks/>
            </p:cNvGrpSpPr>
            <p:nvPr/>
          </p:nvGrpSpPr>
          <p:grpSpPr bwMode="auto">
            <a:xfrm>
              <a:off x="4128" y="3264"/>
              <a:ext cx="624" cy="576"/>
              <a:chOff x="2160" y="3504"/>
              <a:chExt cx="624" cy="576"/>
            </a:xfrm>
          </p:grpSpPr>
          <p:sp>
            <p:nvSpPr>
              <p:cNvPr id="35878" name="Rectangle 83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5775</a:t>
                </a:r>
              </a:p>
            </p:txBody>
          </p:sp>
          <p:sp>
            <p:nvSpPr>
              <p:cNvPr id="35879" name="Rectangle 84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6428</a:t>
                </a:r>
              </a:p>
            </p:txBody>
          </p:sp>
          <p:sp>
            <p:nvSpPr>
              <p:cNvPr id="35880" name="Rectangle 85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47" name="Text Box 87"/>
          <p:cNvSpPr txBox="1">
            <a:spLocks noChangeArrowheads="1"/>
          </p:cNvSpPr>
          <p:nvPr/>
        </p:nvSpPr>
        <p:spPr bwMode="auto">
          <a:xfrm>
            <a:off x="381000" y="5715000"/>
            <a:ext cx="3636963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000"/>
              <a:t>SP provides “return address”</a:t>
            </a:r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2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Connection-oriented demux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r>
              <a:rPr lang="en-US" sz="2400" smtClean="0"/>
              <a:t>TCP socket identified by 4-tuple: 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source IP address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source port number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dest IP address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dest port number</a:t>
            </a:r>
          </a:p>
          <a:p>
            <a:r>
              <a:rPr lang="en-US" sz="2400" smtClean="0"/>
              <a:t>recv host uses all four values to direct segment to appropriate socket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r>
              <a:rPr lang="en-US" sz="2400" smtClean="0"/>
              <a:t>server host may support many simultaneous TCP sockets:</a:t>
            </a:r>
          </a:p>
          <a:p>
            <a:pPr lvl="1"/>
            <a:r>
              <a:rPr lang="en-US" sz="2000" smtClean="0"/>
              <a:t>each socket identified by its own 4-tuple</a:t>
            </a:r>
          </a:p>
          <a:p>
            <a:r>
              <a:rPr lang="en-US" sz="2400" smtClean="0"/>
              <a:t>web servers have different sockets for each connecting client</a:t>
            </a:r>
          </a:p>
          <a:p>
            <a:pPr lvl="1"/>
            <a:r>
              <a:rPr lang="en-US" sz="2000" smtClean="0"/>
              <a:t>non-persistent HTTP will have different socket for each request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3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C969BE-33F4-4FD7-AA00-03B95F146132}"/>
</file>

<file path=customXml/itemProps2.xml><?xml version="1.0" encoding="utf-8"?>
<ds:datastoreItem xmlns:ds="http://schemas.openxmlformats.org/officeDocument/2006/customXml" ds:itemID="{FA62D05B-C82F-492F-A915-5AD390E0552F}"/>
</file>

<file path=customXml/itemProps3.xml><?xml version="1.0" encoding="utf-8"?>
<ds:datastoreItem xmlns:ds="http://schemas.openxmlformats.org/officeDocument/2006/customXml" ds:itemID="{A328AC7C-037D-40D4-92B9-FA957D93DF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9175</TotalTime>
  <Words>3176</Words>
  <Application>Microsoft Office PowerPoint</Application>
  <PresentationFormat>On-screen Show (4:3)</PresentationFormat>
  <Paragraphs>772</Paragraphs>
  <Slides>52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Clip</vt:lpstr>
      <vt:lpstr>Picture</vt:lpstr>
      <vt:lpstr>Equation</vt:lpstr>
      <vt:lpstr>Computer Networks</vt:lpstr>
      <vt:lpstr>Objectives</vt:lpstr>
      <vt:lpstr>Transport services and protocols</vt:lpstr>
      <vt:lpstr>Internet transport-layer protocols</vt:lpstr>
      <vt:lpstr>Multiplexing/demultiplexing</vt:lpstr>
      <vt:lpstr>How demultiplexing works</vt:lpstr>
      <vt:lpstr>Connectionless demultiplexing</vt:lpstr>
      <vt:lpstr>Connectionless demux (cont)</vt:lpstr>
      <vt:lpstr>Connection-oriented demux</vt:lpstr>
      <vt:lpstr>Connection-oriented demux (cont)</vt:lpstr>
      <vt:lpstr>Socket programming: System Calls</vt:lpstr>
      <vt:lpstr>Attention: sendto() recvfrom()</vt:lpstr>
      <vt:lpstr>UDP: User Datagram Protocol [RFC 768]</vt:lpstr>
      <vt:lpstr>UDP: more</vt:lpstr>
      <vt:lpstr>UDP checksum</vt:lpstr>
      <vt:lpstr>Internet Checksum Example</vt:lpstr>
      <vt:lpstr>Pseudo Header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</vt:lpstr>
      <vt:lpstr>Go-Back-N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 dilemma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HP</cp:lastModifiedBy>
  <cp:revision>556</cp:revision>
  <dcterms:created xsi:type="dcterms:W3CDTF">2011-03-15T06:08:11Z</dcterms:created>
  <dcterms:modified xsi:type="dcterms:W3CDTF">2020-04-08T18:27:18Z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