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3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55.xml" ContentType="application/vnd.openxmlformats-officedocument.presentationml.slide+xml"/>
  <Override PartName="/ppt/slides/slide61.xml" ContentType="application/vnd.openxmlformats-officedocument.presentationml.slide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6"/>
  </p:notesMasterIdLst>
  <p:sldIdLst>
    <p:sldId id="256" r:id="rId2"/>
    <p:sldId id="592" r:id="rId3"/>
    <p:sldId id="593" r:id="rId4"/>
    <p:sldId id="482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594" r:id="rId14"/>
    <p:sldId id="595" r:id="rId15"/>
    <p:sldId id="494" r:id="rId16"/>
    <p:sldId id="495" r:id="rId17"/>
    <p:sldId id="496" r:id="rId18"/>
    <p:sldId id="498" r:id="rId19"/>
    <p:sldId id="499" r:id="rId20"/>
    <p:sldId id="596" r:id="rId21"/>
    <p:sldId id="597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3" r:id="rId33"/>
    <p:sldId id="514" r:id="rId34"/>
    <p:sldId id="515" r:id="rId35"/>
    <p:sldId id="516" r:id="rId36"/>
    <p:sldId id="517" r:id="rId37"/>
    <p:sldId id="521" r:id="rId38"/>
    <p:sldId id="523" r:id="rId39"/>
    <p:sldId id="524" r:id="rId40"/>
    <p:sldId id="525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9" r:id="rId53"/>
    <p:sldId id="540" r:id="rId54"/>
    <p:sldId id="541" r:id="rId55"/>
    <p:sldId id="542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24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BC56-B79A-45D2-BD25-30EF067B91A3}" type="datetime1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82F6-0EC0-4BB6-B554-A925DCF8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D7292-B246-41D9-AA1E-F16E3C0F3454}" type="datetime1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1599D-C93C-4B1B-97C4-291ED302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1F007-7F43-418F-9233-6BAA12D66E87}" type="datetime1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94B4-773A-4A4E-9C25-78D5108BD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FE2D5-42B6-4F78-A8E4-A47295E60272}" type="datetime1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C18E-741F-4E99-B3A5-960232CAD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.w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Application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0"/>
            <a:ext cx="8077200" cy="1143000"/>
          </a:xfrm>
        </p:spPr>
        <p:txBody>
          <a:bodyPr/>
          <a:lstStyle/>
          <a:p>
            <a:r>
              <a:rPr lang="en-US" smtClean="0"/>
              <a:t>Sockets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41425"/>
            <a:ext cx="4202113" cy="3929063"/>
          </a:xfrm>
        </p:spPr>
        <p:txBody>
          <a:bodyPr/>
          <a:lstStyle/>
          <a:p>
            <a:r>
              <a:rPr lang="en-US" sz="2400" smtClean="0"/>
              <a:t>process sends/receives messages to/from its </a:t>
            </a:r>
            <a:r>
              <a:rPr lang="en-US" sz="2400" smtClean="0">
                <a:solidFill>
                  <a:srgbClr val="FF0000"/>
                </a:solidFill>
              </a:rPr>
              <a:t>socket</a:t>
            </a:r>
          </a:p>
          <a:p>
            <a:r>
              <a:rPr lang="en-US" sz="2400" smtClean="0"/>
              <a:t>socket analogous to door</a:t>
            </a:r>
          </a:p>
          <a:p>
            <a:pPr lvl="1"/>
            <a:r>
              <a:rPr lang="en-US" sz="2000" smtClean="0"/>
              <a:t>sending process shoves message out door</a:t>
            </a:r>
          </a:p>
          <a:p>
            <a:pPr lvl="1"/>
            <a:r>
              <a:rPr lang="en-US" sz="2000" smtClean="0"/>
              <a:t>sending process relies on transport infrastructure on other side of door which brings message to socket at receiving process</a:t>
            </a: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4125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8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34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35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process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4132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33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variables</a:t>
                </a:r>
              </a:p>
            </p:txBody>
          </p:sp>
        </p:grpSp>
        <p:sp>
          <p:nvSpPr>
            <p:cNvPr id="4128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socket</a:t>
              </a:r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server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4114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4098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9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23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24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process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4121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22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variables</a:t>
                </a:r>
              </a:p>
            </p:txBody>
          </p:sp>
        </p:grpSp>
        <p:sp>
          <p:nvSpPr>
            <p:cNvPr id="4117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socket</a:t>
              </a:r>
            </a:p>
          </p:txBody>
        </p:sp>
        <p:sp>
          <p:nvSpPr>
            <p:cNvPr id="4118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server</a:t>
              </a:r>
            </a:p>
          </p:txBody>
        </p:sp>
      </p:grpSp>
      <p:sp>
        <p:nvSpPr>
          <p:cNvPr id="4107" name="Text Box 51"/>
          <p:cNvSpPr txBox="1">
            <a:spLocks noChangeArrowheads="1"/>
          </p:cNvSpPr>
          <p:nvPr/>
        </p:nvSpPr>
        <p:spPr bwMode="auto">
          <a:xfrm>
            <a:off x="6369050" y="3654425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Internet</a:t>
            </a:r>
          </a:p>
        </p:txBody>
      </p:sp>
      <p:sp>
        <p:nvSpPr>
          <p:cNvPr id="4108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by OS</a:t>
            </a: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4110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470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app developer</a:t>
            </a:r>
            <a:endParaRPr lang="en-US" sz="1600">
              <a:latin typeface="Arial" charset="0"/>
            </a:endParaRPr>
          </a:p>
        </p:txBody>
      </p:sp>
      <p:sp>
        <p:nvSpPr>
          <p:cNvPr id="4112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10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Addressing processes</a:t>
            </a:r>
            <a:endParaRPr lang="en-US" smtClean="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4183062" cy="4648200"/>
          </a:xfrm>
        </p:spPr>
        <p:txBody>
          <a:bodyPr/>
          <a:lstStyle/>
          <a:p>
            <a:r>
              <a:rPr lang="en-US" sz="2400" smtClean="0"/>
              <a:t>to receive messages, process  must have </a:t>
            </a:r>
            <a:r>
              <a:rPr lang="en-US" sz="2400" i="1" smtClean="0">
                <a:solidFill>
                  <a:srgbClr val="000099"/>
                </a:solidFill>
              </a:rPr>
              <a:t>identifier</a:t>
            </a:r>
          </a:p>
          <a:p>
            <a:r>
              <a:rPr lang="en-US" sz="2400" smtClean="0"/>
              <a:t>host device has unique 32-bit IP address</a:t>
            </a:r>
          </a:p>
          <a:p>
            <a:r>
              <a:rPr lang="en-US" sz="2400" i="1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does  IP address of host on which process runs suffice for identifying the process?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47700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11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Addressing processes</a:t>
            </a:r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4021137" cy="4648200"/>
          </a:xfrm>
        </p:spPr>
        <p:txBody>
          <a:bodyPr/>
          <a:lstStyle/>
          <a:p>
            <a:r>
              <a:rPr lang="en-US" sz="2400" smtClean="0"/>
              <a:t>to receive messages, process  must have </a:t>
            </a:r>
            <a:r>
              <a:rPr lang="en-US" sz="2400" i="1" smtClean="0">
                <a:solidFill>
                  <a:srgbClr val="FF0000"/>
                </a:solidFill>
              </a:rPr>
              <a:t>identifier</a:t>
            </a:r>
          </a:p>
          <a:p>
            <a:r>
              <a:rPr lang="en-US" sz="2400" smtClean="0"/>
              <a:t>host device has unique 32-bit IP address</a:t>
            </a:r>
          </a:p>
          <a:p>
            <a:r>
              <a:rPr lang="en-US" sz="2400" i="1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does  IP address of host on which process runs suffice for identifying the process?</a:t>
            </a:r>
          </a:p>
          <a:p>
            <a:pPr lvl="1"/>
            <a:r>
              <a:rPr lang="en-US" i="1" u="sng" smtClean="0">
                <a:solidFill>
                  <a:srgbClr val="FF0000"/>
                </a:solidFill>
              </a:rPr>
              <a:t>A:</a:t>
            </a:r>
            <a:r>
              <a:rPr lang="en-US" smtClean="0"/>
              <a:t> No, </a:t>
            </a:r>
            <a:r>
              <a:rPr lang="en-US" i="1" smtClean="0"/>
              <a:t>many</a:t>
            </a:r>
            <a:r>
              <a:rPr lang="en-US" smtClean="0"/>
              <a:t> processes can be running on same host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246188"/>
            <a:ext cx="4125912" cy="5218112"/>
          </a:xfrm>
          <a:noFill/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identifier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includes both </a:t>
            </a:r>
            <a:r>
              <a:rPr lang="en-US" sz="2400" dirty="0" smtClean="0">
                <a:solidFill>
                  <a:srgbClr val="FF0000"/>
                </a:solidFill>
              </a:rPr>
              <a:t>IP address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port numbers</a:t>
            </a:r>
            <a:r>
              <a:rPr lang="en-US" sz="2400" dirty="0" smtClean="0"/>
              <a:t> associated with process on host.</a:t>
            </a:r>
          </a:p>
          <a:p>
            <a:r>
              <a:rPr lang="en-US" sz="2400" dirty="0" smtClean="0"/>
              <a:t>example port numbers:</a:t>
            </a:r>
          </a:p>
          <a:p>
            <a:pPr lvl="1"/>
            <a:r>
              <a:rPr lang="en-US" sz="2000" dirty="0" smtClean="0"/>
              <a:t>HTTP server: 80</a:t>
            </a:r>
          </a:p>
          <a:p>
            <a:pPr lvl="1"/>
            <a:r>
              <a:rPr lang="en-US" sz="2000" dirty="0" smtClean="0"/>
              <a:t>Mail server: 25</a:t>
            </a:r>
          </a:p>
          <a:p>
            <a:r>
              <a:rPr lang="en-US" sz="2400" dirty="0" smtClean="0"/>
              <a:t>to send HTTP message to someinsti.edu web server: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IP address: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128.119.245.12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Port number: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80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messages exchanged, </a:t>
            </a:r>
          </a:p>
          <a:p>
            <a:pPr lvl="1"/>
            <a:r>
              <a:rPr lang="en-US" sz="2000" dirty="0" smtClean="0"/>
              <a:t>e.g., request, response </a:t>
            </a:r>
          </a:p>
          <a:p>
            <a:r>
              <a:rPr lang="en-US" sz="2400" dirty="0" smtClean="0"/>
              <a:t>message syntax:</a:t>
            </a:r>
          </a:p>
          <a:p>
            <a:pPr lvl="1"/>
            <a:r>
              <a:rPr lang="en-US" sz="2000" dirty="0" smtClean="0"/>
              <a:t>what fields in messages &amp; how fields are delineated</a:t>
            </a:r>
          </a:p>
          <a:p>
            <a:r>
              <a:rPr lang="en-US" sz="2400" dirty="0" smtClean="0"/>
              <a:t>message semantics </a:t>
            </a:r>
          </a:p>
          <a:p>
            <a:pPr lvl="1"/>
            <a:r>
              <a:rPr lang="en-US" sz="2000" dirty="0" smtClean="0"/>
              <a:t>meaning of information in fields</a:t>
            </a:r>
          </a:p>
          <a:p>
            <a:r>
              <a:rPr lang="en-US" sz="2400" dirty="0" smtClean="0"/>
              <a:t>rules for when and how processes send &amp; respond to messages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Services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Data loss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apps (e.g., audio) can tolerate some loss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other apps (e.g., file transfer, telnet) require 100% reliable data transfer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Timing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apps (e.g., Internet telephony, interactive games) require low delay to be “effective”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Throughput</a:t>
            </a:r>
          </a:p>
          <a:p>
            <a:pPr>
              <a:buClr>
                <a:srgbClr val="000099"/>
              </a:buClr>
              <a:buSzPct val="75000"/>
            </a:pPr>
            <a:r>
              <a:rPr lang="en-US" sz="2400" dirty="0" smtClean="0"/>
              <a:t>some apps (e.g., multimedia) require minimum amount of throughput to be “effective”</a:t>
            </a:r>
          </a:p>
          <a:p>
            <a:pPr>
              <a:buClr>
                <a:srgbClr val="000099"/>
              </a:buClr>
              <a:buSzPct val="75000"/>
            </a:pPr>
            <a:r>
              <a:rPr lang="en-US" sz="2400" dirty="0" smtClean="0"/>
              <a:t>other apps (“elastic apps”) make use of whatever throughput they get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03213"/>
            <a:ext cx="8201025" cy="1143000"/>
          </a:xfrm>
        </p:spPr>
        <p:txBody>
          <a:bodyPr/>
          <a:lstStyle/>
          <a:p>
            <a:r>
              <a:rPr lang="en-US" sz="2800" smtClean="0"/>
              <a:t>Transport service requirements of common apps</a:t>
            </a:r>
            <a:endParaRPr lang="en-US" smtClean="0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82563" y="1727200"/>
            <a:ext cx="25415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instant messaging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Data loss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4502150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6935788" y="1697038"/>
            <a:ext cx="2062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Time Sensitive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 and no</a:t>
            </a:r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V="1">
            <a:off x="800100" y="49053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Internet transport protocols services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TCP service:</a:t>
            </a:r>
            <a:endParaRPr lang="en-US" sz="2400" smtClean="0"/>
          </a:p>
          <a:p>
            <a:r>
              <a:rPr lang="en-US" sz="2000" i="1" smtClean="0">
                <a:solidFill>
                  <a:srgbClr val="000099"/>
                </a:solidFill>
              </a:rPr>
              <a:t>connection-oriented:</a:t>
            </a:r>
            <a:r>
              <a:rPr lang="en-US" sz="2000" smtClean="0"/>
              <a:t> setup required between client and server processes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reliable transport</a:t>
            </a:r>
            <a:r>
              <a:rPr lang="en-US" sz="2000" i="1" smtClean="0">
                <a:solidFill>
                  <a:schemeClr val="accent2"/>
                </a:solidFill>
              </a:rPr>
              <a:t> </a:t>
            </a:r>
            <a:r>
              <a:rPr lang="en-US" sz="2000" smtClean="0"/>
              <a:t>between sending and receiving process</a:t>
            </a:r>
            <a:endParaRPr lang="en-US" sz="2000" smtClean="0">
              <a:solidFill>
                <a:schemeClr val="accent2"/>
              </a:solidFill>
            </a:endParaRPr>
          </a:p>
          <a:p>
            <a:r>
              <a:rPr lang="en-US" sz="2000" i="1" smtClean="0">
                <a:solidFill>
                  <a:srgbClr val="000099"/>
                </a:solidFill>
              </a:rPr>
              <a:t>flow control:</a:t>
            </a:r>
            <a:r>
              <a:rPr lang="en-US" sz="2000" smtClean="0"/>
              <a:t> sender won’t overwhelm receiver 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congestion control:</a:t>
            </a:r>
            <a:r>
              <a:rPr lang="en-US" sz="2000" smtClean="0"/>
              <a:t> throttle sender when network overloaded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does not provide:</a:t>
            </a:r>
            <a:r>
              <a:rPr lang="en-US" sz="2000" smtClean="0"/>
              <a:t> timing, minimum throughput guarantees, security</a:t>
            </a:r>
            <a:endParaRPr lang="en-US" sz="240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562100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UDP service:</a:t>
            </a:r>
            <a:endParaRPr lang="en-US" sz="2400" dirty="0" smtClean="0"/>
          </a:p>
          <a:p>
            <a:r>
              <a:rPr lang="en-US" sz="2000" dirty="0" smtClean="0"/>
              <a:t>unreliable data transfer between sending and receiving process</a:t>
            </a:r>
          </a:p>
          <a:p>
            <a:r>
              <a:rPr lang="en-US" sz="2000" dirty="0" smtClean="0"/>
              <a:t>does not provide: connection setup, reliability, flow control, congestion control, timing, throughput guarantee, or security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47125" cy="1143000"/>
          </a:xfrm>
        </p:spPr>
        <p:txBody>
          <a:bodyPr/>
          <a:lstStyle/>
          <a:p>
            <a:r>
              <a:rPr lang="en-US" sz="2800" smtClean="0"/>
              <a:t>Internet apps:  application, transport protocols</a:t>
            </a:r>
            <a:endParaRPr lang="en-US" smtClean="0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15913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3302000" y="1458913"/>
            <a:ext cx="282098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layer protocol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HTTP (e.g., YouTube),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(e.g., Skype)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6130925" y="1477963"/>
            <a:ext cx="26241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transport protocol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typically UDP</a:t>
            </a: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V="1">
            <a:off x="1162050" y="3657600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 flipV="1">
            <a:off x="1114425" y="4257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962025" y="5181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and HTTP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First, a review…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web page</a:t>
            </a:r>
            <a:r>
              <a:rPr lang="en-US" sz="2400" smtClean="0"/>
              <a:t> consists of </a:t>
            </a:r>
            <a:r>
              <a:rPr lang="en-US" sz="2400" smtClean="0">
                <a:solidFill>
                  <a:srgbClr val="FF0000"/>
                </a:solidFill>
              </a:rPr>
              <a:t>objects</a:t>
            </a:r>
            <a:endParaRPr lang="en-US" sz="2400" smtClean="0"/>
          </a:p>
          <a:p>
            <a:r>
              <a:rPr lang="en-US" sz="2400" smtClean="0"/>
              <a:t>object can be HTML file, JPEG image, Java applet, audio file,…</a:t>
            </a:r>
          </a:p>
          <a:p>
            <a:r>
              <a:rPr lang="en-US" sz="2400" smtClean="0"/>
              <a:t>web page consists of </a:t>
            </a:r>
            <a:r>
              <a:rPr lang="en-US" sz="2400" smtClean="0">
                <a:solidFill>
                  <a:srgbClr val="FF0000"/>
                </a:solidFill>
              </a:rPr>
              <a:t>base HTML-file</a:t>
            </a:r>
            <a:r>
              <a:rPr lang="en-US" sz="2400" smtClean="0"/>
              <a:t> which includes several referenced objects</a:t>
            </a:r>
          </a:p>
          <a:p>
            <a:r>
              <a:rPr lang="en-US" sz="2400" smtClean="0"/>
              <a:t>each object is addressable by a </a:t>
            </a:r>
            <a:r>
              <a:rPr lang="en-US" sz="2400" smtClean="0">
                <a:solidFill>
                  <a:srgbClr val="FF0000"/>
                </a:solidFill>
              </a:rPr>
              <a:t>URL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example URL: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1" y="5008563"/>
            <a:ext cx="7394575" cy="1144587"/>
            <a:chOff x="271" y="2955"/>
            <a:chExt cx="4658" cy="721"/>
          </a:xfrm>
        </p:grpSpPr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50184" name="AutoShape 6"/>
            <p:cNvSpPr>
              <a:spLocks/>
            </p:cNvSpPr>
            <p:nvPr/>
          </p:nvSpPr>
          <p:spPr bwMode="auto">
            <a:xfrm rot="16200000">
              <a:off x="1284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AutoShape 7"/>
            <p:cNvSpPr>
              <a:spLocks/>
            </p:cNvSpPr>
            <p:nvPr/>
          </p:nvSpPr>
          <p:spPr bwMode="auto">
            <a:xfrm rot="16200000">
              <a:off x="3492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host name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path name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HTTP: hypertext transfer protocol</a:t>
            </a:r>
            <a:endParaRPr lang="en-US" sz="2400" smtClean="0"/>
          </a:p>
          <a:p>
            <a:r>
              <a:rPr lang="en-US" sz="2000" smtClean="0"/>
              <a:t>Web’s application layer protocol</a:t>
            </a:r>
          </a:p>
          <a:p>
            <a:r>
              <a:rPr lang="en-US" sz="2000" smtClean="0"/>
              <a:t>client/server model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client:</a:t>
            </a:r>
            <a:r>
              <a:rPr lang="en-US" sz="2000" smtClean="0"/>
              <a:t> browser that requests, receives, “displays” Web objects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server:</a:t>
            </a:r>
            <a:r>
              <a:rPr lang="en-US" sz="2000" smtClean="0"/>
              <a:t> Web server sends objects in response to requests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2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5140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6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19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conceptual, implementation aspects of network application protocols</a:t>
            </a:r>
          </a:p>
          <a:p>
            <a:pPr lvl="1"/>
            <a:r>
              <a:rPr lang="en-US" sz="2000" dirty="0" smtClean="0"/>
              <a:t>transport-layer service models</a:t>
            </a:r>
          </a:p>
          <a:p>
            <a:pPr lvl="1"/>
            <a:r>
              <a:rPr lang="en-US" sz="2000" dirty="0" smtClean="0"/>
              <a:t>client-server paradigm</a:t>
            </a:r>
          </a:p>
          <a:p>
            <a:pPr lvl="1"/>
            <a:r>
              <a:rPr lang="en-US" sz="2000" dirty="0" smtClean="0"/>
              <a:t>peer-to-peer paradigm</a:t>
            </a:r>
            <a:endParaRPr lang="en-US" sz="1600" dirty="0" smtClean="0"/>
          </a:p>
          <a:p>
            <a:r>
              <a:rPr lang="en-US" sz="2400" dirty="0" smtClean="0"/>
              <a:t>learn about protocols by examining popular application-level protocols</a:t>
            </a:r>
            <a:endParaRPr lang="en-US" sz="2000" dirty="0" smtClean="0"/>
          </a:p>
          <a:p>
            <a:pPr lvl="1"/>
            <a:r>
              <a:rPr lang="en-US" sz="1800" dirty="0" smtClean="0"/>
              <a:t>HTTP</a:t>
            </a:r>
          </a:p>
          <a:p>
            <a:pPr lvl="1"/>
            <a:r>
              <a:rPr lang="en-US" sz="1800" dirty="0" smtClean="0"/>
              <a:t>FTP</a:t>
            </a:r>
          </a:p>
          <a:p>
            <a:pPr lvl="1"/>
            <a:r>
              <a:rPr lang="en-US" sz="1800" dirty="0" smtClean="0"/>
              <a:t>SMTP / POP3 / IMAP</a:t>
            </a:r>
          </a:p>
          <a:p>
            <a:pPr lvl="1"/>
            <a:r>
              <a:rPr lang="en-US" sz="1800" dirty="0" smtClean="0"/>
              <a:t>DNS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Uses TCP:</a:t>
            </a:r>
            <a:endParaRPr lang="en-US" sz="2800" dirty="0" smtClean="0"/>
          </a:p>
          <a:p>
            <a:r>
              <a:rPr lang="en-US" sz="2400" dirty="0" smtClean="0"/>
              <a:t>client initiates TCP connection (creates socket) to server,  port 80</a:t>
            </a:r>
          </a:p>
          <a:p>
            <a:r>
              <a:rPr lang="en-US" sz="2400" dirty="0" smtClean="0"/>
              <a:t>server accepts TCP connection from client</a:t>
            </a:r>
          </a:p>
          <a:p>
            <a:r>
              <a:rPr lang="en-US" sz="2400" dirty="0" smtClean="0"/>
              <a:t>HTTP messages (application-layer protocol messages) exchanged between browser (HTTP client) and Web server (HTTP server)</a:t>
            </a:r>
          </a:p>
          <a:p>
            <a:r>
              <a:rPr lang="en-US" sz="2400" dirty="0" smtClean="0"/>
              <a:t>TCP connection closed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HTTP is “stateless”</a:t>
            </a:r>
            <a:endParaRPr lang="en-US" sz="2800" dirty="0" smtClean="0"/>
          </a:p>
          <a:p>
            <a:r>
              <a:rPr lang="en-US" sz="2400" dirty="0" smtClean="0"/>
              <a:t>server maintains no information about past client requests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non-persistent HTTP</a:t>
            </a:r>
            <a:endParaRPr lang="en-US" dirty="0" smtClean="0"/>
          </a:p>
          <a:p>
            <a:r>
              <a:rPr lang="en-US" dirty="0" smtClean="0"/>
              <a:t>at most one object sent over TCP connection.</a:t>
            </a:r>
          </a:p>
          <a:p>
            <a:pPr>
              <a:buFont typeface="Wingdings" pitchFamily="2" charset="2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persistent HTTP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multiple objects can be sent over single TCP connection between client, server.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Nonpersistent HTTP</a:t>
            </a:r>
            <a:endParaRPr lang="en-US" smtClean="0"/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36207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095500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1a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/>
              <a:t> HTTP client initiates TCP connection to HTTP server (process) at </a:t>
            </a:r>
            <a:r>
              <a:rPr lang="en-US" sz="1800" dirty="0" smtClean="0">
                <a:latin typeface="Arial" charset="0"/>
              </a:rPr>
              <a:t>www.someSchool.edu on port </a:t>
            </a:r>
            <a:r>
              <a:rPr lang="en-US" sz="1800" dirty="0" smtClean="0"/>
              <a:t>80</a:t>
            </a:r>
            <a:endParaRPr lang="en-US" sz="2000" dirty="0" smtClean="0"/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2.</a:t>
            </a:r>
            <a:r>
              <a:rPr lang="en-US" sz="2000"/>
              <a:t> HTTP</a:t>
            </a:r>
            <a:r>
              <a:rPr lang="en-US" sz="1800"/>
              <a:t> client sends HTTP </a:t>
            </a:r>
            <a:r>
              <a:rPr lang="en-US" sz="1800" i="1">
                <a:solidFill>
                  <a:srgbClr val="000099"/>
                </a:solidFill>
              </a:rPr>
              <a:t>request message</a:t>
            </a:r>
            <a:r>
              <a:rPr lang="en-US" sz="1800"/>
              <a:t> (containing URL) into TCP connection socket. Message indicates that client wants object </a:t>
            </a:r>
            <a:r>
              <a:rPr lang="en-US" sz="1800">
                <a:latin typeface="Arial" charset="0"/>
              </a:rPr>
              <a:t>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1b.</a:t>
            </a:r>
            <a:r>
              <a:rPr lang="en-US" sz="2000"/>
              <a:t> HTTP</a:t>
            </a:r>
            <a:r>
              <a:rPr lang="en-US" sz="1800"/>
              <a:t> server at host </a:t>
            </a:r>
            <a:r>
              <a:rPr lang="en-US" sz="1800">
                <a:latin typeface="Arial" charset="0"/>
              </a:rPr>
              <a:t>www.someSchool.edu </a:t>
            </a:r>
            <a:r>
              <a:rPr lang="en-US" sz="1800"/>
              <a:t>waiting for TCP connection at port 80.  “accepts” connection, notifying client</a:t>
            </a:r>
            <a:endParaRPr lang="en-US" sz="2000"/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3.</a:t>
            </a:r>
            <a:r>
              <a:rPr lang="en-US" sz="2000"/>
              <a:t> HTTP</a:t>
            </a:r>
            <a:r>
              <a:rPr lang="en-US" sz="1800"/>
              <a:t> server receives request message, forms </a:t>
            </a:r>
            <a:r>
              <a:rPr lang="en-US" sz="1800" i="1">
                <a:solidFill>
                  <a:srgbClr val="000099"/>
                </a:solidFill>
              </a:rPr>
              <a:t>response message</a:t>
            </a:r>
            <a:r>
              <a:rPr lang="en-US" sz="1800"/>
              <a:t> containing requested object, and sends message into its socket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5146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4196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33825" y="56483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Text Box 12"/>
          <p:cNvSpPr txBox="1">
            <a:spLocks noChangeArrowheads="1"/>
          </p:cNvSpPr>
          <p:nvPr/>
        </p:nvSpPr>
        <p:spPr bwMode="auto">
          <a:xfrm>
            <a:off x="176213" y="594201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time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4019550" y="33623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7245350" y="1293813"/>
            <a:ext cx="1898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jpeg images)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3269" name="Rectangle 3"/>
          <p:cNvSpPr>
            <a:spLocks noChangeArrowheads="1"/>
          </p:cNvSpPr>
          <p:nvPr/>
        </p:nvSpPr>
        <p:spPr bwMode="auto">
          <a:xfrm>
            <a:off x="409575" y="16668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www.someSchool.edu/someDepartment/home.index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Nonpersistent HTTP (cont.)</a:t>
            </a:r>
            <a:endParaRPr lang="en-US" smtClean="0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47875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/>
              <a:t> </a:t>
            </a:r>
            <a:r>
              <a:rPr lang="en-US" sz="2000" dirty="0" smtClean="0"/>
              <a:t>HTTP client receives response message containing html file, displays html.  Parsing html file, finds 10 referenced jpeg  objects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82905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 dirty="0">
                <a:solidFill>
                  <a:srgbClr val="FF0000"/>
                </a:solidFill>
              </a:rPr>
              <a:t>6.</a:t>
            </a:r>
            <a:r>
              <a:rPr lang="en-US" sz="2000" dirty="0"/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4.</a:t>
            </a:r>
            <a:r>
              <a:rPr lang="en-US" sz="2000"/>
              <a:t> HTTP</a:t>
            </a:r>
            <a:r>
              <a:rPr lang="en-US" sz="1800"/>
              <a:t> server closes TCP connection. </a:t>
            </a:r>
            <a:endParaRPr lang="en-US" sz="2000"/>
          </a:p>
        </p:txBody>
      </p:sp>
      <p:sp>
        <p:nvSpPr>
          <p:cNvPr id="54280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3"/>
          <p:cNvSpPr txBox="1">
            <a:spLocks noChangeArrowheads="1"/>
          </p:cNvSpPr>
          <p:nvPr/>
        </p:nvSpPr>
        <p:spPr bwMode="auto">
          <a:xfrm>
            <a:off x="149225" y="33829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time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23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1143000"/>
          </a:xfrm>
        </p:spPr>
        <p:txBody>
          <a:bodyPr/>
          <a:lstStyle/>
          <a:p>
            <a:r>
              <a:rPr lang="en-US" sz="3200" smtClean="0"/>
              <a:t>Non-Persistent HTTP: Response time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definition of RTT:</a:t>
            </a:r>
            <a:r>
              <a:rPr lang="en-US" sz="2400" smtClean="0"/>
              <a:t> time for a small packet to travel from client to server and back.</a:t>
            </a:r>
          </a:p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response time:</a:t>
            </a:r>
            <a:endParaRPr lang="en-US" sz="2400" smtClean="0"/>
          </a:p>
          <a:p>
            <a:r>
              <a:rPr lang="en-US" sz="2400" smtClean="0"/>
              <a:t>one RTT to initiate TCP connection</a:t>
            </a:r>
          </a:p>
          <a:p>
            <a:r>
              <a:rPr lang="en-US" sz="2400" smtClean="0"/>
              <a:t>one RTT for HTTP request and first few bytes of HTTP response to return</a:t>
            </a:r>
          </a:p>
          <a:p>
            <a:r>
              <a:rPr lang="en-US" sz="2400" smtClean="0"/>
              <a:t>file transmission time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total = 2RTT+transmit time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95813" y="1260475"/>
            <a:ext cx="4286250" cy="4413250"/>
            <a:chOff x="2888" y="794"/>
            <a:chExt cx="2700" cy="2780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51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617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8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153" name="Line 15"/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6"/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9"/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20"/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21"/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4980" y="2371"/>
              <a:ext cx="6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2888" y="1518"/>
              <a:ext cx="7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connection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3" name="AutoShape 25"/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4" name="Text Box 26"/>
            <p:cNvSpPr txBox="1">
              <a:spLocks noChangeArrowheads="1"/>
            </p:cNvSpPr>
            <p:nvPr/>
          </p:nvSpPr>
          <p:spPr bwMode="auto">
            <a:xfrm>
              <a:off x="3381" y="18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RTT</a:t>
              </a:r>
            </a:p>
          </p:txBody>
        </p:sp>
        <p:sp>
          <p:nvSpPr>
            <p:cNvPr id="6165" name="Line 27"/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28"/>
            <p:cNvSpPr txBox="1">
              <a:spLocks noChangeArrowheads="1"/>
            </p:cNvSpPr>
            <p:nvPr/>
          </p:nvSpPr>
          <p:spPr bwMode="auto">
            <a:xfrm>
              <a:off x="3158" y="2080"/>
              <a:ext cx="54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7" name="AutoShape 29"/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8" name="Text Box 30"/>
            <p:cNvSpPr txBox="1">
              <a:spLocks noChangeArrowheads="1"/>
            </p:cNvSpPr>
            <p:nvPr/>
          </p:nvSpPr>
          <p:spPr bwMode="auto">
            <a:xfrm>
              <a:off x="3393" y="2445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RTT</a:t>
              </a:r>
            </a:p>
          </p:txBody>
        </p:sp>
        <p:sp>
          <p:nvSpPr>
            <p:cNvPr id="6169" name="Line 35"/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Text Box 36"/>
            <p:cNvSpPr txBox="1">
              <a:spLocks noChangeArrowheads="1"/>
            </p:cNvSpPr>
            <p:nvPr/>
          </p:nvSpPr>
          <p:spPr bwMode="auto">
            <a:xfrm>
              <a:off x="3296" y="2796"/>
              <a:ext cx="5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received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71" name="Text Box 37"/>
            <p:cNvSpPr txBox="1">
              <a:spLocks noChangeArrowheads="1"/>
            </p:cNvSpPr>
            <p:nvPr/>
          </p:nvSpPr>
          <p:spPr bwMode="auto">
            <a:xfrm>
              <a:off x="3704" y="3362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time</a:t>
              </a:r>
            </a:p>
          </p:txBody>
        </p:sp>
        <p:sp>
          <p:nvSpPr>
            <p:cNvPr id="6172" name="Text Box 38"/>
            <p:cNvSpPr txBox="1">
              <a:spLocks noChangeArrowheads="1"/>
            </p:cNvSpPr>
            <p:nvPr/>
          </p:nvSpPr>
          <p:spPr bwMode="auto">
            <a:xfrm>
              <a:off x="4761" y="3351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time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200" smtClean="0"/>
              <a:t>Persistent HTTP</a:t>
            </a:r>
            <a:endParaRPr 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non-persistent HTTP issues:</a:t>
            </a:r>
            <a:endParaRPr lang="en-US" sz="2000" smtClean="0"/>
          </a:p>
          <a:p>
            <a:r>
              <a:rPr lang="en-US" sz="2000" smtClean="0"/>
              <a:t>requires 2 RTTs per object</a:t>
            </a:r>
          </a:p>
          <a:p>
            <a:r>
              <a:rPr lang="en-US" sz="2000" smtClean="0"/>
              <a:t>OS overhead for </a:t>
            </a:r>
            <a:r>
              <a:rPr lang="en-US" sz="2000" i="1" smtClean="0"/>
              <a:t>each</a:t>
            </a:r>
            <a:r>
              <a:rPr lang="en-US" sz="2000" smtClean="0"/>
              <a:t> TCP connection</a:t>
            </a:r>
          </a:p>
          <a:p>
            <a:r>
              <a:rPr lang="en-US" sz="2000" smtClean="0"/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5530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481513" y="143827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persistent  HTTP</a:t>
            </a:r>
            <a:endParaRPr lang="en-US" sz="2000" smtClean="0"/>
          </a:p>
          <a:p>
            <a:r>
              <a:rPr lang="en-US" sz="2000" smtClean="0"/>
              <a:t>server leaves connection open after sending response</a:t>
            </a:r>
          </a:p>
          <a:p>
            <a:r>
              <a:rPr lang="en-US" sz="2000" smtClean="0"/>
              <a:t>subsequent HTTP messages  between same client/server sent over open connection</a:t>
            </a:r>
          </a:p>
          <a:p>
            <a:r>
              <a:rPr lang="en-US" sz="2000" smtClean="0"/>
              <a:t>client sends requests as soon as it encounters a referenced object</a:t>
            </a:r>
          </a:p>
          <a:p>
            <a:r>
              <a:rPr lang="en-US" sz="2000" smtClean="0"/>
              <a:t>as little as one RTT for all the referenced objects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request message</a:t>
            </a:r>
            <a:endParaRPr 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00200"/>
            <a:ext cx="7772400" cy="4648200"/>
          </a:xfrm>
        </p:spPr>
        <p:txBody>
          <a:bodyPr/>
          <a:lstStyle/>
          <a:p>
            <a:r>
              <a:rPr lang="en-US" sz="2400" smtClean="0"/>
              <a:t>two types of HTTP messages: </a:t>
            </a:r>
            <a:r>
              <a:rPr lang="en-US" sz="2400" i="1" smtClean="0">
                <a:solidFill>
                  <a:srgbClr val="FF0000"/>
                </a:solidFill>
              </a:rPr>
              <a:t>request</a:t>
            </a:r>
            <a:r>
              <a:rPr lang="en-US" sz="2400" smtClean="0">
                <a:solidFill>
                  <a:srgbClr val="FF0000"/>
                </a:solidFill>
              </a:rPr>
              <a:t>, </a:t>
            </a:r>
            <a:r>
              <a:rPr lang="en-US" sz="2400" i="1" smtClean="0">
                <a:solidFill>
                  <a:srgbClr val="FF0000"/>
                </a:solidFill>
              </a:rPr>
              <a:t>response</a:t>
            </a:r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HTTP request message:</a:t>
            </a:r>
            <a:endParaRPr lang="en-US" sz="2400" smtClean="0"/>
          </a:p>
          <a:p>
            <a:pPr lvl="1"/>
            <a:r>
              <a:rPr lang="en-US" sz="2000" smtClean="0"/>
              <a:t>ASCII (human-readable format)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HEAD commands)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1703388" y="4222750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 lines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4622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end of header lines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Accept: text/html,application/xhtml+xml\r\n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Accept-Language: en-us,en;q=0.5\r\n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Accept-Encoding: gzip,deflate\r\n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384925" y="2638425"/>
            <a:ext cx="2647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537325" y="2935288"/>
            <a:ext cx="20431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line-feed character</a:t>
            </a: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HTTP request message: general format</a:t>
            </a:r>
            <a:endParaRPr lang="en-US" smtClean="0"/>
          </a:p>
        </p:txBody>
      </p:sp>
      <p:pic>
        <p:nvPicPr>
          <p:cNvPr id="57349" name="Picture 3" descr="HTTPrequ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request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line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821363" y="2274888"/>
            <a:ext cx="1493837" cy="1639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45250" y="2197100"/>
            <a:ext cx="1492250" cy="2017713"/>
            <a:chOff x="4060" y="1384"/>
            <a:chExt cx="940" cy="1082"/>
          </a:xfrm>
        </p:grpSpPr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4386" y="1642"/>
              <a:ext cx="614" cy="34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header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lines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4144" y="1447"/>
              <a:ext cx="218" cy="976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060" y="1384"/>
              <a:ext cx="183" cy="10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813550" y="4270375"/>
            <a:ext cx="712788" cy="1216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964363" y="4602163"/>
            <a:ext cx="735012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body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8600"/>
            <a:ext cx="8186737" cy="1143000"/>
          </a:xfrm>
        </p:spPr>
        <p:txBody>
          <a:bodyPr/>
          <a:lstStyle/>
          <a:p>
            <a:r>
              <a:rPr lang="en-US" sz="3600" smtClean="0"/>
              <a:t>Uploading form input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POST method:</a:t>
            </a:r>
            <a:endParaRPr lang="en-US" sz="2400" smtClean="0"/>
          </a:p>
          <a:p>
            <a:pPr lvl="1"/>
            <a:r>
              <a:rPr lang="en-US" sz="2000" smtClean="0"/>
              <a:t>web page often includes form input</a:t>
            </a:r>
          </a:p>
          <a:p>
            <a:r>
              <a:rPr lang="en-US" sz="2400" smtClean="0"/>
              <a:t>input is uploaded to server in entity body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398838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URL method:</a:t>
            </a:r>
          </a:p>
          <a:p>
            <a:r>
              <a:rPr lang="en-US" sz="2400" smtClean="0"/>
              <a:t>uses GET method</a:t>
            </a:r>
          </a:p>
          <a:p>
            <a:r>
              <a:rPr lang="en-US" sz="2400" smtClean="0"/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www.somesite.com/animalsearch?monkeys&amp;banana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types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HTTP/1.0</a:t>
            </a:r>
            <a:endParaRPr lang="en-US" sz="2400" smtClean="0"/>
          </a:p>
          <a:p>
            <a:r>
              <a:rPr lang="en-US" sz="2400" smtClean="0"/>
              <a:t>GET</a:t>
            </a:r>
          </a:p>
          <a:p>
            <a:r>
              <a:rPr lang="en-US" sz="2400" smtClean="0"/>
              <a:t>POST</a:t>
            </a:r>
          </a:p>
          <a:p>
            <a:r>
              <a:rPr lang="en-US" sz="2400" smtClean="0"/>
              <a:t>HEAD</a:t>
            </a:r>
          </a:p>
          <a:p>
            <a:pPr lvl="1"/>
            <a:r>
              <a:rPr lang="en-US" sz="2000" smtClean="0"/>
              <a:t>asks server to leave requested object out of response</a:t>
            </a: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HTTP/1.1</a:t>
            </a:r>
            <a:endParaRPr lang="en-US" sz="2400" smtClean="0"/>
          </a:p>
          <a:p>
            <a:r>
              <a:rPr lang="en-US" sz="2400" smtClean="0"/>
              <a:t>GET, POST, HEAD</a:t>
            </a:r>
          </a:p>
          <a:p>
            <a:r>
              <a:rPr lang="en-US" sz="2400" smtClean="0"/>
              <a:t>PUT</a:t>
            </a:r>
          </a:p>
          <a:p>
            <a:pPr lvl="1"/>
            <a:r>
              <a:rPr lang="en-US" sz="2000" smtClean="0"/>
              <a:t>uploads file in entity body to path specified in URL field</a:t>
            </a:r>
          </a:p>
          <a:p>
            <a:r>
              <a:rPr lang="en-US" sz="2400" smtClean="0"/>
              <a:t>DELETE</a:t>
            </a:r>
          </a:p>
          <a:p>
            <a:pPr lvl="1"/>
            <a:r>
              <a:rPr lang="en-US" sz="2000" smtClean="0"/>
              <a:t>deletes file specified in the URL field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29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Apps.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e-mail</a:t>
            </a:r>
          </a:p>
          <a:p>
            <a:r>
              <a:rPr lang="en-US" sz="2400" dirty="0" smtClean="0"/>
              <a:t>web</a:t>
            </a:r>
          </a:p>
          <a:p>
            <a:r>
              <a:rPr lang="en-US" sz="2400" dirty="0" smtClean="0"/>
              <a:t>instant messaging</a:t>
            </a:r>
          </a:p>
          <a:p>
            <a:r>
              <a:rPr lang="en-US" sz="2400" dirty="0" smtClean="0"/>
              <a:t>remote login</a:t>
            </a:r>
          </a:p>
          <a:p>
            <a:r>
              <a:rPr lang="en-US" sz="2400" dirty="0" smtClean="0"/>
              <a:t>P2P file sharing</a:t>
            </a:r>
          </a:p>
          <a:p>
            <a:r>
              <a:rPr lang="en-US" sz="2400" dirty="0" smtClean="0"/>
              <a:t>multi-user network games</a:t>
            </a:r>
          </a:p>
          <a:p>
            <a:r>
              <a:rPr lang="en-US" sz="2400" dirty="0" smtClean="0"/>
              <a:t>streaming stored video (YouTube)</a:t>
            </a:r>
          </a:p>
          <a:p>
            <a:r>
              <a:rPr lang="en-US" sz="2400" dirty="0" smtClean="0"/>
              <a:t>voice over IP</a:t>
            </a:r>
          </a:p>
          <a:p>
            <a:r>
              <a:rPr lang="en-US" sz="2400" dirty="0" smtClean="0"/>
              <a:t>real-time video conferencing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phrase)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132 w 162"/>
              <a:gd name="T1" fmla="*/ 9 h 1428"/>
              <a:gd name="T2" fmla="*/ 0 w 162"/>
              <a:gd name="T3" fmla="*/ 0 h 1428"/>
              <a:gd name="T4" fmla="*/ 0 w 162"/>
              <a:gd name="T5" fmla="*/ 1428 h 1428"/>
              <a:gd name="T6" fmla="*/ 162 w 162"/>
              <a:gd name="T7" fmla="*/ 1425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 lines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HTML file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30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82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Server: Apache/2.0.52 (</a:t>
            </a:r>
            <a:r>
              <a:rPr lang="en-US" sz="1800" b="1" dirty="0" err="1">
                <a:latin typeface="Courier New" pitchFamily="49" charset="0"/>
              </a:rPr>
              <a:t>CentOS</a:t>
            </a:r>
            <a:r>
              <a:rPr lang="en-US" sz="1800" b="1" dirty="0">
                <a:latin typeface="Courier New" pitchFamily="49" charset="0"/>
              </a:rPr>
              <a:t>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Last-Modified: Tue, 30 Oct 2007 17:00:02 </a:t>
            </a:r>
            <a:r>
              <a:rPr lang="en-US" sz="1800" b="1" dirty="0" smtClean="0">
                <a:latin typeface="Courier New" pitchFamily="49" charset="0"/>
              </a:rPr>
              <a:t>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</a:rPr>
              <a:t>Accept-Ranges</a:t>
            </a:r>
            <a:r>
              <a:rPr lang="en-US" sz="1800" b="1" dirty="0">
                <a:latin typeface="Courier New" pitchFamily="49" charset="0"/>
              </a:rPr>
              <a:t>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</a:rPr>
              <a:t>Connection</a:t>
            </a:r>
            <a:r>
              <a:rPr lang="en-US" sz="1800" b="1" dirty="0">
                <a:latin typeface="Courier New" pitchFamily="49" charset="0"/>
              </a:rPr>
              <a:t>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Content-Type: text/html; </a:t>
            </a:r>
            <a:r>
              <a:rPr lang="en-US" sz="1800" b="1" dirty="0" err="1">
                <a:latin typeface="Courier New" pitchFamily="49" charset="0"/>
              </a:rPr>
              <a:t>charset</a:t>
            </a:r>
            <a:r>
              <a:rPr lang="en-US" sz="1800" b="1" dirty="0">
                <a:latin typeface="Courier New" pitchFamily="49" charset="0"/>
              </a:rPr>
              <a:t>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 dirty="0">
                <a:latin typeface="Courier New" pitchFamily="49" charset="0"/>
              </a:rPr>
              <a:t>data data data data data ... 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432050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 succeeded, requested object later in this </a:t>
            </a:r>
            <a:r>
              <a:rPr lang="en-US" sz="2000" dirty="0" err="1" smtClean="0"/>
              <a:t>msg</a:t>
            </a:r>
            <a:endParaRPr lang="en-US" sz="2000" dirty="0" smtClean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requested object moved, new location specified later in this </a:t>
            </a:r>
            <a:r>
              <a:rPr lang="en-US" sz="2000" dirty="0" err="1" smtClean="0"/>
              <a:t>msg</a:t>
            </a:r>
            <a:r>
              <a:rPr lang="en-US" sz="2000" dirty="0" smtClean="0"/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 </a:t>
            </a:r>
            <a:r>
              <a:rPr lang="en-US" sz="2000" dirty="0" err="1" smtClean="0"/>
              <a:t>msg</a:t>
            </a:r>
            <a:r>
              <a:rPr lang="en-US" sz="2000" dirty="0" smtClean="0"/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dirty="0" smtClean="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488950" y="1619250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status code appears in 1st line in server-&gt;client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some sample codes: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31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User-server state: cookies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four components: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1) cookie header line of HTTP </a:t>
            </a:r>
            <a:r>
              <a:rPr lang="en-US" sz="2000" i="1" dirty="0" smtClean="0"/>
              <a:t>response</a:t>
            </a:r>
            <a:r>
              <a:rPr lang="en-US" sz="2000" dirty="0" smtClean="0"/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2) cookie header line in HTTP </a:t>
            </a:r>
            <a:r>
              <a:rPr lang="en-US" sz="2000" i="1" dirty="0" smtClean="0"/>
              <a:t>request</a:t>
            </a:r>
            <a:r>
              <a:rPr lang="en-US" sz="2000" dirty="0" smtClean="0"/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3) cookie file kept on user’s host, managed by user’s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4) back-end database at Web site</a:t>
            </a: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 smtClean="0"/>
              <a:t>Susan always access Internet from PC</a:t>
            </a:r>
          </a:p>
          <a:p>
            <a:r>
              <a:rPr lang="en-US" sz="2400" dirty="0" smtClean="0"/>
              <a:t>visits specific e-commerce site for first time</a:t>
            </a:r>
          </a:p>
          <a:p>
            <a:r>
              <a:rPr lang="en-US" sz="2400" dirty="0" smtClean="0"/>
              <a:t>when initial HTTP requests arrives at site, site creates: </a:t>
            </a:r>
          </a:p>
          <a:p>
            <a:pPr lvl="1"/>
            <a:r>
              <a:rPr lang="en-US" dirty="0" smtClean="0"/>
              <a:t>unique ID</a:t>
            </a:r>
          </a:p>
          <a:p>
            <a:pPr lvl="1"/>
            <a:r>
              <a:rPr lang="en-US" dirty="0" smtClean="0"/>
              <a:t>entry in backend database for ID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28588"/>
            <a:ext cx="7772400" cy="1143000"/>
          </a:xfrm>
        </p:spPr>
        <p:txBody>
          <a:bodyPr/>
          <a:lstStyle/>
          <a:p>
            <a:r>
              <a:rPr lang="en-US" sz="3200" smtClean="0"/>
              <a:t>Cookies: keeping “state” (cont.)</a:t>
            </a:r>
            <a:endParaRPr lang="en-US" smtClean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52500" y="1138238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client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94325" y="12827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64563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6456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2209800" y="5722938"/>
            <a:ext cx="3305175" cy="407987"/>
            <a:chOff x="1392" y="3605"/>
            <a:chExt cx="2082" cy="257"/>
          </a:xfrm>
        </p:grpSpPr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63588" y="2530475"/>
            <a:ext cx="178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8738" y="4303713"/>
            <a:ext cx="180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2209800" y="3589338"/>
            <a:ext cx="5638800" cy="1119187"/>
            <a:chOff x="1392" y="2261"/>
            <a:chExt cx="3552" cy="705"/>
          </a:xfrm>
        </p:grpSpPr>
        <p:sp>
          <p:nvSpPr>
            <p:cNvPr id="64552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64554" name="Text Box 28"/>
            <p:cNvSpPr txBox="1">
              <a:spLocks noChangeArrowheads="1"/>
            </p:cNvSpPr>
            <p:nvPr/>
          </p:nvSpPr>
          <p:spPr bwMode="auto">
            <a:xfrm>
              <a:off x="3501" y="2332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action</a:t>
              </a:r>
              <a:endParaRPr lang="en-US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64555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3"/>
            <p:cNvGrpSpPr>
              <a:grpSpLocks/>
            </p:cNvGrpSpPr>
            <p:nvPr/>
          </p:nvGrpSpPr>
          <p:grpSpPr bwMode="auto">
            <a:xfrm>
              <a:off x="4306" y="2363"/>
              <a:ext cx="557" cy="231"/>
              <a:chOff x="4306" y="2273"/>
              <a:chExt cx="557" cy="231"/>
            </a:xfrm>
          </p:grpSpPr>
          <p:sp>
            <p:nvSpPr>
              <p:cNvPr id="64557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55650" y="1804988"/>
            <a:ext cx="1438275" cy="771525"/>
            <a:chOff x="476" y="1047"/>
            <a:chExt cx="906" cy="486"/>
          </a:xfrm>
        </p:grpSpPr>
        <p:sp>
          <p:nvSpPr>
            <p:cNvPr id="64550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</p:txBody>
        </p:sp>
      </p:grpSp>
      <p:sp>
        <p:nvSpPr>
          <p:cNvPr id="64525" name="AutoShape 68"/>
          <p:cNvSpPr>
            <a:spLocks noChangeArrowheads="1"/>
          </p:cNvSpPr>
          <p:nvPr/>
        </p:nvSpPr>
        <p:spPr bwMode="auto">
          <a:xfrm>
            <a:off x="7956550" y="3343275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64543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4545" name="Text Box 31"/>
            <p:cNvSpPr txBox="1">
              <a:spLocks noChangeArrowheads="1"/>
            </p:cNvSpPr>
            <p:nvPr/>
          </p:nvSpPr>
          <p:spPr bwMode="auto">
            <a:xfrm>
              <a:off x="3270" y="1390"/>
              <a:ext cx="122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1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64547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9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728663" y="2598738"/>
            <a:ext cx="4805362" cy="1087437"/>
            <a:chOff x="459" y="1637"/>
            <a:chExt cx="3027" cy="685"/>
          </a:xfrm>
        </p:grpSpPr>
        <p:sp>
          <p:nvSpPr>
            <p:cNvPr id="64538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Set-cookie: 1678 </a:t>
              </a:r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64541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2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amazon 1678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181225" y="4192588"/>
            <a:ext cx="5705475" cy="1992312"/>
            <a:chOff x="1374" y="2641"/>
            <a:chExt cx="3594" cy="1255"/>
          </a:xfrm>
        </p:grpSpPr>
        <p:sp>
          <p:nvSpPr>
            <p:cNvPr id="64533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64535" name="Text Box 29"/>
            <p:cNvSpPr txBox="1">
              <a:spLocks noChangeArrowheads="1"/>
            </p:cNvSpPr>
            <p:nvPr/>
          </p:nvSpPr>
          <p:spPr bwMode="auto">
            <a:xfrm>
              <a:off x="3531" y="3262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action</a:t>
              </a:r>
              <a:endParaRPr lang="en-US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64536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5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5" name="Group 77"/>
          <p:cNvGrpSpPr>
            <a:grpSpLocks/>
          </p:cNvGrpSpPr>
          <p:nvPr/>
        </p:nvGrpSpPr>
        <p:grpSpPr bwMode="auto">
          <a:xfrm>
            <a:off x="742950" y="4799013"/>
            <a:ext cx="1593850" cy="771525"/>
            <a:chOff x="684" y="1746"/>
            <a:chExt cx="1004" cy="486"/>
          </a:xfrm>
        </p:grpSpPr>
        <p:sp>
          <p:nvSpPr>
            <p:cNvPr id="6453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amazon 1678</a:t>
              </a:r>
            </a:p>
          </p:txBody>
        </p:sp>
      </p:grpSp>
      <p:sp>
        <p:nvSpPr>
          <p:cNvPr id="64530" name="Text Box 80"/>
          <p:cNvSpPr txBox="1">
            <a:spLocks noChangeArrowheads="1"/>
          </p:cNvSpPr>
          <p:nvPr/>
        </p:nvSpPr>
        <p:spPr bwMode="auto">
          <a:xfrm>
            <a:off x="7831138" y="4248150"/>
            <a:ext cx="115093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database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33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Cookies (continued)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7963"/>
            <a:ext cx="3810000" cy="264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what cookies can bring:</a:t>
            </a:r>
            <a:endParaRPr lang="en-US" sz="2400" smtClean="0"/>
          </a:p>
          <a:p>
            <a:r>
              <a:rPr lang="en-US" sz="2400" smtClean="0"/>
              <a:t>authorization</a:t>
            </a:r>
          </a:p>
          <a:p>
            <a:r>
              <a:rPr lang="en-US" sz="2400" smtClean="0"/>
              <a:t>shopping carts</a:t>
            </a:r>
          </a:p>
          <a:p>
            <a:r>
              <a:rPr lang="en-US" sz="2400" smtClean="0"/>
              <a:t>recommendations</a:t>
            </a:r>
          </a:p>
          <a:p>
            <a:r>
              <a:rPr lang="en-US" sz="2400" smtClean="0"/>
              <a:t>user session state (Web e-mail)</a:t>
            </a:r>
          </a:p>
        </p:txBody>
      </p:sp>
      <p:sp>
        <p:nvSpPr>
          <p:cNvPr id="65544" name="Rectangle 15"/>
          <p:cNvSpPr>
            <a:spLocks noChangeArrowheads="1"/>
          </p:cNvSpPr>
          <p:nvPr/>
        </p:nvSpPr>
        <p:spPr bwMode="auto">
          <a:xfrm>
            <a:off x="411163" y="4090988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how to keep “state”:</a:t>
            </a:r>
            <a:endParaRPr lang="en-US"/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/>
              <a:t>protocol endpoints: maintain state at sender/receiver over multiple transactions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/>
              <a:t>cookies: http messages carry state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Web caches (proxy server)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sz="2400" smtClean="0"/>
              <a:t>user sets browser: Web accesses via  cache</a:t>
            </a:r>
          </a:p>
          <a:p>
            <a:r>
              <a:rPr lang="en-US" sz="2400" smtClean="0"/>
              <a:t>browser sends all HTTP requests to cache</a:t>
            </a:r>
          </a:p>
          <a:p>
            <a:pPr lvl="1"/>
            <a:r>
              <a:rPr lang="en-US" sz="2000" smtClean="0"/>
              <a:t>object in cache: cache returns object </a:t>
            </a:r>
          </a:p>
          <a:p>
            <a:pPr lvl="1"/>
            <a:r>
              <a:rPr lang="en-US" sz="2000" smtClean="0"/>
              <a:t>else cache requests object from origin server, then returns object to client</a:t>
            </a: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Goal:</a:t>
            </a:r>
            <a:r>
              <a:rPr lang="en-US"/>
              <a:t> satisfy client request without involving origin server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1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7220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567238" y="4095750"/>
            <a:ext cx="1593850" cy="760413"/>
            <a:chOff x="2877" y="2580"/>
            <a:chExt cx="1004" cy="479"/>
          </a:xfrm>
        </p:grpSpPr>
        <p:sp>
          <p:nvSpPr>
            <p:cNvPr id="721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Text Box 23"/>
            <p:cNvSpPr txBox="1">
              <a:spLocks noChangeArrowheads="1"/>
            </p:cNvSpPr>
            <p:nvPr/>
          </p:nvSpPr>
          <p:spPr bwMode="auto">
            <a:xfrm rot="-1692639">
              <a:off x="2877" y="264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773613" y="4183063"/>
            <a:ext cx="1620837" cy="785812"/>
            <a:chOff x="3007" y="2635"/>
            <a:chExt cx="1021" cy="495"/>
          </a:xfrm>
        </p:grpSpPr>
        <p:sp>
          <p:nvSpPr>
            <p:cNvPr id="7216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25"/>
            <p:cNvSpPr txBox="1">
              <a:spLocks noChangeArrowheads="1"/>
            </p:cNvSpPr>
            <p:nvPr/>
          </p:nvSpPr>
          <p:spPr bwMode="auto">
            <a:xfrm rot="-1737783">
              <a:off x="3007" y="2847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089900" y="2792413"/>
            <a:ext cx="346075" cy="742950"/>
            <a:chOff x="4180" y="783"/>
            <a:chExt cx="150" cy="307"/>
          </a:xfrm>
        </p:grpSpPr>
        <p:sp>
          <p:nvSpPr>
            <p:cNvPr id="7208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7200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4765675" y="3141663"/>
            <a:ext cx="3251200" cy="730250"/>
            <a:chOff x="3002" y="1979"/>
            <a:chExt cx="2048" cy="460"/>
          </a:xfrm>
        </p:grpSpPr>
        <p:sp>
          <p:nvSpPr>
            <p:cNvPr id="7197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Text Box 22"/>
            <p:cNvSpPr txBox="1">
              <a:spLocks noChangeArrowheads="1"/>
            </p:cNvSpPr>
            <p:nvPr/>
          </p:nvSpPr>
          <p:spPr bwMode="auto">
            <a:xfrm rot="1422049">
              <a:off x="3064" y="200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199" name="Text Box 45"/>
            <p:cNvSpPr txBox="1">
              <a:spLocks noChangeArrowheads="1"/>
            </p:cNvSpPr>
            <p:nvPr/>
          </p:nvSpPr>
          <p:spPr bwMode="auto">
            <a:xfrm rot="-1419968">
              <a:off x="4095" y="201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186" name="Text Box 47"/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7" name="Text Box 48"/>
          <p:cNvSpPr txBox="1">
            <a:spLocks noChangeArrowheads="1"/>
          </p:cNvSpPr>
          <p:nvPr/>
        </p:nvSpPr>
        <p:spPr bwMode="auto">
          <a:xfrm>
            <a:off x="7816850" y="1993900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8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89" name="Picture 5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92563" y="2678113"/>
            <a:ext cx="4186237" cy="1814512"/>
            <a:chOff x="2515" y="1687"/>
            <a:chExt cx="2637" cy="1143"/>
          </a:xfrm>
        </p:grpSpPr>
        <p:sp>
          <p:nvSpPr>
            <p:cNvPr id="7192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 rot="1411598">
              <a:off x="2901" y="2244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194" name="Text Box 46"/>
            <p:cNvSpPr txBox="1">
              <a:spLocks noChangeArrowheads="1"/>
            </p:cNvSpPr>
            <p:nvPr/>
          </p:nvSpPr>
          <p:spPr bwMode="auto">
            <a:xfrm rot="-1415789">
              <a:off x="4131" y="2232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  <p:pic>
          <p:nvPicPr>
            <p:cNvPr id="7195" name="Picture 5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7196" name="Picture 5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Web caching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cache acts as both client and server</a:t>
            </a:r>
          </a:p>
          <a:p>
            <a:r>
              <a:rPr lang="en-US" sz="2400" smtClean="0"/>
              <a:t>typically cache is installed by ISP (university, company, residential ISP)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why Web caching?</a:t>
            </a:r>
            <a:endParaRPr lang="en-US" sz="2400" dirty="0" smtClean="0"/>
          </a:p>
          <a:p>
            <a:r>
              <a:rPr lang="en-US" sz="2400" dirty="0" smtClean="0"/>
              <a:t>reduce response time for client request</a:t>
            </a:r>
          </a:p>
          <a:p>
            <a:r>
              <a:rPr lang="en-US" sz="2400" dirty="0" smtClean="0"/>
              <a:t>reduce traffic on an institution’s access link.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smtClean="0"/>
              <a:t>Conditional GET</a:t>
            </a:r>
            <a:endParaRPr lang="en-US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511300"/>
            <a:ext cx="3743325" cy="4305300"/>
          </a:xfrm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Goal:</a:t>
            </a:r>
            <a:r>
              <a:rPr lang="en-US" sz="2000" smtClean="0"/>
              <a:t> don’t send object if cache has up-to-date cached version</a:t>
            </a:r>
          </a:p>
          <a:p>
            <a:r>
              <a:rPr lang="en-US" sz="2000" smtClean="0"/>
              <a:t>cache: 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If-modified-since: &lt;date&gt;</a:t>
            </a:r>
          </a:p>
          <a:p>
            <a:r>
              <a:rPr lang="en-US" sz="2000" smtClean="0"/>
              <a:t>server: 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HTTP/1.0 304 Not Modified</a:t>
            </a:r>
            <a:endParaRPr lang="en-US" sz="2000" smtClean="0"/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4181475" y="1436688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cache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7673975" y="1408113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If-modified-since: &lt;date&gt;</a:t>
            </a:r>
            <a:endParaRPr lang="en-US" sz="2000" b="1">
              <a:latin typeface="Arial" charset="0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3098800"/>
            <a:ext cx="2643187" cy="865188"/>
            <a:chOff x="2698" y="2036"/>
            <a:chExt cx="1665" cy="545"/>
          </a:xfrm>
        </p:grpSpPr>
        <p:sp>
          <p:nvSpPr>
            <p:cNvPr id="67603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7604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304 Not Modified</a:t>
              </a:r>
              <a:endParaRPr lang="en-US" sz="2000" b="1">
                <a:latin typeface="Arial" charset="0"/>
              </a:endParaRPr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858125" y="2149475"/>
            <a:ext cx="11445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67200" y="414972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351338"/>
            <a:ext cx="2681288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If-modified-since: &lt;date&gt;</a:t>
            </a:r>
            <a:endParaRPr lang="en-US" sz="2000" b="1">
              <a:latin typeface="Arial" charset="0"/>
            </a:endParaRPr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37500" y="4808538"/>
            <a:ext cx="11445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&lt;date&gt;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/>
      <p:bldP spid="67592" grpId="0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AutoShape 47"/>
          <p:cNvSpPr>
            <a:spLocks noChangeArrowheads="1"/>
          </p:cNvSpPr>
          <p:nvPr/>
        </p:nvSpPr>
        <p:spPr bwMode="auto">
          <a:xfrm>
            <a:off x="3424238" y="2982913"/>
            <a:ext cx="465137" cy="536575"/>
          </a:xfrm>
          <a:prstGeom prst="can">
            <a:avLst>
              <a:gd name="adj" fmla="val 28840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46"/>
          <p:cNvSpPr>
            <a:spLocks noChangeArrowheads="1"/>
          </p:cNvSpPr>
          <p:nvPr/>
        </p:nvSpPr>
        <p:spPr bwMode="auto">
          <a:xfrm>
            <a:off x="6678613" y="2917825"/>
            <a:ext cx="465137" cy="536575"/>
          </a:xfrm>
          <a:prstGeom prst="can">
            <a:avLst>
              <a:gd name="adj" fmla="val 28840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FTP: the file transfer protocol</a:t>
            </a:r>
            <a:endParaRPr lang="en-US" smtClean="0"/>
          </a:p>
        </p:txBody>
      </p:sp>
      <p:sp>
        <p:nvSpPr>
          <p:cNvPr id="112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3705225"/>
            <a:ext cx="7458075" cy="2543175"/>
          </a:xfrm>
        </p:spPr>
        <p:txBody>
          <a:bodyPr/>
          <a:lstStyle/>
          <a:p>
            <a:r>
              <a:rPr lang="en-US" sz="2000" smtClean="0"/>
              <a:t>transfer file to/from remote host</a:t>
            </a:r>
          </a:p>
          <a:p>
            <a:r>
              <a:rPr lang="en-US" sz="2000" smtClean="0"/>
              <a:t>client/server model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client:</a:t>
            </a:r>
            <a:r>
              <a:rPr lang="en-US" sz="2000" smtClean="0"/>
              <a:t> side that initiates transfer (either to/from remote)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server:</a:t>
            </a:r>
            <a:r>
              <a:rPr lang="en-US" sz="2000" smtClean="0"/>
              <a:t> remote host</a:t>
            </a:r>
          </a:p>
          <a:p>
            <a:r>
              <a:rPr lang="en-US" sz="2000" smtClean="0"/>
              <a:t>ftp: RFC 959</a:t>
            </a:r>
          </a:p>
          <a:p>
            <a:r>
              <a:rPr lang="en-US" sz="2000" smtClean="0"/>
              <a:t>ftp server: port 21</a:t>
            </a:r>
          </a:p>
        </p:txBody>
      </p:sp>
      <p:graphicFrame>
        <p:nvGraphicFramePr>
          <p:cNvPr id="1126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313113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64338" y="1412875"/>
            <a:ext cx="355600" cy="933450"/>
            <a:chOff x="4180" y="783"/>
            <a:chExt cx="150" cy="307"/>
          </a:xfrm>
        </p:grpSpPr>
        <p:sp>
          <p:nvSpPr>
            <p:cNvPr id="11293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" name="Line 15"/>
          <p:cNvSpPr>
            <a:spLocks noChangeShapeType="1"/>
          </p:cNvSpPr>
          <p:nvPr/>
        </p:nvSpPr>
        <p:spPr bwMode="auto">
          <a:xfrm>
            <a:off x="4352925" y="2190750"/>
            <a:ext cx="22098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4275138" y="1874838"/>
            <a:ext cx="240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file transfer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11291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19"/>
            <p:cNvSpPr txBox="1">
              <a:spLocks noChangeArrowheads="1"/>
            </p:cNvSpPr>
            <p:nvPr/>
          </p:nvSpPr>
          <p:spPr bwMode="auto">
            <a:xfrm>
              <a:off x="3898" y="1463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82863" y="1857375"/>
            <a:ext cx="1790700" cy="852488"/>
            <a:chOff x="1645" y="1326"/>
            <a:chExt cx="1128" cy="537"/>
          </a:xfrm>
        </p:grpSpPr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interface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1290" name="Text Box 24"/>
            <p:cNvSpPr txBox="1">
              <a:spLocks noChangeArrowheads="1"/>
            </p:cNvSpPr>
            <p:nvPr/>
          </p:nvSpPr>
          <p:spPr bwMode="auto">
            <a:xfrm>
              <a:off x="2323" y="1403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client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3881438" y="2978150"/>
            <a:ext cx="1076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local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0" name="Line 33"/>
          <p:cNvSpPr>
            <a:spLocks noChangeShapeType="1"/>
          </p:cNvSpPr>
          <p:nvPr/>
        </p:nvSpPr>
        <p:spPr bwMode="auto">
          <a:xfrm>
            <a:off x="3219450" y="2695575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34"/>
          <p:cNvSpPr>
            <a:spLocks noChangeShapeType="1"/>
          </p:cNvSpPr>
          <p:nvPr/>
        </p:nvSpPr>
        <p:spPr bwMode="auto">
          <a:xfrm flipH="1">
            <a:off x="3714750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41"/>
          <p:cNvSpPr txBox="1">
            <a:spLocks noChangeArrowheads="1"/>
          </p:cNvSpPr>
          <p:nvPr/>
        </p:nvSpPr>
        <p:spPr bwMode="auto">
          <a:xfrm>
            <a:off x="7161213" y="2789238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3" name="Line 42"/>
          <p:cNvSpPr>
            <a:spLocks noChangeShapeType="1"/>
          </p:cNvSpPr>
          <p:nvPr/>
        </p:nvSpPr>
        <p:spPr bwMode="auto">
          <a:xfrm>
            <a:off x="6915150" y="26955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4" name="Picture 43" descr="Al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0663" y="1909763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5" name="Text Box 44"/>
          <p:cNvSpPr txBox="1">
            <a:spLocks noChangeArrowheads="1"/>
          </p:cNvSpPr>
          <p:nvPr/>
        </p:nvSpPr>
        <p:spPr bwMode="auto">
          <a:xfrm>
            <a:off x="1379538" y="2617788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at host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6" name="Line 45"/>
          <p:cNvSpPr>
            <a:spLocks noChangeShapeType="1"/>
          </p:cNvSpPr>
          <p:nvPr/>
        </p:nvSpPr>
        <p:spPr bwMode="auto">
          <a:xfrm>
            <a:off x="2028825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FTP: separate control, data connections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638300"/>
            <a:ext cx="4318000" cy="4648200"/>
          </a:xfrm>
        </p:spPr>
        <p:txBody>
          <a:bodyPr/>
          <a:lstStyle/>
          <a:p>
            <a:r>
              <a:rPr lang="en-US" sz="2000" dirty="0" smtClean="0"/>
              <a:t>FTP client contacts FTP server at port 21, TCP is transport protocol</a:t>
            </a:r>
          </a:p>
          <a:p>
            <a:r>
              <a:rPr lang="en-US" sz="2000" dirty="0" smtClean="0"/>
              <a:t>client authorized over control connection</a:t>
            </a:r>
          </a:p>
          <a:p>
            <a:r>
              <a:rPr lang="en-US" sz="2000" dirty="0" smtClean="0"/>
              <a:t>client browses remote directory by sending commands over control connection.</a:t>
            </a:r>
          </a:p>
          <a:p>
            <a:r>
              <a:rPr lang="en-US" sz="2000" dirty="0" smtClean="0"/>
              <a:t>when server receives  file transfer command, server opens </a:t>
            </a:r>
            <a:r>
              <a:rPr lang="en-US" sz="2000" i="1" dirty="0" smtClean="0"/>
              <a:t>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</a:t>
            </a:r>
            <a:r>
              <a:rPr lang="en-US" sz="2000" dirty="0" smtClean="0"/>
              <a:t>TCP connection (for file) to client</a:t>
            </a:r>
          </a:p>
          <a:p>
            <a:r>
              <a:rPr lang="en-US" sz="2000" dirty="0" smtClean="0"/>
              <a:t>after transferring one file, server closes data connection.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56150" y="1373188"/>
            <a:ext cx="3998913" cy="1882775"/>
            <a:chOff x="3011" y="1511"/>
            <a:chExt cx="2519" cy="1186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5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230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299" name="Text Box 16"/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server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9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control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server port 21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data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server port 20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703763" y="3436938"/>
            <a:ext cx="40671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server opens another TCP data connection to transfer another file.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control connection: </a:t>
            </a:r>
            <a:r>
              <a:rPr lang="en-US" sz="2000">
                <a:solidFill>
                  <a:srgbClr val="FF0000"/>
                </a:solidFill>
              </a:rPr>
              <a:t>“out of band”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FTP server maintains “state”: current directory, earlier authentication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               </a:t>
            </a:r>
            <a:fld id="{34278836-F49B-470B-BFB1-898E12B0021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 573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2" name="Freeform 574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Freeform 575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76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7" name="Rectangle 57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" name="AutoShape 57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579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7" name="Line 58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8" name="Line 58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9" name="Line 58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0" name="Line 58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1" name="Line 58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2" name="Line 58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3" name="Line 58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4" name="Line 58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5" name="Line 58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6" name="Line 58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7" name="Line 59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8" name="Line 59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9" name="Line 59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0" name="Line 59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1" name="Line 59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59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93" name="Line 59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4" name="Line 59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5" name="Line 59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6" name="Line 59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60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9" name="Line 60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0" name="Line 60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1" name="Line 60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" name="Line 60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60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85" name="Line 60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6" name="Line 60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7" name="Line 60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8" name="Line 60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46" name="Oval 610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611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612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613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50" name="Oval 614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15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64" name="Line 6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6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Line 6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19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61" name="Line 6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Line 6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Line 6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3" name="Oval 623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624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625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626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57" name="Oval 627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628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8" name="Line 6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6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Line 6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32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55" name="Line 6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Line 6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Line 6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0" name="Oval 636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637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638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Rectangle 639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64" name="Oval 640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641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52" name="Line 6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6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" name="Line 6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45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9" name="Line 6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6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6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7" name="Oval 649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650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651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Rectangle 652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71" name="Oval 653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654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46" name="Line 6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6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6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58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43" name="Line 6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6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6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4" name="Oval 662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Line 663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664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Rectangle 665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78" name="Oval 666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667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40" name="Line 6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6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6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1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7" name="Line 6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6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6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1" name="Oval 675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676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Line 677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Rectangle 678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5" name="Oval 679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80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34" name="Line 6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6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6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684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31" name="Line 6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Line 6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6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8" name="Oval 688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Line 689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Line 690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Rectangle 691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92" name="Oval 692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693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8" name="Line 6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Line 6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Line 6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697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25" name="Line 6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Line 6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7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" name="Oval 701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Line 702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Line 703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Rectangle 704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99" name="Oval 705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706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22" name="Line 7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Line 7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Line 7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710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9" name="Line 7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" name="Line 7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7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2" name="Oval 714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Line 715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" name="Line 716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Rectangle 717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06" name="Oval 718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719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16" name="Line 7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7" name="Line 7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" name="Line 7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723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13" name="Line 7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" name="Line 7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7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9" name="Line 727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0" name="Line 728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1" name="Line 729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Line 730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731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4" name="Line 732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5" name="Line 733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" name="Freeform 734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7" name="Line 735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8" name="Line 736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Line 737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738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300" name="Oval 73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" name="Line 74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" name="Line 74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" name="Rectangle 74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304" name="Oval 74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74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10" name="Line 7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7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7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74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7" name="Line 7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7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7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752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7" name="Oval 7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Line 7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Line 7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Rectangle 7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91" name="Oval 7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7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7" name="Line 7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Line 7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Line 7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7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94" name="Line 7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Line 7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Line 7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4" name="Group 766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74" name="Oval 7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Line 7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Line 7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Rectangle 7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78" name="Oval 7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" name="Group 7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4" name="Line 7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7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6" name="Line 7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9" name="Group 7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1" name="Line 7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7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7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3" name="Line 780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4" name="Line 781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5" name="Line 782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" name="Line 783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" name="Line 784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" name="Line 785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" name="Line 786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" name="Line 787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" name="Line 788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" name="Line 789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" name="Line 790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4" name="Line 791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0" name="Group 792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044" name="Group 793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71" name="Picture 794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72" name="Line 795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Line 796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48" name="Picture 797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45" name="Group 798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79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1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7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80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2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8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51" name="Group 801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80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3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8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80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94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8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804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5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2" name="Group 805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63" name="AutoShape 80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Rectangle 80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Rectangle 80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AutoShape 80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8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8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Rectangle 8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Rectangle 8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814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6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815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7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816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8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817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9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8" name="Group 818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81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0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8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82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1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8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59" name="Group 821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82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2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82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3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5" name="Group 824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55" name="AutoShape 82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Rectangle 82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Rectangle 82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AutoShape 82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Line 82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Line 83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Rectangle 83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Rectangle 83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6" name="Line 833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" name="Line 834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" name="Line 835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" name="Line 836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" name="Line 837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1" name="Line 838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2" name="Line 839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3" name="Line 840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4" name="Line 841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5" name="Line 842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6" name="Line 843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66" name="Group 844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34" name="Oval 84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Line 84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Line 84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Rectangle 84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38" name="Oval 84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2" name="Group 85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44" name="Line 8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8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8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73" name="Group 85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41" name="Line 8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8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8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9" name="Group 858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21" name="Oval 85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Line 86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Line 86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Rectangle 86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25" name="Oval 86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0" name="Group 86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1" name="Line 8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Line 8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8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6" name="Group 86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8" name="Line 8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Line 8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Line 8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87" name="Group 872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203" name="Picture 873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204" name="Freeform 87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Freeform 87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6" name="Freeform 87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87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87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87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Freeform 88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1" name="Freeform 88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88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Freeform 88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4" name="Freeform 88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88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Freeform 88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7" name="Freeform 88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88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Freeform 88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" name="Freeform 89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3" name="Group 891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85" name="Picture 892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86" name="Freeform 89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89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Freeform 89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" name="Freeform 89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0" name="Freeform 89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1" name="Freeform 89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2" name="Freeform 89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90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90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90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90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90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90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90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90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90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90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7491413" y="1111250"/>
            <a:ext cx="893762" cy="31289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938963" y="3786188"/>
            <a:ext cx="958850" cy="508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600" smtClean="0"/>
              <a:t>Creating a network app</a:t>
            </a:r>
          </a:p>
        </p:txBody>
      </p:sp>
      <p:sp>
        <p:nvSpPr>
          <p:cNvPr id="1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write programs that</a:t>
            </a:r>
          </a:p>
          <a:p>
            <a:pPr lvl="1"/>
            <a:r>
              <a:rPr lang="en-US" sz="2000" smtClean="0"/>
              <a:t>run on (different) </a:t>
            </a:r>
            <a:r>
              <a:rPr lang="en-US" sz="2000" i="1" smtClean="0"/>
              <a:t>end systems</a:t>
            </a:r>
          </a:p>
          <a:p>
            <a:pPr lvl="1"/>
            <a:r>
              <a:rPr lang="en-US" sz="2000" smtClean="0"/>
              <a:t>communicate over network</a:t>
            </a:r>
          </a:p>
          <a:p>
            <a:pPr lvl="1"/>
            <a:r>
              <a:rPr lang="en-US" sz="2000" smtClean="0"/>
              <a:t>e.g., web server software communicates with browser software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No need to write software for network-core devices</a:t>
            </a:r>
          </a:p>
          <a:p>
            <a:pPr lvl="1"/>
            <a:r>
              <a:rPr lang="en-US" sz="2000" smtClean="0"/>
              <a:t>network-core devices do not run user applications </a:t>
            </a:r>
          </a:p>
          <a:p>
            <a:pPr lvl="1"/>
            <a:r>
              <a:rPr lang="en-US" sz="2000" smtClean="0"/>
              <a:t>applications on end systems  allows for rapid app development, propagation</a:t>
            </a:r>
            <a:endParaRPr lang="en-US" sz="2000" smtClean="0">
              <a:solidFill>
                <a:srgbClr val="FF0000"/>
              </a:solidFill>
            </a:endParaRPr>
          </a:p>
        </p:txBody>
      </p:sp>
      <p:grpSp>
        <p:nvGrpSpPr>
          <p:cNvPr id="1094" name="Group 918"/>
          <p:cNvGrpSpPr>
            <a:grpSpLocks/>
          </p:cNvGrpSpPr>
          <p:nvPr/>
        </p:nvGrpSpPr>
        <p:grpSpPr bwMode="auto">
          <a:xfrm>
            <a:off x="6470650" y="822325"/>
            <a:ext cx="1063625" cy="965200"/>
            <a:chOff x="4076" y="518"/>
            <a:chExt cx="670" cy="608"/>
          </a:xfrm>
        </p:grpSpPr>
        <p:grpSp>
          <p:nvGrpSpPr>
            <p:cNvPr id="1100" name="Group 226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78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82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7" name="Freeform 917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1" name="Group 919"/>
          <p:cNvGrpSpPr>
            <a:grpSpLocks/>
          </p:cNvGrpSpPr>
          <p:nvPr/>
        </p:nvGrpSpPr>
        <p:grpSpPr bwMode="auto">
          <a:xfrm>
            <a:off x="7646988" y="4217988"/>
            <a:ext cx="1063625" cy="965200"/>
            <a:chOff x="4076" y="518"/>
            <a:chExt cx="670" cy="608"/>
          </a:xfrm>
        </p:grpSpPr>
        <p:grpSp>
          <p:nvGrpSpPr>
            <p:cNvPr id="1107" name="Group 92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69" name="Rectangle 92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Rectangle 92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Rectangle 92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Text Box 92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73" name="Line 92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92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92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8" name="Freeform 92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8" name="Group 929"/>
          <p:cNvGrpSpPr>
            <a:grpSpLocks/>
          </p:cNvGrpSpPr>
          <p:nvPr/>
        </p:nvGrpSpPr>
        <p:grpSpPr bwMode="auto">
          <a:xfrm>
            <a:off x="5900738" y="3678238"/>
            <a:ext cx="1063625" cy="965200"/>
            <a:chOff x="4076" y="518"/>
            <a:chExt cx="670" cy="608"/>
          </a:xfrm>
        </p:grpSpPr>
        <p:grpSp>
          <p:nvGrpSpPr>
            <p:cNvPr id="1120" name="Group 93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60" name="Rectangle 93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Rectangle 93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Rectangle 93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Text Box 93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" name="Line 93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93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93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9" name="Freeform 93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40080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7" grpId="0" animBg="1"/>
      <p:bldP spid="357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FTP commands, responses</a:t>
            </a:r>
            <a:endParaRPr lang="en-US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sample commands:</a:t>
            </a:r>
            <a:endParaRPr lang="en-US" sz="2000" smtClean="0"/>
          </a:p>
          <a:p>
            <a:r>
              <a:rPr lang="en-US" sz="2000" smtClean="0"/>
              <a:t>sent as ASCII text over control channel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USER </a:t>
            </a:r>
            <a:r>
              <a:rPr lang="en-US" sz="2000" b="1" i="1" smtClean="0">
                <a:latin typeface="Courier New" pitchFamily="49" charset="0"/>
              </a:rPr>
              <a:t>username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PASS </a:t>
            </a:r>
            <a:r>
              <a:rPr lang="en-US" sz="2000" b="1" i="1" smtClean="0">
                <a:latin typeface="Courier New" pitchFamily="49" charset="0"/>
              </a:rPr>
              <a:t>password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LIST</a:t>
            </a:r>
            <a:r>
              <a:rPr lang="en-US" sz="2400" smtClean="0"/>
              <a:t> </a:t>
            </a:r>
            <a:r>
              <a:rPr lang="en-US" sz="2000" smtClean="0"/>
              <a:t>return list of file in current directory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RETR filename</a:t>
            </a:r>
            <a:r>
              <a:rPr lang="en-US" sz="2400" smtClean="0"/>
              <a:t> </a:t>
            </a:r>
            <a:r>
              <a:rPr lang="en-US" sz="2000" smtClean="0"/>
              <a:t>retrieves (gets) file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STOR filename</a:t>
            </a:r>
            <a:r>
              <a:rPr lang="en-US" sz="2400" smtClean="0"/>
              <a:t> </a:t>
            </a:r>
            <a:r>
              <a:rPr lang="en-US" sz="2000" smtClean="0"/>
              <a:t>stores (puts) file onto remote host</a:t>
            </a:r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sample return codes</a:t>
            </a:r>
            <a:endParaRPr lang="en-US" sz="2400" dirty="0" smtClean="0"/>
          </a:p>
          <a:p>
            <a:r>
              <a:rPr lang="en-US" sz="2000" dirty="0" smtClean="0"/>
              <a:t>status code and phrase (as in HTTP)</a:t>
            </a:r>
            <a:endParaRPr lang="en-US" sz="2400" dirty="0" smtClean="0"/>
          </a:p>
          <a:p>
            <a:r>
              <a:rPr lang="en-US" sz="2000" b="1" dirty="0" smtClean="0">
                <a:latin typeface="Courier New" pitchFamily="49" charset="0"/>
              </a:rPr>
              <a:t>331 Username OK, password required</a:t>
            </a:r>
          </a:p>
          <a:p>
            <a:r>
              <a:rPr lang="en-US" sz="2000" b="1" dirty="0" smtClean="0">
                <a:latin typeface="Courier New" pitchFamily="49" charset="0"/>
              </a:rPr>
              <a:t>125 data connection already open; transfer starting</a:t>
            </a:r>
          </a:p>
          <a:p>
            <a:r>
              <a:rPr lang="en-US" sz="2000" b="1" dirty="0" smtClean="0">
                <a:latin typeface="Courier New" pitchFamily="49" charset="0"/>
              </a:rPr>
              <a:t>425 Can’t open data connection</a:t>
            </a:r>
          </a:p>
          <a:p>
            <a:r>
              <a:rPr lang="en-US" sz="2000" b="1" dirty="0" smtClean="0">
                <a:latin typeface="Courier New" pitchFamily="49" charset="0"/>
              </a:rPr>
              <a:t>452 Error writing file</a:t>
            </a:r>
            <a:endParaRPr lang="en-US" sz="24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               </a:t>
            </a:r>
            <a:fld id="{34278836-F49B-470B-BFB1-898E12B0021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Electronic Mail</a:t>
            </a:r>
            <a:endParaRPr lang="en-US" smtClean="0"/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Three major components:</a:t>
            </a:r>
            <a:r>
              <a:rPr lang="en-US" sz="2400" smtClean="0"/>
              <a:t> </a:t>
            </a:r>
          </a:p>
          <a:p>
            <a:r>
              <a:rPr lang="en-US" sz="2000" smtClean="0"/>
              <a:t>user agents </a:t>
            </a:r>
          </a:p>
          <a:p>
            <a:r>
              <a:rPr lang="en-US" sz="2000" smtClean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sz="2000" smtClean="0"/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User Agent</a:t>
            </a:r>
          </a:p>
          <a:p>
            <a:r>
              <a:rPr lang="en-US" sz="2000" smtClean="0"/>
              <a:t>a.k.a. “mail reader”</a:t>
            </a:r>
          </a:p>
          <a:p>
            <a:r>
              <a:rPr lang="en-US" sz="2000" smtClean="0"/>
              <a:t>composing, editing, reading mail messages</a:t>
            </a:r>
          </a:p>
          <a:p>
            <a:r>
              <a:rPr lang="en-US" sz="2000" smtClean="0"/>
              <a:t>e.g., Outlook, elm, Mozilla Thunderbird, iPhone mail client</a:t>
            </a:r>
          </a:p>
          <a:p>
            <a:r>
              <a:rPr lang="en-US" sz="2000" smtClean="0"/>
              <a:t>outgoing, incoming messages stored on server</a:t>
            </a:r>
          </a:p>
        </p:txBody>
      </p:sp>
      <p:sp>
        <p:nvSpPr>
          <p:cNvPr id="13324" name="Rectangle 280"/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13439" name="Text Box 263"/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 mailbox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344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Text Box 277"/>
            <p:cNvSpPr txBox="1">
              <a:spLocks noChangeArrowheads="1"/>
            </p:cNvSpPr>
            <p:nvPr/>
          </p:nvSpPr>
          <p:spPr bwMode="auto">
            <a:xfrm>
              <a:off x="4560" y="3335"/>
              <a:ext cx="9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message queue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3326" name="Line 417"/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1343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7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13416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" name="Text Box 429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418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1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3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5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6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7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8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9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0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43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3319" name="Object 44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4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44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4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" name="Text Box 44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448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3318" name="Object 44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5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45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1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Text Box 45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453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3317" name="Object 45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6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45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08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9" name="Text Box 45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458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4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99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3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4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5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6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6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84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5" name="Text Box 47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86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9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3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5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6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7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8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484"/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13316" name="Object 48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7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48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80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Text Box 48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489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3315" name="Object 49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8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49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77" name="Rectangle 49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Text Box 49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494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21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68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3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4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5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504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53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Text Box 506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55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7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6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520"/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13314" name="Object 52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9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52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49" name="Rectangle 52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Text Box 52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3337" name="Line 525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526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527"/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13346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Text Box 52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6" name="Group 530"/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13344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Text Box 53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7" name="Group 533"/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13342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Text Box 535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28600"/>
            <a:ext cx="7772400" cy="1143000"/>
          </a:xfrm>
        </p:spPr>
        <p:txBody>
          <a:bodyPr/>
          <a:lstStyle/>
          <a:p>
            <a:r>
              <a:rPr lang="en-US" sz="3600" smtClean="0"/>
              <a:t>Electronic Mail: mail servers</a:t>
            </a:r>
            <a:endParaRPr lang="en-US" smtClean="0"/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Mail Servers</a:t>
            </a:r>
            <a:r>
              <a:rPr lang="en-US" sz="2400" smtClean="0"/>
              <a:t> 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mailbox</a:t>
            </a:r>
            <a:r>
              <a:rPr lang="en-US" sz="2000" smtClean="0"/>
              <a:t> contains incoming messages for user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message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queue</a:t>
            </a:r>
            <a:r>
              <a:rPr lang="en-US" sz="2000" smtClean="0"/>
              <a:t> of outgoing (to be sent) mail messages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SMTP protocol</a:t>
            </a:r>
            <a:r>
              <a:rPr lang="en-US" sz="2000" smtClean="0"/>
              <a:t> between mail servers to send email messages</a:t>
            </a:r>
          </a:p>
          <a:p>
            <a:pPr lvl="1"/>
            <a:r>
              <a:rPr lang="en-US" sz="2000" smtClean="0"/>
              <a:t>client: sending mail server</a:t>
            </a:r>
          </a:p>
          <a:p>
            <a:pPr lvl="1"/>
            <a:r>
              <a:rPr lang="en-US" sz="2000" smtClean="0"/>
              <a:t>“server”: receiving mail server</a:t>
            </a: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14453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188200" y="3008313"/>
            <a:ext cx="822325" cy="1049337"/>
            <a:chOff x="4288" y="2627"/>
            <a:chExt cx="518" cy="661"/>
          </a:xfrm>
        </p:grpSpPr>
        <p:sp>
          <p:nvSpPr>
            <p:cNvPr id="14438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Text Box 21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4440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14343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8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6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7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14342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9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3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14341" name="Object 4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0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0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421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2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3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7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406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7" name="Text Box 6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408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9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2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3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8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9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0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14340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1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02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3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14339" name="Object 8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2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99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86"/>
          <p:cNvGrpSpPr>
            <a:grpSpLocks/>
          </p:cNvGrpSpPr>
          <p:nvPr/>
        </p:nvGrpSpPr>
        <p:grpSpPr bwMode="auto"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390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375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Text Box 98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377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14338" name="Object 11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3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71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4359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14368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4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14366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5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14364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5" name="Footer Placeholder 1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Electronic Mail: SMTP </a:t>
            </a:r>
            <a:r>
              <a:rPr lang="en-US" sz="3200" smtClean="0"/>
              <a:t>[RFC 2821]</a:t>
            </a:r>
            <a:endParaRPr lang="en-US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324725" cy="4648200"/>
          </a:xfrm>
        </p:spPr>
        <p:txBody>
          <a:bodyPr/>
          <a:lstStyle/>
          <a:p>
            <a:r>
              <a:rPr lang="en-US" sz="2000" smtClean="0"/>
              <a:t>uses TCP to reliably transfer email message from client to server, port 25</a:t>
            </a:r>
          </a:p>
          <a:p>
            <a:r>
              <a:rPr lang="en-US" sz="2000" smtClean="0"/>
              <a:t>direct transfer: sending server to receiving server</a:t>
            </a:r>
          </a:p>
          <a:p>
            <a:r>
              <a:rPr lang="en-US" sz="2000" smtClean="0"/>
              <a:t>three phases of transfer</a:t>
            </a:r>
          </a:p>
          <a:p>
            <a:pPr lvl="1"/>
            <a:r>
              <a:rPr lang="en-US" sz="2000" smtClean="0"/>
              <a:t>handshaking (greeting)</a:t>
            </a:r>
          </a:p>
          <a:p>
            <a:pPr lvl="1"/>
            <a:r>
              <a:rPr lang="en-US" sz="2000" smtClean="0"/>
              <a:t>transfer of messages</a:t>
            </a:r>
          </a:p>
          <a:p>
            <a:pPr lvl="1"/>
            <a:r>
              <a:rPr lang="en-US" sz="2000" smtClean="0"/>
              <a:t>closure</a:t>
            </a:r>
          </a:p>
          <a:p>
            <a:r>
              <a:rPr lang="en-US" sz="2000" smtClean="0"/>
              <a:t>command/response interaction</a:t>
            </a:r>
            <a:endParaRPr lang="en-US" sz="2000" smtClean="0">
              <a:solidFill>
                <a:schemeClr val="accent2"/>
              </a:solidFill>
            </a:endParaRPr>
          </a:p>
          <a:p>
            <a:pPr lvl="1"/>
            <a:r>
              <a:rPr lang="en-US" sz="2000" smtClean="0">
                <a:solidFill>
                  <a:srgbClr val="000099"/>
                </a:solidFill>
              </a:rPr>
              <a:t>commands:</a:t>
            </a:r>
            <a:r>
              <a:rPr lang="en-US" sz="2000" smtClean="0"/>
              <a:t> ASCII text</a:t>
            </a:r>
          </a:p>
          <a:p>
            <a:pPr lvl="1"/>
            <a:r>
              <a:rPr lang="en-US" sz="2000" smtClean="0">
                <a:solidFill>
                  <a:srgbClr val="000099"/>
                </a:solidFill>
              </a:rPr>
              <a:t>response:</a:t>
            </a:r>
            <a:r>
              <a:rPr lang="en-US" sz="2000" smtClean="0"/>
              <a:t> status code and phrase</a:t>
            </a:r>
          </a:p>
          <a:p>
            <a:r>
              <a:rPr lang="en-US" sz="2400" smtClean="0"/>
              <a:t>messages must be in 7-bit ASCII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r>
              <a:rPr lang="en-US" sz="3600" smtClean="0"/>
              <a:t>Scenario: Alice sends message to Bob</a:t>
            </a:r>
            <a:endParaRPr lang="en-US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76350"/>
            <a:ext cx="3810000" cy="3219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1) Alice uses UA to compose message and “to” </a:t>
            </a:r>
            <a:r>
              <a:rPr lang="en-US" sz="2000" dirty="0" smtClean="0">
                <a:latin typeface="Courier New" pitchFamily="49" charset="0"/>
              </a:rPr>
              <a:t>bob@someschool.edu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2) Alice’s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3) Client side of SMTP opens TCP connection with Bob’s mail server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0333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4) SMTP client sends Alice’s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5) Bob’s mail server places the message in Bob’s mailbox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6) Bob invokes his user agent to read message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15363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2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438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29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414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6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5371" name="Picture 36" descr="Al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37" descr="Bo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0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389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1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15362" name="Object 6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3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385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5375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en-US"/>
          </a:p>
        </p:txBody>
      </p:sp>
      <p:sp>
        <p:nvSpPr>
          <p:cNvPr id="15379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en-US"/>
          </a:p>
        </p:txBody>
      </p:sp>
      <p:sp>
        <p:nvSpPr>
          <p:cNvPr id="15380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en-US"/>
          </a:p>
        </p:txBody>
      </p:sp>
      <p:sp>
        <p:nvSpPr>
          <p:cNvPr id="15381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en-US"/>
          </a:p>
        </p:txBody>
      </p:sp>
      <p:sp>
        <p:nvSpPr>
          <p:cNvPr id="15382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en-US"/>
          </a:p>
        </p:txBody>
      </p:sp>
      <p:sp>
        <p:nvSpPr>
          <p:cNvPr id="15383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Sample SMTP interaction</a:t>
            </a:r>
            <a:endParaRPr lang="en-US" smtClean="0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221 hamburger.edu closing connection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414338"/>
            <a:ext cx="7772400" cy="884237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Try SMTP interaction for yourself:</a:t>
            </a:r>
            <a:endParaRPr lang="en-US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Courier New" pitchFamily="49" charset="0"/>
              </a:rPr>
              <a:t>telnet servername 25</a:t>
            </a:r>
            <a:endParaRPr lang="en-US" sz="2400" smtClean="0"/>
          </a:p>
          <a:p>
            <a:r>
              <a:rPr lang="en-US" sz="2400" smtClean="0"/>
              <a:t>see 220 reply from server</a:t>
            </a:r>
          </a:p>
          <a:p>
            <a:r>
              <a:rPr lang="en-US" sz="2400" smtClean="0"/>
              <a:t>enter HELO, MAIL FROM, RCPT TO, DATA, QUIT commands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above lets you send email without using email client (reader)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SMTP: final words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SMTP uses persistent connections</a:t>
            </a:r>
          </a:p>
          <a:p>
            <a:r>
              <a:rPr lang="en-US" sz="2000" smtClean="0"/>
              <a:t>SMTP requires message (header &amp; body) to be in 7-bit ASCII</a:t>
            </a:r>
          </a:p>
          <a:p>
            <a:r>
              <a:rPr lang="en-US" sz="2000" smtClean="0"/>
              <a:t>SMTP server uses </a:t>
            </a:r>
            <a:r>
              <a:rPr lang="en-US" sz="2000" smtClean="0">
                <a:latin typeface="Courier New" pitchFamily="49" charset="0"/>
              </a:rPr>
              <a:t>CRLF.CRLF</a:t>
            </a:r>
            <a:r>
              <a:rPr lang="en-US" sz="2000" smtClean="0"/>
              <a:t> to determine end of message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sz="2000" smtClean="0"/>
              <a:t>HTTP: pull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SMTP: push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both have ASCII command/response interaction, status codes</a:t>
            </a:r>
          </a:p>
          <a:p>
            <a:r>
              <a:rPr lang="en-US" sz="2000" smtClean="0"/>
              <a:t>HTTP: each object encapsulated in its own response msg</a:t>
            </a:r>
          </a:p>
          <a:p>
            <a:r>
              <a:rPr lang="en-US" sz="2000" smtClean="0"/>
              <a:t>SMTP: multiple objects sent in multipart msg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Mail message format</a:t>
            </a:r>
            <a:endParaRPr lang="en-US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SMTP: protocol for exchanging email msgs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RFC 822: standard for text message format:</a:t>
            </a:r>
          </a:p>
          <a:p>
            <a:r>
              <a:rPr lang="en-US" sz="2000" smtClean="0"/>
              <a:t>header lines, e.g.,</a:t>
            </a:r>
          </a:p>
          <a:p>
            <a:pPr lvl="1"/>
            <a:r>
              <a:rPr lang="en-US" sz="1800" smtClean="0"/>
              <a:t>To:</a:t>
            </a:r>
          </a:p>
          <a:p>
            <a:pPr lvl="1"/>
            <a:r>
              <a:rPr lang="en-US" sz="1800" smtClean="0"/>
              <a:t>From:</a:t>
            </a:r>
          </a:p>
          <a:p>
            <a:pPr lvl="1"/>
            <a:r>
              <a:rPr lang="en-US" sz="1800" smtClean="0"/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sz="1800" i="1" smtClean="0">
                <a:solidFill>
                  <a:srgbClr val="FF0000"/>
                </a:solidFill>
              </a:rPr>
              <a:t>different</a:t>
            </a:r>
            <a:r>
              <a:rPr lang="en-US" sz="1800" i="1" smtClean="0">
                <a:solidFill>
                  <a:srgbClr val="66FFCC"/>
                </a:solidFill>
              </a:rPr>
              <a:t> </a:t>
            </a:r>
            <a:r>
              <a:rPr lang="en-US" sz="1800" i="1" smtClean="0"/>
              <a:t>from SMTP commands</a:t>
            </a:r>
            <a:r>
              <a:rPr lang="en-US" sz="1800" smtClean="0"/>
              <a:t>!</a:t>
            </a:r>
          </a:p>
          <a:p>
            <a:r>
              <a:rPr lang="en-US" sz="2000" smtClean="0"/>
              <a:t>body</a:t>
            </a:r>
          </a:p>
          <a:p>
            <a:pPr lvl="1"/>
            <a:r>
              <a:rPr lang="en-US" sz="1800" smtClean="0"/>
              <a:t>the “message”, ASCII characters only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3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line</a:t>
            </a:r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Mail access protocols</a:t>
            </a:r>
          </a:p>
        </p:txBody>
      </p:sp>
      <p:sp>
        <p:nvSpPr>
          <p:cNvPr id="163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19450"/>
            <a:ext cx="7381875" cy="2209800"/>
          </a:xfrm>
        </p:spPr>
        <p:txBody>
          <a:bodyPr/>
          <a:lstStyle/>
          <a:p>
            <a:r>
              <a:rPr lang="en-US" sz="2000" smtClean="0"/>
              <a:t>SMTP: delivery/storage to receiver’s server</a:t>
            </a:r>
          </a:p>
          <a:p>
            <a:r>
              <a:rPr lang="en-US" sz="2000" smtClean="0"/>
              <a:t>mail access protocol: retrieval from server</a:t>
            </a:r>
          </a:p>
          <a:p>
            <a:pPr lvl="1"/>
            <a:r>
              <a:rPr lang="en-US" sz="2000" smtClean="0"/>
              <a:t>POP: Post Office Protocol [RFC 1939]</a:t>
            </a:r>
          </a:p>
          <a:p>
            <a:pPr lvl="2"/>
            <a:r>
              <a:rPr lang="en-US" smtClean="0"/>
              <a:t>authorization (agent &lt;--&gt;server) and download </a:t>
            </a:r>
          </a:p>
          <a:p>
            <a:pPr lvl="1"/>
            <a:r>
              <a:rPr lang="en-US" sz="2000" smtClean="0"/>
              <a:t>IMAP: Internet Mail Access Protocol [RFC 1730]</a:t>
            </a:r>
          </a:p>
          <a:p>
            <a:pPr lvl="2"/>
            <a:r>
              <a:rPr lang="en-US" smtClean="0"/>
              <a:t>more features (more complex)</a:t>
            </a:r>
          </a:p>
          <a:p>
            <a:pPr lvl="2"/>
            <a:r>
              <a:rPr lang="en-US" smtClean="0"/>
              <a:t>manipulation of stored msgs on server</a:t>
            </a:r>
          </a:p>
          <a:p>
            <a:pPr lvl="1"/>
            <a:r>
              <a:rPr lang="en-US" sz="2000" smtClean="0"/>
              <a:t>HTTP: gmail, Hotmail, Yahoo! Mail, etc.</a:t>
            </a:r>
            <a:endParaRPr lang="en-US" smtClean="0"/>
          </a:p>
          <a:p>
            <a:pPr lvl="1"/>
            <a:endParaRPr lang="en-US" sz="2000" smtClean="0"/>
          </a:p>
        </p:txBody>
      </p:sp>
      <p:sp>
        <p:nvSpPr>
          <p:cNvPr id="16394" name="Line 6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16389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06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62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Text Box 3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1645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16437" name="Text Box 95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6439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16388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07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11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35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Text Box 11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119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16432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16424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1" name="Line 151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54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SMTP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4" name="Line 155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156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protocol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6" name="Text Box 160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16410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408" name="Picture 176" descr="Al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Rectangle 17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8" name="Clip" r:id="rId7" imgW="0" imgH="0" progId="">
                  <p:embed/>
                </p:oleObj>
              </mc:Choice>
              <mc:Fallback>
                <p:oleObj name="Clip" r:id="rId7" imgW="0" imgH="0" progId="">
                  <p:embed/>
                  <p:pic>
                    <p:nvPicPr>
                      <p:cNvPr id="0" name="Rectangle 17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Rectangle 17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9" name="Clip" r:id="rId8" imgW="0" imgH="0" progId="">
                  <p:embed/>
                </p:oleObj>
              </mc:Choice>
              <mc:Fallback>
                <p:oleObj name="Clip" r:id="rId8" imgW="0" imgH="0" progId="">
                  <p:embed/>
                  <p:pic>
                    <p:nvPicPr>
                      <p:cNvPr id="0" name="Rectangle 17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9" name="Picture 179" descr="Bob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architectures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client-server</a:t>
            </a:r>
          </a:p>
          <a:p>
            <a:r>
              <a:rPr lang="en-US" smtClean="0"/>
              <a:t>peer-to-peer (P2P)</a:t>
            </a:r>
          </a:p>
          <a:p>
            <a:r>
              <a:rPr lang="en-US" smtClean="0"/>
              <a:t>hybrid of client-server and P2P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41985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POP3 protocol</a:t>
            </a:r>
            <a:endParaRPr lang="en-US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authorization phase</a:t>
            </a:r>
            <a:endParaRPr lang="en-US" sz="2000" smtClean="0"/>
          </a:p>
          <a:p>
            <a:r>
              <a:rPr lang="en-US" sz="2000" smtClean="0"/>
              <a:t>client commands: 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user:</a:t>
            </a:r>
            <a:r>
              <a:rPr lang="en-US" sz="2000" smtClean="0"/>
              <a:t> declare username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pass:</a:t>
            </a:r>
            <a:r>
              <a:rPr lang="en-US" sz="2000" smtClean="0"/>
              <a:t> password</a:t>
            </a:r>
          </a:p>
          <a:p>
            <a:r>
              <a:rPr lang="en-US" sz="2000" smtClean="0"/>
              <a:t>server responses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+OK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-ERR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transaction phase, </a:t>
            </a:r>
            <a:r>
              <a:rPr lang="en-US" sz="2000" smtClean="0">
                <a:solidFill>
                  <a:schemeClr val="tx2"/>
                </a:solidFill>
              </a:rPr>
              <a:t>client:</a:t>
            </a:r>
            <a:endParaRPr lang="en-US" sz="2000" smtClean="0"/>
          </a:p>
          <a:p>
            <a:r>
              <a:rPr lang="en-US" sz="2000" b="1" smtClean="0">
                <a:latin typeface="Courier New" pitchFamily="49" charset="0"/>
              </a:rPr>
              <a:t>list:</a:t>
            </a:r>
            <a:r>
              <a:rPr lang="en-US" sz="2000" smtClean="0"/>
              <a:t> list message numbers</a:t>
            </a:r>
          </a:p>
          <a:p>
            <a:r>
              <a:rPr lang="en-US" sz="2000" b="1" smtClean="0">
                <a:latin typeface="Courier New" pitchFamily="49" charset="0"/>
              </a:rPr>
              <a:t>retr:</a:t>
            </a:r>
            <a:r>
              <a:rPr lang="en-US" sz="2000" smtClean="0"/>
              <a:t> retrieve message by number</a:t>
            </a:r>
          </a:p>
          <a:p>
            <a:r>
              <a:rPr lang="en-US" sz="2000" b="1" smtClean="0">
                <a:latin typeface="Courier New" pitchFamily="49" charset="0"/>
              </a:rPr>
              <a:t>dele:</a:t>
            </a:r>
            <a:r>
              <a:rPr lang="en-US" sz="2000" smtClean="0"/>
              <a:t> delete</a:t>
            </a:r>
          </a:p>
          <a:p>
            <a:r>
              <a:rPr lang="en-US" sz="2000" b="1" smtClean="0">
                <a:latin typeface="Courier New" pitchFamily="49" charset="0"/>
              </a:rPr>
              <a:t>quit</a:t>
            </a:r>
            <a:endParaRPr lang="en-US" sz="2000" smtClean="0"/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imes New Roman" pitchFamily="18" charset="0"/>
              </a:rPr>
              <a:t>         </a:t>
            </a:r>
            <a:r>
              <a:rPr lang="en-US" sz="1800" b="1">
                <a:latin typeface="Courier New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+OK </a:t>
            </a:r>
            <a:r>
              <a:rPr lang="en-US" sz="1400" b="1">
                <a:latin typeface="Courier New" pitchFamily="49" charset="0"/>
              </a:rPr>
              <a:t>POP3 server signing off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76807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</a:t>
            </a:r>
            <a:r>
              <a:rPr lang="en-US" sz="1400" b="1">
                <a:latin typeface="Courier New" pitchFamily="49" charset="0"/>
              </a:rPr>
              <a:t> user successfully logged 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6808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34 w 234"/>
              <a:gd name="T1" fmla="*/ 0 h 918"/>
              <a:gd name="T2" fmla="*/ 0 w 234"/>
              <a:gd name="T3" fmla="*/ 0 h 918"/>
              <a:gd name="T4" fmla="*/ 0 w 234"/>
              <a:gd name="T5" fmla="*/ 918 h 918"/>
              <a:gd name="T6" fmla="*/ 228 w 234"/>
              <a:gd name="T7" fmla="*/ 918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13"/>
          <p:cNvSpPr>
            <a:spLocks noChangeShapeType="1"/>
          </p:cNvSpPr>
          <p:nvPr/>
        </p:nvSpPr>
        <p:spPr bwMode="auto">
          <a:xfrm flipV="1">
            <a:off x="3486150" y="1438275"/>
            <a:ext cx="1400175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Freeform 14"/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>
              <a:gd name="T0" fmla="*/ 234 w 234"/>
              <a:gd name="T1" fmla="*/ 0 h 918"/>
              <a:gd name="T2" fmla="*/ 0 w 234"/>
              <a:gd name="T3" fmla="*/ 0 h 918"/>
              <a:gd name="T4" fmla="*/ 0 w 234"/>
              <a:gd name="T5" fmla="*/ 918 h 918"/>
              <a:gd name="T6" fmla="*/ 228 w 234"/>
              <a:gd name="T7" fmla="*/ 918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5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POP3 (more) and IMAP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more about POP3</a:t>
            </a:r>
            <a:endParaRPr lang="en-US" sz="2400" smtClean="0"/>
          </a:p>
          <a:p>
            <a:r>
              <a:rPr lang="en-US" sz="2400" smtClean="0"/>
              <a:t>previous example uses “download and delete” mode.</a:t>
            </a:r>
          </a:p>
          <a:p>
            <a:r>
              <a:rPr lang="en-US" sz="2400" smtClean="0"/>
              <a:t>Bob cannot re-read e-mail if he changes client</a:t>
            </a:r>
          </a:p>
          <a:p>
            <a:r>
              <a:rPr lang="en-US" sz="2400" smtClean="0"/>
              <a:t>“download-and-keep”: copies of messages on different clients</a:t>
            </a:r>
          </a:p>
          <a:p>
            <a:r>
              <a:rPr lang="en-US" sz="2400" smtClean="0"/>
              <a:t>POP3 is stateless across sessions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IMAP</a:t>
            </a:r>
            <a:endParaRPr lang="en-US" sz="2400" smtClean="0"/>
          </a:p>
          <a:p>
            <a:r>
              <a:rPr lang="en-US" sz="2400" smtClean="0"/>
              <a:t>keeps all messages in one place: at server</a:t>
            </a:r>
          </a:p>
          <a:p>
            <a:r>
              <a:rPr lang="en-US" sz="2400" smtClean="0"/>
              <a:t>allows user to organize messages in folders</a:t>
            </a:r>
          </a:p>
          <a:p>
            <a:r>
              <a:rPr lang="en-US" sz="2400" smtClean="0"/>
              <a:t>keeps user state across sessions:</a:t>
            </a:r>
          </a:p>
          <a:p>
            <a:pPr lvl="1"/>
            <a:r>
              <a:rPr lang="en-US" sz="2000" smtClean="0"/>
              <a:t>names of folders and mappings between message IDs and folder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Domain Name System</a:t>
            </a:r>
            <a:endParaRPr lang="en-US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600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people:</a:t>
            </a:r>
            <a:r>
              <a:rPr lang="en-US" sz="2400" smtClean="0"/>
              <a:t> many identifiers:</a:t>
            </a:r>
          </a:p>
          <a:p>
            <a:pPr lvl="1"/>
            <a:r>
              <a:rPr lang="en-US" sz="2000" smtClean="0"/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Internet hosts, routers:</a:t>
            </a:r>
          </a:p>
          <a:p>
            <a:pPr lvl="1"/>
            <a:r>
              <a:rPr lang="en-US" sz="2000" smtClean="0"/>
              <a:t>IP address (32 bit) - used for addressing datagrams</a:t>
            </a:r>
          </a:p>
          <a:p>
            <a:pPr lvl="1"/>
            <a:r>
              <a:rPr lang="en-US" sz="2000" smtClean="0"/>
              <a:t>“name”, e.g., www.yahoo.com - used by humans</a:t>
            </a:r>
          </a:p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map between IP address and name, and vice versa ?</a:t>
            </a:r>
          </a:p>
        </p:txBody>
      </p:sp>
      <p:sp>
        <p:nvSpPr>
          <p:cNvPr id="798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Domain Name System:</a:t>
            </a:r>
            <a:endParaRPr lang="en-US" sz="2400" smtClean="0"/>
          </a:p>
          <a:p>
            <a:r>
              <a:rPr lang="en-US" sz="2000" i="1" smtClean="0">
                <a:solidFill>
                  <a:srgbClr val="FF0000"/>
                </a:solidFill>
              </a:rPr>
              <a:t>distributed database</a:t>
            </a:r>
            <a:r>
              <a:rPr lang="en-US" sz="2000" smtClean="0"/>
              <a:t> implemented in hierarchy of many </a:t>
            </a:r>
            <a:r>
              <a:rPr lang="en-US" sz="2000" i="1" smtClean="0">
                <a:solidFill>
                  <a:srgbClr val="FF0000"/>
                </a:solidFill>
              </a:rPr>
              <a:t>name servers</a:t>
            </a:r>
            <a:endParaRPr lang="en-US" sz="2000" smtClean="0">
              <a:solidFill>
                <a:srgbClr val="FF0000"/>
              </a:solidFill>
            </a:endParaRPr>
          </a:p>
          <a:p>
            <a:r>
              <a:rPr lang="en-US" sz="2000" i="1" smtClean="0">
                <a:solidFill>
                  <a:srgbClr val="FF0000"/>
                </a:solidFill>
              </a:rPr>
              <a:t>application-layer protocol</a:t>
            </a:r>
            <a:r>
              <a:rPr lang="en-US" sz="2000" smtClean="0"/>
              <a:t> host, routers, name servers to communicate to </a:t>
            </a:r>
            <a:r>
              <a:rPr lang="en-US" sz="2000" i="1" smtClean="0">
                <a:solidFill>
                  <a:srgbClr val="FF0000"/>
                </a:solidFill>
              </a:rPr>
              <a:t>resolve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names (address/name translation)</a:t>
            </a:r>
          </a:p>
          <a:p>
            <a:pPr lvl="1"/>
            <a:r>
              <a:rPr lang="en-US" sz="2000" smtClean="0"/>
              <a:t>note: core Internet function, implemented as application-layer protocol</a:t>
            </a:r>
          </a:p>
          <a:p>
            <a:pPr lvl="1"/>
            <a:r>
              <a:rPr lang="en-US" sz="2000" smtClean="0"/>
              <a:t>complexity at network’s “edge”</a:t>
            </a:r>
            <a:endParaRPr lang="en-US" sz="18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</a:t>
            </a:r>
            <a:endParaRPr lang="en-US" smtClean="0"/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Why not centralize DNS?</a:t>
            </a:r>
          </a:p>
          <a:p>
            <a:r>
              <a:rPr lang="en-US" sz="2400" smtClean="0"/>
              <a:t>single point of failure</a:t>
            </a:r>
          </a:p>
          <a:p>
            <a:r>
              <a:rPr lang="en-US" sz="2400" smtClean="0"/>
              <a:t>traffic volume</a:t>
            </a:r>
          </a:p>
          <a:p>
            <a:r>
              <a:rPr lang="en-US" sz="2400" smtClean="0"/>
              <a:t>distant centralized database</a:t>
            </a:r>
          </a:p>
          <a:p>
            <a:r>
              <a:rPr lang="en-US" sz="2400" smtClean="0"/>
              <a:t>maintenance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doesn’t </a:t>
            </a:r>
            <a:r>
              <a:rPr lang="en-US" sz="2400" i="1" smtClean="0"/>
              <a:t>scale!</a:t>
            </a:r>
            <a:endParaRPr lang="en-US" sz="2400" smtClean="0"/>
          </a:p>
        </p:txBody>
      </p:sp>
      <p:sp>
        <p:nvSpPr>
          <p:cNvPr id="8090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77863" y="130016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DNS services</a:t>
            </a:r>
          </a:p>
          <a:p>
            <a:r>
              <a:rPr lang="en-US" sz="2400" smtClean="0"/>
              <a:t>hostname to IP address translation</a:t>
            </a:r>
          </a:p>
          <a:p>
            <a:r>
              <a:rPr lang="en-US" sz="2400" smtClean="0"/>
              <a:t>host aliasing</a:t>
            </a:r>
          </a:p>
          <a:p>
            <a:pPr lvl="1"/>
            <a:r>
              <a:rPr lang="en-US" sz="2000" smtClean="0"/>
              <a:t>Canonical, alias names</a:t>
            </a:r>
          </a:p>
          <a:p>
            <a:r>
              <a:rPr lang="en-US" sz="2400" smtClean="0"/>
              <a:t>mail server aliasing</a:t>
            </a:r>
          </a:p>
          <a:p>
            <a:r>
              <a:rPr lang="en-US" sz="2400" smtClean="0"/>
              <a:t>load distribution</a:t>
            </a:r>
          </a:p>
          <a:p>
            <a:pPr lvl="1"/>
            <a:r>
              <a:rPr lang="en-US" sz="2000" smtClean="0"/>
              <a:t>replicated Web servers: set of IP addresses for one canonical name</a:t>
            </a:r>
          </a:p>
          <a:p>
            <a:endParaRPr lang="en-US" sz="24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150" y="1365250"/>
            <a:ext cx="8205788" cy="2444750"/>
            <a:chOff x="230" y="576"/>
            <a:chExt cx="5504" cy="1757"/>
          </a:xfrm>
        </p:grpSpPr>
        <p:sp>
          <p:nvSpPr>
            <p:cNvPr id="81927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Arial" charset="0"/>
                </a:rPr>
                <a:t>Root DNS Servers</a:t>
              </a:r>
            </a:p>
          </p:txBody>
        </p:sp>
        <p:sp>
          <p:nvSpPr>
            <p:cNvPr id="81928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com DNS servers</a:t>
              </a:r>
            </a:p>
          </p:txBody>
        </p:sp>
        <p:sp>
          <p:nvSpPr>
            <p:cNvPr id="81929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org DNS servers</a:t>
              </a:r>
            </a:p>
          </p:txBody>
        </p:sp>
        <p:sp>
          <p:nvSpPr>
            <p:cNvPr id="81930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edu DNS servers</a:t>
              </a:r>
            </a:p>
          </p:txBody>
        </p:sp>
        <p:sp>
          <p:nvSpPr>
            <p:cNvPr id="81931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2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5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6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9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40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43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5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en-US" sz="3600" smtClean="0"/>
              <a:t>Distributed, Hierarchical Database</a:t>
            </a:r>
          </a:p>
        </p:txBody>
      </p:sp>
      <p:sp>
        <p:nvSpPr>
          <p:cNvPr id="81926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883025"/>
            <a:ext cx="8172450" cy="2635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client wants IP for www.amazon.com; 1</a:t>
            </a:r>
            <a:r>
              <a:rPr lang="en-US" sz="2400" u="sng" baseline="30000" smtClean="0">
                <a:solidFill>
                  <a:srgbClr val="FF0000"/>
                </a:solidFill>
              </a:rPr>
              <a:t>st</a:t>
            </a:r>
            <a:r>
              <a:rPr lang="en-US" sz="2400" u="sng" smtClean="0">
                <a:solidFill>
                  <a:srgbClr val="FF0000"/>
                </a:solidFill>
              </a:rPr>
              <a:t> approx:</a:t>
            </a:r>
          </a:p>
          <a:p>
            <a:r>
              <a:rPr lang="en-US" sz="2000" smtClean="0"/>
              <a:t>client queries a root server to find com DNS server</a:t>
            </a:r>
          </a:p>
          <a:p>
            <a:r>
              <a:rPr lang="en-US" sz="2000" smtClean="0"/>
              <a:t>client queries com DNS server to get amazon.com DNS server</a:t>
            </a:r>
          </a:p>
          <a:p>
            <a:r>
              <a:rPr lang="en-US" sz="2000" smtClean="0"/>
              <a:t>client queries amazon.com DNS server to get  IP address for www.amazon.com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EC18E-741F-4E99-B3A5-960232CADC9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Root name servers</a:t>
            </a:r>
            <a:endParaRPr lang="en-US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sz="2000" smtClean="0"/>
              <a:t>contacted by local name server that can not resolve name</a:t>
            </a:r>
          </a:p>
          <a:p>
            <a:r>
              <a:rPr lang="en-US" sz="2000" smtClean="0"/>
              <a:t>root name server:</a:t>
            </a:r>
          </a:p>
          <a:p>
            <a:pPr lvl="1"/>
            <a:r>
              <a:rPr lang="en-US" sz="2000" smtClean="0"/>
              <a:t>contacts authoritative name server if name mapping not known</a:t>
            </a:r>
          </a:p>
          <a:p>
            <a:pPr lvl="1"/>
            <a:r>
              <a:rPr lang="en-US" sz="2000" smtClean="0"/>
              <a:t>gets mapping</a:t>
            </a:r>
          </a:p>
          <a:p>
            <a:pPr lvl="1"/>
            <a:r>
              <a:rPr lang="en-US" sz="2000" smtClean="0"/>
              <a:t>returns mapping to local name server</a:t>
            </a:r>
          </a:p>
        </p:txBody>
      </p:sp>
      <p:sp>
        <p:nvSpPr>
          <p:cNvPr id="82950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/>
              <a:t>    13 root name servers worldwide</a:t>
            </a:r>
            <a:endParaRPr lang="en-US"/>
          </a:p>
        </p:txBody>
      </p:sp>
      <p:sp>
        <p:nvSpPr>
          <p:cNvPr id="82951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952" name="Picture 23" descr="worl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3" name="Freeform 24"/>
          <p:cNvSpPr>
            <a:spLocks/>
          </p:cNvSpPr>
          <p:nvPr/>
        </p:nvSpPr>
        <p:spPr bwMode="auto">
          <a:xfrm>
            <a:off x="2179638" y="3725863"/>
            <a:ext cx="642937" cy="1235075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930 h 1893"/>
              <a:gd name="T4" fmla="*/ 963 w 963"/>
              <a:gd name="T5" fmla="*/ 1893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Text Box 25"/>
          <p:cNvSpPr txBox="1">
            <a:spLocks noChangeArrowheads="1"/>
          </p:cNvSpPr>
          <p:nvPr/>
        </p:nvSpPr>
        <p:spPr bwMode="auto">
          <a:xfrm>
            <a:off x="701675" y="5654675"/>
            <a:ext cx="2024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l  ICANN Los Angeles, CA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955" name="Freeform 26"/>
          <p:cNvSpPr>
            <a:spLocks/>
          </p:cNvSpPr>
          <p:nvPr/>
        </p:nvSpPr>
        <p:spPr bwMode="auto">
          <a:xfrm>
            <a:off x="1527175" y="5113338"/>
            <a:ext cx="762000" cy="546100"/>
          </a:xfrm>
          <a:custGeom>
            <a:avLst/>
            <a:gdLst>
              <a:gd name="T0" fmla="*/ 0 w 582"/>
              <a:gd name="T1" fmla="*/ 426 h 426"/>
              <a:gd name="T2" fmla="*/ 582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f  Internet Software C. Palo</a:t>
            </a:r>
            <a:r>
              <a:rPr lang="en-US" sz="900">
                <a:solidFill>
                  <a:srgbClr val="000000"/>
                </a:solidFill>
                <a:latin typeface="Arial" charset="0"/>
              </a:rPr>
              <a:t> Alto, CA (and 36 other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957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426 h 426"/>
              <a:gd name="T2" fmla="*/ 582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19970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000">
                <a:latin typeface="Arial" charset="0"/>
              </a:rPr>
              <a:t>Autonomica,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 Stockholm (plus     28 other locations)</a:t>
            </a:r>
          </a:p>
        </p:txBody>
      </p:sp>
      <p:sp>
        <p:nvSpPr>
          <p:cNvPr id="82959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666 w 666"/>
              <a:gd name="T1" fmla="*/ 0 h 1005"/>
              <a:gd name="T2" fmla="*/ 0 w 666"/>
              <a:gd name="T3" fmla="*/ 1005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0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k RIPE London (also 16 other locations)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61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922 w 922"/>
              <a:gd name="T1" fmla="*/ 0 h 1448"/>
              <a:gd name="T2" fmla="*/ 0 w 922"/>
              <a:gd name="T3" fmla="*/ 1448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2" name="Text Box 33"/>
          <p:cNvSpPr txBox="1">
            <a:spLocks noChangeArrowheads="1"/>
          </p:cNvSpPr>
          <p:nvPr/>
        </p:nvSpPr>
        <p:spPr bwMode="auto">
          <a:xfrm>
            <a:off x="5737225" y="4279900"/>
            <a:ext cx="17668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 WIDE Tokyo (also Seoul, Paris, SF)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63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52 w 252"/>
              <a:gd name="T1" fmla="*/ 0 h 462"/>
              <a:gd name="T2" fmla="*/ 0 w 252"/>
              <a:gd name="T3" fmla="*/ 462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Text Box 35"/>
          <p:cNvSpPr txBox="1">
            <a:spLocks noChangeArrowheads="1"/>
          </p:cNvSpPr>
          <p:nvPr/>
        </p:nvSpPr>
        <p:spPr bwMode="auto">
          <a:xfrm>
            <a:off x="2162175" y="3367088"/>
            <a:ext cx="259873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 Cogent, Herndon, VA (also LA)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  Verisign, ( 21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TLD and Authoritative Servers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Top-level domain (TLD) servers: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responsible for com, org, net, </a:t>
            </a:r>
            <a:r>
              <a:rPr lang="en-US" sz="2400" dirty="0" err="1" smtClean="0"/>
              <a:t>edu</a:t>
            </a:r>
            <a:r>
              <a:rPr lang="en-US" sz="2400" dirty="0" smtClean="0"/>
              <a:t>, aero, jobs, museums, and all top-level country domains, e.g.: </a:t>
            </a:r>
            <a:r>
              <a:rPr lang="en-US" sz="2400" dirty="0" err="1" smtClean="0"/>
              <a:t>uk</a:t>
            </a:r>
            <a:r>
              <a:rPr lang="en-US" sz="2400" dirty="0" smtClean="0"/>
              <a:t>, </a:t>
            </a:r>
            <a:r>
              <a:rPr lang="en-US" sz="2400" dirty="0" err="1" smtClean="0"/>
              <a:t>fr</a:t>
            </a:r>
            <a:r>
              <a:rPr lang="en-US" sz="2400" dirty="0" smtClean="0"/>
              <a:t>, ca, </a:t>
            </a:r>
            <a:r>
              <a:rPr lang="en-US" sz="2400" dirty="0" err="1" smtClean="0"/>
              <a:t>jp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Network Solutions maintains servers for com TLD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Educause</a:t>
            </a:r>
            <a:r>
              <a:rPr lang="en-US" sz="2400" dirty="0" smtClean="0"/>
              <a:t> for </a:t>
            </a:r>
            <a:r>
              <a:rPr lang="en-US" sz="2400" dirty="0" err="1" smtClean="0"/>
              <a:t>edu</a:t>
            </a:r>
            <a:r>
              <a:rPr lang="en-US" sz="2400" dirty="0" smtClean="0"/>
              <a:t> TLD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Authoritative DNS servers: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organization’s DNS servers, providing authoritative hostname to IP mappings for organization’s servers (e.g., Web, mail).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maintained by organization or service provider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Name Server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not strictly belong to hierarchy</a:t>
            </a:r>
          </a:p>
          <a:p>
            <a:r>
              <a:rPr lang="en-US" smtClean="0"/>
              <a:t>each ISP (residential ISP, company, university) has one</a:t>
            </a:r>
          </a:p>
          <a:p>
            <a:pPr lvl="1"/>
            <a:r>
              <a:rPr lang="en-US" smtClean="0"/>
              <a:t>also called “default name server”</a:t>
            </a:r>
          </a:p>
          <a:p>
            <a:r>
              <a:rPr lang="en-US" smtClean="0"/>
              <a:t>when host makes DNS query, query is sent to its local DNS server</a:t>
            </a:r>
          </a:p>
          <a:p>
            <a:pPr lvl="1"/>
            <a:r>
              <a:rPr lang="en-US" smtClean="0"/>
              <a:t>acts as proxy, forwards query into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requesting host</a:t>
            </a:r>
            <a:endParaRPr lang="en-US"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cis.poly.edu</a:t>
            </a:r>
            <a:endParaRPr lang="en-US" sz="1600">
              <a:latin typeface="Arial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618288" y="5656263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gaia.cs.umass.edu</a:t>
            </a:r>
            <a:endParaRPr lang="en-US" sz="1600">
              <a:latin typeface="Arial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1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7469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0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1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2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3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6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root DNS server</a:t>
            </a:r>
            <a:endParaRPr lang="en-US" sz="1600"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7467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8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local DNS server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dns.poly.edu</a:t>
              </a:r>
              <a:endParaRPr lang="en-US" sz="1600">
                <a:latin typeface="Arial" charset="0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6</a:t>
            </a:r>
            <a:endParaRPr lang="en-US" dirty="0">
              <a:latin typeface="Arial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17459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0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1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2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3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6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17443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4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5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6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7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0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17434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authoritative DNS server</a:t>
            </a:r>
            <a:endParaRPr lang="en-US"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dns.cs.umass.edu</a:t>
            </a:r>
            <a:endParaRPr lang="en-US" sz="1600"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TLD DNS server</a:t>
            </a:r>
            <a:endParaRPr lang="en-US" sz="1600">
              <a:latin typeface="Arial" charset="0"/>
            </a:endParaRPr>
          </a:p>
        </p:txBody>
      </p:sp>
      <p:sp>
        <p:nvSpPr>
          <p:cNvPr id="17440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name </a:t>
            </a:r>
            <a:br>
              <a:rPr lang="en-US" sz="3600" smtClean="0"/>
            </a:br>
            <a:r>
              <a:rPr lang="en-US" sz="3600" smtClean="0"/>
              <a:t>resolution example</a:t>
            </a:r>
          </a:p>
        </p:txBody>
      </p:sp>
      <p:sp>
        <p:nvSpPr>
          <p:cNvPr id="17441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sz="2400" smtClean="0"/>
              <a:t>host at cis.poly.edu wants IP address for gaia.cs.umass.edu</a:t>
            </a:r>
          </a:p>
        </p:txBody>
      </p:sp>
      <p:sp>
        <p:nvSpPr>
          <p:cNvPr id="17442" name="Rectangle 69"/>
          <p:cNvSpPr>
            <a:spLocks noChangeArrowheads="1"/>
          </p:cNvSpPr>
          <p:nvPr/>
        </p:nvSpPr>
        <p:spPr bwMode="auto">
          <a:xfrm>
            <a:off x="582613" y="3094038"/>
            <a:ext cx="3162300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iterated query: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contacted server replies with name of server to contact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“I don’t know this name, but ask this server”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465513" y="790575"/>
            <a:ext cx="5678487" cy="5511800"/>
            <a:chOff x="1530" y="384"/>
            <a:chExt cx="3577" cy="3472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44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792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3"/>
            <p:cNvSpPr txBox="1">
              <a:spLocks noChangeArrowheads="1"/>
            </p:cNvSpPr>
            <p:nvPr/>
          </p:nvSpPr>
          <p:spPr bwMode="auto">
            <a:xfrm>
              <a:off x="1547" y="3156"/>
              <a:ext cx="110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requesting host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cis.poly.edu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42" name="Text Box 4"/>
            <p:cNvSpPr txBox="1">
              <a:spLocks noChangeArrowheads="1"/>
            </p:cNvSpPr>
            <p:nvPr/>
          </p:nvSpPr>
          <p:spPr bwMode="auto">
            <a:xfrm>
              <a:off x="3066" y="3644"/>
              <a:ext cx="12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gaia.cs.umass.edu</a:t>
              </a:r>
              <a:endParaRPr lang="en-US" sz="1600">
                <a:latin typeface="Arial" charset="0"/>
              </a:endParaRPr>
            </a:p>
          </p:txBody>
        </p:sp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45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296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849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50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root DNS server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530" y="2010"/>
              <a:ext cx="1196" cy="385"/>
              <a:chOff x="2831" y="2132"/>
              <a:chExt cx="1196" cy="385"/>
            </a:xfrm>
          </p:grpSpPr>
          <p:sp>
            <p:nvSpPr>
              <p:cNvPr id="18491" name="Rectangle 20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2" name="Text Box 21"/>
              <p:cNvSpPr txBox="1">
                <a:spLocks noChangeArrowheads="1"/>
              </p:cNvSpPr>
              <p:nvPr/>
            </p:nvSpPr>
            <p:spPr bwMode="auto">
              <a:xfrm>
                <a:off x="2831" y="2132"/>
                <a:ext cx="1196" cy="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Arial" charset="0"/>
                  </a:rPr>
                  <a:t>local DNS server</a:t>
                </a:r>
                <a:endParaRPr lang="en-US">
                  <a:latin typeface="Arial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Arial" charset="0"/>
                  </a:rPr>
                  <a:t>dns.poly.edu</a:t>
                </a:r>
                <a:endParaRPr lang="en-US" sz="1600">
                  <a:latin typeface="Arial" charset="0"/>
                </a:endParaRPr>
              </a:p>
            </p:txBody>
          </p:sp>
        </p:grp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18450" name="Text Box 23"/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18452" name="Text Box 25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8483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4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5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6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7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0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8475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6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7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8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9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1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2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8467" name="AutoShape 4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68" name="Rectangle 4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69" name="Rectangle 4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0" name="AutoShape 4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1" name="Line 5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5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Rectangle 5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4" name="Rectangle 5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8457" name="Text Box 54"/>
            <p:cNvSpPr txBox="1">
              <a:spLocks noChangeArrowheads="1"/>
            </p:cNvSpPr>
            <p:nvPr/>
          </p:nvSpPr>
          <p:spPr bwMode="auto">
            <a:xfrm>
              <a:off x="2899" y="2871"/>
              <a:ext cx="151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authoritative DNS server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dns.cs.umass.edu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58" name="Text Box 55"/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latin typeface="Arial" charset="0"/>
              </a:endParaRPr>
            </a:p>
          </p:txBody>
        </p:sp>
        <p:sp>
          <p:nvSpPr>
            <p:cNvPr id="18459" name="Text Box 56"/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latin typeface="Arial" charset="0"/>
              </a:endParaRPr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Text Box 59"/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TLD DNS server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62" name="Line 60"/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61"/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62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3"/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recursive query:</a:t>
            </a:r>
            <a:endParaRPr lang="en-US" sz="2000"/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puts burden of name resolution on contacted name server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heavy load?</a:t>
            </a:r>
          </a:p>
        </p:txBody>
      </p:sp>
      <p:sp>
        <p:nvSpPr>
          <p:cNvPr id="18440" name="Rectangle 7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smtClean="0"/>
              <a:t>DNS name </a:t>
            </a:r>
            <a:br>
              <a:rPr lang="en-US" sz="3600" smtClean="0"/>
            </a:br>
            <a:r>
              <a:rPr lang="en-US" sz="3600" smtClean="0"/>
              <a:t>resolution example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architecture</a:t>
            </a:r>
          </a:p>
        </p:txBody>
      </p:sp>
      <p:sp>
        <p:nvSpPr>
          <p:cNvPr id="2066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server: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always-on host</a:t>
            </a:r>
          </a:p>
          <a:p>
            <a:pPr lvl="1"/>
            <a:r>
              <a:rPr lang="en-US" smtClean="0"/>
              <a:t>permanent IP address</a:t>
            </a:r>
          </a:p>
          <a:p>
            <a:pPr lvl="1"/>
            <a:r>
              <a:rPr lang="en-US" smtClean="0"/>
              <a:t>server farms for scaling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clients:</a:t>
            </a:r>
          </a:p>
          <a:p>
            <a:pPr lvl="1"/>
            <a:r>
              <a:rPr lang="en-US" sz="2000" smtClean="0"/>
              <a:t>communicate with server</a:t>
            </a:r>
          </a:p>
          <a:p>
            <a:pPr lvl="1"/>
            <a:r>
              <a:rPr lang="en-US" sz="2000" smtClean="0"/>
              <a:t>may be intermittently connected</a:t>
            </a:r>
          </a:p>
          <a:p>
            <a:pPr lvl="1"/>
            <a:r>
              <a:rPr lang="en-US" sz="2000" smtClean="0"/>
              <a:t>may have dynamic IP addresses</a:t>
            </a:r>
          </a:p>
          <a:p>
            <a:pPr lvl="1"/>
            <a:r>
              <a:rPr lang="en-US" sz="2000" smtClean="0"/>
              <a:t>do not communicate directly with each other</a:t>
            </a:r>
          </a:p>
        </p:txBody>
      </p:sp>
      <p:sp>
        <p:nvSpPr>
          <p:cNvPr id="2067" name="Freeform 462"/>
          <p:cNvSpPr>
            <a:spLocks/>
          </p:cNvSpPr>
          <p:nvPr/>
        </p:nvSpPr>
        <p:spPr bwMode="auto">
          <a:xfrm>
            <a:off x="2771775" y="354012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463"/>
          <p:cNvSpPr>
            <a:spLocks/>
          </p:cNvSpPr>
          <p:nvPr/>
        </p:nvSpPr>
        <p:spPr bwMode="auto">
          <a:xfrm>
            <a:off x="2790825" y="201453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464"/>
          <p:cNvSpPr>
            <a:spLocks/>
          </p:cNvSpPr>
          <p:nvPr/>
        </p:nvSpPr>
        <p:spPr bwMode="auto">
          <a:xfrm>
            <a:off x="1050925" y="172243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65"/>
          <p:cNvGrpSpPr>
            <a:grpSpLocks/>
          </p:cNvGrpSpPr>
          <p:nvPr/>
        </p:nvGrpSpPr>
        <p:grpSpPr bwMode="auto">
          <a:xfrm>
            <a:off x="1138238" y="3057525"/>
            <a:ext cx="1458912" cy="933450"/>
            <a:chOff x="2889" y="1631"/>
            <a:chExt cx="980" cy="743"/>
          </a:xfrm>
        </p:grpSpPr>
        <p:sp>
          <p:nvSpPr>
            <p:cNvPr id="2394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5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68"/>
          <p:cNvGrpSpPr>
            <a:grpSpLocks/>
          </p:cNvGrpSpPr>
          <p:nvPr/>
        </p:nvGrpSpPr>
        <p:grpSpPr bwMode="auto">
          <a:xfrm>
            <a:off x="1839913" y="1914525"/>
            <a:ext cx="336550" cy="531813"/>
            <a:chOff x="3796" y="1043"/>
            <a:chExt cx="865" cy="1237"/>
          </a:xfrm>
        </p:grpSpPr>
        <p:sp>
          <p:nvSpPr>
            <p:cNvPr id="2364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5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6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7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8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9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0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1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2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3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4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5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6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7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8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4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390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1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2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3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386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7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8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9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4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382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3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4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5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72" name="Oval 499"/>
          <p:cNvSpPr>
            <a:spLocks noChangeArrowheads="1"/>
          </p:cNvSpPr>
          <p:nvPr/>
        </p:nvSpPr>
        <p:spPr bwMode="auto">
          <a:xfrm>
            <a:off x="2897188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500"/>
          <p:cNvSpPr>
            <a:spLocks noChangeShapeType="1"/>
          </p:cNvSpPr>
          <p:nvPr/>
        </p:nvSpPr>
        <p:spPr bwMode="auto">
          <a:xfrm>
            <a:off x="289718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501"/>
          <p:cNvSpPr>
            <a:spLocks noChangeShapeType="1"/>
          </p:cNvSpPr>
          <p:nvPr/>
        </p:nvSpPr>
        <p:spPr bwMode="auto">
          <a:xfrm>
            <a:off x="32559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502"/>
          <p:cNvSpPr>
            <a:spLocks noChangeArrowheads="1"/>
          </p:cNvSpPr>
          <p:nvPr/>
        </p:nvSpPr>
        <p:spPr bwMode="auto">
          <a:xfrm>
            <a:off x="2897188" y="3727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76" name="Oval 503"/>
          <p:cNvSpPr>
            <a:spLocks noChangeArrowheads="1"/>
          </p:cNvSpPr>
          <p:nvPr/>
        </p:nvSpPr>
        <p:spPr bwMode="auto">
          <a:xfrm>
            <a:off x="2894013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04"/>
          <p:cNvGrpSpPr>
            <a:grpSpLocks/>
          </p:cNvGrpSpPr>
          <p:nvPr/>
        </p:nvGrpSpPr>
        <p:grpSpPr bwMode="auto">
          <a:xfrm>
            <a:off x="2979738" y="3683000"/>
            <a:ext cx="179387" cy="65088"/>
            <a:chOff x="2848" y="848"/>
            <a:chExt cx="140" cy="98"/>
          </a:xfrm>
        </p:grpSpPr>
        <p:sp>
          <p:nvSpPr>
            <p:cNvPr id="2361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08"/>
          <p:cNvGrpSpPr>
            <a:grpSpLocks/>
          </p:cNvGrpSpPr>
          <p:nvPr/>
        </p:nvGrpSpPr>
        <p:grpSpPr bwMode="auto">
          <a:xfrm flipV="1">
            <a:off x="2979738" y="3683000"/>
            <a:ext cx="179387" cy="65088"/>
            <a:chOff x="2848" y="848"/>
            <a:chExt cx="140" cy="98"/>
          </a:xfrm>
        </p:grpSpPr>
        <p:sp>
          <p:nvSpPr>
            <p:cNvPr id="2358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Oval 512"/>
          <p:cNvSpPr>
            <a:spLocks noChangeArrowheads="1"/>
          </p:cNvSpPr>
          <p:nvPr/>
        </p:nvSpPr>
        <p:spPr bwMode="auto">
          <a:xfrm>
            <a:off x="3252788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513"/>
          <p:cNvSpPr>
            <a:spLocks noChangeShapeType="1"/>
          </p:cNvSpPr>
          <p:nvPr/>
        </p:nvSpPr>
        <p:spPr bwMode="auto">
          <a:xfrm>
            <a:off x="325278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514"/>
          <p:cNvSpPr>
            <a:spLocks noChangeShapeType="1"/>
          </p:cNvSpPr>
          <p:nvPr/>
        </p:nvSpPr>
        <p:spPr bwMode="auto">
          <a:xfrm>
            <a:off x="36115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Rectangle 515"/>
          <p:cNvSpPr>
            <a:spLocks noChangeArrowheads="1"/>
          </p:cNvSpPr>
          <p:nvPr/>
        </p:nvSpPr>
        <p:spPr bwMode="auto">
          <a:xfrm>
            <a:off x="3252788" y="40068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83" name="Oval 516"/>
          <p:cNvSpPr>
            <a:spLocks noChangeArrowheads="1"/>
          </p:cNvSpPr>
          <p:nvPr/>
        </p:nvSpPr>
        <p:spPr bwMode="auto">
          <a:xfrm>
            <a:off x="3249613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17"/>
          <p:cNvGrpSpPr>
            <a:grpSpLocks/>
          </p:cNvGrpSpPr>
          <p:nvPr/>
        </p:nvGrpSpPr>
        <p:grpSpPr bwMode="auto">
          <a:xfrm>
            <a:off x="3335338" y="3962400"/>
            <a:ext cx="179387" cy="65088"/>
            <a:chOff x="2848" y="848"/>
            <a:chExt cx="140" cy="98"/>
          </a:xfrm>
        </p:grpSpPr>
        <p:sp>
          <p:nvSpPr>
            <p:cNvPr id="2355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21"/>
          <p:cNvGrpSpPr>
            <a:grpSpLocks/>
          </p:cNvGrpSpPr>
          <p:nvPr/>
        </p:nvGrpSpPr>
        <p:grpSpPr bwMode="auto">
          <a:xfrm flipV="1">
            <a:off x="3335338" y="3962400"/>
            <a:ext cx="179387" cy="65088"/>
            <a:chOff x="2848" y="848"/>
            <a:chExt cx="140" cy="98"/>
          </a:xfrm>
        </p:grpSpPr>
        <p:sp>
          <p:nvSpPr>
            <p:cNvPr id="2352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3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4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6" name="Oval 525"/>
          <p:cNvSpPr>
            <a:spLocks noChangeArrowheads="1"/>
          </p:cNvSpPr>
          <p:nvPr/>
        </p:nvSpPr>
        <p:spPr bwMode="auto">
          <a:xfrm>
            <a:off x="3532188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526"/>
          <p:cNvSpPr>
            <a:spLocks noChangeShapeType="1"/>
          </p:cNvSpPr>
          <p:nvPr/>
        </p:nvSpPr>
        <p:spPr bwMode="auto">
          <a:xfrm>
            <a:off x="353218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527"/>
          <p:cNvSpPr>
            <a:spLocks noChangeShapeType="1"/>
          </p:cNvSpPr>
          <p:nvPr/>
        </p:nvSpPr>
        <p:spPr bwMode="auto">
          <a:xfrm>
            <a:off x="38909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Rectangle 528"/>
          <p:cNvSpPr>
            <a:spLocks noChangeArrowheads="1"/>
          </p:cNvSpPr>
          <p:nvPr/>
        </p:nvSpPr>
        <p:spPr bwMode="auto">
          <a:xfrm>
            <a:off x="3532188" y="37401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90" name="Oval 529"/>
          <p:cNvSpPr>
            <a:spLocks noChangeArrowheads="1"/>
          </p:cNvSpPr>
          <p:nvPr/>
        </p:nvSpPr>
        <p:spPr bwMode="auto">
          <a:xfrm>
            <a:off x="3529013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530"/>
          <p:cNvGrpSpPr>
            <a:grpSpLocks/>
          </p:cNvGrpSpPr>
          <p:nvPr/>
        </p:nvGrpSpPr>
        <p:grpSpPr bwMode="auto">
          <a:xfrm>
            <a:off x="3614738" y="3695700"/>
            <a:ext cx="179387" cy="65088"/>
            <a:chOff x="2848" y="848"/>
            <a:chExt cx="140" cy="98"/>
          </a:xfrm>
        </p:grpSpPr>
        <p:sp>
          <p:nvSpPr>
            <p:cNvPr id="2349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34"/>
          <p:cNvGrpSpPr>
            <a:grpSpLocks/>
          </p:cNvGrpSpPr>
          <p:nvPr/>
        </p:nvGrpSpPr>
        <p:grpSpPr bwMode="auto">
          <a:xfrm flipV="1">
            <a:off x="3614738" y="3695700"/>
            <a:ext cx="179387" cy="65088"/>
            <a:chOff x="2848" y="848"/>
            <a:chExt cx="140" cy="98"/>
          </a:xfrm>
        </p:grpSpPr>
        <p:sp>
          <p:nvSpPr>
            <p:cNvPr id="2346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7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8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3" name="Oval 538"/>
          <p:cNvSpPr>
            <a:spLocks noChangeArrowheads="1"/>
          </p:cNvSpPr>
          <p:nvPr/>
        </p:nvSpPr>
        <p:spPr bwMode="auto">
          <a:xfrm>
            <a:off x="2997200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539"/>
          <p:cNvSpPr>
            <a:spLocks noChangeShapeType="1"/>
          </p:cNvSpPr>
          <p:nvPr/>
        </p:nvSpPr>
        <p:spPr bwMode="auto">
          <a:xfrm>
            <a:off x="2997200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Line 540"/>
          <p:cNvSpPr>
            <a:spLocks noChangeShapeType="1"/>
          </p:cNvSpPr>
          <p:nvPr/>
        </p:nvSpPr>
        <p:spPr bwMode="auto">
          <a:xfrm>
            <a:off x="3344863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Rectangle 541"/>
          <p:cNvSpPr>
            <a:spLocks noChangeArrowheads="1"/>
          </p:cNvSpPr>
          <p:nvPr/>
        </p:nvSpPr>
        <p:spPr bwMode="auto">
          <a:xfrm>
            <a:off x="2997200" y="2578100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97" name="Oval 542"/>
          <p:cNvSpPr>
            <a:spLocks noChangeArrowheads="1"/>
          </p:cNvSpPr>
          <p:nvPr/>
        </p:nvSpPr>
        <p:spPr bwMode="auto">
          <a:xfrm>
            <a:off x="2994025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43"/>
          <p:cNvGrpSpPr>
            <a:grpSpLocks/>
          </p:cNvGrpSpPr>
          <p:nvPr/>
        </p:nvGrpSpPr>
        <p:grpSpPr bwMode="auto">
          <a:xfrm>
            <a:off x="3078163" y="2536825"/>
            <a:ext cx="171450" cy="61913"/>
            <a:chOff x="2848" y="848"/>
            <a:chExt cx="140" cy="98"/>
          </a:xfrm>
        </p:grpSpPr>
        <p:sp>
          <p:nvSpPr>
            <p:cNvPr id="2343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4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547"/>
          <p:cNvGrpSpPr>
            <a:grpSpLocks/>
          </p:cNvGrpSpPr>
          <p:nvPr/>
        </p:nvGrpSpPr>
        <p:grpSpPr bwMode="auto">
          <a:xfrm flipV="1">
            <a:off x="3078163" y="2536825"/>
            <a:ext cx="171450" cy="60325"/>
            <a:chOff x="2848" y="848"/>
            <a:chExt cx="140" cy="98"/>
          </a:xfrm>
        </p:grpSpPr>
        <p:sp>
          <p:nvSpPr>
            <p:cNvPr id="2340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1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2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" name="Oval 551"/>
          <p:cNvSpPr>
            <a:spLocks noChangeArrowheads="1"/>
          </p:cNvSpPr>
          <p:nvPr/>
        </p:nvSpPr>
        <p:spPr bwMode="auto">
          <a:xfrm>
            <a:off x="299561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552"/>
          <p:cNvSpPr>
            <a:spLocks noChangeShapeType="1"/>
          </p:cNvSpPr>
          <p:nvPr/>
        </p:nvSpPr>
        <p:spPr bwMode="auto">
          <a:xfrm>
            <a:off x="299561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553"/>
          <p:cNvSpPr>
            <a:spLocks noChangeShapeType="1"/>
          </p:cNvSpPr>
          <p:nvPr/>
        </p:nvSpPr>
        <p:spPr bwMode="auto">
          <a:xfrm>
            <a:off x="33543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Rectangle 554"/>
          <p:cNvSpPr>
            <a:spLocks noChangeArrowheads="1"/>
          </p:cNvSpPr>
          <p:nvPr/>
        </p:nvSpPr>
        <p:spPr bwMode="auto">
          <a:xfrm>
            <a:off x="2995613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04" name="Oval 555"/>
          <p:cNvSpPr>
            <a:spLocks noChangeArrowheads="1"/>
          </p:cNvSpPr>
          <p:nvPr/>
        </p:nvSpPr>
        <p:spPr bwMode="auto">
          <a:xfrm>
            <a:off x="299243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56"/>
          <p:cNvGrpSpPr>
            <a:grpSpLocks/>
          </p:cNvGrpSpPr>
          <p:nvPr/>
        </p:nvGrpSpPr>
        <p:grpSpPr bwMode="auto">
          <a:xfrm>
            <a:off x="3078163" y="2794000"/>
            <a:ext cx="179387" cy="65088"/>
            <a:chOff x="2848" y="848"/>
            <a:chExt cx="140" cy="98"/>
          </a:xfrm>
        </p:grpSpPr>
        <p:sp>
          <p:nvSpPr>
            <p:cNvPr id="2337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560"/>
          <p:cNvGrpSpPr>
            <a:grpSpLocks/>
          </p:cNvGrpSpPr>
          <p:nvPr/>
        </p:nvGrpSpPr>
        <p:grpSpPr bwMode="auto">
          <a:xfrm flipV="1">
            <a:off x="3078163" y="2794000"/>
            <a:ext cx="179387" cy="65088"/>
            <a:chOff x="2848" y="848"/>
            <a:chExt cx="140" cy="98"/>
          </a:xfrm>
        </p:grpSpPr>
        <p:sp>
          <p:nvSpPr>
            <p:cNvPr id="2334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6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7" name="Oval 564"/>
          <p:cNvSpPr>
            <a:spLocks noChangeArrowheads="1"/>
          </p:cNvSpPr>
          <p:nvPr/>
        </p:nvSpPr>
        <p:spPr bwMode="auto">
          <a:xfrm>
            <a:off x="3471863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565"/>
          <p:cNvSpPr>
            <a:spLocks noChangeShapeType="1"/>
          </p:cNvSpPr>
          <p:nvPr/>
        </p:nvSpPr>
        <p:spPr bwMode="auto">
          <a:xfrm>
            <a:off x="34718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566"/>
          <p:cNvSpPr>
            <a:spLocks noChangeShapeType="1"/>
          </p:cNvSpPr>
          <p:nvPr/>
        </p:nvSpPr>
        <p:spPr bwMode="auto">
          <a:xfrm>
            <a:off x="38020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Rectangle 567"/>
          <p:cNvSpPr>
            <a:spLocks noChangeArrowheads="1"/>
          </p:cNvSpPr>
          <p:nvPr/>
        </p:nvSpPr>
        <p:spPr bwMode="auto">
          <a:xfrm>
            <a:off x="3471863" y="248126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568"/>
          <p:cNvSpPr>
            <a:spLocks noChangeArrowheads="1"/>
          </p:cNvSpPr>
          <p:nvPr/>
        </p:nvSpPr>
        <p:spPr bwMode="auto">
          <a:xfrm>
            <a:off x="3468688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569"/>
          <p:cNvGrpSpPr>
            <a:grpSpLocks/>
          </p:cNvGrpSpPr>
          <p:nvPr/>
        </p:nvGrpSpPr>
        <p:grpSpPr bwMode="auto">
          <a:xfrm>
            <a:off x="3548063" y="2441575"/>
            <a:ext cx="163512" cy="57150"/>
            <a:chOff x="2848" y="848"/>
            <a:chExt cx="140" cy="98"/>
          </a:xfrm>
        </p:grpSpPr>
        <p:sp>
          <p:nvSpPr>
            <p:cNvPr id="2331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2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3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73"/>
          <p:cNvGrpSpPr>
            <a:grpSpLocks/>
          </p:cNvGrpSpPr>
          <p:nvPr/>
        </p:nvGrpSpPr>
        <p:grpSpPr bwMode="auto">
          <a:xfrm flipV="1">
            <a:off x="3548063" y="2439988"/>
            <a:ext cx="163512" cy="58737"/>
            <a:chOff x="2848" y="848"/>
            <a:chExt cx="140" cy="98"/>
          </a:xfrm>
        </p:grpSpPr>
        <p:sp>
          <p:nvSpPr>
            <p:cNvPr id="2328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9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0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4" name="Oval 577"/>
          <p:cNvSpPr>
            <a:spLocks noChangeArrowheads="1"/>
          </p:cNvSpPr>
          <p:nvPr/>
        </p:nvSpPr>
        <p:spPr bwMode="auto">
          <a:xfrm>
            <a:off x="3557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578"/>
          <p:cNvSpPr>
            <a:spLocks noChangeShapeType="1"/>
          </p:cNvSpPr>
          <p:nvPr/>
        </p:nvSpPr>
        <p:spPr bwMode="auto">
          <a:xfrm>
            <a:off x="3557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Line 579"/>
          <p:cNvSpPr>
            <a:spLocks noChangeShapeType="1"/>
          </p:cNvSpPr>
          <p:nvPr/>
        </p:nvSpPr>
        <p:spPr bwMode="auto">
          <a:xfrm>
            <a:off x="3916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580"/>
          <p:cNvSpPr>
            <a:spLocks noChangeArrowheads="1"/>
          </p:cNvSpPr>
          <p:nvPr/>
        </p:nvSpPr>
        <p:spPr bwMode="auto">
          <a:xfrm>
            <a:off x="3557588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18" name="Oval 581"/>
          <p:cNvSpPr>
            <a:spLocks noChangeArrowheads="1"/>
          </p:cNvSpPr>
          <p:nvPr/>
        </p:nvSpPr>
        <p:spPr bwMode="auto">
          <a:xfrm>
            <a:off x="3554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582"/>
          <p:cNvGrpSpPr>
            <a:grpSpLocks/>
          </p:cNvGrpSpPr>
          <p:nvPr/>
        </p:nvGrpSpPr>
        <p:grpSpPr bwMode="auto">
          <a:xfrm>
            <a:off x="3640138" y="2794000"/>
            <a:ext cx="179387" cy="65088"/>
            <a:chOff x="2848" y="848"/>
            <a:chExt cx="140" cy="98"/>
          </a:xfrm>
        </p:grpSpPr>
        <p:sp>
          <p:nvSpPr>
            <p:cNvPr id="2325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7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586"/>
          <p:cNvGrpSpPr>
            <a:grpSpLocks/>
          </p:cNvGrpSpPr>
          <p:nvPr/>
        </p:nvGrpSpPr>
        <p:grpSpPr bwMode="auto">
          <a:xfrm flipV="1">
            <a:off x="3640138" y="2794000"/>
            <a:ext cx="179387" cy="65088"/>
            <a:chOff x="2848" y="848"/>
            <a:chExt cx="140" cy="98"/>
          </a:xfrm>
        </p:grpSpPr>
        <p:sp>
          <p:nvSpPr>
            <p:cNvPr id="2322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3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" name="Oval 590"/>
          <p:cNvSpPr>
            <a:spLocks noChangeArrowheads="1"/>
          </p:cNvSpPr>
          <p:nvPr/>
        </p:nvSpPr>
        <p:spPr bwMode="auto">
          <a:xfrm>
            <a:off x="2147888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591"/>
          <p:cNvSpPr>
            <a:spLocks noChangeShapeType="1"/>
          </p:cNvSpPr>
          <p:nvPr/>
        </p:nvSpPr>
        <p:spPr bwMode="auto">
          <a:xfrm>
            <a:off x="214788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3" name="Line 592"/>
          <p:cNvSpPr>
            <a:spLocks noChangeShapeType="1"/>
          </p:cNvSpPr>
          <p:nvPr/>
        </p:nvSpPr>
        <p:spPr bwMode="auto">
          <a:xfrm>
            <a:off x="24939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4" name="Rectangle 593"/>
          <p:cNvSpPr>
            <a:spLocks noChangeArrowheads="1"/>
          </p:cNvSpPr>
          <p:nvPr/>
        </p:nvSpPr>
        <p:spPr bwMode="auto">
          <a:xfrm>
            <a:off x="2147888" y="25733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25" name="Oval 594"/>
          <p:cNvSpPr>
            <a:spLocks noChangeArrowheads="1"/>
          </p:cNvSpPr>
          <p:nvPr/>
        </p:nvSpPr>
        <p:spPr bwMode="auto">
          <a:xfrm>
            <a:off x="2144713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595"/>
          <p:cNvGrpSpPr>
            <a:grpSpLocks/>
          </p:cNvGrpSpPr>
          <p:nvPr/>
        </p:nvGrpSpPr>
        <p:grpSpPr bwMode="auto">
          <a:xfrm>
            <a:off x="2228850" y="2532063"/>
            <a:ext cx="171450" cy="60325"/>
            <a:chOff x="2848" y="848"/>
            <a:chExt cx="140" cy="98"/>
          </a:xfrm>
        </p:grpSpPr>
        <p:sp>
          <p:nvSpPr>
            <p:cNvPr id="2319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599"/>
          <p:cNvGrpSpPr>
            <a:grpSpLocks/>
          </p:cNvGrpSpPr>
          <p:nvPr/>
        </p:nvGrpSpPr>
        <p:grpSpPr bwMode="auto">
          <a:xfrm flipV="1">
            <a:off x="2228850" y="2532063"/>
            <a:ext cx="171450" cy="58737"/>
            <a:chOff x="2848" y="848"/>
            <a:chExt cx="140" cy="98"/>
          </a:xfrm>
        </p:grpSpPr>
        <p:sp>
          <p:nvSpPr>
            <p:cNvPr id="2316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8" name="Oval 603"/>
          <p:cNvSpPr>
            <a:spLocks noChangeArrowheads="1"/>
          </p:cNvSpPr>
          <p:nvPr/>
        </p:nvSpPr>
        <p:spPr bwMode="auto">
          <a:xfrm>
            <a:off x="1841500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604"/>
          <p:cNvSpPr>
            <a:spLocks noChangeShapeType="1"/>
          </p:cNvSpPr>
          <p:nvPr/>
        </p:nvSpPr>
        <p:spPr bwMode="auto">
          <a:xfrm>
            <a:off x="184150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" name="Line 605"/>
          <p:cNvSpPr>
            <a:spLocks noChangeShapeType="1"/>
          </p:cNvSpPr>
          <p:nvPr/>
        </p:nvSpPr>
        <p:spPr bwMode="auto">
          <a:xfrm>
            <a:off x="21875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Rectangle 606"/>
          <p:cNvSpPr>
            <a:spLocks noChangeArrowheads="1"/>
          </p:cNvSpPr>
          <p:nvPr/>
        </p:nvSpPr>
        <p:spPr bwMode="auto">
          <a:xfrm>
            <a:off x="1841500" y="37226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32" name="Oval 607"/>
          <p:cNvSpPr>
            <a:spLocks noChangeArrowheads="1"/>
          </p:cNvSpPr>
          <p:nvPr/>
        </p:nvSpPr>
        <p:spPr bwMode="auto">
          <a:xfrm>
            <a:off x="1838325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608"/>
          <p:cNvGrpSpPr>
            <a:grpSpLocks/>
          </p:cNvGrpSpPr>
          <p:nvPr/>
        </p:nvGrpSpPr>
        <p:grpSpPr bwMode="auto">
          <a:xfrm>
            <a:off x="1922463" y="3681413"/>
            <a:ext cx="171450" cy="60325"/>
            <a:chOff x="2848" y="848"/>
            <a:chExt cx="140" cy="98"/>
          </a:xfrm>
        </p:grpSpPr>
        <p:sp>
          <p:nvSpPr>
            <p:cNvPr id="2313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612"/>
          <p:cNvGrpSpPr>
            <a:grpSpLocks/>
          </p:cNvGrpSpPr>
          <p:nvPr/>
        </p:nvGrpSpPr>
        <p:grpSpPr bwMode="auto">
          <a:xfrm flipV="1">
            <a:off x="1922463" y="3681413"/>
            <a:ext cx="171450" cy="58737"/>
            <a:chOff x="2848" y="848"/>
            <a:chExt cx="140" cy="98"/>
          </a:xfrm>
        </p:grpSpPr>
        <p:sp>
          <p:nvSpPr>
            <p:cNvPr id="2310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5" name="Line 616"/>
          <p:cNvSpPr>
            <a:spLocks noChangeShapeType="1"/>
          </p:cNvSpPr>
          <p:nvPr/>
        </p:nvSpPr>
        <p:spPr bwMode="auto">
          <a:xfrm flipV="1">
            <a:off x="3040063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6" name="Line 617"/>
          <p:cNvSpPr>
            <a:spLocks noChangeShapeType="1"/>
          </p:cNvSpPr>
          <p:nvPr/>
        </p:nvSpPr>
        <p:spPr bwMode="auto">
          <a:xfrm>
            <a:off x="3163888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7" name="Line 618"/>
          <p:cNvSpPr>
            <a:spLocks noChangeShapeType="1"/>
          </p:cNvSpPr>
          <p:nvPr/>
        </p:nvSpPr>
        <p:spPr bwMode="auto">
          <a:xfrm>
            <a:off x="3260725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8" name="Line 619"/>
          <p:cNvSpPr>
            <a:spLocks noChangeShapeType="1"/>
          </p:cNvSpPr>
          <p:nvPr/>
        </p:nvSpPr>
        <p:spPr bwMode="auto">
          <a:xfrm flipV="1">
            <a:off x="3497263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9" name="Line 620"/>
          <p:cNvSpPr>
            <a:spLocks noChangeShapeType="1"/>
          </p:cNvSpPr>
          <p:nvPr/>
        </p:nvSpPr>
        <p:spPr bwMode="auto">
          <a:xfrm>
            <a:off x="2195513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Line 621"/>
          <p:cNvSpPr>
            <a:spLocks noChangeShapeType="1"/>
          </p:cNvSpPr>
          <p:nvPr/>
        </p:nvSpPr>
        <p:spPr bwMode="auto">
          <a:xfrm>
            <a:off x="2490788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1" name="Line 622"/>
          <p:cNvSpPr>
            <a:spLocks noChangeShapeType="1"/>
          </p:cNvSpPr>
          <p:nvPr/>
        </p:nvSpPr>
        <p:spPr bwMode="auto">
          <a:xfrm>
            <a:off x="2057400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2" name="Freeform 623"/>
          <p:cNvSpPr>
            <a:spLocks/>
          </p:cNvSpPr>
          <p:nvPr/>
        </p:nvSpPr>
        <p:spPr bwMode="auto">
          <a:xfrm>
            <a:off x="1377950" y="4435475"/>
            <a:ext cx="2979738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3" name="Line 624"/>
          <p:cNvSpPr>
            <a:spLocks noChangeShapeType="1"/>
          </p:cNvSpPr>
          <p:nvPr/>
        </p:nvSpPr>
        <p:spPr bwMode="auto">
          <a:xfrm rot="-5400000">
            <a:off x="3613150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" name="Line 625"/>
          <p:cNvSpPr>
            <a:spLocks noChangeShapeType="1"/>
          </p:cNvSpPr>
          <p:nvPr/>
        </p:nvSpPr>
        <p:spPr bwMode="auto">
          <a:xfrm rot="5400000" flipV="1">
            <a:off x="3759200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5" name="Line 626"/>
          <p:cNvSpPr>
            <a:spLocks noChangeShapeType="1"/>
          </p:cNvSpPr>
          <p:nvPr/>
        </p:nvSpPr>
        <p:spPr bwMode="auto">
          <a:xfrm rot="-5400000">
            <a:off x="3944938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627"/>
          <p:cNvGrpSpPr>
            <a:grpSpLocks/>
          </p:cNvGrpSpPr>
          <p:nvPr/>
        </p:nvGrpSpPr>
        <p:grpSpPr bwMode="auto">
          <a:xfrm>
            <a:off x="3524250" y="4838700"/>
            <a:ext cx="501650" cy="234950"/>
            <a:chOff x="4701" y="2996"/>
            <a:chExt cx="316" cy="148"/>
          </a:xfrm>
        </p:grpSpPr>
        <p:sp>
          <p:nvSpPr>
            <p:cNvPr id="2297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8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9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0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301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63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07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9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63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04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641"/>
          <p:cNvGrpSpPr>
            <a:grpSpLocks/>
          </p:cNvGrpSpPr>
          <p:nvPr/>
        </p:nvGrpSpPr>
        <p:grpSpPr bwMode="auto">
          <a:xfrm>
            <a:off x="2708275" y="4562475"/>
            <a:ext cx="501650" cy="234950"/>
            <a:chOff x="3600" y="219"/>
            <a:chExt cx="360" cy="175"/>
          </a:xfrm>
        </p:grpSpPr>
        <p:sp>
          <p:nvSpPr>
            <p:cNvPr id="2284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88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6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94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5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6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6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91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2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23" name="Group 655"/>
          <p:cNvGrpSpPr>
            <a:grpSpLocks/>
          </p:cNvGrpSpPr>
          <p:nvPr/>
        </p:nvGrpSpPr>
        <p:grpSpPr bwMode="auto">
          <a:xfrm>
            <a:off x="2043113" y="4867275"/>
            <a:ext cx="501650" cy="234950"/>
            <a:chOff x="3600" y="219"/>
            <a:chExt cx="360" cy="175"/>
          </a:xfrm>
        </p:grpSpPr>
        <p:sp>
          <p:nvSpPr>
            <p:cNvPr id="2271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75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24" name="Group 6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81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2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36" name="Group 6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8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9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0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49" name="Line 669"/>
          <p:cNvSpPr>
            <a:spLocks noChangeShapeType="1"/>
          </p:cNvSpPr>
          <p:nvPr/>
        </p:nvSpPr>
        <p:spPr bwMode="auto">
          <a:xfrm>
            <a:off x="3157538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" name="Line 670"/>
          <p:cNvSpPr>
            <a:spLocks noChangeShapeType="1"/>
          </p:cNvSpPr>
          <p:nvPr/>
        </p:nvSpPr>
        <p:spPr bwMode="auto">
          <a:xfrm flipV="1">
            <a:off x="2505075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" name="Line 671"/>
          <p:cNvSpPr>
            <a:spLocks noChangeShapeType="1"/>
          </p:cNvSpPr>
          <p:nvPr/>
        </p:nvSpPr>
        <p:spPr bwMode="auto">
          <a:xfrm flipV="1">
            <a:off x="2547938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" name="Line 672"/>
          <p:cNvSpPr>
            <a:spLocks noChangeShapeType="1"/>
          </p:cNvSpPr>
          <p:nvPr/>
        </p:nvSpPr>
        <p:spPr bwMode="auto">
          <a:xfrm flipH="1">
            <a:off x="1843088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" name="Line 673"/>
          <p:cNvSpPr>
            <a:spLocks noChangeShapeType="1"/>
          </p:cNvSpPr>
          <p:nvPr/>
        </p:nvSpPr>
        <p:spPr bwMode="auto">
          <a:xfrm>
            <a:off x="1868488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" name="Line 674"/>
          <p:cNvSpPr>
            <a:spLocks noChangeShapeType="1"/>
          </p:cNvSpPr>
          <p:nvPr/>
        </p:nvSpPr>
        <p:spPr bwMode="auto">
          <a:xfrm>
            <a:off x="1728788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675"/>
          <p:cNvSpPr>
            <a:spLocks noChangeShapeType="1"/>
          </p:cNvSpPr>
          <p:nvPr/>
        </p:nvSpPr>
        <p:spPr bwMode="auto">
          <a:xfrm>
            <a:off x="1981200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" name="Line 676"/>
          <p:cNvSpPr>
            <a:spLocks noChangeShapeType="1"/>
          </p:cNvSpPr>
          <p:nvPr/>
        </p:nvSpPr>
        <p:spPr bwMode="auto">
          <a:xfrm flipH="1">
            <a:off x="2220913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" name="Line 677"/>
          <p:cNvSpPr>
            <a:spLocks noChangeShapeType="1"/>
          </p:cNvSpPr>
          <p:nvPr/>
        </p:nvSpPr>
        <p:spPr bwMode="auto">
          <a:xfrm>
            <a:off x="2033588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" name="Line 678"/>
          <p:cNvSpPr>
            <a:spLocks noChangeShapeType="1"/>
          </p:cNvSpPr>
          <p:nvPr/>
        </p:nvSpPr>
        <p:spPr bwMode="auto">
          <a:xfrm flipH="1" flipV="1">
            <a:off x="2430463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" name="Line 679"/>
          <p:cNvSpPr>
            <a:spLocks noChangeShapeType="1"/>
          </p:cNvSpPr>
          <p:nvPr/>
        </p:nvSpPr>
        <p:spPr bwMode="auto">
          <a:xfrm>
            <a:off x="2511425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" name="Line 680"/>
          <p:cNvSpPr>
            <a:spLocks noChangeShapeType="1"/>
          </p:cNvSpPr>
          <p:nvPr/>
        </p:nvSpPr>
        <p:spPr bwMode="auto">
          <a:xfrm>
            <a:off x="1960563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37" name="Group 681"/>
          <p:cNvGrpSpPr>
            <a:grpSpLocks/>
          </p:cNvGrpSpPr>
          <p:nvPr/>
        </p:nvGrpSpPr>
        <p:grpSpPr bwMode="auto">
          <a:xfrm>
            <a:off x="1146175" y="1760538"/>
            <a:ext cx="3021013" cy="3981450"/>
            <a:chOff x="-1203" y="1352"/>
            <a:chExt cx="1903" cy="2508"/>
          </a:xfrm>
        </p:grpSpPr>
        <p:grpSp>
          <p:nvGrpSpPr>
            <p:cNvPr id="2244" name="Group 682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268" name="Picture 683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9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45" name="Picture 686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46" name="Group 687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061" name="Object 68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15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6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68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16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6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47" name="Group 690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69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17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6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69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18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6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693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19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48" name="Group 694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260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70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0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70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1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70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2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70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3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49" name="Group 707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70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24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7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70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25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7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0" name="Group 710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7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26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7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7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27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7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1" name="Group 713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252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722"/>
          <p:cNvSpPr>
            <a:spLocks noChangeShapeType="1"/>
          </p:cNvSpPr>
          <p:nvPr/>
        </p:nvSpPr>
        <p:spPr bwMode="auto">
          <a:xfrm flipH="1">
            <a:off x="2049463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" name="Line 723"/>
          <p:cNvSpPr>
            <a:spLocks noChangeShapeType="1"/>
          </p:cNvSpPr>
          <p:nvPr/>
        </p:nvSpPr>
        <p:spPr bwMode="auto">
          <a:xfrm flipV="1">
            <a:off x="3346450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" name="Line 724"/>
          <p:cNvSpPr>
            <a:spLocks noChangeShapeType="1"/>
          </p:cNvSpPr>
          <p:nvPr/>
        </p:nvSpPr>
        <p:spPr bwMode="auto">
          <a:xfrm>
            <a:off x="3173413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" name="Line 725"/>
          <p:cNvSpPr>
            <a:spLocks noChangeShapeType="1"/>
          </p:cNvSpPr>
          <p:nvPr/>
        </p:nvSpPr>
        <p:spPr bwMode="auto">
          <a:xfrm flipV="1">
            <a:off x="3357563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" name="Line 726"/>
          <p:cNvSpPr>
            <a:spLocks noChangeShapeType="1"/>
          </p:cNvSpPr>
          <p:nvPr/>
        </p:nvSpPr>
        <p:spPr bwMode="auto">
          <a:xfrm>
            <a:off x="3709988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" name="Line 727"/>
          <p:cNvSpPr>
            <a:spLocks noChangeShapeType="1"/>
          </p:cNvSpPr>
          <p:nvPr/>
        </p:nvSpPr>
        <p:spPr bwMode="auto">
          <a:xfrm>
            <a:off x="3363913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" name="Line 728"/>
          <p:cNvSpPr>
            <a:spLocks noChangeShapeType="1"/>
          </p:cNvSpPr>
          <p:nvPr/>
        </p:nvSpPr>
        <p:spPr bwMode="auto">
          <a:xfrm flipV="1">
            <a:off x="1658938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" name="Line 729"/>
          <p:cNvSpPr>
            <a:spLocks noChangeShapeType="1"/>
          </p:cNvSpPr>
          <p:nvPr/>
        </p:nvSpPr>
        <p:spPr bwMode="auto">
          <a:xfrm flipV="1">
            <a:off x="3778250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0" name="Line 730"/>
          <p:cNvSpPr>
            <a:spLocks noChangeShapeType="1"/>
          </p:cNvSpPr>
          <p:nvPr/>
        </p:nvSpPr>
        <p:spPr bwMode="auto">
          <a:xfrm>
            <a:off x="3917950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1" name="Line 731"/>
          <p:cNvSpPr>
            <a:spLocks noChangeShapeType="1"/>
          </p:cNvSpPr>
          <p:nvPr/>
        </p:nvSpPr>
        <p:spPr bwMode="auto">
          <a:xfrm flipH="1">
            <a:off x="3063875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2" name="Line 732"/>
          <p:cNvSpPr>
            <a:spLocks noChangeShapeType="1"/>
          </p:cNvSpPr>
          <p:nvPr/>
        </p:nvSpPr>
        <p:spPr bwMode="auto">
          <a:xfrm flipH="1">
            <a:off x="3654425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76" name="Group 733"/>
          <p:cNvGrpSpPr>
            <a:grpSpLocks/>
          </p:cNvGrpSpPr>
          <p:nvPr/>
        </p:nvGrpSpPr>
        <p:grpSpPr bwMode="auto">
          <a:xfrm>
            <a:off x="2706688" y="4564063"/>
            <a:ext cx="501650" cy="234950"/>
            <a:chOff x="4701" y="2996"/>
            <a:chExt cx="316" cy="148"/>
          </a:xfrm>
        </p:grpSpPr>
        <p:sp>
          <p:nvSpPr>
            <p:cNvPr id="2231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35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7" name="Group 73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41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9" name="Group 74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38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9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0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90" name="Group 747"/>
          <p:cNvGrpSpPr>
            <a:grpSpLocks/>
          </p:cNvGrpSpPr>
          <p:nvPr/>
        </p:nvGrpSpPr>
        <p:grpSpPr bwMode="auto">
          <a:xfrm>
            <a:off x="2041525" y="4865688"/>
            <a:ext cx="501650" cy="234950"/>
            <a:chOff x="4701" y="2996"/>
            <a:chExt cx="316" cy="148"/>
          </a:xfrm>
        </p:grpSpPr>
        <p:sp>
          <p:nvSpPr>
            <p:cNvPr id="2218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22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2" name="Group 75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28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9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0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3" name="Group 75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25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6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7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79" name="Group 761"/>
          <p:cNvGrpSpPr>
            <a:grpSpLocks/>
          </p:cNvGrpSpPr>
          <p:nvPr/>
        </p:nvGrpSpPr>
        <p:grpSpPr bwMode="auto">
          <a:xfrm>
            <a:off x="2871788" y="5051425"/>
            <a:ext cx="290512" cy="404813"/>
            <a:chOff x="4290" y="3130"/>
            <a:chExt cx="183" cy="255"/>
          </a:xfrm>
        </p:grpSpPr>
        <p:pic>
          <p:nvPicPr>
            <p:cNvPr id="2200" name="Picture 762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01" name="Freeform 76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Freeform 76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Freeform 76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Freeform 76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76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76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76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8" name="Freeform 77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9" name="Freeform 77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0" name="Freeform 77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1" name="Freeform 77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2" name="Freeform 77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3" name="Freeform 77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Freeform 77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5" name="Freeform 77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Freeform 77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Freeform 77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0" name="Group 780"/>
          <p:cNvGrpSpPr>
            <a:grpSpLocks/>
          </p:cNvGrpSpPr>
          <p:nvPr/>
        </p:nvGrpSpPr>
        <p:grpSpPr bwMode="auto">
          <a:xfrm>
            <a:off x="1428750" y="3513138"/>
            <a:ext cx="290513" cy="404812"/>
            <a:chOff x="4290" y="3130"/>
            <a:chExt cx="183" cy="255"/>
          </a:xfrm>
        </p:grpSpPr>
        <p:pic>
          <p:nvPicPr>
            <p:cNvPr id="2182" name="Picture 781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183" name="Freeform 78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4" name="Freeform 78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Freeform 78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6" name="Freeform 78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7" name="Freeform 78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8" name="Freeform 78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Freeform 78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Freeform 78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Freeform 79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Freeform 79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Freeform 79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Freeform 79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5" name="Freeform 79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Freeform 79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7" name="Freeform 79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8" name="Freeform 79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9" name="Freeform 79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1" name="Group 799"/>
          <p:cNvGrpSpPr>
            <a:grpSpLocks/>
          </p:cNvGrpSpPr>
          <p:nvPr/>
        </p:nvGrpSpPr>
        <p:grpSpPr bwMode="auto">
          <a:xfrm>
            <a:off x="609600" y="2157413"/>
            <a:ext cx="3340100" cy="3265487"/>
            <a:chOff x="2865" y="1307"/>
            <a:chExt cx="2104" cy="2057"/>
          </a:xfrm>
        </p:grpSpPr>
        <p:sp>
          <p:nvSpPr>
            <p:cNvPr id="2178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Text Box 803"/>
            <p:cNvSpPr txBox="1">
              <a:spLocks noChangeArrowheads="1"/>
            </p:cNvSpPr>
            <p:nvPr/>
          </p:nvSpPr>
          <p:spPr bwMode="auto">
            <a:xfrm>
              <a:off x="2865" y="2510"/>
              <a:ext cx="11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client/server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caching and updating records</a:t>
            </a:r>
            <a:endParaRPr lang="en-US" smtClean="0"/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816850" cy="4733925"/>
          </a:xfrm>
        </p:spPr>
        <p:txBody>
          <a:bodyPr/>
          <a:lstStyle/>
          <a:p>
            <a:r>
              <a:rPr lang="en-US" sz="2400" smtClean="0"/>
              <a:t>once (any) name server learns mapping, it </a:t>
            </a:r>
            <a:r>
              <a:rPr lang="en-US" sz="2400" i="1" smtClean="0">
                <a:solidFill>
                  <a:srgbClr val="000099"/>
                </a:solidFill>
              </a:rPr>
              <a:t>caches</a:t>
            </a:r>
            <a:r>
              <a:rPr lang="en-US" sz="2400" smtClean="0"/>
              <a:t> mapping</a:t>
            </a:r>
          </a:p>
          <a:p>
            <a:pPr lvl="1"/>
            <a:r>
              <a:rPr lang="en-US" smtClean="0"/>
              <a:t>cache entries timeout (disappear) after some time</a:t>
            </a:r>
          </a:p>
          <a:p>
            <a:pPr lvl="1"/>
            <a:r>
              <a:rPr lang="en-US" smtClean="0"/>
              <a:t>TLD servers typically cached in local name servers</a:t>
            </a:r>
          </a:p>
          <a:p>
            <a:pPr lvl="2"/>
            <a:r>
              <a:rPr lang="en-US" smtClean="0"/>
              <a:t>Thus root name servers not often visited</a:t>
            </a:r>
          </a:p>
          <a:p>
            <a:r>
              <a:rPr lang="en-US" sz="2400" smtClean="0"/>
              <a:t>update/notify mechanisms proposed IETF standard</a:t>
            </a:r>
          </a:p>
          <a:p>
            <a:pPr lvl="1"/>
            <a:r>
              <a:rPr lang="en-US" sz="2000" smtClean="0"/>
              <a:t>RFC 2136</a:t>
            </a:r>
            <a:endParaRPr lang="en-US" sz="1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records</a:t>
            </a:r>
            <a:endParaRPr lang="en-US" smtClean="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000099"/>
                </a:solidFill>
              </a:rPr>
              <a:t>DNS:</a:t>
            </a:r>
            <a:r>
              <a:rPr lang="en-US" sz="2400" smtClean="0"/>
              <a:t> distributed db storing resource records </a:t>
            </a:r>
            <a:r>
              <a:rPr lang="en-US" sz="2400" smtClean="0">
                <a:solidFill>
                  <a:srgbClr val="FF0000"/>
                </a:solidFill>
              </a:rPr>
              <a:t>(RR)</a:t>
            </a:r>
            <a:endParaRPr lang="en-US" sz="2400" smtClean="0"/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Type=NS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name</a:t>
            </a:r>
            <a:r>
              <a:rPr lang="en-US" sz="2000" smtClean="0"/>
              <a:t> is domain (e.g., foo.com)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value</a:t>
            </a:r>
            <a:r>
              <a:rPr lang="en-US" sz="2000" smtClean="0"/>
              <a:t> is hostname of authoritative name server for this domain</a:t>
            </a:r>
          </a:p>
          <a:p>
            <a:endParaRPr lang="en-US" sz="2400" smtClean="0"/>
          </a:p>
        </p:txBody>
      </p:sp>
      <p:sp>
        <p:nvSpPr>
          <p:cNvPr id="87051" name="Text Box 6"/>
          <p:cNvSpPr txBox="1">
            <a:spLocks noChangeArrowheads="1"/>
          </p:cNvSpPr>
          <p:nvPr/>
        </p:nvSpPr>
        <p:spPr bwMode="auto">
          <a:xfrm>
            <a:off x="1795463" y="1908175"/>
            <a:ext cx="536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RR format: </a:t>
            </a:r>
            <a:r>
              <a:rPr lang="en-US" sz="1800" b="1">
                <a:latin typeface="Courier New" pitchFamily="49" charset="0"/>
              </a:rPr>
              <a:t>(name, value, type, ttl)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7052" name="Rectangle 7"/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Type=A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hostname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4217988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Type=CNAME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alias name for some “canonical” (the real) 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1800">
                <a:latin typeface="Courier New" pitchFamily="49" charset="0"/>
              </a:rPr>
              <a:t>www.ibm.com </a:t>
            </a:r>
            <a:r>
              <a:rPr lang="en-US" sz="2000"/>
              <a:t>is really</a:t>
            </a:r>
            <a:endParaRPr lang="en-US" sz="1800">
              <a:latin typeface="Courier New" pitchFamily="49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servereast.backup2.ibm.com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4252913" y="5032375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Type=MX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name of mailserver associated with </a:t>
            </a:r>
            <a:r>
              <a:rPr lang="en-US" sz="2000" b="1">
                <a:latin typeface="Courier New" pitchFamily="49" charset="0"/>
              </a:rPr>
              <a:t>name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000099"/>
                </a:solidFill>
              </a:rPr>
              <a:t>DNS protocol :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query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i="1" smtClean="0">
                <a:solidFill>
                  <a:srgbClr val="FF0000"/>
                </a:solidFill>
              </a:rPr>
              <a:t>reply</a:t>
            </a:r>
            <a:r>
              <a:rPr lang="en-US" sz="2400" smtClean="0"/>
              <a:t> messages, both with same </a:t>
            </a:r>
            <a:r>
              <a:rPr lang="en-US" sz="2400" i="1" smtClean="0">
                <a:solidFill>
                  <a:srgbClr val="FF0000"/>
                </a:solidFill>
              </a:rPr>
              <a:t>message format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msg header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solidFill>
                  <a:srgbClr val="000099"/>
                </a:solidFill>
              </a:rPr>
              <a:t>identification:</a:t>
            </a:r>
            <a:r>
              <a:rPr lang="en-US" sz="2000"/>
              <a:t> 16 bit # for query, reply to query uses same #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solidFill>
                  <a:srgbClr val="000099"/>
                </a:solidFill>
              </a:rPr>
              <a:t>flags: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query or reply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recursion desired 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recursion available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reply is authoritative</a:t>
            </a:r>
          </a:p>
        </p:txBody>
      </p:sp>
      <p:pic>
        <p:nvPicPr>
          <p:cNvPr id="88071" name="Picture 5" descr="DNS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2090738"/>
            <a:ext cx="496252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pic>
        <p:nvPicPr>
          <p:cNvPr id="89093" name="Picture 3" descr="DNS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942975" y="1830388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 for a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to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6" name="Text Box 6"/>
          <p:cNvSpPr txBox="1">
            <a:spLocks noChangeArrowheads="1"/>
          </p:cNvSpPr>
          <p:nvPr/>
        </p:nvSpPr>
        <p:spPr bwMode="auto">
          <a:xfrm>
            <a:off x="522288" y="3716338"/>
            <a:ext cx="2713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authoritative 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7" name="Text Box 7"/>
          <p:cNvSpPr txBox="1">
            <a:spLocks noChangeArrowheads="1"/>
          </p:cNvSpPr>
          <p:nvPr/>
        </p:nvSpPr>
        <p:spPr bwMode="auto">
          <a:xfrm>
            <a:off x="458788" y="4668838"/>
            <a:ext cx="2763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info that may be used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8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records into DNS</a:t>
            </a: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example: new startup “Network Utopia”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register name networkuptopia.com at </a:t>
            </a:r>
            <a:r>
              <a:rPr lang="en-US" sz="2400" i="1" dirty="0" smtClean="0"/>
              <a:t>DNS </a:t>
            </a:r>
            <a:r>
              <a:rPr lang="en-US" sz="2400" i="1" dirty="0" smtClean="0">
                <a:solidFill>
                  <a:srgbClr val="FF0000"/>
                </a:solidFill>
              </a:rPr>
              <a:t>registrar</a:t>
            </a:r>
            <a:r>
              <a:rPr lang="en-US" sz="2400" dirty="0" smtClean="0"/>
              <a:t> (e.g., Network Solutions)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 names, IP addresses of authoritative name server (primary and secondary)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registrar inserts two RRs into com TLD server: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(networkutopia.com, dns1.networkutopia.com, 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(dns1.networkutopia.com, 212.212.212.1, A)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</a:br>
            <a:endParaRPr lang="en-US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How do people get IP address of your Web site?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 P2P architecture</a:t>
            </a:r>
          </a:p>
        </p:txBody>
      </p:sp>
      <p:sp>
        <p:nvSpPr>
          <p:cNvPr id="309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49713" cy="4648200"/>
          </a:xfrm>
        </p:spPr>
        <p:txBody>
          <a:bodyPr/>
          <a:lstStyle/>
          <a:p>
            <a:r>
              <a:rPr lang="en-US" sz="2400" i="1" smtClean="0"/>
              <a:t>no</a:t>
            </a:r>
            <a:r>
              <a:rPr lang="en-US" sz="2400" smtClean="0"/>
              <a:t> always-on server</a:t>
            </a:r>
          </a:p>
          <a:p>
            <a:r>
              <a:rPr lang="en-US" sz="2400" smtClean="0"/>
              <a:t>arbitrary end systems directly communicate</a:t>
            </a:r>
          </a:p>
          <a:p>
            <a:r>
              <a:rPr lang="en-US" sz="2400" smtClean="0"/>
              <a:t>peers are intermittently connected and change IP addresses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highly scalable but difficult to manage</a:t>
            </a:r>
          </a:p>
          <a:p>
            <a:endParaRPr lang="en-US" sz="2400" smtClean="0"/>
          </a:p>
        </p:txBody>
      </p:sp>
      <p:sp>
        <p:nvSpPr>
          <p:cNvPr id="3091" name="Freeform 691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Freeform 692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Freeform 693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94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418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97"/>
          <p:cNvGrpSpPr>
            <a:grpSpLocks/>
          </p:cNvGrpSpPr>
          <p:nvPr/>
        </p:nvGrpSpPr>
        <p:grpSpPr bwMode="auto">
          <a:xfrm>
            <a:off x="5778500" y="1831975"/>
            <a:ext cx="336550" cy="531813"/>
            <a:chOff x="3796" y="1043"/>
            <a:chExt cx="865" cy="1237"/>
          </a:xfrm>
        </p:grpSpPr>
        <p:sp>
          <p:nvSpPr>
            <p:cNvPr id="3388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0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1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2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4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6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9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1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2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71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414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5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6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7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1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10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2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3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72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406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7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8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9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096" name="Oval 728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729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730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Rectangle 731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00" name="Oval 732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33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385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37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382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" name="Oval 741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742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743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744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07" name="Oval 745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46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379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50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376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0" name="Oval 754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Line 755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756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757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14" name="Oval 758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59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373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3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370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7" name="Oval 767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768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Line 769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Rectangle 770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21" name="Oval 771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772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367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76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364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" name="Oval 780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Line 781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Line 782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Rectangle 783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28" name="Oval 784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785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361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789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358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1" name="Oval 793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Line 794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795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796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35" name="Oval 797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798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355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802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352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8" name="Oval 806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Line 807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Line 808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Rectangle 809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42" name="Oval 810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811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349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815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346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5" name="Oval 819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Line 820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Line 821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Rectangle 822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49" name="Oval 823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824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343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828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340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2" name="Oval 832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33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Line 834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Rectangle 835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56" name="Oval 836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837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337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841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334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9" name="Line 845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0" name="Line 846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1" name="Line 847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2" name="Line 848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3" name="Line 849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" name="Line 850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" name="Line 851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6" name="Freeform 852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7" name="Line 853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8" name="Line 854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9" name="Line 855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856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321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325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86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331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2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3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86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328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9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0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870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308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312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8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18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9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0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8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15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6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7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2" name="Group 884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295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99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3" name="Group 8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05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87" name="Group 8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02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73" name="Line 898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Line 899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Line 900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" name="Line 901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" name="Line 902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" name="Line 903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" name="Line 904"/>
          <p:cNvSpPr>
            <a:spLocks noChangeShapeType="1"/>
          </p:cNvSpPr>
          <p:nvPr/>
        </p:nvSpPr>
        <p:spPr bwMode="auto">
          <a:xfrm>
            <a:off x="5919788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" name="Line 905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" name="Line 906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" name="Line 907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" name="Line 908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" name="Line 909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8" name="Group 910"/>
          <p:cNvGrpSpPr>
            <a:grpSpLocks/>
          </p:cNvGrpSpPr>
          <p:nvPr/>
        </p:nvGrpSpPr>
        <p:grpSpPr bwMode="auto">
          <a:xfrm>
            <a:off x="5084763" y="1677988"/>
            <a:ext cx="3021012" cy="3981450"/>
            <a:chOff x="-1203" y="1352"/>
            <a:chExt cx="1903" cy="2508"/>
          </a:xfrm>
        </p:grpSpPr>
        <p:grpSp>
          <p:nvGrpSpPr>
            <p:cNvPr id="3094" name="Group 911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292" name="Picture 912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93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69" name="Picture 915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95" name="Group 916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085" name="Object 9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39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9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6" name="Object 9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0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9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1" name="Group 919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083" name="Object 9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1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4" name="Object 9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2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9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" name="Object 92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3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" name="Group 923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284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6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0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1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075" name="Object 932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4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933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5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934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6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935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7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8" name="Group 936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081" name="Object 93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8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9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93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9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9" name="Group 939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079" name="Object 9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50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9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" name="Object 9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51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9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5" name="Group 942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276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86" name="Line 951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" name="Line 952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" name="Line 953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" name="Line 954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" name="Line 955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" name="Line 956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" name="Line 957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" name="Line 958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" name="Line 959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" name="Line 960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" name="Line 961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16" name="Group 962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255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59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2" name="Group 96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265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6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7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3" name="Group 97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262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3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4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9" name="Group 976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242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46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0" name="Group 98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252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3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4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36" name="Group 98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249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0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1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37" name="Group 990"/>
          <p:cNvGrpSpPr>
            <a:grpSpLocks/>
          </p:cNvGrpSpPr>
          <p:nvPr/>
        </p:nvGrpSpPr>
        <p:grpSpPr bwMode="auto">
          <a:xfrm>
            <a:off x="6810375" y="4968875"/>
            <a:ext cx="290513" cy="404813"/>
            <a:chOff x="4290" y="3130"/>
            <a:chExt cx="183" cy="255"/>
          </a:xfrm>
        </p:grpSpPr>
        <p:pic>
          <p:nvPicPr>
            <p:cNvPr id="3224" name="Picture 991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25" name="Freeform 99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Freeform 99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Freeform 99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Freeform 99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Freeform 99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Freeform 99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99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Freeform 99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Freeform 100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4" name="Freeform 100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5" name="Freeform 100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6" name="Freeform 100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7" name="Freeform 100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8" name="Freeform 100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9" name="Freeform 100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0" name="Freeform 100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Freeform 100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3" name="Group 1009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4290" y="3130"/>
            <a:chExt cx="183" cy="255"/>
          </a:xfrm>
        </p:grpSpPr>
        <p:pic>
          <p:nvPicPr>
            <p:cNvPr id="3206" name="Picture 1010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07" name="Freeform 1011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012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013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014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015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016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017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018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019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020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021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022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Freeform 1023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024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1025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Freeform 1026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Freeform 1027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4" name="Group 1033"/>
          <p:cNvGrpSpPr>
            <a:grpSpLocks/>
          </p:cNvGrpSpPr>
          <p:nvPr/>
        </p:nvGrpSpPr>
        <p:grpSpPr bwMode="auto">
          <a:xfrm>
            <a:off x="4206875" y="2076450"/>
            <a:ext cx="3013075" cy="3355975"/>
            <a:chOff x="2650" y="1308"/>
            <a:chExt cx="1898" cy="2114"/>
          </a:xfrm>
        </p:grpSpPr>
        <p:sp>
          <p:nvSpPr>
            <p:cNvPr id="3202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Text Box 1037"/>
            <p:cNvSpPr txBox="1">
              <a:spLocks noChangeArrowheads="1"/>
            </p:cNvSpPr>
            <p:nvPr/>
          </p:nvSpPr>
          <p:spPr bwMode="auto">
            <a:xfrm>
              <a:off x="2650" y="1581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peer-peer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58038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of client-server and P2P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77950"/>
            <a:ext cx="7772400" cy="50085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Skype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voice-over-IP P2P application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centralized server: finding address of remote party: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client-client connection: direct (not through server)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Instant messaging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chatting between two users is P2P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centralized service: client presence detection/location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user registers its IP address with central server when it comes online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user contacts central server to find IP addresses of buddies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239000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communicating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process:</a:t>
            </a:r>
            <a:r>
              <a:rPr lang="en-US" sz="2400" smtClean="0"/>
              <a:t> program running within a host.</a:t>
            </a:r>
            <a:endParaRPr lang="en-US" sz="2000" smtClean="0"/>
          </a:p>
          <a:p>
            <a:r>
              <a:rPr lang="en-US" sz="2400" smtClean="0"/>
              <a:t>within same host, two processes communicate using  </a:t>
            </a:r>
            <a:r>
              <a:rPr lang="en-US" sz="2400" smtClean="0">
                <a:solidFill>
                  <a:srgbClr val="FF0000"/>
                </a:solidFill>
              </a:rPr>
              <a:t>inter-process communication</a:t>
            </a:r>
            <a:r>
              <a:rPr lang="en-US" sz="2400" smtClean="0"/>
              <a:t> (defined by OS).</a:t>
            </a:r>
          </a:p>
          <a:p>
            <a:r>
              <a:rPr lang="en-US" sz="2400" smtClean="0"/>
              <a:t>processes in different hosts communicate by exchanging </a:t>
            </a:r>
            <a:r>
              <a:rPr lang="en-US" sz="2400" smtClean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477963"/>
            <a:ext cx="3810000" cy="2535237"/>
          </a:xfrm>
          <a:noFill/>
          <a:ln w="25400">
            <a:solidFill>
              <a:srgbClr val="FF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client process:</a:t>
            </a:r>
            <a:r>
              <a:rPr lang="en-US" sz="2400" smtClean="0"/>
              <a:t> 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server process:</a:t>
            </a:r>
            <a:r>
              <a:rPr lang="en-US" sz="2400" smtClean="0"/>
              <a:t> process that waits to be contacted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34278836-F49B-470B-BFB1-898E12B0021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25BAE-E3A1-4B7A-A1D2-0F78001CC4BC}"/>
</file>

<file path=customXml/itemProps2.xml><?xml version="1.0" encoding="utf-8"?>
<ds:datastoreItem xmlns:ds="http://schemas.openxmlformats.org/officeDocument/2006/customXml" ds:itemID="{7FD150EB-2049-4DBF-8A90-15B9853927F2}"/>
</file>

<file path=customXml/itemProps3.xml><?xml version="1.0" encoding="utf-8"?>
<ds:datastoreItem xmlns:ds="http://schemas.openxmlformats.org/officeDocument/2006/customXml" ds:itemID="{4BB42B27-51A2-4364-A73F-7FCD496CED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8620</TotalTime>
  <Words>4587</Words>
  <Application>Microsoft Office PowerPoint</Application>
  <PresentationFormat>On-screen Show (4:3)</PresentationFormat>
  <Paragraphs>1061</Paragraphs>
  <Slides>64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Office Theme</vt:lpstr>
      <vt:lpstr>Clip</vt:lpstr>
      <vt:lpstr>Computer Networks</vt:lpstr>
      <vt:lpstr>Objectives</vt:lpstr>
      <vt:lpstr>Example Network Apps.</vt:lpstr>
      <vt:lpstr>Creating a network app</vt:lpstr>
      <vt:lpstr>Application architectures</vt:lpstr>
      <vt:lpstr>Client-server architecture</vt:lpstr>
      <vt:lpstr>Pure P2P architecture</vt:lpstr>
      <vt:lpstr>Hybrid of client-server and P2P</vt:lpstr>
      <vt:lpstr>Processes communicating</vt:lpstr>
      <vt:lpstr>Sockets</vt:lpstr>
      <vt:lpstr>Addressing processes</vt:lpstr>
      <vt:lpstr>Addressing processes</vt:lpstr>
      <vt:lpstr>Application Layer Protocol</vt:lpstr>
      <vt:lpstr>Transport Services Required</vt:lpstr>
      <vt:lpstr>Transport service requirements of common apps</vt:lpstr>
      <vt:lpstr>Internet transport protocols services</vt:lpstr>
      <vt:lpstr>Internet apps:  application, transport protocols</vt:lpstr>
      <vt:lpstr>Web and HTTP</vt:lpstr>
      <vt:lpstr>HTTP overview</vt:lpstr>
      <vt:lpstr>HTTP Overview (Cont.)</vt:lpstr>
      <vt:lpstr>HTTP connections</vt:lpstr>
      <vt:lpstr>Nonpersistent HTTP</vt:lpstr>
      <vt:lpstr>Nonpersistent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Conditional GET</vt:lpstr>
      <vt:lpstr>FTP: the file transfer protocol</vt:lpstr>
      <vt:lpstr>FTP: separate control, data connections</vt:lpstr>
      <vt:lpstr>FTP commands, responses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Try SMTP interaction for yourself:</vt:lpstr>
      <vt:lpstr>SMTP: final words</vt:lpstr>
      <vt:lpstr>Mail message format</vt:lpstr>
      <vt:lpstr>Mail access protocols</vt:lpstr>
      <vt:lpstr>POP3 protocol</vt:lpstr>
      <vt:lpstr>POP3 (more) and IMAP</vt:lpstr>
      <vt:lpstr>DNS: Domain Name System</vt:lpstr>
      <vt:lpstr>DNS </vt:lpstr>
      <vt:lpstr>Distributed, Hierarchical Database</vt:lpstr>
      <vt:lpstr>DNS: Root name servers</vt:lpstr>
      <vt:lpstr>TLD and Authoritative Servers</vt:lpstr>
      <vt:lpstr>Local Name Server</vt:lpstr>
      <vt:lpstr>DNS name  resolution example</vt:lpstr>
      <vt:lpstr>DNS name  resolution example</vt:lpstr>
      <vt:lpstr>DNS: caching and updating records</vt:lpstr>
      <vt:lpstr>DNS records</vt:lpstr>
      <vt:lpstr>DNS protocol, messages</vt:lpstr>
      <vt:lpstr>DNS protocol, messages</vt:lpstr>
      <vt:lpstr>Inserting records into DNS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524</cp:revision>
  <dcterms:created xsi:type="dcterms:W3CDTF">2011-03-15T06:08:11Z</dcterms:created>
  <dcterms:modified xsi:type="dcterms:W3CDTF">2018-06-26T09:08:39Z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