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3" r:id="rId6"/>
    <p:sldId id="261" r:id="rId7"/>
    <p:sldId id="267" r:id="rId8"/>
    <p:sldId id="270" r:id="rId9"/>
    <p:sldId id="262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104E4-DA97-4351-B56B-80BE5E8D48B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191D15C-902D-4490-99E5-135D3BD091A7}">
      <dgm:prSet phldrT="[Text]" custT="1"/>
      <dgm:spPr/>
      <dgm:t>
        <a:bodyPr/>
        <a:lstStyle/>
        <a:p>
          <a:r>
            <a:rPr lang="en-IN" sz="2000" b="1" dirty="0" smtClean="0"/>
            <a:t>Frequency Response Analysis</a:t>
          </a:r>
          <a:endParaRPr lang="en-US" sz="2000" b="1" dirty="0"/>
        </a:p>
      </dgm:t>
    </dgm:pt>
    <dgm:pt modelId="{A862D293-0CE6-4303-8DA8-A490C8409AC3}" type="parTrans" cxnId="{1A72D095-6501-4E7B-B5BB-4DEB91F458DC}">
      <dgm:prSet/>
      <dgm:spPr/>
      <dgm:t>
        <a:bodyPr/>
        <a:lstStyle/>
        <a:p>
          <a:endParaRPr lang="en-US"/>
        </a:p>
      </dgm:t>
    </dgm:pt>
    <dgm:pt modelId="{D1D4529B-11FE-48B6-9F00-F6535C768CCB}" type="sibTrans" cxnId="{1A72D095-6501-4E7B-B5BB-4DEB91F458DC}">
      <dgm:prSet/>
      <dgm:spPr/>
      <dgm:t>
        <a:bodyPr/>
        <a:lstStyle/>
        <a:p>
          <a:endParaRPr lang="en-US"/>
        </a:p>
      </dgm:t>
    </dgm:pt>
    <dgm:pt modelId="{3AA50E84-D0BE-48A2-ACE7-4127ACF5F3B3}">
      <dgm:prSet phldrT="[Text]" custT="1"/>
      <dgm:spPr/>
      <dgm:t>
        <a:bodyPr/>
        <a:lstStyle/>
        <a:p>
          <a:r>
            <a:rPr lang="en-IN" sz="1800" dirty="0" smtClean="0"/>
            <a:t>LTI check</a:t>
          </a:r>
          <a:endParaRPr lang="en-US" sz="1800" dirty="0"/>
        </a:p>
      </dgm:t>
    </dgm:pt>
    <dgm:pt modelId="{3CE07E5B-D125-497D-BEEA-3EEF928F906A}" type="parTrans" cxnId="{E55EEA34-9302-4AFD-A2BE-652C7DEC3EB9}">
      <dgm:prSet/>
      <dgm:spPr/>
      <dgm:t>
        <a:bodyPr/>
        <a:lstStyle/>
        <a:p>
          <a:endParaRPr lang="en-US"/>
        </a:p>
      </dgm:t>
    </dgm:pt>
    <dgm:pt modelId="{12287759-2F12-4FEA-8B1C-0E54607AEF9B}" type="sibTrans" cxnId="{E55EEA34-9302-4AFD-A2BE-652C7DEC3EB9}">
      <dgm:prSet/>
      <dgm:spPr/>
      <dgm:t>
        <a:bodyPr/>
        <a:lstStyle/>
        <a:p>
          <a:endParaRPr lang="en-US"/>
        </a:p>
      </dgm:t>
    </dgm:pt>
    <dgm:pt modelId="{EC866CCF-9EA5-4344-8477-21671E9033D3}">
      <dgm:prSet phldrT="[Text]" custT="1"/>
      <dgm:spPr/>
      <dgm:t>
        <a:bodyPr/>
        <a:lstStyle/>
        <a:p>
          <a:r>
            <a:rPr lang="en-IN" sz="2000" b="1" dirty="0" smtClean="0"/>
            <a:t>Step Response Analysis</a:t>
          </a:r>
        </a:p>
      </dgm:t>
    </dgm:pt>
    <dgm:pt modelId="{52B80FB8-7783-4ED9-8001-0B9704265CDB}" type="parTrans" cxnId="{CEC443AC-6C81-42E6-9A1C-3C8CF60CF0CF}">
      <dgm:prSet/>
      <dgm:spPr/>
      <dgm:t>
        <a:bodyPr/>
        <a:lstStyle/>
        <a:p>
          <a:endParaRPr lang="en-US"/>
        </a:p>
      </dgm:t>
    </dgm:pt>
    <dgm:pt modelId="{C938D7BE-55EF-4A45-939F-A11195C6BDB4}" type="sibTrans" cxnId="{CEC443AC-6C81-42E6-9A1C-3C8CF60CF0CF}">
      <dgm:prSet/>
      <dgm:spPr/>
      <dgm:t>
        <a:bodyPr/>
        <a:lstStyle/>
        <a:p>
          <a:endParaRPr lang="en-US"/>
        </a:p>
      </dgm:t>
    </dgm:pt>
    <dgm:pt modelId="{38AAD64F-A965-44B5-BA11-1D183DC9DB60}">
      <dgm:prSet phldrT="[Text]" custT="1"/>
      <dgm:spPr/>
      <dgm:t>
        <a:bodyPr/>
        <a:lstStyle/>
        <a:p>
          <a:r>
            <a:rPr lang="en-IN" sz="1800" dirty="0" smtClean="0"/>
            <a:t>Model Parameters</a:t>
          </a:r>
          <a:endParaRPr lang="en-US" sz="1800" dirty="0"/>
        </a:p>
      </dgm:t>
    </dgm:pt>
    <dgm:pt modelId="{C9E1D431-802F-4696-B09A-17D5F44DD778}" type="parTrans" cxnId="{B8314E07-7621-4230-A2A9-88859ED770F4}">
      <dgm:prSet/>
      <dgm:spPr/>
      <dgm:t>
        <a:bodyPr/>
        <a:lstStyle/>
        <a:p>
          <a:endParaRPr lang="en-US"/>
        </a:p>
      </dgm:t>
    </dgm:pt>
    <dgm:pt modelId="{8EFEB39A-3741-4390-ACC6-BD85E9F46209}" type="sibTrans" cxnId="{B8314E07-7621-4230-A2A9-88859ED770F4}">
      <dgm:prSet/>
      <dgm:spPr/>
      <dgm:t>
        <a:bodyPr/>
        <a:lstStyle/>
        <a:p>
          <a:endParaRPr lang="en-US"/>
        </a:p>
      </dgm:t>
    </dgm:pt>
    <dgm:pt modelId="{CAE3AC9F-CC81-4D48-AADA-FF7BB0819E43}">
      <dgm:prSet custT="1"/>
      <dgm:spPr/>
      <dgm:t>
        <a:bodyPr/>
        <a:lstStyle/>
        <a:p>
          <a:r>
            <a:rPr lang="en-IN" sz="2000" b="1" dirty="0" smtClean="0"/>
            <a:t>Controller Design</a:t>
          </a:r>
          <a:endParaRPr lang="en-US" sz="2000" b="1" dirty="0"/>
        </a:p>
      </dgm:t>
    </dgm:pt>
    <dgm:pt modelId="{5AAAB56D-FDC4-4F81-AF44-07746F11AB7A}" type="parTrans" cxnId="{A788ABE9-95CE-4569-98EA-579E3FE93335}">
      <dgm:prSet/>
      <dgm:spPr/>
      <dgm:t>
        <a:bodyPr/>
        <a:lstStyle/>
        <a:p>
          <a:endParaRPr lang="en-US"/>
        </a:p>
      </dgm:t>
    </dgm:pt>
    <dgm:pt modelId="{92D0129E-FDEB-4D26-8644-C8E9A35333EF}" type="sibTrans" cxnId="{A788ABE9-95CE-4569-98EA-579E3FE93335}">
      <dgm:prSet/>
      <dgm:spPr/>
      <dgm:t>
        <a:bodyPr/>
        <a:lstStyle/>
        <a:p>
          <a:endParaRPr lang="en-US"/>
        </a:p>
      </dgm:t>
    </dgm:pt>
    <dgm:pt modelId="{59D9396A-4FA9-4FF0-A321-5473DE07CA68}">
      <dgm:prSet custT="1"/>
      <dgm:spPr/>
      <dgm:t>
        <a:bodyPr/>
        <a:lstStyle/>
        <a:p>
          <a:r>
            <a:rPr lang="en-IN" sz="1800" dirty="0" smtClean="0"/>
            <a:t>Lag compensation</a:t>
          </a:r>
          <a:endParaRPr lang="en-US" sz="1800" dirty="0"/>
        </a:p>
      </dgm:t>
    </dgm:pt>
    <dgm:pt modelId="{1D4768D1-86AE-4FDD-B7C7-525CA54841D4}" type="parTrans" cxnId="{82C6E38B-7E65-45B6-8560-80D2CA1DCCF9}">
      <dgm:prSet/>
      <dgm:spPr/>
      <dgm:t>
        <a:bodyPr/>
        <a:lstStyle/>
        <a:p>
          <a:endParaRPr lang="en-US"/>
        </a:p>
      </dgm:t>
    </dgm:pt>
    <dgm:pt modelId="{9506A5FB-DA1A-4762-8D16-597109F68CC9}" type="sibTrans" cxnId="{82C6E38B-7E65-45B6-8560-80D2CA1DCCF9}">
      <dgm:prSet/>
      <dgm:spPr/>
      <dgm:t>
        <a:bodyPr/>
        <a:lstStyle/>
        <a:p>
          <a:endParaRPr lang="en-US"/>
        </a:p>
      </dgm:t>
    </dgm:pt>
    <dgm:pt modelId="{A4DEC7DA-35BB-4949-A556-21BE87DF38ED}" type="pres">
      <dgm:prSet presAssocID="{800104E4-DA97-4351-B56B-80BE5E8D48B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530E116-B924-48A7-8A78-85C271A47ED9}" type="pres">
      <dgm:prSet presAssocID="{A191D15C-902D-4490-99E5-135D3BD091A7}" presName="composite" presStyleCnt="0"/>
      <dgm:spPr/>
    </dgm:pt>
    <dgm:pt modelId="{0B614D86-7C70-475E-9FB7-2EB035DC9FCC}" type="pres">
      <dgm:prSet presAssocID="{A191D15C-902D-4490-99E5-135D3BD091A7}" presName="bentUpArrow1" presStyleLbl="alignImgPlace1" presStyleIdx="0" presStyleCnt="2"/>
      <dgm:spPr/>
    </dgm:pt>
    <dgm:pt modelId="{57F07BE8-748C-41DF-AA1B-BDBAFB6090AA}" type="pres">
      <dgm:prSet presAssocID="{A191D15C-902D-4490-99E5-135D3BD091A7}" presName="ParentText" presStyleLbl="node1" presStyleIdx="0" presStyleCnt="3" custLinFactNeighborX="-4083" custLinFactNeighborY="-9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AB70-98C3-4357-8D37-FB6C793B7391}" type="pres">
      <dgm:prSet presAssocID="{A191D15C-902D-4490-99E5-135D3BD091A7}" presName="ChildText" presStyleLbl="revTx" presStyleIdx="0" presStyleCnt="3" custScaleX="157235" custLinFactNeighborX="252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34F21-479B-441F-84EB-F729494E3F9E}" type="pres">
      <dgm:prSet presAssocID="{D1D4529B-11FE-48B6-9F00-F6535C768CCB}" presName="sibTrans" presStyleCnt="0"/>
      <dgm:spPr/>
    </dgm:pt>
    <dgm:pt modelId="{AAB71DD5-0EF6-43F7-82B4-66DD144BB48A}" type="pres">
      <dgm:prSet presAssocID="{EC866CCF-9EA5-4344-8477-21671E9033D3}" presName="composite" presStyleCnt="0"/>
      <dgm:spPr/>
    </dgm:pt>
    <dgm:pt modelId="{E282EA05-132B-4B2A-940E-CF1B7C41AE9D}" type="pres">
      <dgm:prSet presAssocID="{EC866CCF-9EA5-4344-8477-21671E9033D3}" presName="bentUpArrow1" presStyleLbl="alignImgPlace1" presStyleIdx="1" presStyleCnt="2"/>
      <dgm:spPr/>
    </dgm:pt>
    <dgm:pt modelId="{33EEF3F1-9A43-410A-90A1-87ED2EFE7317}" type="pres">
      <dgm:prSet presAssocID="{EC866CCF-9EA5-4344-8477-21671E9033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FCFB6-EB02-4AB1-9014-8C2DD3E073E9}" type="pres">
      <dgm:prSet presAssocID="{EC866CCF-9EA5-4344-8477-21671E9033D3}" presName="ChildText" presStyleLbl="revTx" presStyleIdx="1" presStyleCnt="3" custScaleX="164637" custLinFactNeighborX="34003" custLinFactNeighborY="-1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184507-ECE2-4A0E-B1BD-B9C488703BEF}" type="pres">
      <dgm:prSet presAssocID="{C938D7BE-55EF-4A45-939F-A11195C6BDB4}" presName="sibTrans" presStyleCnt="0"/>
      <dgm:spPr/>
    </dgm:pt>
    <dgm:pt modelId="{A2470C1B-A4B2-45C2-BB76-7F723D0A2277}" type="pres">
      <dgm:prSet presAssocID="{CAE3AC9F-CC81-4D48-AADA-FF7BB0819E43}" presName="composite" presStyleCnt="0"/>
      <dgm:spPr/>
    </dgm:pt>
    <dgm:pt modelId="{5A7E6A3E-DDD3-4CAB-BA56-82A5E64055C0}" type="pres">
      <dgm:prSet presAssocID="{CAE3AC9F-CC81-4D48-AADA-FF7BB0819E4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DDB8D-D1AF-452B-8F7A-BD6077EED609}" type="pres">
      <dgm:prSet presAssocID="{CAE3AC9F-CC81-4D48-AADA-FF7BB0819E43}" presName="FinalChildText" presStyleLbl="revTx" presStyleIdx="2" presStyleCnt="3" custScaleX="200381" custLinFactNeighborX="49116" custLinFactNeighborY="-1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5EEA34-9302-4AFD-A2BE-652C7DEC3EB9}" srcId="{A191D15C-902D-4490-99E5-135D3BD091A7}" destId="{3AA50E84-D0BE-48A2-ACE7-4127ACF5F3B3}" srcOrd="0" destOrd="0" parTransId="{3CE07E5B-D125-497D-BEEA-3EEF928F906A}" sibTransId="{12287759-2F12-4FEA-8B1C-0E54607AEF9B}"/>
    <dgm:cxn modelId="{1A72D095-6501-4E7B-B5BB-4DEB91F458DC}" srcId="{800104E4-DA97-4351-B56B-80BE5E8D48B8}" destId="{A191D15C-902D-4490-99E5-135D3BD091A7}" srcOrd="0" destOrd="0" parTransId="{A862D293-0CE6-4303-8DA8-A490C8409AC3}" sibTransId="{D1D4529B-11FE-48B6-9F00-F6535C768CCB}"/>
    <dgm:cxn modelId="{A788ABE9-95CE-4569-98EA-579E3FE93335}" srcId="{800104E4-DA97-4351-B56B-80BE5E8D48B8}" destId="{CAE3AC9F-CC81-4D48-AADA-FF7BB0819E43}" srcOrd="2" destOrd="0" parTransId="{5AAAB56D-FDC4-4F81-AF44-07746F11AB7A}" sibTransId="{92D0129E-FDEB-4D26-8644-C8E9A35333EF}"/>
    <dgm:cxn modelId="{CD444488-60F7-4BEB-B796-C0A73B0DF1C6}" type="presOf" srcId="{59D9396A-4FA9-4FF0-A321-5473DE07CA68}" destId="{028DDB8D-D1AF-452B-8F7A-BD6077EED609}" srcOrd="0" destOrd="0" presId="urn:microsoft.com/office/officeart/2005/8/layout/StepDownProcess"/>
    <dgm:cxn modelId="{5C16AF9A-53ED-4FD2-AB79-B889A6196C6C}" type="presOf" srcId="{EC866CCF-9EA5-4344-8477-21671E9033D3}" destId="{33EEF3F1-9A43-410A-90A1-87ED2EFE7317}" srcOrd="0" destOrd="0" presId="urn:microsoft.com/office/officeart/2005/8/layout/StepDownProcess"/>
    <dgm:cxn modelId="{ED783776-DA84-4A1B-A6DF-5A9C023E38E4}" type="presOf" srcId="{CAE3AC9F-CC81-4D48-AADA-FF7BB0819E43}" destId="{5A7E6A3E-DDD3-4CAB-BA56-82A5E64055C0}" srcOrd="0" destOrd="0" presId="urn:microsoft.com/office/officeart/2005/8/layout/StepDownProcess"/>
    <dgm:cxn modelId="{9C7AB33A-D8BB-42E4-921B-15BF3304C55C}" type="presOf" srcId="{A191D15C-902D-4490-99E5-135D3BD091A7}" destId="{57F07BE8-748C-41DF-AA1B-BDBAFB6090AA}" srcOrd="0" destOrd="0" presId="urn:microsoft.com/office/officeart/2005/8/layout/StepDownProcess"/>
    <dgm:cxn modelId="{82C6E38B-7E65-45B6-8560-80D2CA1DCCF9}" srcId="{CAE3AC9F-CC81-4D48-AADA-FF7BB0819E43}" destId="{59D9396A-4FA9-4FF0-A321-5473DE07CA68}" srcOrd="0" destOrd="0" parTransId="{1D4768D1-86AE-4FDD-B7C7-525CA54841D4}" sibTransId="{9506A5FB-DA1A-4762-8D16-597109F68CC9}"/>
    <dgm:cxn modelId="{3269F665-D7EF-42D0-8883-8905BC24E098}" type="presOf" srcId="{38AAD64F-A965-44B5-BA11-1D183DC9DB60}" destId="{104FCFB6-EB02-4AB1-9014-8C2DD3E073E9}" srcOrd="0" destOrd="0" presId="urn:microsoft.com/office/officeart/2005/8/layout/StepDownProcess"/>
    <dgm:cxn modelId="{A40E965C-4DA7-4522-AB64-06937D89E8E5}" type="presOf" srcId="{800104E4-DA97-4351-B56B-80BE5E8D48B8}" destId="{A4DEC7DA-35BB-4949-A556-21BE87DF38ED}" srcOrd="0" destOrd="0" presId="urn:microsoft.com/office/officeart/2005/8/layout/StepDownProcess"/>
    <dgm:cxn modelId="{B8314E07-7621-4230-A2A9-88859ED770F4}" srcId="{EC866CCF-9EA5-4344-8477-21671E9033D3}" destId="{38AAD64F-A965-44B5-BA11-1D183DC9DB60}" srcOrd="0" destOrd="0" parTransId="{C9E1D431-802F-4696-B09A-17D5F44DD778}" sibTransId="{8EFEB39A-3741-4390-ACC6-BD85E9F46209}"/>
    <dgm:cxn modelId="{CEC443AC-6C81-42E6-9A1C-3C8CF60CF0CF}" srcId="{800104E4-DA97-4351-B56B-80BE5E8D48B8}" destId="{EC866CCF-9EA5-4344-8477-21671E9033D3}" srcOrd="1" destOrd="0" parTransId="{52B80FB8-7783-4ED9-8001-0B9704265CDB}" sibTransId="{C938D7BE-55EF-4A45-939F-A11195C6BDB4}"/>
    <dgm:cxn modelId="{219C69E3-4AD0-4242-94CD-E523B9EA10BB}" type="presOf" srcId="{3AA50E84-D0BE-48A2-ACE7-4127ACF5F3B3}" destId="{D39FAB70-98C3-4357-8D37-FB6C793B7391}" srcOrd="0" destOrd="0" presId="urn:microsoft.com/office/officeart/2005/8/layout/StepDownProcess"/>
    <dgm:cxn modelId="{6E459E52-E7C1-4331-97FB-93B4D2A911B5}" type="presParOf" srcId="{A4DEC7DA-35BB-4949-A556-21BE87DF38ED}" destId="{1530E116-B924-48A7-8A78-85C271A47ED9}" srcOrd="0" destOrd="0" presId="urn:microsoft.com/office/officeart/2005/8/layout/StepDownProcess"/>
    <dgm:cxn modelId="{9F1EF990-DE66-420F-A4C4-68D17564024B}" type="presParOf" srcId="{1530E116-B924-48A7-8A78-85C271A47ED9}" destId="{0B614D86-7C70-475E-9FB7-2EB035DC9FCC}" srcOrd="0" destOrd="0" presId="urn:microsoft.com/office/officeart/2005/8/layout/StepDownProcess"/>
    <dgm:cxn modelId="{1F2055C8-6362-42F2-BF2E-01063C3AF0CA}" type="presParOf" srcId="{1530E116-B924-48A7-8A78-85C271A47ED9}" destId="{57F07BE8-748C-41DF-AA1B-BDBAFB6090AA}" srcOrd="1" destOrd="0" presId="urn:microsoft.com/office/officeart/2005/8/layout/StepDownProcess"/>
    <dgm:cxn modelId="{B830C390-7CD4-4BB2-97C6-63E85D0CAA1D}" type="presParOf" srcId="{1530E116-B924-48A7-8A78-85C271A47ED9}" destId="{D39FAB70-98C3-4357-8D37-FB6C793B7391}" srcOrd="2" destOrd="0" presId="urn:microsoft.com/office/officeart/2005/8/layout/StepDownProcess"/>
    <dgm:cxn modelId="{2AC59DD8-C504-47EE-99F0-8DDD4A04572B}" type="presParOf" srcId="{A4DEC7DA-35BB-4949-A556-21BE87DF38ED}" destId="{01634F21-479B-441F-84EB-F729494E3F9E}" srcOrd="1" destOrd="0" presId="urn:microsoft.com/office/officeart/2005/8/layout/StepDownProcess"/>
    <dgm:cxn modelId="{A482F67F-7C41-4CA4-AAEF-746691B5C29D}" type="presParOf" srcId="{A4DEC7DA-35BB-4949-A556-21BE87DF38ED}" destId="{AAB71DD5-0EF6-43F7-82B4-66DD144BB48A}" srcOrd="2" destOrd="0" presId="urn:microsoft.com/office/officeart/2005/8/layout/StepDownProcess"/>
    <dgm:cxn modelId="{9FA3C399-77E7-45CE-A83A-A8D7659C0434}" type="presParOf" srcId="{AAB71DD5-0EF6-43F7-82B4-66DD144BB48A}" destId="{E282EA05-132B-4B2A-940E-CF1B7C41AE9D}" srcOrd="0" destOrd="0" presId="urn:microsoft.com/office/officeart/2005/8/layout/StepDownProcess"/>
    <dgm:cxn modelId="{0E816962-1DEB-4912-83D4-8BFB37390F1E}" type="presParOf" srcId="{AAB71DD5-0EF6-43F7-82B4-66DD144BB48A}" destId="{33EEF3F1-9A43-410A-90A1-87ED2EFE7317}" srcOrd="1" destOrd="0" presId="urn:microsoft.com/office/officeart/2005/8/layout/StepDownProcess"/>
    <dgm:cxn modelId="{DC3BD231-9DF6-4133-87A5-548D24BD9F76}" type="presParOf" srcId="{AAB71DD5-0EF6-43F7-82B4-66DD144BB48A}" destId="{104FCFB6-EB02-4AB1-9014-8C2DD3E073E9}" srcOrd="2" destOrd="0" presId="urn:microsoft.com/office/officeart/2005/8/layout/StepDownProcess"/>
    <dgm:cxn modelId="{16B79068-F9DE-4677-884E-DFD95EC0E689}" type="presParOf" srcId="{A4DEC7DA-35BB-4949-A556-21BE87DF38ED}" destId="{32184507-ECE2-4A0E-B1BD-B9C488703BEF}" srcOrd="3" destOrd="0" presId="urn:microsoft.com/office/officeart/2005/8/layout/StepDownProcess"/>
    <dgm:cxn modelId="{C37C7FCB-84E3-4B0D-91DA-4A57EF619D24}" type="presParOf" srcId="{A4DEC7DA-35BB-4949-A556-21BE87DF38ED}" destId="{A2470C1B-A4B2-45C2-BB76-7F723D0A2277}" srcOrd="4" destOrd="0" presId="urn:microsoft.com/office/officeart/2005/8/layout/StepDownProcess"/>
    <dgm:cxn modelId="{7AD6EF6C-3F7F-405E-8106-045DBDCBF52A}" type="presParOf" srcId="{A2470C1B-A4B2-45C2-BB76-7F723D0A2277}" destId="{5A7E6A3E-DDD3-4CAB-BA56-82A5E64055C0}" srcOrd="0" destOrd="0" presId="urn:microsoft.com/office/officeart/2005/8/layout/StepDownProcess"/>
    <dgm:cxn modelId="{D24AC72C-127C-4E31-BDD1-AD720BF15C98}" type="presParOf" srcId="{A2470C1B-A4B2-45C2-BB76-7F723D0A2277}" destId="{028DDB8D-D1AF-452B-8F7A-BD6077EED60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14D86-7C70-475E-9FB7-2EB035DC9FCC}">
      <dsp:nvSpPr>
        <dsp:cNvPr id="0" name=""/>
        <dsp:cNvSpPr/>
      </dsp:nvSpPr>
      <dsp:spPr>
        <a:xfrm rot="5400000">
          <a:off x="181708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07BE8-748C-41DF-AA1B-BDBAFB6090AA}">
      <dsp:nvSpPr>
        <dsp:cNvPr id="0" name=""/>
        <dsp:cNvSpPr/>
      </dsp:nvSpPr>
      <dsp:spPr>
        <a:xfrm>
          <a:off x="1441906" y="12052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Frequency Response Analysis</a:t>
          </a:r>
          <a:endParaRPr lang="en-US" sz="2000" b="1" kern="1200" dirty="0"/>
        </a:p>
      </dsp:txBody>
      <dsp:txXfrm>
        <a:off x="1506594" y="76740"/>
        <a:ext cx="1763416" cy="1195517"/>
      </dsp:txXfrm>
    </dsp:sp>
    <dsp:sp modelId="{D39FAB70-98C3-4357-8D37-FB6C793B7391}">
      <dsp:nvSpPr>
        <dsp:cNvPr id="0" name=""/>
        <dsp:cNvSpPr/>
      </dsp:nvSpPr>
      <dsp:spPr>
        <a:xfrm>
          <a:off x="3365746" y="151288"/>
          <a:ext cx="2164554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LTI check</a:t>
          </a:r>
          <a:endParaRPr lang="en-US" sz="1800" kern="1200" dirty="0"/>
        </a:p>
      </dsp:txBody>
      <dsp:txXfrm>
        <a:off x="3365746" y="151288"/>
        <a:ext cx="2164554" cy="1070837"/>
      </dsp:txXfrm>
    </dsp:sp>
    <dsp:sp modelId="{E282EA05-132B-4B2A-940E-CF1B7C41AE9D}">
      <dsp:nvSpPr>
        <dsp:cNvPr id="0" name=""/>
        <dsp:cNvSpPr/>
      </dsp:nvSpPr>
      <dsp:spPr>
        <a:xfrm rot="5400000">
          <a:off x="357550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EF3F1-9A43-410A-90A1-87ED2EFE7317}">
      <dsp:nvSpPr>
        <dsp:cNvPr id="0" name=""/>
        <dsp:cNvSpPr/>
      </dsp:nvSpPr>
      <dsp:spPr>
        <a:xfrm>
          <a:off x="3277615" y="1513222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Step Response Analysis</a:t>
          </a:r>
        </a:p>
      </dsp:txBody>
      <dsp:txXfrm>
        <a:off x="3342303" y="1577910"/>
        <a:ext cx="1763416" cy="1195517"/>
      </dsp:txXfrm>
    </dsp:sp>
    <dsp:sp modelId="{104FCFB6-EB02-4AB1-9014-8C2DD3E073E9}">
      <dsp:nvSpPr>
        <dsp:cNvPr id="0" name=""/>
        <dsp:cNvSpPr/>
      </dsp:nvSpPr>
      <dsp:spPr>
        <a:xfrm>
          <a:off x="5193596" y="1622244"/>
          <a:ext cx="2266453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Model Parameters</a:t>
          </a:r>
          <a:endParaRPr lang="en-US" sz="1800" kern="1200" dirty="0"/>
        </a:p>
      </dsp:txBody>
      <dsp:txXfrm>
        <a:off x="5193596" y="1622244"/>
        <a:ext cx="2266453" cy="1070837"/>
      </dsp:txXfrm>
    </dsp:sp>
    <dsp:sp modelId="{5A7E6A3E-DDD3-4CAB-BA56-82A5E64055C0}">
      <dsp:nvSpPr>
        <dsp:cNvPr id="0" name=""/>
        <dsp:cNvSpPr/>
      </dsp:nvSpPr>
      <dsp:spPr>
        <a:xfrm>
          <a:off x="5036041" y="3001514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Controller Design</a:t>
          </a:r>
          <a:endParaRPr lang="en-US" sz="2000" b="1" kern="1200" dirty="0"/>
        </a:p>
      </dsp:txBody>
      <dsp:txXfrm>
        <a:off x="5100729" y="3066202"/>
        <a:ext cx="1763416" cy="1195517"/>
      </dsp:txXfrm>
    </dsp:sp>
    <dsp:sp modelId="{028DDB8D-D1AF-452B-8F7A-BD6077EED609}">
      <dsp:nvSpPr>
        <dsp:cNvPr id="0" name=""/>
        <dsp:cNvSpPr/>
      </dsp:nvSpPr>
      <dsp:spPr>
        <a:xfrm>
          <a:off x="6914041" y="3110536"/>
          <a:ext cx="275851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Lag compensation</a:t>
          </a:r>
          <a:endParaRPr lang="en-US" sz="1800" kern="1200" dirty="0"/>
        </a:p>
      </dsp:txBody>
      <dsp:txXfrm>
        <a:off x="6914041" y="3110536"/>
        <a:ext cx="275851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F6AA2-25CF-4308-B240-2B9E684051DE}" type="datetimeFigureOut">
              <a:rPr lang="en-IN" smtClean="0"/>
              <a:t>18-09-2018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D3976-17E5-48A4-8953-2D5014EF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D3976-17E5-48A4-8953-2D5014EFAD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3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511CB-279B-4EA4-A0A1-7FA1127E8E87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4072-7B70-4533-BD4F-6D9404C7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411163"/>
            <a:ext cx="9144000" cy="1646237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ED5330 Control of Automotive Systems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1350" y="2374900"/>
            <a:ext cx="8343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Project 2:</a:t>
            </a:r>
            <a:br>
              <a:rPr lang="en-IN" sz="4400" b="1" dirty="0"/>
            </a:br>
            <a:r>
              <a:rPr lang="en-IN" sz="4400" b="1" dirty="0"/>
              <a:t> Hydraulic Hitch Control In Tractors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687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600201" y="2565400"/>
            <a:ext cx="8915400" cy="3486210"/>
            <a:chOff x="1638301" y="2260600"/>
            <a:chExt cx="8915400" cy="3486210"/>
          </a:xfrm>
        </p:grpSpPr>
        <p:grpSp>
          <p:nvGrpSpPr>
            <p:cNvPr id="13" name="Group 12"/>
            <p:cNvGrpSpPr/>
            <p:nvPr/>
          </p:nvGrpSpPr>
          <p:grpSpPr>
            <a:xfrm>
              <a:off x="1638301" y="2260600"/>
              <a:ext cx="8915400" cy="3486210"/>
              <a:chOff x="1638301" y="2260600"/>
              <a:chExt cx="8915400" cy="348621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638301" y="2260600"/>
                <a:ext cx="8915400" cy="3486210"/>
                <a:chOff x="1638301" y="2260600"/>
                <a:chExt cx="8915400" cy="348621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44" t="7038" r="8144" b="47962"/>
                <a:stretch/>
              </p:blipFill>
              <p:spPr>
                <a:xfrm>
                  <a:off x="1638301" y="2260600"/>
                  <a:ext cx="8915400" cy="3086100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5715000" y="5346700"/>
                  <a:ext cx="20274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000" dirty="0" smtClean="0"/>
                    <a:t>Frequency (rad/s)</a:t>
                  </a:r>
                  <a:endParaRPr lang="en-IN" sz="2000" dirty="0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1943100" y="5130800"/>
                <a:ext cx="254000" cy="330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968500" y="50641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0</a:t>
              </a:r>
              <a:endParaRPr lang="en-I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466725"/>
                <a:ext cx="10515600" cy="1793875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IN" dirty="0"/>
                  <a:t>Plot Bode for the system transfer function and determine the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from attenuation required to </a:t>
                </a:r>
                <a:r>
                  <a:rPr lang="en-US" dirty="0"/>
                  <a:t>bring the magnitude curve to 0 dB at frequencies above 1 Hz. </a:t>
                </a:r>
                <a:endParaRPr lang="en-US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𝑎𝑡𝑡𝑒𝑛𝑢𝑎𝑡𝑖𝑜𝑛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=−20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GB"/>
                        <m:t>,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466725"/>
                <a:ext cx="10515600" cy="1793875"/>
              </a:xfrm>
              <a:blipFill rotWithShape="0">
                <a:blip r:embed="rId3"/>
                <a:stretch>
                  <a:fillRect l="-928" t="-8844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8801100" y="3517900"/>
            <a:ext cx="12700" cy="2082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509000" y="2882900"/>
            <a:ext cx="584200" cy="635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63577"/>
            <a:ext cx="10350500" cy="1020722"/>
          </a:xfrm>
        </p:spPr>
        <p:txBody>
          <a:bodyPr>
            <a:normAutofit fontScale="47500" lnSpcReduction="20000"/>
          </a:bodyPr>
          <a:lstStyle/>
          <a:p>
            <a:r>
              <a:rPr lang="en-IN" sz="5100" dirty="0" smtClean="0"/>
              <a:t>Generate a disturbance signal consisting of </a:t>
            </a:r>
            <a:r>
              <a:rPr lang="en-US" sz="5100" dirty="0" smtClean="0"/>
              <a:t>sinusoidal (1Hz and 4 Hz) , </a:t>
            </a:r>
            <a:r>
              <a:rPr lang="en-US" sz="5100" dirty="0"/>
              <a:t>step and ramp signals of </a:t>
            </a:r>
            <a:r>
              <a:rPr lang="en-US" sz="5100" dirty="0" smtClean="0"/>
              <a:t>magnitude 2500 N.</a:t>
            </a:r>
            <a:endParaRPr lang="en-IN" sz="5100" dirty="0" smtClean="0"/>
          </a:p>
          <a:p>
            <a:r>
              <a:rPr lang="en-IN" sz="5100" dirty="0" smtClean="0"/>
              <a:t>Closed </a:t>
            </a:r>
            <a:r>
              <a:rPr lang="en-IN" sz="5100" dirty="0"/>
              <a:t>loop simulation on Simulink</a:t>
            </a:r>
            <a:r>
              <a:rPr lang="en-IN" sz="5100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660807" y="1467032"/>
            <a:ext cx="6870383" cy="2874923"/>
            <a:chOff x="2660808" y="1030327"/>
            <a:chExt cx="6870383" cy="2874923"/>
          </a:xfrm>
        </p:grpSpPr>
        <p:grpSp>
          <p:nvGrpSpPr>
            <p:cNvPr id="12" name="Group 11"/>
            <p:cNvGrpSpPr/>
            <p:nvPr/>
          </p:nvGrpSpPr>
          <p:grpSpPr>
            <a:xfrm>
              <a:off x="2660808" y="1030327"/>
              <a:ext cx="6870383" cy="2874923"/>
              <a:chOff x="2793999" y="2211427"/>
              <a:chExt cx="6870383" cy="2874923"/>
            </a:xfrm>
          </p:grpSpPr>
          <p:pic>
            <p:nvPicPr>
              <p:cNvPr id="5" name="Picture 4" descr="control system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3999" y="2946400"/>
                <a:ext cx="6870383" cy="21399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3962400" y="2565400"/>
                <a:ext cx="0" cy="787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305489" y="2211427"/>
                <a:ext cx="1313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Disturbance</a:t>
                </a:r>
                <a:endParaRPr lang="en-IN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781382" y="160286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 smtClean="0"/>
                <a:t>+</a:t>
              </a:r>
              <a:endParaRPr lang="en-IN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02302" y="4424689"/>
            <a:ext cx="103232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Tune the compensator gain so that the controller output does not exceed 2.3 A</a:t>
            </a:r>
            <a:r>
              <a:rPr lang="en-IN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Calculate the percentage of attenuation achieved.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71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0" y="1325245"/>
            <a:ext cx="6903720" cy="4191635"/>
          </a:xfrm>
        </p:spPr>
        <p:txBody>
          <a:bodyPr>
            <a:norm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879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47" y="271401"/>
            <a:ext cx="10515600" cy="1325563"/>
          </a:xfrm>
        </p:spPr>
        <p:txBody>
          <a:bodyPr/>
          <a:lstStyle/>
          <a:p>
            <a:r>
              <a:rPr lang="en-IN" dirty="0" smtClean="0"/>
              <a:t>System Description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27367" y="3712275"/>
            <a:ext cx="10260280" cy="1680626"/>
            <a:chOff x="831273" y="1632589"/>
            <a:chExt cx="10260280" cy="1680626"/>
          </a:xfrm>
        </p:grpSpPr>
        <p:grpSp>
          <p:nvGrpSpPr>
            <p:cNvPr id="37" name="Group 36"/>
            <p:cNvGrpSpPr/>
            <p:nvPr/>
          </p:nvGrpSpPr>
          <p:grpSpPr>
            <a:xfrm>
              <a:off x="831273" y="1710046"/>
              <a:ext cx="6121733" cy="1603169"/>
              <a:chOff x="2588821" y="1389412"/>
              <a:chExt cx="6121733" cy="160316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49140" y="1769424"/>
                <a:ext cx="5961414" cy="749342"/>
                <a:chOff x="3087584" y="2256312"/>
                <a:chExt cx="5961414" cy="74934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847606" y="2327564"/>
                  <a:ext cx="760020" cy="6650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Valve</a:t>
                  </a:r>
                  <a:endParaRPr lang="en-IN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213270" y="2327564"/>
                  <a:ext cx="1033154" cy="6650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Cylinder</a:t>
                  </a:r>
                  <a:endParaRPr lang="en-IN" dirty="0"/>
                </a:p>
              </p:txBody>
            </p:sp>
            <p:cxnSp>
              <p:nvCxnSpPr>
                <p:cNvPr id="7" name="Straight Arrow Connector 6"/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4607626" y="2660073"/>
                  <a:ext cx="6056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3087584" y="2660073"/>
                  <a:ext cx="7600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3241962" y="2256312"/>
                  <a:ext cx="748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649188" y="2256312"/>
                  <a:ext cx="748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317667" y="2256312"/>
                  <a:ext cx="748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99564" y="2303813"/>
                  <a:ext cx="1258786" cy="70184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Mechanical Linkage</a:t>
                  </a:r>
                  <a:endParaRPr lang="en-IN" dirty="0"/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8158350" y="2642858"/>
                  <a:ext cx="7243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5" idx="3"/>
                  <a:endCxn id="22" idx="1"/>
                </p:cNvCxnSpPr>
                <p:nvPr/>
              </p:nvCxnSpPr>
              <p:spPr>
                <a:xfrm flipV="1">
                  <a:off x="6246424" y="2654734"/>
                  <a:ext cx="653140" cy="53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8300852" y="2273526"/>
                  <a:ext cx="748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I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I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6" name="Rectangle 35"/>
              <p:cNvSpPr/>
              <p:nvPr/>
            </p:nvSpPr>
            <p:spPr>
              <a:xfrm>
                <a:off x="2588821" y="1389412"/>
                <a:ext cx="6121733" cy="16031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Right Arrow 37"/>
            <p:cNvSpPr/>
            <p:nvPr/>
          </p:nvSpPr>
          <p:spPr>
            <a:xfrm>
              <a:off x="7113325" y="2161310"/>
              <a:ext cx="1353787" cy="432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609610" y="1632589"/>
              <a:ext cx="2481943" cy="1585623"/>
              <a:chOff x="8609610" y="1596964"/>
              <a:chExt cx="2481943" cy="158562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369639" y="2009600"/>
                <a:ext cx="771888" cy="736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Plant</a:t>
                </a:r>
                <a:endParaRPr lang="en-IN" dirty="0"/>
              </a:p>
            </p:txBody>
          </p:sp>
          <p:cxnSp>
            <p:nvCxnSpPr>
              <p:cNvPr id="41" name="Straight Arrow Connector 40"/>
              <p:cNvCxnSpPr>
                <a:endCxn id="39" idx="1"/>
              </p:cNvCxnSpPr>
              <p:nvPr/>
            </p:nvCxnSpPr>
            <p:spPr>
              <a:xfrm>
                <a:off x="8752114" y="2375065"/>
                <a:ext cx="617525" cy="2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9" idx="3"/>
              </p:cNvCxnSpPr>
              <p:nvPr/>
            </p:nvCxnSpPr>
            <p:spPr>
              <a:xfrm flipV="1">
                <a:off x="10141527" y="2375065"/>
                <a:ext cx="617525" cy="2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829302" y="2009600"/>
                <a:ext cx="748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230603" y="2005733"/>
                <a:ext cx="748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609610" y="1596964"/>
                <a:ext cx="2481943" cy="158562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887686" y="1322153"/>
            <a:ext cx="9286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Electronically controlled hydraulic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Used to lift or lower the load attached to the vehicle through a mechanical linkage.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Oscillations of the load due to external disturbance causes pitching vibrations in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frequency of vibrations is between 1 Hz and 5 Hz.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970813" y="2618050"/>
            <a:ext cx="1001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Objective:</a:t>
            </a:r>
          </a:p>
          <a:p>
            <a:r>
              <a:rPr lang="en-IN" dirty="0" smtClean="0"/>
              <a:t>To attenuate the pitching vibrations of the vehicle by lifting or lowering the load in accordance with the disturbance force.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970813" y="5675709"/>
            <a:ext cx="9075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Since the objective is only to attenuate the additional force due to disturbances, change in force 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is considered to be the plant output.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8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968741"/>
              </p:ext>
            </p:extLst>
          </p:nvPr>
        </p:nvGraphicFramePr>
        <p:xfrm>
          <a:off x="838200" y="142638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7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47" y="1984642"/>
            <a:ext cx="3063716" cy="2647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251307"/>
            <a:ext cx="5346700" cy="62533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Frequency 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3980" y="876646"/>
            <a:ext cx="9314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400" dirty="0" err="1" smtClean="0"/>
              <a:t>freq.mat</a:t>
            </a:r>
            <a:endParaRPr lang="en-IN" sz="24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400" dirty="0"/>
              <a:t>Each matrix contains Time, Current and Flow data.</a:t>
            </a:r>
          </a:p>
          <a:p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7748" y="2443273"/>
            <a:ext cx="588957" cy="33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79448" y="2443273"/>
            <a:ext cx="599168" cy="33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76341" y="2507362"/>
            <a:ext cx="546098" cy="30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07030" y="212196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5238" y="213803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Current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999948" y="1948516"/>
            <a:ext cx="596900" cy="358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74523" y="2154223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Flow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84383" y="166785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Frequency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4150" y="4836109"/>
            <a:ext cx="6088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Plot input and output vs time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dirty="0" smtClean="0"/>
              <a:t>  </a:t>
            </a:r>
            <a:r>
              <a:rPr lang="en-IN" sz="2000" dirty="0" smtClean="0"/>
              <a:t>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71" y="1849604"/>
            <a:ext cx="5666144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0317" y="233679"/>
            <a:ext cx="10515600" cy="591821"/>
          </a:xfrm>
        </p:spPr>
        <p:txBody>
          <a:bodyPr/>
          <a:lstStyle/>
          <a:p>
            <a:r>
              <a:rPr lang="en-IN" dirty="0" smtClean="0"/>
              <a:t>Identify the dominant frequency in each input and output pair.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" y="825500"/>
            <a:ext cx="6105525" cy="4291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317" y="5359400"/>
            <a:ext cx="10885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Make a stem plot of magnitude vs frequency for both input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Check if the system can be approximated to be an LTI system.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15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" b="40986"/>
          <a:stretch/>
        </p:blipFill>
        <p:spPr>
          <a:xfrm>
            <a:off x="997521" y="1823621"/>
            <a:ext cx="3046150" cy="2026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"/>
            <a:ext cx="10515600" cy="990600"/>
          </a:xfrm>
        </p:spPr>
        <p:txBody>
          <a:bodyPr/>
          <a:lstStyle/>
          <a:p>
            <a:r>
              <a:rPr lang="en-IN" dirty="0" smtClean="0"/>
              <a:t>Step Response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496" y="4238219"/>
                <a:ext cx="10447504" cy="1984781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Plot step response.</a:t>
                </a:r>
              </a:p>
              <a:p>
                <a:r>
                  <a:rPr lang="en-IN" dirty="0" smtClean="0">
                    <a:cs typeface="Courier New" panose="02070309020205020404" pitchFamily="49" charset="0"/>
                  </a:rPr>
                  <a:t>Nature of transfer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496" y="4238219"/>
                <a:ext cx="10447504" cy="1984781"/>
              </a:xfrm>
              <a:blipFill rotWithShape="0">
                <a:blip r:embed="rId3"/>
                <a:stretch>
                  <a:fillRect l="-1050" t="-49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3700" y="854155"/>
            <a:ext cx="48890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</a:t>
            </a:r>
            <a:r>
              <a:rPr lang="en-IN" sz="2800" dirty="0" smtClean="0"/>
              <a:t>tep </a:t>
            </a:r>
            <a:r>
              <a:rPr lang="en-IN" sz="2800" dirty="0"/>
              <a:t>response </a:t>
            </a:r>
            <a:r>
              <a:rPr lang="en-IN" sz="2800" dirty="0" smtClean="0"/>
              <a:t>data (</a:t>
            </a:r>
            <a:r>
              <a:rPr lang="en-IN" sz="2800" dirty="0" err="1" smtClean="0"/>
              <a:t>time.mat</a:t>
            </a:r>
            <a:r>
              <a:rPr lang="en-IN" sz="2800" dirty="0" smtClean="0"/>
              <a:t>)</a:t>
            </a:r>
            <a:endParaRPr lang="en-IN" sz="2800" dirty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0599" y="1943979"/>
            <a:ext cx="2725730" cy="855267"/>
            <a:chOff x="1651675" y="1023734"/>
            <a:chExt cx="1878426" cy="855267"/>
          </a:xfrm>
        </p:grpSpPr>
        <p:grpSp>
          <p:nvGrpSpPr>
            <p:cNvPr id="14" name="Group 13"/>
            <p:cNvGrpSpPr/>
            <p:nvPr/>
          </p:nvGrpSpPr>
          <p:grpSpPr>
            <a:xfrm>
              <a:off x="1651675" y="1025921"/>
              <a:ext cx="1710936" cy="853080"/>
              <a:chOff x="1588100" y="1025921"/>
              <a:chExt cx="1710936" cy="85308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88100" y="1060612"/>
                <a:ext cx="1710936" cy="818389"/>
                <a:chOff x="1728300" y="1025924"/>
                <a:chExt cx="1710936" cy="818389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H="1">
                  <a:off x="1728300" y="1360565"/>
                  <a:ext cx="254657" cy="43200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2320452" y="1395256"/>
                  <a:ext cx="228980" cy="36580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886928" y="1358378"/>
                  <a:ext cx="356568" cy="48593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2539951" y="1025924"/>
                  <a:ext cx="8992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 smtClean="0">
                      <a:solidFill>
                        <a:srgbClr val="FF0000"/>
                      </a:solidFill>
                    </a:rPr>
                    <a:t>Current</a:t>
                  </a:r>
                  <a:endParaRPr lang="en-IN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777424" y="1025921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Time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45059" y="102373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 smtClean="0">
                  <a:solidFill>
                    <a:srgbClr val="FF0000"/>
                  </a:solidFill>
                </a:rPr>
                <a:t>Δf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9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900" y="546100"/>
                <a:ext cx="11150600" cy="6032499"/>
              </a:xfrm>
            </p:spPr>
            <p:txBody>
              <a:bodyPr>
                <a:normAutofit/>
              </a:bodyPr>
              <a:lstStyle/>
              <a:p>
                <a:r>
                  <a:rPr lang="en-IN" sz="3200" dirty="0" smtClean="0"/>
                  <a:t>Apply </a:t>
                </a:r>
                <a:r>
                  <a:rPr lang="en-IN" sz="3200" dirty="0"/>
                  <a:t>initial value theorem and obtain </a:t>
                </a:r>
                <a:r>
                  <a:rPr lang="en-IN" sz="3200" dirty="0" smtClean="0"/>
                  <a:t>the equation for initial peak value.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GB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GB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m:rPr>
                          <m:nor/>
                        </m:rPr>
                        <a:rPr lang="en-GB" sz="3200"/>
                        <m:t>.</m:t>
                      </m:r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Obtain the expression for unit step response of the system.</a:t>
                </a:r>
              </a:p>
              <a:p>
                <a:r>
                  <a:rPr lang="en-US" sz="3200" dirty="0" smtClean="0"/>
                  <a:t>Use </a:t>
                </a:r>
                <a:r>
                  <a:rPr lang="en-IN" sz="3200" dirty="0"/>
                  <a:t>2</a:t>
                </a:r>
                <a:r>
                  <a:rPr lang="en-IN" sz="3200" dirty="0" smtClean="0"/>
                  <a:t>% criteria for settling time and obtain expression for settling time in terms of time constant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200" dirty="0" smtClean="0"/>
                  <a:t>).</a:t>
                </a:r>
              </a:p>
              <a:p>
                <a:r>
                  <a:rPr lang="en-US" sz="3200" dirty="0" smtClean="0"/>
                  <a:t>Measure the settling time and evaluate time constant </a:t>
                </a:r>
                <a:r>
                  <a:rPr lang="en-IN" sz="3200" dirty="0" smtClean="0"/>
                  <a:t>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200" dirty="0"/>
                  <a:t>)</a:t>
                </a:r>
                <a:r>
                  <a:rPr lang="en-US" sz="3200" dirty="0" smtClean="0"/>
                  <a:t>.</a:t>
                </a:r>
              </a:p>
              <a:p>
                <a:r>
                  <a:rPr lang="en-US" sz="3200" dirty="0" smtClean="0"/>
                  <a:t>Measure the initial peak value and evaluate gain (</a:t>
                </a:r>
                <a:r>
                  <a:rPr lang="en-US" sz="3200" i="1" dirty="0" smtClean="0"/>
                  <a:t>K</a:t>
                </a:r>
                <a:r>
                  <a:rPr lang="en-US" sz="3200" dirty="0" smtClean="0"/>
                  <a:t>).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546100"/>
                <a:ext cx="11150600" cy="6032499"/>
              </a:xfrm>
              <a:blipFill rotWithShape="0">
                <a:blip r:embed="rId2"/>
                <a:stretch>
                  <a:fillRect l="-1258" t="-21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520700"/>
            <a:ext cx="10718800" cy="5656263"/>
          </a:xfrm>
        </p:spPr>
        <p:txBody>
          <a:bodyPr/>
          <a:lstStyle/>
          <a:p>
            <a:pPr algn="just"/>
            <a:r>
              <a:rPr lang="en-IN" sz="3600" dirty="0" smtClean="0"/>
              <a:t>Obtain four sets of transfer function parameters from four data sets given.</a:t>
            </a:r>
          </a:p>
          <a:p>
            <a:pPr algn="just"/>
            <a:r>
              <a:rPr lang="en-IN" sz="3600" dirty="0" smtClean="0"/>
              <a:t>Design a lag compensator for each transfer function.</a:t>
            </a:r>
          </a:p>
          <a:p>
            <a:pPr algn="just"/>
            <a:r>
              <a:rPr lang="en-IN" sz="3600" dirty="0" smtClean="0"/>
              <a:t>Adopt a suitable method for comparison and select a lag compensator which performs the best with all four transfer functions with proper reasoning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Lag Compensator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Transfer Function of lag compensator.</a:t>
                </a:r>
              </a:p>
              <a:p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IN" dirty="0" smtClean="0"/>
                  <a:t>Fix the corner frequencies at 1 Hz and 5 Hz and determine the values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 smtClean="0"/>
                  <a:t> and </a:t>
                </a:r>
                <a:r>
                  <a:rPr lang="en-IN" i="1" dirty="0" smtClean="0"/>
                  <a:t>T</a:t>
                </a:r>
                <a:r>
                  <a:rPr lang="en-IN" i="1" baseline="-25000" dirty="0" smtClean="0"/>
                  <a:t>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7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371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ED5330 Control of Automotive Systems </vt:lpstr>
      <vt:lpstr>System Description</vt:lpstr>
      <vt:lpstr>Procedure</vt:lpstr>
      <vt:lpstr>Frequency response</vt:lpstr>
      <vt:lpstr>PowerPoint Presentation</vt:lpstr>
      <vt:lpstr>Step Response Analysis</vt:lpstr>
      <vt:lpstr>PowerPoint Presentation</vt:lpstr>
      <vt:lpstr>PowerPoint Presentation</vt:lpstr>
      <vt:lpstr>Lag Compensator Design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GURUDATT ANCHE</dc:creator>
  <cp:lastModifiedBy>Anche</cp:lastModifiedBy>
  <cp:revision>60</cp:revision>
  <dcterms:created xsi:type="dcterms:W3CDTF">2018-04-10T16:59:03Z</dcterms:created>
  <dcterms:modified xsi:type="dcterms:W3CDTF">2018-09-18T04:43:45Z</dcterms:modified>
</cp:coreProperties>
</file>