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97" r:id="rId3"/>
    <p:sldId id="298" r:id="rId4"/>
    <p:sldId id="299" r:id="rId5"/>
    <p:sldId id="300" r:id="rId6"/>
    <p:sldId id="257" r:id="rId7"/>
    <p:sldId id="258" r:id="rId8"/>
    <p:sldId id="259" r:id="rId9"/>
    <p:sldId id="301" r:id="rId10"/>
    <p:sldId id="265" r:id="rId11"/>
    <p:sldId id="273" r:id="rId12"/>
    <p:sldId id="274" r:id="rId13"/>
    <p:sldId id="296" r:id="rId14"/>
    <p:sldId id="289" r:id="rId15"/>
    <p:sldId id="291" r:id="rId16"/>
    <p:sldId id="290" r:id="rId17"/>
    <p:sldId id="292"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7" r:id="rId43"/>
    <p:sldId id="326" r:id="rId44"/>
    <p:sldId id="328" r:id="rId45"/>
    <p:sldId id="329" r:id="rId46"/>
    <p:sldId id="330" r:id="rId47"/>
    <p:sldId id="332" r:id="rId48"/>
    <p:sldId id="331"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260"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60" autoAdjust="0"/>
  </p:normalViewPr>
  <p:slideViewPr>
    <p:cSldViewPr snapToGrid="0">
      <p:cViewPr varScale="1">
        <p:scale>
          <a:sx n="97" d="100"/>
          <a:sy n="97"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3" Type="http://schemas.openxmlformats.org/officeDocument/2006/relationships/oleObject" Target="file:///D:\ashu\Finance\algo_trading\Option_chain_data\full_and_finial_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shu\Finance\algo_trading\Option_chain_data\full_and_finial_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shu\Finance\algo_trading\Option_chain_data\full_and_finial_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shu\Finance\algo_trading\Option_chain_data\full_and_finial_fi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Call Side OI</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Sheet2!$B$2:$B$8</c:f>
              <c:strCache>
                <c:ptCount val="7"/>
                <c:pt idx="0">
                  <c:v>167146</c:v>
                </c:pt>
                <c:pt idx="1">
                  <c:v>170374</c:v>
                </c:pt>
                <c:pt idx="2">
                  <c:v>314651</c:v>
                </c:pt>
                <c:pt idx="3">
                  <c:v>132626</c:v>
                </c:pt>
                <c:pt idx="4">
                  <c:v>166839</c:v>
                </c:pt>
                <c:pt idx="5">
                  <c:v>95303</c:v>
                </c:pt>
                <c:pt idx="6">
                  <c:v>153502</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Sheet2!$B$2:$B$8</c:f>
              <c:numCache>
                <c:formatCode>General</c:formatCode>
                <c:ptCount val="7"/>
                <c:pt idx="0">
                  <c:v>167146</c:v>
                </c:pt>
                <c:pt idx="1">
                  <c:v>170374</c:v>
                </c:pt>
                <c:pt idx="2">
                  <c:v>314651</c:v>
                </c:pt>
                <c:pt idx="3">
                  <c:v>132626</c:v>
                </c:pt>
                <c:pt idx="4">
                  <c:v>166839</c:v>
                </c:pt>
                <c:pt idx="5">
                  <c:v>95303</c:v>
                </c:pt>
                <c:pt idx="6">
                  <c:v>153502</c:v>
                </c:pt>
              </c:numCache>
            </c:numRef>
          </c:val>
          <c:extLst>
            <c:ext xmlns:c16="http://schemas.microsoft.com/office/drawing/2014/chart" uri="{C3380CC4-5D6E-409C-BE32-E72D297353CC}">
              <c16:uniqueId val="{00000000-4A56-48EF-85C6-BBAEF4D34211}"/>
            </c:ext>
          </c:extLst>
        </c:ser>
        <c:ser>
          <c:idx val="1"/>
          <c:order val="1"/>
          <c:tx>
            <c:v>31 mins</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Sheet2!$B$11:$B$17</c:f>
              <c:numCache>
                <c:formatCode>General</c:formatCode>
                <c:ptCount val="7"/>
                <c:pt idx="0">
                  <c:v>157081</c:v>
                </c:pt>
                <c:pt idx="1">
                  <c:v>150274</c:v>
                </c:pt>
                <c:pt idx="2">
                  <c:v>280593</c:v>
                </c:pt>
                <c:pt idx="3">
                  <c:v>135215</c:v>
                </c:pt>
                <c:pt idx="4">
                  <c:v>161848</c:v>
                </c:pt>
                <c:pt idx="5">
                  <c:v>112243</c:v>
                </c:pt>
                <c:pt idx="6">
                  <c:v>159541</c:v>
                </c:pt>
              </c:numCache>
            </c:numRef>
          </c:val>
          <c:extLst>
            <c:ext xmlns:c16="http://schemas.microsoft.com/office/drawing/2014/chart" uri="{C3380CC4-5D6E-409C-BE32-E72D297353CC}">
              <c16:uniqueId val="{00000001-4A56-48EF-85C6-BBAEF4D34211}"/>
            </c:ext>
          </c:extLst>
        </c:ser>
        <c:dLbls>
          <c:showLegendKey val="0"/>
          <c:showVal val="1"/>
          <c:showCatName val="0"/>
          <c:showSerName val="0"/>
          <c:showPercent val="0"/>
          <c:showBubbleSize val="0"/>
        </c:dLbls>
        <c:gapWidth val="84"/>
        <c:gapDepth val="53"/>
        <c:shape val="box"/>
        <c:axId val="112269728"/>
        <c:axId val="112269368"/>
        <c:axId val="0"/>
      </c:bar3DChart>
      <c:catAx>
        <c:axId val="112269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2269368"/>
        <c:crosses val="autoZero"/>
        <c:auto val="1"/>
        <c:lblAlgn val="ctr"/>
        <c:lblOffset val="100"/>
        <c:noMultiLvlLbl val="0"/>
      </c:catAx>
      <c:valAx>
        <c:axId val="112269368"/>
        <c:scaling>
          <c:orientation val="minMax"/>
        </c:scaling>
        <c:delete val="1"/>
        <c:axPos val="l"/>
        <c:numFmt formatCode="General" sourceLinked="1"/>
        <c:majorTickMark val="out"/>
        <c:minorTickMark val="none"/>
        <c:tickLblPos val="nextTo"/>
        <c:crossAx val="11226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IN"/>
              <a:t>Premium</a:t>
            </a:r>
          </a:p>
        </c:rich>
      </c:tx>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45mins</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Sheet2!$F$2:$F$8</c:f>
              <c:numCache>
                <c:formatCode>General</c:formatCode>
                <c:ptCount val="7"/>
                <c:pt idx="0">
                  <c:v>100.6</c:v>
                </c:pt>
                <c:pt idx="1">
                  <c:v>69.900000000000006</c:v>
                </c:pt>
                <c:pt idx="2">
                  <c:v>45.85</c:v>
                </c:pt>
                <c:pt idx="3">
                  <c:v>27.95</c:v>
                </c:pt>
                <c:pt idx="4">
                  <c:v>16.25</c:v>
                </c:pt>
                <c:pt idx="5">
                  <c:v>8.6999999999999993</c:v>
                </c:pt>
                <c:pt idx="6">
                  <c:v>4.8499999999999996</c:v>
                </c:pt>
              </c:numCache>
            </c:numRef>
          </c:val>
          <c:extLst>
            <c:ext xmlns:c16="http://schemas.microsoft.com/office/drawing/2014/chart" uri="{C3380CC4-5D6E-409C-BE32-E72D297353CC}">
              <c16:uniqueId val="{00000000-176B-4E5D-845A-6D73C5AAEE84}"/>
            </c:ext>
          </c:extLst>
        </c:ser>
        <c:ser>
          <c:idx val="1"/>
          <c:order val="1"/>
          <c:tx>
            <c:v>31 mins</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Sheet2!$F$11:$F$17</c:f>
              <c:numCache>
                <c:formatCode>General</c:formatCode>
                <c:ptCount val="7"/>
                <c:pt idx="0">
                  <c:v>82.4</c:v>
                </c:pt>
                <c:pt idx="1">
                  <c:v>55.65</c:v>
                </c:pt>
                <c:pt idx="2">
                  <c:v>35.6</c:v>
                </c:pt>
                <c:pt idx="3">
                  <c:v>21.1</c:v>
                </c:pt>
                <c:pt idx="4">
                  <c:v>11.8</c:v>
                </c:pt>
                <c:pt idx="5">
                  <c:v>6.25</c:v>
                </c:pt>
                <c:pt idx="6">
                  <c:v>3.5</c:v>
                </c:pt>
              </c:numCache>
            </c:numRef>
          </c:val>
          <c:extLst>
            <c:ext xmlns:c16="http://schemas.microsoft.com/office/drawing/2014/chart" uri="{C3380CC4-5D6E-409C-BE32-E72D297353CC}">
              <c16:uniqueId val="{00000001-176B-4E5D-845A-6D73C5AAEE84}"/>
            </c:ext>
          </c:extLst>
        </c:ser>
        <c:dLbls>
          <c:showLegendKey val="0"/>
          <c:showVal val="1"/>
          <c:showCatName val="0"/>
          <c:showSerName val="0"/>
          <c:showPercent val="0"/>
          <c:showBubbleSize val="0"/>
        </c:dLbls>
        <c:gapWidth val="84"/>
        <c:gapDepth val="53"/>
        <c:shape val="box"/>
        <c:axId val="419723120"/>
        <c:axId val="419724200"/>
        <c:axId val="0"/>
      </c:bar3DChart>
      <c:catAx>
        <c:axId val="419723120"/>
        <c:scaling>
          <c:orientation val="minMax"/>
        </c:scaling>
        <c:delete val="0"/>
        <c:axPos val="b"/>
        <c:title>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19724200"/>
        <c:crosses val="autoZero"/>
        <c:auto val="1"/>
        <c:lblAlgn val="ctr"/>
        <c:lblOffset val="100"/>
        <c:noMultiLvlLbl val="0"/>
      </c:catAx>
      <c:valAx>
        <c:axId val="419724200"/>
        <c:scaling>
          <c:orientation val="minMax"/>
        </c:scaling>
        <c:delete val="1"/>
        <c:axPos val="l"/>
        <c:title>
          <c:overlay val="0"/>
          <c:spPr>
            <a:noFill/>
            <a:ln>
              <a:noFill/>
            </a:ln>
            <a:effectLst/>
          </c:spPr>
          <c:txPr>
            <a:bodyPr rot="-54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4197231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Put side OI</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45_mins</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Sheet2!$V$2:$V$8</c:f>
              <c:numCache>
                <c:formatCode>General</c:formatCode>
                <c:ptCount val="7"/>
                <c:pt idx="0">
                  <c:v>231655</c:v>
                </c:pt>
                <c:pt idx="1">
                  <c:v>117905</c:v>
                </c:pt>
                <c:pt idx="2">
                  <c:v>112547</c:v>
                </c:pt>
                <c:pt idx="3">
                  <c:v>21388</c:v>
                </c:pt>
                <c:pt idx="4">
                  <c:v>18586</c:v>
                </c:pt>
                <c:pt idx="5">
                  <c:v>4509</c:v>
                </c:pt>
                <c:pt idx="6">
                  <c:v>10169</c:v>
                </c:pt>
              </c:numCache>
            </c:numRef>
          </c:val>
          <c:extLst>
            <c:ext xmlns:c16="http://schemas.microsoft.com/office/drawing/2014/chart" uri="{C3380CC4-5D6E-409C-BE32-E72D297353CC}">
              <c16:uniqueId val="{00000000-89F6-4CFE-AFAE-5EA96A49F1AD}"/>
            </c:ext>
          </c:extLst>
        </c:ser>
        <c:ser>
          <c:idx val="1"/>
          <c:order val="1"/>
          <c:tx>
            <c:v>31_mins</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Sheet2!$V$11:$V$17</c:f>
              <c:numCache>
                <c:formatCode>General</c:formatCode>
                <c:ptCount val="7"/>
                <c:pt idx="0">
                  <c:v>194820</c:v>
                </c:pt>
                <c:pt idx="1">
                  <c:v>72552</c:v>
                </c:pt>
                <c:pt idx="2">
                  <c:v>82538</c:v>
                </c:pt>
                <c:pt idx="3">
                  <c:v>16532</c:v>
                </c:pt>
                <c:pt idx="4">
                  <c:v>12709</c:v>
                </c:pt>
                <c:pt idx="5">
                  <c:v>3335</c:v>
                </c:pt>
                <c:pt idx="6">
                  <c:v>8801</c:v>
                </c:pt>
              </c:numCache>
            </c:numRef>
          </c:val>
          <c:extLst>
            <c:ext xmlns:c16="http://schemas.microsoft.com/office/drawing/2014/chart" uri="{C3380CC4-5D6E-409C-BE32-E72D297353CC}">
              <c16:uniqueId val="{00000001-89F6-4CFE-AFAE-5EA96A49F1AD}"/>
            </c:ext>
          </c:extLst>
        </c:ser>
        <c:dLbls>
          <c:showLegendKey val="0"/>
          <c:showVal val="1"/>
          <c:showCatName val="0"/>
          <c:showSerName val="0"/>
          <c:showPercent val="0"/>
          <c:showBubbleSize val="0"/>
        </c:dLbls>
        <c:gapWidth val="84"/>
        <c:gapDepth val="53"/>
        <c:shape val="box"/>
        <c:axId val="419721680"/>
        <c:axId val="419730680"/>
        <c:axId val="0"/>
      </c:bar3DChart>
      <c:catAx>
        <c:axId val="41972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19730680"/>
        <c:crosses val="autoZero"/>
        <c:auto val="1"/>
        <c:lblAlgn val="ctr"/>
        <c:lblOffset val="100"/>
        <c:noMultiLvlLbl val="0"/>
      </c:catAx>
      <c:valAx>
        <c:axId val="419730680"/>
        <c:scaling>
          <c:orientation val="minMax"/>
        </c:scaling>
        <c:delete val="1"/>
        <c:axPos val="l"/>
        <c:numFmt formatCode="General" sourceLinked="1"/>
        <c:majorTickMark val="out"/>
        <c:minorTickMark val="none"/>
        <c:tickLblPos val="nextTo"/>
        <c:crossAx val="419721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Premium</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45_mins</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Sheet2!$P$2:$P$8</c:f>
              <c:numCache>
                <c:formatCode>General</c:formatCode>
                <c:ptCount val="7"/>
                <c:pt idx="0">
                  <c:v>36.75</c:v>
                </c:pt>
                <c:pt idx="1">
                  <c:v>55.65</c:v>
                </c:pt>
                <c:pt idx="2">
                  <c:v>81.55</c:v>
                </c:pt>
                <c:pt idx="3">
                  <c:v>113.85</c:v>
                </c:pt>
                <c:pt idx="4">
                  <c:v>152</c:v>
                </c:pt>
                <c:pt idx="5">
                  <c:v>195.1</c:v>
                </c:pt>
                <c:pt idx="6">
                  <c:v>241</c:v>
                </c:pt>
              </c:numCache>
            </c:numRef>
          </c:val>
          <c:extLst>
            <c:ext xmlns:c16="http://schemas.microsoft.com/office/drawing/2014/chart" uri="{C3380CC4-5D6E-409C-BE32-E72D297353CC}">
              <c16:uniqueId val="{00000000-3D2A-4EB6-8D90-BF5449D79DDC}"/>
            </c:ext>
          </c:extLst>
        </c:ser>
        <c:ser>
          <c:idx val="1"/>
          <c:order val="1"/>
          <c:tx>
            <c:v>31_mins</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Sheet2!$L$2:$L$8</c:f>
              <c:numCache>
                <c:formatCode>General</c:formatCode>
                <c:ptCount val="7"/>
                <c:pt idx="0">
                  <c:v>19700</c:v>
                </c:pt>
                <c:pt idx="1">
                  <c:v>19750</c:v>
                </c:pt>
                <c:pt idx="2">
                  <c:v>19800</c:v>
                </c:pt>
                <c:pt idx="3">
                  <c:v>19850</c:v>
                </c:pt>
                <c:pt idx="4">
                  <c:v>19900</c:v>
                </c:pt>
                <c:pt idx="5">
                  <c:v>19950</c:v>
                </c:pt>
                <c:pt idx="6">
                  <c:v>20000</c:v>
                </c:pt>
              </c:numCache>
            </c:numRef>
          </c:cat>
          <c:val>
            <c:numRef>
              <c:f>Sheet2!$P$11:$P$17</c:f>
              <c:numCache>
                <c:formatCode>General</c:formatCode>
                <c:ptCount val="7"/>
                <c:pt idx="0">
                  <c:v>46.4</c:v>
                </c:pt>
                <c:pt idx="1">
                  <c:v>68.95</c:v>
                </c:pt>
                <c:pt idx="2">
                  <c:v>99</c:v>
                </c:pt>
                <c:pt idx="3">
                  <c:v>134.85</c:v>
                </c:pt>
                <c:pt idx="4">
                  <c:v>176.25</c:v>
                </c:pt>
                <c:pt idx="5">
                  <c:v>219.5</c:v>
                </c:pt>
                <c:pt idx="6">
                  <c:v>267.2</c:v>
                </c:pt>
              </c:numCache>
            </c:numRef>
          </c:val>
          <c:extLst>
            <c:ext xmlns:c16="http://schemas.microsoft.com/office/drawing/2014/chart" uri="{C3380CC4-5D6E-409C-BE32-E72D297353CC}">
              <c16:uniqueId val="{00000001-3D2A-4EB6-8D90-BF5449D79DDC}"/>
            </c:ext>
          </c:extLst>
        </c:ser>
        <c:dLbls>
          <c:showLegendKey val="0"/>
          <c:showVal val="1"/>
          <c:showCatName val="0"/>
          <c:showSerName val="0"/>
          <c:showPercent val="0"/>
          <c:showBubbleSize val="0"/>
        </c:dLbls>
        <c:gapWidth val="84"/>
        <c:gapDepth val="53"/>
        <c:shape val="box"/>
        <c:axId val="419744000"/>
        <c:axId val="419714120"/>
        <c:axId val="0"/>
      </c:bar3DChart>
      <c:catAx>
        <c:axId val="419744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19714120"/>
        <c:crosses val="autoZero"/>
        <c:auto val="1"/>
        <c:lblAlgn val="ctr"/>
        <c:lblOffset val="100"/>
        <c:noMultiLvlLbl val="0"/>
      </c:catAx>
      <c:valAx>
        <c:axId val="419714120"/>
        <c:scaling>
          <c:orientation val="minMax"/>
        </c:scaling>
        <c:delete val="1"/>
        <c:axPos val="l"/>
        <c:numFmt formatCode="General" sourceLinked="1"/>
        <c:majorTickMark val="out"/>
        <c:minorTickMark val="none"/>
        <c:tickLblPos val="nextTo"/>
        <c:crossAx val="4197440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FD56E-56DF-48FB-8DCA-B278570B0ABD}" type="datetimeFigureOut">
              <a:rPr lang="en-IN" smtClean="0"/>
              <a:t>23-08-2023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6D869-3F49-45EE-8D03-CCCEA462AE8D}" type="slidenum">
              <a:rPr lang="en-IN" smtClean="0"/>
              <a:t>‹#›</a:t>
            </a:fld>
            <a:endParaRPr lang="en-IN"/>
          </a:p>
        </p:txBody>
      </p:sp>
    </p:spTree>
    <p:extLst>
      <p:ext uri="{BB962C8B-B14F-4D97-AF65-F5344CB8AC3E}">
        <p14:creationId xmlns:p14="http://schemas.microsoft.com/office/powerpoint/2010/main" val="160879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45 mins: </a:t>
            </a:r>
          </a:p>
          <a:p>
            <a:r>
              <a:rPr lang="en-US" dirty="0"/>
              <a:t>18300: Shot covering</a:t>
            </a:r>
          </a:p>
          <a:p>
            <a:r>
              <a:rPr lang="en-US" dirty="0"/>
              <a:t>18400: Shot Covering</a:t>
            </a:r>
          </a:p>
          <a:p>
            <a:r>
              <a:rPr lang="en-US" dirty="0"/>
              <a:t>18500:Long Covering</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7</a:t>
            </a:fld>
            <a:endParaRPr lang="en-IN"/>
          </a:p>
        </p:txBody>
      </p:sp>
    </p:spTree>
    <p:extLst>
      <p:ext uri="{BB962C8B-B14F-4D97-AF65-F5344CB8AC3E}">
        <p14:creationId xmlns:p14="http://schemas.microsoft.com/office/powerpoint/2010/main" val="4087716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Result: Market Opened gap UP next day and rallied up as expected.</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21</a:t>
            </a:fld>
            <a:endParaRPr lang="en-IN"/>
          </a:p>
        </p:txBody>
      </p:sp>
    </p:spTree>
    <p:extLst>
      <p:ext uri="{BB962C8B-B14F-4D97-AF65-F5344CB8AC3E}">
        <p14:creationId xmlns:p14="http://schemas.microsoft.com/office/powerpoint/2010/main" val="196137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Heavy Bullish Sign on all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22</a:t>
            </a:fld>
            <a:endParaRPr lang="en-IN"/>
          </a:p>
        </p:txBody>
      </p:sp>
    </p:spTree>
    <p:extLst>
      <p:ext uri="{BB962C8B-B14F-4D97-AF65-F5344CB8AC3E}">
        <p14:creationId xmlns:p14="http://schemas.microsoft.com/office/powerpoint/2010/main" val="3687847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23</a:t>
            </a:fld>
            <a:endParaRPr lang="en-IN"/>
          </a:p>
        </p:txBody>
      </p:sp>
    </p:spTree>
    <p:extLst>
      <p:ext uri="{BB962C8B-B14F-4D97-AF65-F5344CB8AC3E}">
        <p14:creationId xmlns:p14="http://schemas.microsoft.com/office/powerpoint/2010/main" val="1121032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19000 and 19200 </a:t>
            </a:r>
          </a:p>
          <a:p>
            <a:pPr marL="171450" indent="-171450">
              <a:buFont typeface="Arial" panose="020B0604020202020204" pitchFamily="34" charset="0"/>
              <a:buChar char="•"/>
            </a:pPr>
            <a:r>
              <a:rPr lang="en-US" dirty="0"/>
              <a:t>Long covering on 19300</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24</a:t>
            </a:fld>
            <a:endParaRPr lang="en-IN"/>
          </a:p>
        </p:txBody>
      </p:sp>
    </p:spTree>
    <p:extLst>
      <p:ext uri="{BB962C8B-B14F-4D97-AF65-F5344CB8AC3E}">
        <p14:creationId xmlns:p14="http://schemas.microsoft.com/office/powerpoint/2010/main" val="1663715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Result: Market Opened gap UP next day but rallied down.</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25</a:t>
            </a:fld>
            <a:endParaRPr lang="en-IN"/>
          </a:p>
        </p:txBody>
      </p:sp>
    </p:spTree>
    <p:extLst>
      <p:ext uri="{BB962C8B-B14F-4D97-AF65-F5344CB8AC3E}">
        <p14:creationId xmlns:p14="http://schemas.microsoft.com/office/powerpoint/2010/main" val="3342601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 call side the sentiment is bearish and the relevant OI on the call side is high.</a:t>
            </a:r>
          </a:p>
          <a:p>
            <a:pPr marL="171450" indent="-171450">
              <a:buFont typeface="Arial" panose="020B0604020202020204" pitchFamily="34" charset="0"/>
              <a:buChar char="•"/>
            </a:pPr>
            <a:r>
              <a:rPr lang="en-US" dirty="0"/>
              <a:t>On Put side the sentiment is bullish but the relevant OI is small compared to the OI on call side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26</a:t>
            </a:fld>
            <a:endParaRPr lang="en-IN"/>
          </a:p>
        </p:txBody>
      </p:sp>
    </p:spTree>
    <p:extLst>
      <p:ext uri="{BB962C8B-B14F-4D97-AF65-F5344CB8AC3E}">
        <p14:creationId xmlns:p14="http://schemas.microsoft.com/office/powerpoint/2010/main" val="117088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build up on 19400, 19500, 19550</a:t>
            </a:r>
          </a:p>
          <a:p>
            <a:pPr marL="171450" indent="-171450">
              <a:buFont typeface="Arial" panose="020B0604020202020204" pitchFamily="34" charset="0"/>
              <a:buChar char="•"/>
            </a:pPr>
            <a:r>
              <a:rPr lang="en-US" dirty="0"/>
              <a:t>Long Covering on 19450</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27</a:t>
            </a:fld>
            <a:endParaRPr lang="en-IN"/>
          </a:p>
        </p:txBody>
      </p:sp>
    </p:spTree>
    <p:extLst>
      <p:ext uri="{BB962C8B-B14F-4D97-AF65-F5344CB8AC3E}">
        <p14:creationId xmlns:p14="http://schemas.microsoft.com/office/powerpoint/2010/main" val="343589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19100-&gt; Shot Build up</a:t>
            </a:r>
          </a:p>
          <a:p>
            <a:pPr marL="171450" indent="-171450">
              <a:buFont typeface="Arial" panose="020B0604020202020204" pitchFamily="34" charset="0"/>
              <a:buChar char="•"/>
            </a:pPr>
            <a:r>
              <a:rPr lang="en-US" dirty="0"/>
              <a:t>19200-&gt;Long Covering</a:t>
            </a:r>
          </a:p>
          <a:p>
            <a:pPr marL="171450" indent="-171450">
              <a:buFont typeface="Arial" panose="020B0604020202020204" pitchFamily="34" charset="0"/>
              <a:buChar char="•"/>
            </a:pPr>
            <a:r>
              <a:rPr lang="en-US" dirty="0"/>
              <a:t>19300, 19400 -&gt; Shot covering</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28</a:t>
            </a:fld>
            <a:endParaRPr lang="en-IN"/>
          </a:p>
        </p:txBody>
      </p:sp>
    </p:spTree>
    <p:extLst>
      <p:ext uri="{BB962C8B-B14F-4D97-AF65-F5344CB8AC3E}">
        <p14:creationId xmlns:p14="http://schemas.microsoft.com/office/powerpoint/2010/main" val="362914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Result: As expected market have not opened gap up and gap down.</a:t>
            </a:r>
          </a:p>
          <a:p>
            <a:r>
              <a:rPr lang="en-US" b="1" dirty="0">
                <a:solidFill>
                  <a:srgbClr val="FF0000"/>
                </a:solidFill>
              </a:rPr>
              <a:t>Advance to decline and the previous day analysis tells the market will open gap up or gap down.</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29</a:t>
            </a:fld>
            <a:endParaRPr lang="en-IN"/>
          </a:p>
        </p:txBody>
      </p:sp>
    </p:spTree>
    <p:extLst>
      <p:ext uri="{BB962C8B-B14F-4D97-AF65-F5344CB8AC3E}">
        <p14:creationId xmlns:p14="http://schemas.microsoft.com/office/powerpoint/2010/main" val="2977615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is 19398.5 </a:t>
            </a:r>
          </a:p>
          <a:p>
            <a:pPr marL="171450" indent="-171450">
              <a:buFont typeface="Arial" panose="020B0604020202020204" pitchFamily="34" charset="0"/>
              <a:buChar char="•"/>
            </a:pPr>
            <a:r>
              <a:rPr lang="en-US" dirty="0"/>
              <a:t>Both upside and downside is limited due to the shot build on both side market might not go below 19350 due to the heavy shot build up on the put side.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30</a:t>
            </a:fld>
            <a:endParaRPr lang="en-IN"/>
          </a:p>
        </p:txBody>
      </p:sp>
    </p:spTree>
    <p:extLst>
      <p:ext uri="{BB962C8B-B14F-4D97-AF65-F5344CB8AC3E}">
        <p14:creationId xmlns:p14="http://schemas.microsoft.com/office/powerpoint/2010/main" val="160351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45 mins: </a:t>
            </a:r>
          </a:p>
          <a:p>
            <a:r>
              <a:rPr lang="en-US" dirty="0"/>
              <a:t>18000:Long Covering</a:t>
            </a:r>
          </a:p>
          <a:p>
            <a:r>
              <a:rPr lang="en-US" dirty="0"/>
              <a:t>18200:Long Covering</a:t>
            </a:r>
          </a:p>
          <a:p>
            <a:r>
              <a:rPr lang="en-US" dirty="0"/>
              <a:t>18300: Long Covering</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8</a:t>
            </a:fld>
            <a:endParaRPr lang="en-IN"/>
          </a:p>
        </p:txBody>
      </p:sp>
    </p:spTree>
    <p:extLst>
      <p:ext uri="{BB962C8B-B14F-4D97-AF65-F5344CB8AC3E}">
        <p14:creationId xmlns:p14="http://schemas.microsoft.com/office/powerpoint/2010/main" val="3107141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19400 and 19500 -&gt; shot covering is going on</a:t>
            </a:r>
          </a:p>
          <a:p>
            <a:pPr marL="171450" indent="-171450">
              <a:buFont typeface="Arial" panose="020B0604020202020204" pitchFamily="34" charset="0"/>
              <a:buChar char="•"/>
            </a:pPr>
            <a:r>
              <a:rPr lang="en-US" dirty="0"/>
              <a:t>19550-&gt; Long Build up</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31</a:t>
            </a:fld>
            <a:endParaRPr lang="en-IN"/>
          </a:p>
        </p:txBody>
      </p:sp>
    </p:spTree>
    <p:extLst>
      <p:ext uri="{BB962C8B-B14F-4D97-AF65-F5344CB8AC3E}">
        <p14:creationId xmlns:p14="http://schemas.microsoft.com/office/powerpoint/2010/main" val="33330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19200, 19300, 19350 -&gt; Long covering</a:t>
            </a:r>
          </a:p>
          <a:p>
            <a:pPr marL="171450" indent="-171450">
              <a:buFont typeface="Arial" panose="020B0604020202020204" pitchFamily="34" charset="0"/>
              <a:buChar char="•"/>
            </a:pPr>
            <a:r>
              <a:rPr lang="en-US" dirty="0"/>
              <a:t>19400-&gt; Shot build up</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32</a:t>
            </a:fld>
            <a:endParaRPr lang="en-IN"/>
          </a:p>
        </p:txBody>
      </p:sp>
    </p:spTree>
    <p:extLst>
      <p:ext uri="{BB962C8B-B14F-4D97-AF65-F5344CB8AC3E}">
        <p14:creationId xmlns:p14="http://schemas.microsoft.com/office/powerpoint/2010/main" val="1027429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Result: Market opened gap down but not below 19350 as expected.</a:t>
            </a:r>
          </a:p>
          <a:p>
            <a:pPr marL="171450" indent="-171450">
              <a:buFont typeface="Arial" panose="020B0604020202020204" pitchFamily="34" charset="0"/>
              <a:buChar char="•"/>
            </a:pPr>
            <a:r>
              <a:rPr lang="en-US" b="1" dirty="0">
                <a:solidFill>
                  <a:srgbClr val="FF0000"/>
                </a:solidFill>
              </a:rPr>
              <a:t>Advance is 19 and decline is 20-&gt; Market will open gap down.</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33</a:t>
            </a:fld>
            <a:endParaRPr lang="en-IN"/>
          </a:p>
        </p:txBody>
      </p:sp>
    </p:spTree>
    <p:extLst>
      <p:ext uri="{BB962C8B-B14F-4D97-AF65-F5344CB8AC3E}">
        <p14:creationId xmlns:p14="http://schemas.microsoft.com/office/powerpoint/2010/main" val="4251149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Price-&gt;19331.8</a:t>
            </a:r>
          </a:p>
          <a:p>
            <a:pPr marL="171450" indent="-171450">
              <a:buFont typeface="Arial" panose="020B0604020202020204" pitchFamily="34" charset="0"/>
              <a:buChar char="•"/>
            </a:pPr>
            <a:r>
              <a:rPr lang="en-US" dirty="0"/>
              <a:t>All strike prices indicating the bearish trend on next trading day</a:t>
            </a:r>
          </a:p>
          <a:p>
            <a:pPr marL="171450" indent="-171450">
              <a:buFont typeface="Arial" panose="020B0604020202020204" pitchFamily="34" charset="0"/>
              <a:buChar char="•"/>
            </a:pPr>
            <a:r>
              <a:rPr lang="en-US" dirty="0"/>
              <a:t>19400 is the important level as it have the maximum OI build up on shot side on call end</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34</a:t>
            </a:fld>
            <a:endParaRPr lang="en-IN"/>
          </a:p>
        </p:txBody>
      </p:sp>
    </p:spTree>
    <p:extLst>
      <p:ext uri="{BB962C8B-B14F-4D97-AF65-F5344CB8AC3E}">
        <p14:creationId xmlns:p14="http://schemas.microsoft.com/office/powerpoint/2010/main" val="2464954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19400-&gt; Shot build up </a:t>
            </a:r>
          </a:p>
          <a:p>
            <a:pPr marL="171450" indent="-171450">
              <a:buFont typeface="Arial" panose="020B0604020202020204" pitchFamily="34" charset="0"/>
              <a:buChar char="•"/>
            </a:pPr>
            <a:r>
              <a:rPr lang="en-US" dirty="0"/>
              <a:t>19500 and 19600 -&gt;Long Covering</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35</a:t>
            </a:fld>
            <a:endParaRPr lang="en-IN"/>
          </a:p>
        </p:txBody>
      </p:sp>
    </p:spTree>
    <p:extLst>
      <p:ext uri="{BB962C8B-B14F-4D97-AF65-F5344CB8AC3E}">
        <p14:creationId xmlns:p14="http://schemas.microsoft.com/office/powerpoint/2010/main" val="316092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36</a:t>
            </a:fld>
            <a:endParaRPr lang="en-IN"/>
          </a:p>
        </p:txBody>
      </p:sp>
    </p:spTree>
    <p:extLst>
      <p:ext uri="{BB962C8B-B14F-4D97-AF65-F5344CB8AC3E}">
        <p14:creationId xmlns:p14="http://schemas.microsoft.com/office/powerpoint/2010/main" val="4154489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is bearish overall.</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37</a:t>
            </a:fld>
            <a:endParaRPr lang="en-IN"/>
          </a:p>
        </p:txBody>
      </p:sp>
    </p:spTree>
    <p:extLst>
      <p:ext uri="{BB962C8B-B14F-4D97-AF65-F5344CB8AC3E}">
        <p14:creationId xmlns:p14="http://schemas.microsoft.com/office/powerpoint/2010/main" val="800746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Price-&gt;19355.9.</a:t>
            </a:r>
          </a:p>
          <a:p>
            <a:pPr marL="171450" indent="-171450">
              <a:buFont typeface="Arial" panose="020B0604020202020204" pitchFamily="34" charset="0"/>
              <a:buChar char="•"/>
            </a:pPr>
            <a:r>
              <a:rPr lang="en-US" dirty="0"/>
              <a:t>Market will not go below 19350 .</a:t>
            </a:r>
          </a:p>
          <a:p>
            <a:pPr marL="171450" indent="-171450">
              <a:buFont typeface="Arial" panose="020B0604020202020204" pitchFamily="34" charset="0"/>
              <a:buChar char="•"/>
            </a:pPr>
            <a:r>
              <a:rPr lang="en-US" dirty="0"/>
              <a:t>Upside looks limited due to shot build up on the call side.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38</a:t>
            </a:fld>
            <a:endParaRPr lang="en-IN"/>
          </a:p>
        </p:txBody>
      </p:sp>
    </p:spTree>
    <p:extLst>
      <p:ext uri="{BB962C8B-B14F-4D97-AF65-F5344CB8AC3E}">
        <p14:creationId xmlns:p14="http://schemas.microsoft.com/office/powerpoint/2010/main" val="3559217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price-&gt; Bearish View</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39</a:t>
            </a:fld>
            <a:endParaRPr lang="en-IN"/>
          </a:p>
        </p:txBody>
      </p:sp>
    </p:spTree>
    <p:extLst>
      <p:ext uri="{BB962C8B-B14F-4D97-AF65-F5344CB8AC3E}">
        <p14:creationId xmlns:p14="http://schemas.microsoft.com/office/powerpoint/2010/main" val="2752784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price-&gt; Bullish View</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40</a:t>
            </a:fld>
            <a:endParaRPr lang="en-IN"/>
          </a:p>
        </p:txBody>
      </p:sp>
    </p:spTree>
    <p:extLst>
      <p:ext uri="{BB962C8B-B14F-4D97-AF65-F5344CB8AC3E}">
        <p14:creationId xmlns:p14="http://schemas.microsoft.com/office/powerpoint/2010/main" val="389226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Shot covering on all the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11</a:t>
            </a:fld>
            <a:endParaRPr lang="en-IN"/>
          </a:p>
        </p:txBody>
      </p:sp>
    </p:spTree>
    <p:extLst>
      <p:ext uri="{BB962C8B-B14F-4D97-AF65-F5344CB8AC3E}">
        <p14:creationId xmlns:p14="http://schemas.microsoft.com/office/powerpoint/2010/main" val="2167041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opposed to the expectation market was not side ways but the closing is very close to the opening.</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41</a:t>
            </a:fld>
            <a:endParaRPr lang="en-IN"/>
          </a:p>
        </p:txBody>
      </p:sp>
    </p:spTree>
    <p:extLst>
      <p:ext uri="{BB962C8B-B14F-4D97-AF65-F5344CB8AC3E}">
        <p14:creationId xmlns:p14="http://schemas.microsoft.com/office/powerpoint/2010/main" val="375240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Market closed at 19564.5</a:t>
            </a:r>
          </a:p>
          <a:p>
            <a:pPr marL="171450" indent="-171450">
              <a:buFont typeface="Arial" panose="020B0604020202020204" pitchFamily="34" charset="0"/>
              <a:buChar char="•"/>
            </a:pPr>
            <a:r>
              <a:rPr lang="en-US" dirty="0"/>
              <a:t>Long build up above the ATM strike price on call side and shot covering at strike price below the ATM-&gt; Bullish sentiment tomorrow</a:t>
            </a:r>
          </a:p>
          <a:p>
            <a:pPr marL="171450" indent="-171450">
              <a:buFont typeface="Arial" panose="020B0604020202020204" pitchFamily="34" charset="0"/>
              <a:buChar char="•"/>
            </a:pPr>
            <a:r>
              <a:rPr lang="en-US" dirty="0"/>
              <a:t>Shot buildup on the put side on all the strike price signify the bullish movement</a:t>
            </a:r>
          </a:p>
          <a:p>
            <a:pPr marL="171450" indent="-171450">
              <a:buFont typeface="Arial" panose="020B0604020202020204" pitchFamily="34" charset="0"/>
              <a:buChar char="•"/>
            </a:pPr>
            <a:r>
              <a:rPr lang="en-US" dirty="0"/>
              <a:t>19500 and 19550 will act as the good support as the high shot build up on the put side and large shot covering on the call side.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42</a:t>
            </a:fld>
            <a:endParaRPr lang="en-IN"/>
          </a:p>
        </p:txBody>
      </p:sp>
    </p:spTree>
    <p:extLst>
      <p:ext uri="{BB962C8B-B14F-4D97-AF65-F5344CB8AC3E}">
        <p14:creationId xmlns:p14="http://schemas.microsoft.com/office/powerpoint/2010/main" val="298803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the strike price 19500, 19600 </a:t>
            </a:r>
          </a:p>
          <a:p>
            <a:pPr marL="171450" indent="-171450">
              <a:buFont typeface="Arial" panose="020B0604020202020204" pitchFamily="34" charset="0"/>
              <a:buChar char="•"/>
            </a:pPr>
            <a:r>
              <a:rPr lang="en-US" dirty="0"/>
              <a:t>Long buildup on 19700</a:t>
            </a:r>
          </a:p>
          <a:p>
            <a:pPr marL="171450" indent="-171450">
              <a:buFont typeface="Arial" panose="020B0604020202020204" pitchFamily="34" charset="0"/>
              <a:buChar char="•"/>
            </a:pPr>
            <a:r>
              <a:rPr lang="en-US" dirty="0"/>
              <a:t>Bullish sentiment</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43</a:t>
            </a:fld>
            <a:endParaRPr lang="en-IN"/>
          </a:p>
        </p:txBody>
      </p:sp>
    </p:spTree>
    <p:extLst>
      <p:ext uri="{BB962C8B-B14F-4D97-AF65-F5344CB8AC3E}">
        <p14:creationId xmlns:p14="http://schemas.microsoft.com/office/powerpoint/2010/main" val="3710970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the put side on all the strike prices indicating bullish sentiment. </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44</a:t>
            </a:fld>
            <a:endParaRPr lang="en-IN"/>
          </a:p>
        </p:txBody>
      </p:sp>
    </p:spTree>
    <p:extLst>
      <p:ext uri="{BB962C8B-B14F-4D97-AF65-F5344CB8AC3E}">
        <p14:creationId xmlns:p14="http://schemas.microsoft.com/office/powerpoint/2010/main" val="4209753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was bullish next day</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45</a:t>
            </a:fld>
            <a:endParaRPr lang="en-IN"/>
          </a:p>
        </p:txBody>
      </p:sp>
    </p:spTree>
    <p:extLst>
      <p:ext uri="{BB962C8B-B14F-4D97-AF65-F5344CB8AC3E}">
        <p14:creationId xmlns:p14="http://schemas.microsoft.com/office/powerpoint/2010/main" val="4175347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is 19711.45</a:t>
            </a:r>
          </a:p>
          <a:p>
            <a:pPr marL="171450" indent="-171450">
              <a:buFont typeface="Arial" panose="020B0604020202020204" pitchFamily="34" charset="0"/>
              <a:buChar char="•"/>
            </a:pPr>
            <a:r>
              <a:rPr lang="en-US" dirty="0"/>
              <a:t>19700 and 19600 is the good support due to the very high Open interest buildup on put side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46</a:t>
            </a:fld>
            <a:endParaRPr lang="en-IN"/>
          </a:p>
        </p:txBody>
      </p:sp>
    </p:spTree>
    <p:extLst>
      <p:ext uri="{BB962C8B-B14F-4D97-AF65-F5344CB8AC3E}">
        <p14:creationId xmlns:p14="http://schemas.microsoft.com/office/powerpoint/2010/main" val="3222719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prices-&gt;Bullish View</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47</a:t>
            </a:fld>
            <a:endParaRPr lang="en-IN"/>
          </a:p>
        </p:txBody>
      </p:sp>
    </p:spTree>
    <p:extLst>
      <p:ext uri="{BB962C8B-B14F-4D97-AF65-F5344CB8AC3E}">
        <p14:creationId xmlns:p14="http://schemas.microsoft.com/office/powerpoint/2010/main" val="2044743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19400-&gt;shot covering</a:t>
            </a:r>
          </a:p>
          <a:p>
            <a:pPr marL="171450" indent="-171450">
              <a:buFont typeface="Arial" panose="020B0604020202020204" pitchFamily="34" charset="0"/>
              <a:buChar char="•"/>
            </a:pPr>
            <a:r>
              <a:rPr lang="en-US" dirty="0"/>
              <a:t>19500, 19600 -&gt; Long covering</a:t>
            </a:r>
          </a:p>
          <a:p>
            <a:pPr marL="171450" indent="-171450">
              <a:buFont typeface="Arial" panose="020B0604020202020204" pitchFamily="34" charset="0"/>
              <a:buChar char="•"/>
            </a:pPr>
            <a:r>
              <a:rPr lang="en-US" dirty="0"/>
              <a:t>Bullish View</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48</a:t>
            </a:fld>
            <a:endParaRPr lang="en-IN"/>
          </a:p>
        </p:txBody>
      </p:sp>
    </p:spTree>
    <p:extLst>
      <p:ext uri="{BB962C8B-B14F-4D97-AF65-F5344CB8AC3E}">
        <p14:creationId xmlns:p14="http://schemas.microsoft.com/office/powerpoint/2010/main" val="96566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held the support of 19700 and haven’t broken that but the market was bearish</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49</a:t>
            </a:fld>
            <a:endParaRPr lang="en-IN"/>
          </a:p>
        </p:txBody>
      </p:sp>
    </p:spTree>
    <p:extLst>
      <p:ext uri="{BB962C8B-B14F-4D97-AF65-F5344CB8AC3E}">
        <p14:creationId xmlns:p14="http://schemas.microsoft.com/office/powerpoint/2010/main" val="4199730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is 19749.25</a:t>
            </a:r>
          </a:p>
          <a:p>
            <a:pPr marL="171450" indent="-171450">
              <a:buFont typeface="Arial" panose="020B0604020202020204" pitchFamily="34" charset="0"/>
              <a:buChar char="•"/>
            </a:pPr>
            <a:r>
              <a:rPr lang="en-US" dirty="0"/>
              <a:t>There is the heavy shot buildup on the call side so market is expected to face the fight at opening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50</a:t>
            </a:fld>
            <a:endParaRPr lang="en-IN"/>
          </a:p>
        </p:txBody>
      </p:sp>
    </p:spTree>
    <p:extLst>
      <p:ext uri="{BB962C8B-B14F-4D97-AF65-F5344CB8AC3E}">
        <p14:creationId xmlns:p14="http://schemas.microsoft.com/office/powerpoint/2010/main" val="501901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covering on all the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12</a:t>
            </a:fld>
            <a:endParaRPr lang="en-IN"/>
          </a:p>
        </p:txBody>
      </p:sp>
    </p:spTree>
    <p:extLst>
      <p:ext uri="{BB962C8B-B14F-4D97-AF65-F5344CB8AC3E}">
        <p14:creationId xmlns:p14="http://schemas.microsoft.com/office/powerpoint/2010/main" val="3747282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19800-&gt;shot covering</a:t>
            </a:r>
          </a:p>
          <a:p>
            <a:pPr marL="171450" indent="-171450">
              <a:buFont typeface="Arial" panose="020B0604020202020204" pitchFamily="34" charset="0"/>
              <a:buChar char="•"/>
            </a:pPr>
            <a:r>
              <a:rPr lang="en-US" dirty="0"/>
              <a:t>19900-&gt;shot buildup</a:t>
            </a:r>
          </a:p>
          <a:p>
            <a:pPr marL="171450" indent="-171450">
              <a:buFont typeface="Arial" panose="020B0604020202020204" pitchFamily="34" charset="0"/>
              <a:buChar char="•"/>
            </a:pPr>
            <a:r>
              <a:rPr lang="en-US" dirty="0"/>
              <a:t>20000-&gt;Shot buildup</a:t>
            </a:r>
          </a:p>
          <a:p>
            <a:pPr marL="171450" indent="-171450">
              <a:buFont typeface="Arial" panose="020B0604020202020204" pitchFamily="34" charset="0"/>
              <a:buChar char="•"/>
            </a:pPr>
            <a:r>
              <a:rPr lang="en-US" dirty="0"/>
              <a:t>So from the call side opinion is that might 19800 level be broken but other strike price will behave as the good resistance.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51</a:t>
            </a:fld>
            <a:endParaRPr lang="en-IN"/>
          </a:p>
        </p:txBody>
      </p:sp>
    </p:spTree>
    <p:extLst>
      <p:ext uri="{BB962C8B-B14F-4D97-AF65-F5344CB8AC3E}">
        <p14:creationId xmlns:p14="http://schemas.microsoft.com/office/powerpoint/2010/main" val="1085012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 </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52</a:t>
            </a:fld>
            <a:endParaRPr lang="en-IN"/>
          </a:p>
        </p:txBody>
      </p:sp>
    </p:spTree>
    <p:extLst>
      <p:ext uri="{BB962C8B-B14F-4D97-AF65-F5344CB8AC3E}">
        <p14:creationId xmlns:p14="http://schemas.microsoft.com/office/powerpoint/2010/main" val="1255972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was mostly sideways with big movement in bearish direction but the market was not able to break the 19900 level and the 19750 are was the effective support so as expected market haven’t gone down too much. </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53</a:t>
            </a:fld>
            <a:endParaRPr lang="en-IN"/>
          </a:p>
        </p:txBody>
      </p:sp>
    </p:spTree>
    <p:extLst>
      <p:ext uri="{BB962C8B-B14F-4D97-AF65-F5344CB8AC3E}">
        <p14:creationId xmlns:p14="http://schemas.microsoft.com/office/powerpoint/2010/main" val="2467120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is 19833.15</a:t>
            </a:r>
          </a:p>
          <a:p>
            <a:pPr marL="171450" indent="-171450">
              <a:buFont typeface="Arial" panose="020B0604020202020204" pitchFamily="34" charset="0"/>
              <a:buChar char="•"/>
            </a:pPr>
            <a:r>
              <a:rPr lang="en-IN" dirty="0"/>
              <a:t>19800 will be the best support as the huge shot covering is done on the call side and large shot buildup on the put side.</a:t>
            </a:r>
          </a:p>
          <a:p>
            <a:pPr marL="171450" indent="-171450">
              <a:buFont typeface="Arial" panose="020B0604020202020204" pitchFamily="34" charset="0"/>
              <a:buChar char="•"/>
            </a:pPr>
            <a:r>
              <a:rPr lang="en-IN" dirty="0"/>
              <a:t>19950 is the best resistance and the market may move flawlessly from 19800 to 19950 a 150 points move.</a:t>
            </a:r>
            <a:endParaRPr lang="en-US" dirty="0"/>
          </a:p>
        </p:txBody>
      </p:sp>
      <p:sp>
        <p:nvSpPr>
          <p:cNvPr id="4" name="Slide Number Placeholder 3"/>
          <p:cNvSpPr>
            <a:spLocks noGrp="1"/>
          </p:cNvSpPr>
          <p:nvPr>
            <p:ph type="sldNum" sz="quarter" idx="5"/>
          </p:nvPr>
        </p:nvSpPr>
        <p:spPr/>
        <p:txBody>
          <a:bodyPr/>
          <a:lstStyle/>
          <a:p>
            <a:fld id="{15E6D869-3F49-45EE-8D03-CCCEA462AE8D}" type="slidenum">
              <a:rPr lang="en-IN" smtClean="0"/>
              <a:t>54</a:t>
            </a:fld>
            <a:endParaRPr lang="en-IN"/>
          </a:p>
        </p:txBody>
      </p:sp>
    </p:spTree>
    <p:extLst>
      <p:ext uri="{BB962C8B-B14F-4D97-AF65-F5344CB8AC3E}">
        <p14:creationId xmlns:p14="http://schemas.microsoft.com/office/powerpoint/2010/main" val="41060281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19800 and 19900 -&gt; Shot covering (Bullish view)</a:t>
            </a:r>
          </a:p>
          <a:p>
            <a:pPr marL="171450" indent="-171450">
              <a:buFont typeface="Arial" panose="020B0604020202020204" pitchFamily="34" charset="0"/>
              <a:buChar char="•"/>
            </a:pPr>
            <a:r>
              <a:rPr lang="en-US" dirty="0"/>
              <a:t>20000 -&gt; Shot buildup</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55</a:t>
            </a:fld>
            <a:endParaRPr lang="en-IN"/>
          </a:p>
        </p:txBody>
      </p:sp>
    </p:spTree>
    <p:extLst>
      <p:ext uri="{BB962C8B-B14F-4D97-AF65-F5344CB8AC3E}">
        <p14:creationId xmlns:p14="http://schemas.microsoft.com/office/powerpoint/2010/main" val="1167886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19600 and 19700 -&gt; Long covering </a:t>
            </a:r>
          </a:p>
          <a:p>
            <a:pPr marL="171450" indent="-171450">
              <a:buFont typeface="Arial" panose="020B0604020202020204" pitchFamily="34" charset="0"/>
              <a:buChar char="•"/>
            </a:pPr>
            <a:r>
              <a:rPr lang="en-US" dirty="0"/>
              <a:t>19800 -&gt; Shot buildup</a:t>
            </a:r>
          </a:p>
        </p:txBody>
      </p:sp>
      <p:sp>
        <p:nvSpPr>
          <p:cNvPr id="4" name="Slide Number Placeholder 3"/>
          <p:cNvSpPr>
            <a:spLocks noGrp="1"/>
          </p:cNvSpPr>
          <p:nvPr>
            <p:ph type="sldNum" sz="quarter" idx="5"/>
          </p:nvPr>
        </p:nvSpPr>
        <p:spPr/>
        <p:txBody>
          <a:bodyPr/>
          <a:lstStyle/>
          <a:p>
            <a:fld id="{15E6D869-3F49-45EE-8D03-CCCEA462AE8D}" type="slidenum">
              <a:rPr lang="en-IN" smtClean="0"/>
              <a:t>56</a:t>
            </a:fld>
            <a:endParaRPr lang="en-IN"/>
          </a:p>
        </p:txBody>
      </p:sp>
    </p:spTree>
    <p:extLst>
      <p:ext uri="{BB962C8B-B14F-4D97-AF65-F5344CB8AC3E}">
        <p14:creationId xmlns:p14="http://schemas.microsoft.com/office/powerpoint/2010/main" val="2606646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closed bullish but it went down but not much below the 19800 and not much above the 19900 these zones act as the good resistance and support level.</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57</a:t>
            </a:fld>
            <a:endParaRPr lang="en-IN"/>
          </a:p>
        </p:txBody>
      </p:sp>
    </p:spTree>
    <p:extLst>
      <p:ext uri="{BB962C8B-B14F-4D97-AF65-F5344CB8AC3E}">
        <p14:creationId xmlns:p14="http://schemas.microsoft.com/office/powerpoint/2010/main" val="1750945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is 19745</a:t>
            </a:r>
          </a:p>
          <a:p>
            <a:pPr marL="171450" indent="-171450">
              <a:buFont typeface="Arial" panose="020B0604020202020204" pitchFamily="34" charset="0"/>
              <a:buChar char="•"/>
            </a:pPr>
            <a:r>
              <a:rPr lang="en-US" dirty="0"/>
              <a:t>Bearish sentiment on all the strike price with 19800 as the good resistance due to high shot buildup on the call side and large shot covering on the put side.</a:t>
            </a:r>
          </a:p>
          <a:p>
            <a:pPr marL="171450" indent="-171450">
              <a:buFont typeface="Arial" panose="020B0604020202020204" pitchFamily="34" charset="0"/>
              <a:buChar char="•"/>
            </a:pPr>
            <a:r>
              <a:rPr lang="en-US" dirty="0"/>
              <a:t>There is no important support visible till 19500 due to heavy shot buildup on the put side.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5E6D869-3F49-45EE-8D03-CCCEA462AE8D}" type="slidenum">
              <a:rPr lang="en-IN" smtClean="0"/>
              <a:t>58</a:t>
            </a:fld>
            <a:endParaRPr lang="en-IN"/>
          </a:p>
        </p:txBody>
      </p:sp>
    </p:spTree>
    <p:extLst>
      <p:ext uri="{BB962C8B-B14F-4D97-AF65-F5344CB8AC3E}">
        <p14:creationId xmlns:p14="http://schemas.microsoft.com/office/powerpoint/2010/main" val="1942078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19800-&gt;Shot covering</a:t>
            </a:r>
          </a:p>
          <a:p>
            <a:pPr marL="171450" indent="-171450">
              <a:buFont typeface="Arial" panose="020B0604020202020204" pitchFamily="34" charset="0"/>
              <a:buChar char="•"/>
            </a:pPr>
            <a:r>
              <a:rPr lang="en-US" dirty="0"/>
              <a:t>19900 -&gt; Long covering</a:t>
            </a:r>
          </a:p>
          <a:p>
            <a:pPr marL="171450" indent="-171450">
              <a:buFont typeface="Arial" panose="020B0604020202020204" pitchFamily="34" charset="0"/>
              <a:buChar char="•"/>
            </a:pPr>
            <a:r>
              <a:rPr lang="en-US" dirty="0"/>
              <a:t>20000 -&gt; Shot buildup </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59</a:t>
            </a:fld>
            <a:endParaRPr lang="en-IN"/>
          </a:p>
        </p:txBody>
      </p:sp>
    </p:spTree>
    <p:extLst>
      <p:ext uri="{BB962C8B-B14F-4D97-AF65-F5344CB8AC3E}">
        <p14:creationId xmlns:p14="http://schemas.microsoft.com/office/powerpoint/2010/main" val="2230998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19500 and 19700 -&gt; Long covering </a:t>
            </a:r>
          </a:p>
          <a:p>
            <a:pPr marL="171450" indent="-171450">
              <a:buFont typeface="Arial" panose="020B0604020202020204" pitchFamily="34" charset="0"/>
              <a:buChar char="•"/>
            </a:pPr>
            <a:r>
              <a:rPr lang="en-US" dirty="0"/>
              <a:t>19800 -&gt; Shot covering</a:t>
            </a:r>
          </a:p>
        </p:txBody>
      </p:sp>
      <p:sp>
        <p:nvSpPr>
          <p:cNvPr id="4" name="Slide Number Placeholder 3"/>
          <p:cNvSpPr>
            <a:spLocks noGrp="1"/>
          </p:cNvSpPr>
          <p:nvPr>
            <p:ph type="sldNum" sz="quarter" idx="5"/>
          </p:nvPr>
        </p:nvSpPr>
        <p:spPr/>
        <p:txBody>
          <a:bodyPr/>
          <a:lstStyle/>
          <a:p>
            <a:fld id="{15E6D869-3F49-45EE-8D03-CCCEA462AE8D}" type="slidenum">
              <a:rPr lang="en-IN" smtClean="0"/>
              <a:t>60</a:t>
            </a:fld>
            <a:endParaRPr lang="en-IN"/>
          </a:p>
        </p:txBody>
      </p:sp>
    </p:spTree>
    <p:extLst>
      <p:ext uri="{BB962C8B-B14F-4D97-AF65-F5344CB8AC3E}">
        <p14:creationId xmlns:p14="http://schemas.microsoft.com/office/powerpoint/2010/main" val="209519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the 18700 and the 18800 strike price indicating bullish view </a:t>
            </a:r>
          </a:p>
          <a:p>
            <a:pPr marL="171450" indent="-171450">
              <a:buFont typeface="Arial" panose="020B0604020202020204" pitchFamily="34" charset="0"/>
              <a:buChar char="•"/>
            </a:pPr>
            <a:r>
              <a:rPr lang="en-US" dirty="0"/>
              <a:t>Long build up on the 18900 strike price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15</a:t>
            </a:fld>
            <a:endParaRPr lang="en-IN"/>
          </a:p>
        </p:txBody>
      </p:sp>
    </p:spTree>
    <p:extLst>
      <p:ext uri="{BB962C8B-B14F-4D97-AF65-F5344CB8AC3E}">
        <p14:creationId xmlns:p14="http://schemas.microsoft.com/office/powerpoint/2010/main" val="2220636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was bearish and the 19800 act as the good resistance but market was not able to reach to 19500 reversal point.</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61</a:t>
            </a:fld>
            <a:endParaRPr lang="en-IN"/>
          </a:p>
        </p:txBody>
      </p:sp>
    </p:spTree>
    <p:extLst>
      <p:ext uri="{BB962C8B-B14F-4D97-AF65-F5344CB8AC3E}">
        <p14:creationId xmlns:p14="http://schemas.microsoft.com/office/powerpoint/2010/main" val="2562635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Price=19672.35</a:t>
            </a:r>
          </a:p>
          <a:p>
            <a:pPr marL="171450" indent="-171450">
              <a:buFont typeface="Arial" panose="020B0604020202020204" pitchFamily="34" charset="0"/>
              <a:buChar char="•"/>
            </a:pPr>
            <a:r>
              <a:rPr lang="en-US" dirty="0"/>
              <a:t>Market will be bearish next day with 19700 acting as the best resistance</a:t>
            </a:r>
          </a:p>
          <a:p>
            <a:pPr marL="171450" indent="-171450">
              <a:buFont typeface="Arial" panose="020B0604020202020204" pitchFamily="34" charset="0"/>
              <a:buChar char="•"/>
            </a:pPr>
            <a:r>
              <a:rPr lang="en-US" dirty="0"/>
              <a:t>On call side all strike prices is bearish</a:t>
            </a:r>
          </a:p>
          <a:p>
            <a:pPr marL="171450" indent="-171450">
              <a:buFont typeface="Arial" panose="020B0604020202020204" pitchFamily="34" charset="0"/>
              <a:buChar char="•"/>
            </a:pPr>
            <a:r>
              <a:rPr lang="en-US" dirty="0"/>
              <a:t>On put side above ATM strike prices are bearish in nature and best support is the 19550 </a:t>
            </a:r>
          </a:p>
        </p:txBody>
      </p:sp>
      <p:sp>
        <p:nvSpPr>
          <p:cNvPr id="4" name="Slide Number Placeholder 3"/>
          <p:cNvSpPr>
            <a:spLocks noGrp="1"/>
          </p:cNvSpPr>
          <p:nvPr>
            <p:ph type="sldNum" sz="quarter" idx="5"/>
          </p:nvPr>
        </p:nvSpPr>
        <p:spPr/>
        <p:txBody>
          <a:bodyPr/>
          <a:lstStyle/>
          <a:p>
            <a:fld id="{15E6D869-3F49-45EE-8D03-CCCEA462AE8D}" type="slidenum">
              <a:rPr lang="en-IN" smtClean="0"/>
              <a:t>62</a:t>
            </a:fld>
            <a:endParaRPr lang="en-IN"/>
          </a:p>
        </p:txBody>
      </p:sp>
    </p:spTree>
    <p:extLst>
      <p:ext uri="{BB962C8B-B14F-4D97-AF65-F5344CB8AC3E}">
        <p14:creationId xmlns:p14="http://schemas.microsoft.com/office/powerpoint/2010/main" val="27294952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19700-&gt;Shot buildup</a:t>
            </a:r>
          </a:p>
          <a:p>
            <a:pPr marL="171450" indent="-171450">
              <a:buFont typeface="Arial" panose="020B0604020202020204" pitchFamily="34" charset="0"/>
              <a:buChar char="•"/>
            </a:pPr>
            <a:r>
              <a:rPr lang="en-US" dirty="0"/>
              <a:t>19800, 19850, 19900 -&gt; Long covering</a:t>
            </a:r>
          </a:p>
          <a:p>
            <a:pPr marL="171450" indent="-171450">
              <a:buFont typeface="Arial" panose="020B0604020202020204" pitchFamily="34" charset="0"/>
              <a:buChar char="•"/>
            </a:pPr>
            <a:r>
              <a:rPr lang="en-US" dirty="0"/>
              <a:t>Bearish with 19700 acting as the best resistance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63</a:t>
            </a:fld>
            <a:endParaRPr lang="en-IN"/>
          </a:p>
        </p:txBody>
      </p:sp>
    </p:spTree>
    <p:extLst>
      <p:ext uri="{BB962C8B-B14F-4D97-AF65-F5344CB8AC3E}">
        <p14:creationId xmlns:p14="http://schemas.microsoft.com/office/powerpoint/2010/main" val="3549134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prices.</a:t>
            </a:r>
          </a:p>
        </p:txBody>
      </p:sp>
      <p:sp>
        <p:nvSpPr>
          <p:cNvPr id="4" name="Slide Number Placeholder 3"/>
          <p:cNvSpPr>
            <a:spLocks noGrp="1"/>
          </p:cNvSpPr>
          <p:nvPr>
            <p:ph type="sldNum" sz="quarter" idx="5"/>
          </p:nvPr>
        </p:nvSpPr>
        <p:spPr/>
        <p:txBody>
          <a:bodyPr/>
          <a:lstStyle/>
          <a:p>
            <a:fld id="{15E6D869-3F49-45EE-8D03-CCCEA462AE8D}" type="slidenum">
              <a:rPr lang="en-IN" smtClean="0"/>
              <a:t>64</a:t>
            </a:fld>
            <a:endParaRPr lang="en-IN"/>
          </a:p>
        </p:txBody>
      </p:sp>
    </p:spTree>
    <p:extLst>
      <p:ext uri="{BB962C8B-B14F-4D97-AF65-F5344CB8AC3E}">
        <p14:creationId xmlns:p14="http://schemas.microsoft.com/office/powerpoint/2010/main" val="40745793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19700 was very good </a:t>
            </a:r>
            <a:r>
              <a:rPr lang="en-US" dirty="0"/>
              <a:t>resistance</a:t>
            </a:r>
            <a:r>
              <a:rPr lang="en-US" b="1" dirty="0">
                <a:solidFill>
                  <a:srgbClr val="FF0000"/>
                </a:solidFill>
              </a:rPr>
              <a:t> and market closed bearish.</a:t>
            </a:r>
          </a:p>
          <a:p>
            <a:pPr marL="171450" indent="-171450">
              <a:buFont typeface="Arial" panose="020B0604020202020204" pitchFamily="34" charset="0"/>
              <a:buChar char="•"/>
            </a:pPr>
            <a:r>
              <a:rPr lang="en-US" b="1" dirty="0">
                <a:solidFill>
                  <a:srgbClr val="FF0000"/>
                </a:solidFill>
              </a:rPr>
              <a:t>Market was mostly sideways.</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65</a:t>
            </a:fld>
            <a:endParaRPr lang="en-IN"/>
          </a:p>
        </p:txBody>
      </p:sp>
    </p:spTree>
    <p:extLst>
      <p:ext uri="{BB962C8B-B14F-4D97-AF65-F5344CB8AC3E}">
        <p14:creationId xmlns:p14="http://schemas.microsoft.com/office/powerpoint/2010/main" val="22907454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price=19680.6</a:t>
            </a:r>
          </a:p>
          <a:p>
            <a:pPr marL="171450" indent="-171450">
              <a:buFont typeface="Arial" panose="020B0604020202020204" pitchFamily="34" charset="0"/>
              <a:buChar char="•"/>
            </a:pPr>
            <a:r>
              <a:rPr lang="en-US" dirty="0"/>
              <a:t>19700 is the good resistance and the 19650 is the good support </a:t>
            </a:r>
          </a:p>
          <a:p>
            <a:pPr marL="171450" indent="-171450">
              <a:buFont typeface="Arial" panose="020B0604020202020204" pitchFamily="34" charset="0"/>
              <a:buChar char="•"/>
            </a:pPr>
            <a:r>
              <a:rPr lang="en-US" dirty="0"/>
              <a:t>Market may remain may remain mild bearish</a:t>
            </a:r>
          </a:p>
        </p:txBody>
      </p:sp>
      <p:sp>
        <p:nvSpPr>
          <p:cNvPr id="4" name="Slide Number Placeholder 3"/>
          <p:cNvSpPr>
            <a:spLocks noGrp="1"/>
          </p:cNvSpPr>
          <p:nvPr>
            <p:ph type="sldNum" sz="quarter" idx="5"/>
          </p:nvPr>
        </p:nvSpPr>
        <p:spPr/>
        <p:txBody>
          <a:bodyPr/>
          <a:lstStyle/>
          <a:p>
            <a:fld id="{15E6D869-3F49-45EE-8D03-CCCEA462AE8D}" type="slidenum">
              <a:rPr lang="en-IN" smtClean="0"/>
              <a:t>66</a:t>
            </a:fld>
            <a:endParaRPr lang="en-IN"/>
          </a:p>
        </p:txBody>
      </p:sp>
    </p:spTree>
    <p:extLst>
      <p:ext uri="{BB962C8B-B14F-4D97-AF65-F5344CB8AC3E}">
        <p14:creationId xmlns:p14="http://schemas.microsoft.com/office/powerpoint/2010/main" val="246273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19700, 19800-&gt; Long covering</a:t>
            </a:r>
          </a:p>
          <a:p>
            <a:pPr marL="171450" indent="-171450">
              <a:buFont typeface="Arial" panose="020B0604020202020204" pitchFamily="34" charset="0"/>
              <a:buChar char="•"/>
            </a:pPr>
            <a:r>
              <a:rPr lang="en-US" dirty="0"/>
              <a:t>20000-&gt;Shot build up</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67</a:t>
            </a:fld>
            <a:endParaRPr lang="en-IN"/>
          </a:p>
        </p:txBody>
      </p:sp>
    </p:spTree>
    <p:extLst>
      <p:ext uri="{BB962C8B-B14F-4D97-AF65-F5344CB8AC3E}">
        <p14:creationId xmlns:p14="http://schemas.microsoft.com/office/powerpoint/2010/main" val="1336692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19400, 19500 -&gt; Shot build up</a:t>
            </a:r>
          </a:p>
          <a:p>
            <a:pPr marL="171450" indent="-171450">
              <a:buFont typeface="Arial" panose="020B0604020202020204" pitchFamily="34" charset="0"/>
              <a:buChar char="•"/>
            </a:pPr>
            <a:r>
              <a:rPr lang="en-US" dirty="0"/>
              <a:t>19600, 19700 -&gt; Long covering</a:t>
            </a:r>
          </a:p>
        </p:txBody>
      </p:sp>
      <p:sp>
        <p:nvSpPr>
          <p:cNvPr id="4" name="Slide Number Placeholder 3"/>
          <p:cNvSpPr>
            <a:spLocks noGrp="1"/>
          </p:cNvSpPr>
          <p:nvPr>
            <p:ph type="sldNum" sz="quarter" idx="5"/>
          </p:nvPr>
        </p:nvSpPr>
        <p:spPr/>
        <p:txBody>
          <a:bodyPr/>
          <a:lstStyle/>
          <a:p>
            <a:fld id="{15E6D869-3F49-45EE-8D03-CCCEA462AE8D}" type="slidenum">
              <a:rPr lang="en-IN" smtClean="0"/>
              <a:t>68</a:t>
            </a:fld>
            <a:endParaRPr lang="en-IN"/>
          </a:p>
        </p:txBody>
      </p:sp>
    </p:spTree>
    <p:extLst>
      <p:ext uri="{BB962C8B-B14F-4D97-AF65-F5344CB8AC3E}">
        <p14:creationId xmlns:p14="http://schemas.microsoft.com/office/powerpoint/2010/main" val="19462166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opposed to the expectation market as bullish and 19700 was not the good resistance as the market opened much above it.</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69</a:t>
            </a:fld>
            <a:endParaRPr lang="en-IN"/>
          </a:p>
        </p:txBody>
      </p:sp>
    </p:spTree>
    <p:extLst>
      <p:ext uri="{BB962C8B-B14F-4D97-AF65-F5344CB8AC3E}">
        <p14:creationId xmlns:p14="http://schemas.microsoft.com/office/powerpoint/2010/main" val="10439745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19778.3</a:t>
            </a:r>
          </a:p>
          <a:p>
            <a:pPr marL="171450" indent="-171450">
              <a:buFont typeface="Arial" panose="020B0604020202020204" pitchFamily="34" charset="0"/>
              <a:buChar char="•"/>
            </a:pPr>
            <a:r>
              <a:rPr lang="en-US" dirty="0"/>
              <a:t>19750 will be the best support due to the high shot build up on put side and next good support is 19800 </a:t>
            </a:r>
          </a:p>
          <a:p>
            <a:pPr marL="171450" indent="-171450">
              <a:buFont typeface="Arial" panose="020B0604020202020204" pitchFamily="34" charset="0"/>
              <a:buChar char="•"/>
            </a:pPr>
            <a:r>
              <a:rPr lang="en-US" dirty="0"/>
              <a:t>Market will be bullish as massive shot covering on the call side at 19700 and long build up at higher strike price</a:t>
            </a:r>
          </a:p>
        </p:txBody>
      </p:sp>
      <p:sp>
        <p:nvSpPr>
          <p:cNvPr id="4" name="Slide Number Placeholder 3"/>
          <p:cNvSpPr>
            <a:spLocks noGrp="1"/>
          </p:cNvSpPr>
          <p:nvPr>
            <p:ph type="sldNum" sz="quarter" idx="5"/>
          </p:nvPr>
        </p:nvSpPr>
        <p:spPr/>
        <p:txBody>
          <a:bodyPr/>
          <a:lstStyle/>
          <a:p>
            <a:fld id="{15E6D869-3F49-45EE-8D03-CCCEA462AE8D}" type="slidenum">
              <a:rPr lang="en-IN" smtClean="0"/>
              <a:t>70</a:t>
            </a:fld>
            <a:endParaRPr lang="en-IN"/>
          </a:p>
        </p:txBody>
      </p:sp>
    </p:spTree>
    <p:extLst>
      <p:ext uri="{BB962C8B-B14F-4D97-AF65-F5344CB8AC3E}">
        <p14:creationId xmlns:p14="http://schemas.microsoft.com/office/powerpoint/2010/main" val="191762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covering on all the strike price indicating bullish view</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16</a:t>
            </a:fld>
            <a:endParaRPr lang="en-IN"/>
          </a:p>
        </p:txBody>
      </p:sp>
    </p:spTree>
    <p:extLst>
      <p:ext uri="{BB962C8B-B14F-4D97-AF65-F5344CB8AC3E}">
        <p14:creationId xmlns:p14="http://schemas.microsoft.com/office/powerpoint/2010/main" val="3213438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 -&gt; Bearish </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71</a:t>
            </a:fld>
            <a:endParaRPr lang="en-IN"/>
          </a:p>
        </p:txBody>
      </p:sp>
    </p:spTree>
    <p:extLst>
      <p:ext uri="{BB962C8B-B14F-4D97-AF65-F5344CB8AC3E}">
        <p14:creationId xmlns:p14="http://schemas.microsoft.com/office/powerpoint/2010/main" val="21935198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 -&gt; Bearish move</a:t>
            </a:r>
          </a:p>
        </p:txBody>
      </p:sp>
      <p:sp>
        <p:nvSpPr>
          <p:cNvPr id="4" name="Slide Number Placeholder 3"/>
          <p:cNvSpPr>
            <a:spLocks noGrp="1"/>
          </p:cNvSpPr>
          <p:nvPr>
            <p:ph type="sldNum" sz="quarter" idx="5"/>
          </p:nvPr>
        </p:nvSpPr>
        <p:spPr/>
        <p:txBody>
          <a:bodyPr/>
          <a:lstStyle/>
          <a:p>
            <a:fld id="{15E6D869-3F49-45EE-8D03-CCCEA462AE8D}" type="slidenum">
              <a:rPr lang="en-IN" smtClean="0"/>
              <a:t>72</a:t>
            </a:fld>
            <a:endParaRPr lang="en-IN"/>
          </a:p>
        </p:txBody>
      </p:sp>
    </p:spTree>
    <p:extLst>
      <p:ext uri="{BB962C8B-B14F-4D97-AF65-F5344CB8AC3E}">
        <p14:creationId xmlns:p14="http://schemas.microsoft.com/office/powerpoint/2010/main" val="30276856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FF0000"/>
                </a:solidFill>
              </a:rPr>
              <a:t>As expected market was bearish but the support 19750 and 19800 was broken after the consolidation. </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15E6D869-3F49-45EE-8D03-CCCEA462AE8D}" type="slidenum">
              <a:rPr lang="en-IN" smtClean="0"/>
              <a:t>73</a:t>
            </a:fld>
            <a:endParaRPr lang="en-IN"/>
          </a:p>
        </p:txBody>
      </p:sp>
    </p:spTree>
    <p:extLst>
      <p:ext uri="{BB962C8B-B14F-4D97-AF65-F5344CB8AC3E}">
        <p14:creationId xmlns:p14="http://schemas.microsoft.com/office/powerpoint/2010/main" val="17263136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19646.05</a:t>
            </a:r>
          </a:p>
          <a:p>
            <a:pPr marL="171450" indent="-171450">
              <a:buFont typeface="Arial" panose="020B0604020202020204" pitchFamily="34" charset="0"/>
              <a:buChar char="•"/>
            </a:pPr>
            <a:r>
              <a:rPr lang="en-IN" dirty="0"/>
              <a:t>All near ATM strike price is shot build up-&gt;Bearish sign</a:t>
            </a:r>
          </a:p>
          <a:p>
            <a:pPr marL="171450" indent="-171450">
              <a:buFont typeface="Arial" panose="020B0604020202020204" pitchFamily="34" charset="0"/>
              <a:buChar char="•"/>
            </a:pPr>
            <a:r>
              <a:rPr lang="en-IN" dirty="0"/>
              <a:t>19750 have the highest OI -&gt; Good resistance </a:t>
            </a:r>
          </a:p>
        </p:txBody>
      </p:sp>
      <p:sp>
        <p:nvSpPr>
          <p:cNvPr id="4" name="Slide Number Placeholder 3"/>
          <p:cNvSpPr>
            <a:spLocks noGrp="1"/>
          </p:cNvSpPr>
          <p:nvPr>
            <p:ph type="sldNum" sz="quarter" idx="5"/>
          </p:nvPr>
        </p:nvSpPr>
        <p:spPr/>
        <p:txBody>
          <a:bodyPr/>
          <a:lstStyle/>
          <a:p>
            <a:fld id="{F57880A7-98F3-42DA-A620-53CA46A4128F}" type="slidenum">
              <a:rPr lang="en-IN" smtClean="0"/>
              <a:t>74</a:t>
            </a:fld>
            <a:endParaRPr lang="en-IN"/>
          </a:p>
        </p:txBody>
      </p:sp>
    </p:spTree>
    <p:extLst>
      <p:ext uri="{BB962C8B-B14F-4D97-AF65-F5344CB8AC3E}">
        <p14:creationId xmlns:p14="http://schemas.microsoft.com/office/powerpoint/2010/main" val="41429510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on call side Shot Build up is on 19600 and also on the put side so market may remain sideways when it touches 19600</a:t>
            </a:r>
          </a:p>
          <a:p>
            <a:pPr marL="171450" indent="-171450">
              <a:buFont typeface="Arial" panose="020B0604020202020204" pitchFamily="34" charset="0"/>
              <a:buChar char="•"/>
            </a:pPr>
            <a:r>
              <a:rPr lang="en-US" dirty="0"/>
              <a:t>19600 and 19500 act as the best support</a:t>
            </a:r>
            <a:endParaRPr lang="en-IN" dirty="0"/>
          </a:p>
        </p:txBody>
      </p:sp>
      <p:sp>
        <p:nvSpPr>
          <p:cNvPr id="4" name="Slide Number Placeholder 3"/>
          <p:cNvSpPr>
            <a:spLocks noGrp="1"/>
          </p:cNvSpPr>
          <p:nvPr>
            <p:ph type="sldNum" sz="quarter" idx="5"/>
          </p:nvPr>
        </p:nvSpPr>
        <p:spPr/>
        <p:txBody>
          <a:bodyPr/>
          <a:lstStyle/>
          <a:p>
            <a:fld id="{F57880A7-98F3-42DA-A620-53CA46A4128F}" type="slidenum">
              <a:rPr lang="en-IN" smtClean="0"/>
              <a:t>75</a:t>
            </a:fld>
            <a:endParaRPr lang="en-IN"/>
          </a:p>
        </p:txBody>
      </p:sp>
    </p:spTree>
    <p:extLst>
      <p:ext uri="{BB962C8B-B14F-4D97-AF65-F5344CB8AC3E}">
        <p14:creationId xmlns:p14="http://schemas.microsoft.com/office/powerpoint/2010/main" val="12613202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price-&gt;Bullish view</a:t>
            </a:r>
          </a:p>
        </p:txBody>
      </p:sp>
      <p:sp>
        <p:nvSpPr>
          <p:cNvPr id="4" name="Slide Number Placeholder 3"/>
          <p:cNvSpPr>
            <a:spLocks noGrp="1"/>
          </p:cNvSpPr>
          <p:nvPr>
            <p:ph type="sldNum" sz="quarter" idx="5"/>
          </p:nvPr>
        </p:nvSpPr>
        <p:spPr/>
        <p:txBody>
          <a:bodyPr/>
          <a:lstStyle/>
          <a:p>
            <a:fld id="{F57880A7-98F3-42DA-A620-53CA46A4128F}" type="slidenum">
              <a:rPr lang="en-IN" smtClean="0"/>
              <a:t>76</a:t>
            </a:fld>
            <a:endParaRPr lang="en-IN"/>
          </a:p>
        </p:txBody>
      </p:sp>
    </p:spTree>
    <p:extLst>
      <p:ext uri="{BB962C8B-B14F-4D97-AF65-F5344CB8AC3E}">
        <p14:creationId xmlns:p14="http://schemas.microsoft.com/office/powerpoint/2010/main" val="9872413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price-&gt;Bullish view</a:t>
            </a:r>
            <a:endParaRPr lang="en-IN" dirty="0"/>
          </a:p>
        </p:txBody>
      </p:sp>
      <p:sp>
        <p:nvSpPr>
          <p:cNvPr id="4" name="Slide Number Placeholder 3"/>
          <p:cNvSpPr>
            <a:spLocks noGrp="1"/>
          </p:cNvSpPr>
          <p:nvPr>
            <p:ph type="sldNum" sz="quarter" idx="5"/>
          </p:nvPr>
        </p:nvSpPr>
        <p:spPr/>
        <p:txBody>
          <a:bodyPr/>
          <a:lstStyle/>
          <a:p>
            <a:fld id="{F57880A7-98F3-42DA-A620-53CA46A4128F}" type="slidenum">
              <a:rPr lang="en-IN" smtClean="0"/>
              <a:t>77</a:t>
            </a:fld>
            <a:endParaRPr lang="en-IN"/>
          </a:p>
        </p:txBody>
      </p:sp>
    </p:spTree>
    <p:extLst>
      <p:ext uri="{BB962C8B-B14F-4D97-AF65-F5344CB8AC3E}">
        <p14:creationId xmlns:p14="http://schemas.microsoft.com/office/powerpoint/2010/main" val="34095506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7880A7-98F3-42DA-A620-53CA46A4128F}" type="slidenum">
              <a:rPr lang="en-IN" smtClean="0"/>
              <a:t>78</a:t>
            </a:fld>
            <a:endParaRPr lang="en-IN"/>
          </a:p>
        </p:txBody>
      </p:sp>
    </p:spTree>
    <p:extLst>
      <p:ext uri="{BB962C8B-B14F-4D97-AF65-F5344CB8AC3E}">
        <p14:creationId xmlns:p14="http://schemas.microsoft.com/office/powerpoint/2010/main" val="766273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Closing Price- 19753.8</a:t>
            </a:r>
          </a:p>
          <a:p>
            <a:pPr marL="171450" indent="-171450">
              <a:buFont typeface="Arial" panose="020B0604020202020204" pitchFamily="34" charset="0"/>
              <a:buChar char="•"/>
            </a:pPr>
            <a:r>
              <a:rPr lang="en-US" dirty="0"/>
              <a:t>Bullish View due to all near ATM strike prices</a:t>
            </a:r>
          </a:p>
          <a:p>
            <a:endParaRPr lang="en-US" dirty="0"/>
          </a:p>
          <a:p>
            <a:endParaRPr lang="en-IN" dirty="0"/>
          </a:p>
        </p:txBody>
      </p:sp>
      <p:sp>
        <p:nvSpPr>
          <p:cNvPr id="4" name="Slide Number Placeholder 3"/>
          <p:cNvSpPr>
            <a:spLocks noGrp="1"/>
          </p:cNvSpPr>
          <p:nvPr>
            <p:ph type="sldNum" sz="quarter" idx="5"/>
          </p:nvPr>
        </p:nvSpPr>
        <p:spPr/>
        <p:txBody>
          <a:bodyPr/>
          <a:lstStyle/>
          <a:p>
            <a:fld id="{6D24446B-5C09-456E-8642-9E4CCE6B7693}" type="slidenum">
              <a:rPr lang="en-IN" smtClean="0"/>
              <a:t>79</a:t>
            </a:fld>
            <a:endParaRPr lang="en-IN"/>
          </a:p>
        </p:txBody>
      </p:sp>
    </p:spTree>
    <p:extLst>
      <p:ext uri="{BB962C8B-B14F-4D97-AF65-F5344CB8AC3E}">
        <p14:creationId xmlns:p14="http://schemas.microsoft.com/office/powerpoint/2010/main" val="26368621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19750 and 19700 will act as the good support due to high shot buildup on the put side.</a:t>
            </a:r>
            <a:endParaRPr lang="en-IN" dirty="0"/>
          </a:p>
        </p:txBody>
      </p:sp>
      <p:sp>
        <p:nvSpPr>
          <p:cNvPr id="4" name="Slide Number Placeholder 3"/>
          <p:cNvSpPr>
            <a:spLocks noGrp="1"/>
          </p:cNvSpPr>
          <p:nvPr>
            <p:ph type="sldNum" sz="quarter" idx="5"/>
          </p:nvPr>
        </p:nvSpPr>
        <p:spPr/>
        <p:txBody>
          <a:bodyPr/>
          <a:lstStyle/>
          <a:p>
            <a:fld id="{6D24446B-5C09-456E-8642-9E4CCE6B7693}" type="slidenum">
              <a:rPr lang="en-IN" smtClean="0"/>
              <a:t>80</a:t>
            </a:fld>
            <a:endParaRPr lang="en-IN"/>
          </a:p>
        </p:txBody>
      </p:sp>
    </p:spTree>
    <p:extLst>
      <p:ext uri="{BB962C8B-B14F-4D97-AF65-F5344CB8AC3E}">
        <p14:creationId xmlns:p14="http://schemas.microsoft.com/office/powerpoint/2010/main" val="20752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Heavy Bullish Sign on all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18</a:t>
            </a:fld>
            <a:endParaRPr lang="en-IN"/>
          </a:p>
        </p:txBody>
      </p:sp>
    </p:spTree>
    <p:extLst>
      <p:ext uri="{BB962C8B-B14F-4D97-AF65-F5344CB8AC3E}">
        <p14:creationId xmlns:p14="http://schemas.microsoft.com/office/powerpoint/2010/main" val="37505688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price-&gt; Bullish View</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D24446B-5C09-456E-8642-9E4CCE6B7693}" type="slidenum">
              <a:rPr lang="en-IN" smtClean="0"/>
              <a:t>81</a:t>
            </a:fld>
            <a:endParaRPr lang="en-IN"/>
          </a:p>
        </p:txBody>
      </p:sp>
    </p:spTree>
    <p:extLst>
      <p:ext uri="{BB962C8B-B14F-4D97-AF65-F5344CB8AC3E}">
        <p14:creationId xmlns:p14="http://schemas.microsoft.com/office/powerpoint/2010/main" val="33494736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price-&gt; Bullish View</a:t>
            </a:r>
            <a:endParaRPr lang="en-IN" dirty="0"/>
          </a:p>
        </p:txBody>
      </p:sp>
      <p:sp>
        <p:nvSpPr>
          <p:cNvPr id="4" name="Slide Number Placeholder 3"/>
          <p:cNvSpPr>
            <a:spLocks noGrp="1"/>
          </p:cNvSpPr>
          <p:nvPr>
            <p:ph type="sldNum" sz="quarter" idx="5"/>
          </p:nvPr>
        </p:nvSpPr>
        <p:spPr/>
        <p:txBody>
          <a:bodyPr/>
          <a:lstStyle/>
          <a:p>
            <a:fld id="{6D24446B-5C09-456E-8642-9E4CCE6B7693}" type="slidenum">
              <a:rPr lang="en-IN" smtClean="0"/>
              <a:t>82</a:t>
            </a:fld>
            <a:endParaRPr lang="en-IN"/>
          </a:p>
        </p:txBody>
      </p:sp>
    </p:spTree>
    <p:extLst>
      <p:ext uri="{BB962C8B-B14F-4D97-AF65-F5344CB8AC3E}">
        <p14:creationId xmlns:p14="http://schemas.microsoft.com/office/powerpoint/2010/main" val="31029721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B5CEA8"/>
                </a:solidFill>
                <a:effectLst/>
                <a:latin typeface="Consolas" panose="020B0609020204030204" pitchFamily="49" charset="0"/>
              </a:rPr>
              <a:t>Closing Price: 19733.55</a:t>
            </a:r>
            <a:endParaRPr lang="en-IN" b="0" dirty="0">
              <a:solidFill>
                <a:srgbClr val="D4D4D4"/>
              </a:solidFill>
              <a:effectLst/>
              <a:latin typeface="Consolas" panose="020B0609020204030204" pitchFamily="49" charset="0"/>
            </a:endParaRPr>
          </a:p>
          <a:p>
            <a:r>
              <a:rPr lang="en-IN" dirty="0"/>
              <a:t>Bearish sentiment due to heavy shot build up at call side with 19700, 19750 and 19800 as effective resistance.</a:t>
            </a:r>
          </a:p>
        </p:txBody>
      </p:sp>
      <p:sp>
        <p:nvSpPr>
          <p:cNvPr id="4" name="Slide Number Placeholder 3"/>
          <p:cNvSpPr>
            <a:spLocks noGrp="1"/>
          </p:cNvSpPr>
          <p:nvPr>
            <p:ph type="sldNum" sz="quarter" idx="5"/>
          </p:nvPr>
        </p:nvSpPr>
        <p:spPr/>
        <p:txBody>
          <a:bodyPr/>
          <a:lstStyle/>
          <a:p>
            <a:fld id="{15E6D869-3F49-45EE-8D03-CCCEA462AE8D}" type="slidenum">
              <a:rPr lang="en-IN" smtClean="0"/>
              <a:t>84</a:t>
            </a:fld>
            <a:endParaRPr lang="en-IN"/>
          </a:p>
        </p:txBody>
      </p:sp>
    </p:spTree>
    <p:extLst>
      <p:ext uri="{BB962C8B-B14F-4D97-AF65-F5344CB8AC3E}">
        <p14:creationId xmlns:p14="http://schemas.microsoft.com/office/powerpoint/2010/main" val="10342182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Bearish sentiment</a:t>
            </a:r>
          </a:p>
          <a:p>
            <a:r>
              <a:rPr lang="en-US" dirty="0"/>
              <a:t>19700 might act as the good resistance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85</a:t>
            </a:fld>
            <a:endParaRPr lang="en-IN"/>
          </a:p>
        </p:txBody>
      </p:sp>
    </p:spTree>
    <p:extLst>
      <p:ext uri="{BB962C8B-B14F-4D97-AF65-F5344CB8AC3E}">
        <p14:creationId xmlns:p14="http://schemas.microsoft.com/office/powerpoint/2010/main" val="5607810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19850, 19950, 2000 -&gt; Shot buildup</a:t>
            </a:r>
          </a:p>
          <a:p>
            <a:r>
              <a:rPr lang="en-US" dirty="0"/>
              <a:t>Other Strike prices-&gt; Shot covering</a:t>
            </a:r>
          </a:p>
          <a:p>
            <a:endParaRPr lang="en-US" dirty="0"/>
          </a:p>
          <a:p>
            <a:r>
              <a:rPr lang="en-US" dirty="0"/>
              <a:t>Bearish due to the small covering at 19800 </a:t>
            </a:r>
            <a:r>
              <a:rPr lang="en-US" dirty="0" err="1"/>
              <a:t>stk</a:t>
            </a:r>
            <a:r>
              <a:rPr lang="en-US" dirty="0"/>
              <a:t> price and her </a:t>
            </a:r>
            <a:r>
              <a:rPr lang="en-US" dirty="0" err="1"/>
              <a:t>stk</a:t>
            </a:r>
            <a:r>
              <a:rPr lang="en-US" dirty="0"/>
              <a:t>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86</a:t>
            </a:fld>
            <a:endParaRPr lang="en-IN"/>
          </a:p>
        </p:txBody>
      </p:sp>
    </p:spTree>
    <p:extLst>
      <p:ext uri="{BB962C8B-B14F-4D97-AF65-F5344CB8AC3E}">
        <p14:creationId xmlns:p14="http://schemas.microsoft.com/office/powerpoint/2010/main" val="2018120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Shot covering on all the strike prices</a:t>
            </a:r>
          </a:p>
          <a:p>
            <a:pPr marL="171450" indent="-171450">
              <a:buFont typeface="Arial" panose="020B0604020202020204" pitchFamily="34" charset="0"/>
              <a:buChar char="•"/>
            </a:pPr>
            <a:r>
              <a:rPr lang="en-US" dirty="0"/>
              <a:t>Bearish sentiment</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87</a:t>
            </a:fld>
            <a:endParaRPr lang="en-IN"/>
          </a:p>
        </p:txBody>
      </p:sp>
    </p:spTree>
    <p:extLst>
      <p:ext uri="{BB962C8B-B14F-4D97-AF65-F5344CB8AC3E}">
        <p14:creationId xmlns:p14="http://schemas.microsoft.com/office/powerpoint/2010/main" val="28914618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Closing price: </a:t>
            </a:r>
            <a:r>
              <a:rPr lang="en-IN" b="0" dirty="0">
                <a:solidFill>
                  <a:srgbClr val="B5CEA8"/>
                </a:solidFill>
                <a:effectLst/>
                <a:latin typeface="Consolas" panose="020B0609020204030204" pitchFamily="49" charset="0"/>
              </a:rPr>
              <a:t>19526.55</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B5CEA8"/>
                </a:solidFill>
                <a:effectLst/>
                <a:latin typeface="Consolas" panose="020B0609020204030204" pitchFamily="49" charset="0"/>
              </a:rPr>
              <a:t>Heavy Shot buildup on all the near ATM strike prices-&gt; Heavy bearish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D4D4D4"/>
                </a:solidFill>
                <a:effectLst/>
                <a:latin typeface="Consolas" panose="020B0609020204030204" pitchFamily="49" charset="0"/>
              </a:rPr>
              <a:t>19500, 19550 and 19600 act as the good resistance</a:t>
            </a:r>
          </a:p>
        </p:txBody>
      </p:sp>
      <p:sp>
        <p:nvSpPr>
          <p:cNvPr id="4" name="Slide Number Placeholder 3"/>
          <p:cNvSpPr>
            <a:spLocks noGrp="1"/>
          </p:cNvSpPr>
          <p:nvPr>
            <p:ph type="sldNum" sz="quarter" idx="5"/>
          </p:nvPr>
        </p:nvSpPr>
        <p:spPr/>
        <p:txBody>
          <a:bodyPr/>
          <a:lstStyle/>
          <a:p>
            <a:fld id="{9778C3B0-8FF1-4D59-8FFE-EF4F6A543479}" type="slidenum">
              <a:rPr lang="en-IN" smtClean="0"/>
              <a:t>89</a:t>
            </a:fld>
            <a:endParaRPr lang="en-IN"/>
          </a:p>
        </p:txBody>
      </p:sp>
    </p:spTree>
    <p:extLst>
      <p:ext uri="{BB962C8B-B14F-4D97-AF65-F5344CB8AC3E}">
        <p14:creationId xmlns:p14="http://schemas.microsoft.com/office/powerpoint/2010/main" val="35780630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Huge shot covering on all the strike prices near ATM-&gt; Bearish nature</a:t>
            </a:r>
          </a:p>
        </p:txBody>
      </p:sp>
      <p:sp>
        <p:nvSpPr>
          <p:cNvPr id="4" name="Slide Number Placeholder 3"/>
          <p:cNvSpPr>
            <a:spLocks noGrp="1"/>
          </p:cNvSpPr>
          <p:nvPr>
            <p:ph type="sldNum" sz="quarter" idx="5"/>
          </p:nvPr>
        </p:nvSpPr>
        <p:spPr/>
        <p:txBody>
          <a:bodyPr/>
          <a:lstStyle/>
          <a:p>
            <a:fld id="{15E6D869-3F49-45EE-8D03-CCCEA462AE8D}" type="slidenum">
              <a:rPr lang="en-IN" smtClean="0"/>
              <a:t>90</a:t>
            </a:fld>
            <a:endParaRPr lang="en-IN"/>
          </a:p>
        </p:txBody>
      </p:sp>
    </p:spTree>
    <p:extLst>
      <p:ext uri="{BB962C8B-B14F-4D97-AF65-F5344CB8AC3E}">
        <p14:creationId xmlns:p14="http://schemas.microsoft.com/office/powerpoint/2010/main" val="11599021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19600-&gt; Shot covering Bullish nature</a:t>
            </a:r>
          </a:p>
          <a:p>
            <a:pPr marL="171450" indent="-171450">
              <a:buFont typeface="Arial" panose="020B0604020202020204" pitchFamily="34" charset="0"/>
              <a:buChar char="•"/>
            </a:pPr>
            <a:r>
              <a:rPr lang="en-US" dirty="0"/>
              <a:t>19700, 19800-&gt; Long covering Bearish </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91</a:t>
            </a:fld>
            <a:endParaRPr lang="en-IN"/>
          </a:p>
        </p:txBody>
      </p:sp>
    </p:spTree>
    <p:extLst>
      <p:ext uri="{BB962C8B-B14F-4D97-AF65-F5344CB8AC3E}">
        <p14:creationId xmlns:p14="http://schemas.microsoft.com/office/powerpoint/2010/main" val="15177239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-&gt; 19300, 19350, 19400 -&gt; Bullish view</a:t>
            </a:r>
          </a:p>
          <a:p>
            <a:pPr marL="171450" indent="-171450">
              <a:buFont typeface="Arial" panose="020B0604020202020204" pitchFamily="34" charset="0"/>
              <a:buChar char="•"/>
            </a:pPr>
            <a:r>
              <a:rPr lang="en-US" dirty="0"/>
              <a:t>Shot build up at 19450 and 19500 -&gt; Act as the good support</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92</a:t>
            </a:fld>
            <a:endParaRPr lang="en-IN"/>
          </a:p>
        </p:txBody>
      </p:sp>
    </p:spTree>
    <p:extLst>
      <p:ext uri="{BB962C8B-B14F-4D97-AF65-F5344CB8AC3E}">
        <p14:creationId xmlns:p14="http://schemas.microsoft.com/office/powerpoint/2010/main" val="196166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19100, 19200 Shot covering</a:t>
            </a:r>
          </a:p>
          <a:p>
            <a:pPr marL="171450" indent="-171450">
              <a:buFont typeface="Arial" panose="020B0604020202020204" pitchFamily="34" charset="0"/>
              <a:buChar char="•"/>
            </a:pPr>
            <a:r>
              <a:rPr lang="en-US" dirty="0"/>
              <a:t>19400, 19500 Long Build up</a:t>
            </a:r>
          </a:p>
          <a:p>
            <a:pPr marL="171450" indent="-171450">
              <a:buFont typeface="Arial" panose="020B0604020202020204" pitchFamily="34" charset="0"/>
              <a:buChar char="•"/>
            </a:pPr>
            <a:r>
              <a:rPr lang="en-US" dirty="0"/>
              <a:t>Bullish Sign on all strike price</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19</a:t>
            </a:fld>
            <a:endParaRPr lang="en-IN"/>
          </a:p>
        </p:txBody>
      </p:sp>
    </p:spTree>
    <p:extLst>
      <p:ext uri="{BB962C8B-B14F-4D97-AF65-F5344CB8AC3E}">
        <p14:creationId xmlns:p14="http://schemas.microsoft.com/office/powerpoint/2010/main" val="8173090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CP-&gt;19310.15</a:t>
            </a:r>
          </a:p>
          <a:p>
            <a:r>
              <a:rPr lang="en-US" dirty="0"/>
              <a:t>19350, 19300, 19400 -&gt; Good resistance -&gt; Heavy SB</a:t>
            </a:r>
            <a:endParaRPr lang="en-IN" dirty="0"/>
          </a:p>
        </p:txBody>
      </p:sp>
      <p:sp>
        <p:nvSpPr>
          <p:cNvPr id="4" name="Slide Number Placeholder 3"/>
          <p:cNvSpPr>
            <a:spLocks noGrp="1"/>
          </p:cNvSpPr>
          <p:nvPr>
            <p:ph type="sldNum" sz="quarter" idx="5"/>
          </p:nvPr>
        </p:nvSpPr>
        <p:spPr/>
        <p:txBody>
          <a:bodyPr/>
          <a:lstStyle/>
          <a:p>
            <a:fld id="{07E03448-83D9-4952-8339-B3442ED887C0}" type="slidenum">
              <a:rPr lang="en-IN" smtClean="0"/>
              <a:t>94</a:t>
            </a:fld>
            <a:endParaRPr lang="en-IN"/>
          </a:p>
        </p:txBody>
      </p:sp>
    </p:spTree>
    <p:extLst>
      <p:ext uri="{BB962C8B-B14F-4D97-AF65-F5344CB8AC3E}">
        <p14:creationId xmlns:p14="http://schemas.microsoft.com/office/powerpoint/2010/main" val="97873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19300, 19250, 19200-&gt; SB -&gt; Good support</a:t>
            </a:r>
            <a:endParaRPr lang="en-IN" dirty="0"/>
          </a:p>
        </p:txBody>
      </p:sp>
      <p:sp>
        <p:nvSpPr>
          <p:cNvPr id="4" name="Slide Number Placeholder 3"/>
          <p:cNvSpPr>
            <a:spLocks noGrp="1"/>
          </p:cNvSpPr>
          <p:nvPr>
            <p:ph type="sldNum" sz="quarter" idx="5"/>
          </p:nvPr>
        </p:nvSpPr>
        <p:spPr/>
        <p:txBody>
          <a:bodyPr/>
          <a:lstStyle/>
          <a:p>
            <a:fld id="{07E03448-83D9-4952-8339-B3442ED887C0}" type="slidenum">
              <a:rPr lang="en-IN" smtClean="0"/>
              <a:t>95</a:t>
            </a:fld>
            <a:endParaRPr lang="en-IN"/>
          </a:p>
        </p:txBody>
      </p:sp>
    </p:spTree>
    <p:extLst>
      <p:ext uri="{BB962C8B-B14F-4D97-AF65-F5344CB8AC3E}">
        <p14:creationId xmlns:p14="http://schemas.microsoft.com/office/powerpoint/2010/main" val="11565629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19300, 19400-&gt; Shot buildup</a:t>
            </a:r>
          </a:p>
          <a:p>
            <a:r>
              <a:rPr lang="en-US" dirty="0"/>
              <a:t>Other strike prices Long Covering</a:t>
            </a:r>
            <a:endParaRPr lang="en-IN" dirty="0"/>
          </a:p>
        </p:txBody>
      </p:sp>
      <p:sp>
        <p:nvSpPr>
          <p:cNvPr id="4" name="Slide Number Placeholder 3"/>
          <p:cNvSpPr>
            <a:spLocks noGrp="1"/>
          </p:cNvSpPr>
          <p:nvPr>
            <p:ph type="sldNum" sz="quarter" idx="5"/>
          </p:nvPr>
        </p:nvSpPr>
        <p:spPr/>
        <p:txBody>
          <a:bodyPr/>
          <a:lstStyle/>
          <a:p>
            <a:fld id="{07E03448-83D9-4952-8339-B3442ED887C0}" type="slidenum">
              <a:rPr lang="en-IN" smtClean="0"/>
              <a:t>96</a:t>
            </a:fld>
            <a:endParaRPr lang="en-IN"/>
          </a:p>
        </p:txBody>
      </p:sp>
    </p:spTree>
    <p:extLst>
      <p:ext uri="{BB962C8B-B14F-4D97-AF65-F5344CB8AC3E}">
        <p14:creationId xmlns:p14="http://schemas.microsoft.com/office/powerpoint/2010/main" val="13978503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19300-&gt; Shot Covering</a:t>
            </a:r>
          </a:p>
          <a:p>
            <a:pPr marL="171450" indent="-171450">
              <a:buFont typeface="Arial" panose="020B0604020202020204" pitchFamily="34" charset="0"/>
              <a:buChar char="•"/>
            </a:pPr>
            <a:r>
              <a:rPr lang="en-US" dirty="0"/>
              <a:t>19250-&gt; Long Build up</a:t>
            </a:r>
          </a:p>
          <a:p>
            <a:pPr marL="171450" indent="-171450">
              <a:buFont typeface="Arial" panose="020B0604020202020204" pitchFamily="34" charset="0"/>
              <a:buChar char="•"/>
            </a:pPr>
            <a:r>
              <a:rPr lang="en-IN" dirty="0"/>
              <a:t>19200-&gt;Shot Covering</a:t>
            </a:r>
          </a:p>
        </p:txBody>
      </p:sp>
      <p:sp>
        <p:nvSpPr>
          <p:cNvPr id="4" name="Slide Number Placeholder 3"/>
          <p:cNvSpPr>
            <a:spLocks noGrp="1"/>
          </p:cNvSpPr>
          <p:nvPr>
            <p:ph type="sldNum" sz="quarter" idx="5"/>
          </p:nvPr>
        </p:nvSpPr>
        <p:spPr/>
        <p:txBody>
          <a:bodyPr/>
          <a:lstStyle/>
          <a:p>
            <a:fld id="{07E03448-83D9-4952-8339-B3442ED887C0}" type="slidenum">
              <a:rPr lang="en-IN" smtClean="0"/>
              <a:t>97</a:t>
            </a:fld>
            <a:endParaRPr lang="en-IN"/>
          </a:p>
        </p:txBody>
      </p:sp>
    </p:spTree>
    <p:extLst>
      <p:ext uri="{BB962C8B-B14F-4D97-AF65-F5344CB8AC3E}">
        <p14:creationId xmlns:p14="http://schemas.microsoft.com/office/powerpoint/2010/main" val="35915331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98</a:t>
            </a:fld>
            <a:endParaRPr lang="en-IN"/>
          </a:p>
        </p:txBody>
      </p:sp>
    </p:spTree>
    <p:extLst>
      <p:ext uri="{BB962C8B-B14F-4D97-AF65-F5344CB8AC3E}">
        <p14:creationId xmlns:p14="http://schemas.microsoft.com/office/powerpoint/2010/main" val="40632359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Closing Price=19444</a:t>
            </a:r>
          </a:p>
          <a:p>
            <a:r>
              <a:rPr lang="en-US" dirty="0"/>
              <a:t>Bullish </a:t>
            </a:r>
            <a:endParaRPr lang="en-IN" dirty="0"/>
          </a:p>
        </p:txBody>
      </p:sp>
      <p:sp>
        <p:nvSpPr>
          <p:cNvPr id="4" name="Slide Number Placeholder 3"/>
          <p:cNvSpPr>
            <a:spLocks noGrp="1"/>
          </p:cNvSpPr>
          <p:nvPr>
            <p:ph type="sldNum" sz="quarter" idx="5"/>
          </p:nvPr>
        </p:nvSpPr>
        <p:spPr/>
        <p:txBody>
          <a:bodyPr/>
          <a:lstStyle/>
          <a:p>
            <a:fld id="{11E7D9BD-14EE-49BC-935E-0F22F2081063}" type="slidenum">
              <a:rPr lang="en-IN" smtClean="0"/>
              <a:t>99</a:t>
            </a:fld>
            <a:endParaRPr lang="en-IN"/>
          </a:p>
        </p:txBody>
      </p:sp>
    </p:spTree>
    <p:extLst>
      <p:ext uri="{BB962C8B-B14F-4D97-AF65-F5344CB8AC3E}">
        <p14:creationId xmlns:p14="http://schemas.microsoft.com/office/powerpoint/2010/main" val="293562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Bullish and 1945and 19400 act as the good support</a:t>
            </a:r>
            <a:endParaRPr lang="en-IN" dirty="0"/>
          </a:p>
        </p:txBody>
      </p:sp>
      <p:sp>
        <p:nvSpPr>
          <p:cNvPr id="4" name="Slide Number Placeholder 3"/>
          <p:cNvSpPr>
            <a:spLocks noGrp="1"/>
          </p:cNvSpPr>
          <p:nvPr>
            <p:ph type="sldNum" sz="quarter" idx="5"/>
          </p:nvPr>
        </p:nvSpPr>
        <p:spPr/>
        <p:txBody>
          <a:bodyPr/>
          <a:lstStyle/>
          <a:p>
            <a:fld id="{11E7D9BD-14EE-49BC-935E-0F22F2081063}" type="slidenum">
              <a:rPr lang="en-IN" smtClean="0"/>
              <a:t>100</a:t>
            </a:fld>
            <a:endParaRPr lang="en-IN"/>
          </a:p>
        </p:txBody>
      </p:sp>
    </p:spTree>
    <p:extLst>
      <p:ext uri="{BB962C8B-B14F-4D97-AF65-F5344CB8AC3E}">
        <p14:creationId xmlns:p14="http://schemas.microsoft.com/office/powerpoint/2010/main" val="25230735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Covering on all the strike price</a:t>
            </a:r>
            <a:endParaRPr lang="en-IN" dirty="0"/>
          </a:p>
        </p:txBody>
      </p:sp>
      <p:sp>
        <p:nvSpPr>
          <p:cNvPr id="4" name="Slide Number Placeholder 3"/>
          <p:cNvSpPr>
            <a:spLocks noGrp="1"/>
          </p:cNvSpPr>
          <p:nvPr>
            <p:ph type="sldNum" sz="quarter" idx="5"/>
          </p:nvPr>
        </p:nvSpPr>
        <p:spPr/>
        <p:txBody>
          <a:bodyPr/>
          <a:lstStyle/>
          <a:p>
            <a:fld id="{11E7D9BD-14EE-49BC-935E-0F22F2081063}" type="slidenum">
              <a:rPr lang="en-IN" smtClean="0"/>
              <a:t>101</a:t>
            </a:fld>
            <a:endParaRPr lang="en-IN"/>
          </a:p>
        </p:txBody>
      </p:sp>
    </p:spTree>
    <p:extLst>
      <p:ext uri="{BB962C8B-B14F-4D97-AF65-F5344CB8AC3E}">
        <p14:creationId xmlns:p14="http://schemas.microsoft.com/office/powerpoint/2010/main" val="36795235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19400-&gt; Short covering</a:t>
            </a:r>
          </a:p>
          <a:p>
            <a:r>
              <a:rPr lang="en-US" dirty="0"/>
              <a:t>19250, 19300-&gt; Neutral</a:t>
            </a:r>
            <a:endParaRPr lang="en-IN" dirty="0"/>
          </a:p>
        </p:txBody>
      </p:sp>
      <p:sp>
        <p:nvSpPr>
          <p:cNvPr id="4" name="Slide Number Placeholder 3"/>
          <p:cNvSpPr>
            <a:spLocks noGrp="1"/>
          </p:cNvSpPr>
          <p:nvPr>
            <p:ph type="sldNum" sz="quarter" idx="5"/>
          </p:nvPr>
        </p:nvSpPr>
        <p:spPr/>
        <p:txBody>
          <a:bodyPr/>
          <a:lstStyle/>
          <a:p>
            <a:fld id="{11E7D9BD-14EE-49BC-935E-0F22F2081063}" type="slidenum">
              <a:rPr lang="en-IN" smtClean="0"/>
              <a:t>102</a:t>
            </a:fld>
            <a:endParaRPr lang="en-IN"/>
          </a:p>
        </p:txBody>
      </p:sp>
    </p:spTree>
    <p:extLst>
      <p:ext uri="{BB962C8B-B14F-4D97-AF65-F5344CB8AC3E}">
        <p14:creationId xmlns:p14="http://schemas.microsoft.com/office/powerpoint/2010/main" val="41984591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E7D9BD-14EE-49BC-935E-0F22F2081063}" type="slidenum">
              <a:rPr lang="en-IN" smtClean="0"/>
              <a:t>103</a:t>
            </a:fld>
            <a:endParaRPr lang="en-IN"/>
          </a:p>
        </p:txBody>
      </p:sp>
    </p:spTree>
    <p:extLst>
      <p:ext uri="{BB962C8B-B14F-4D97-AF65-F5344CB8AC3E}">
        <p14:creationId xmlns:p14="http://schemas.microsoft.com/office/powerpoint/2010/main" val="1802047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Long covering on all the strike prices</a:t>
            </a:r>
            <a:endParaRPr lang="en-IN" dirty="0"/>
          </a:p>
        </p:txBody>
      </p:sp>
      <p:sp>
        <p:nvSpPr>
          <p:cNvPr id="4" name="Slide Number Placeholder 3"/>
          <p:cNvSpPr>
            <a:spLocks noGrp="1"/>
          </p:cNvSpPr>
          <p:nvPr>
            <p:ph type="sldNum" sz="quarter" idx="5"/>
          </p:nvPr>
        </p:nvSpPr>
        <p:spPr/>
        <p:txBody>
          <a:bodyPr/>
          <a:lstStyle/>
          <a:p>
            <a:fld id="{15E6D869-3F49-45EE-8D03-CCCEA462AE8D}" type="slidenum">
              <a:rPr lang="en-IN" smtClean="0"/>
              <a:t>20</a:t>
            </a:fld>
            <a:endParaRPr lang="en-IN"/>
          </a:p>
        </p:txBody>
      </p:sp>
    </p:spTree>
    <p:extLst>
      <p:ext uri="{BB962C8B-B14F-4D97-AF65-F5344CB8AC3E}">
        <p14:creationId xmlns:p14="http://schemas.microsoft.com/office/powerpoint/2010/main" val="3364584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2C40-A058-0292-71EF-087AEB325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2BFEF5-D99D-80F9-D07F-D15820FCC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015055-014D-7957-5EA1-F24A0F2F0FE7}"/>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5" name="Footer Placeholder 4">
            <a:extLst>
              <a:ext uri="{FF2B5EF4-FFF2-40B4-BE49-F238E27FC236}">
                <a16:creationId xmlns:a16="http://schemas.microsoft.com/office/drawing/2014/main" id="{06E81223-E704-23B1-509C-E65B50590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D6991-20E8-6C52-9790-F8EA62458203}"/>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262480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98E5-59C2-09FD-B3BC-D15549FAF5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6A7944-8674-1240-D6C0-B44711D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40B38-FB29-FA00-9AB8-1BC6534301F1}"/>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5" name="Footer Placeholder 4">
            <a:extLst>
              <a:ext uri="{FF2B5EF4-FFF2-40B4-BE49-F238E27FC236}">
                <a16:creationId xmlns:a16="http://schemas.microsoft.com/office/drawing/2014/main" id="{9104C173-511A-3727-FDB1-537CA4B8D0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4F415-4D62-86F7-A961-DC64456C297E}"/>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312492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16B30-7DC5-9BA1-9C81-8EC8F08F5A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0525E-83AF-8BFC-E1A5-88B621CA5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95315-AC3C-F7D6-F452-FFAAFE73233A}"/>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5" name="Footer Placeholder 4">
            <a:extLst>
              <a:ext uri="{FF2B5EF4-FFF2-40B4-BE49-F238E27FC236}">
                <a16:creationId xmlns:a16="http://schemas.microsoft.com/office/drawing/2014/main" id="{A99252D7-543D-E300-8611-7AD82DFB1C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E0055-FCA6-029C-B391-0EA19735CCA7}"/>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378946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D150-A382-8365-018B-69230BAA5A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E813D3-5217-060E-4603-5B1C093CC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CE5C3-4075-C525-3EE0-BBCC585AB49B}"/>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5" name="Footer Placeholder 4">
            <a:extLst>
              <a:ext uri="{FF2B5EF4-FFF2-40B4-BE49-F238E27FC236}">
                <a16:creationId xmlns:a16="http://schemas.microsoft.com/office/drawing/2014/main" id="{16F807F6-7670-8B34-3AAB-0940DE131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F7891-144D-54D0-7B32-0F4EDE32EC59}"/>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170147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3F75-05B9-EDFE-0D06-32D5957502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DA7804-E941-33C9-F3C5-F6F34E133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06E3D-A118-ED5F-A7A3-09E2E1D0BBAD}"/>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5" name="Footer Placeholder 4">
            <a:extLst>
              <a:ext uri="{FF2B5EF4-FFF2-40B4-BE49-F238E27FC236}">
                <a16:creationId xmlns:a16="http://schemas.microsoft.com/office/drawing/2014/main" id="{1421491F-AC0D-ECB9-4E96-D070BEC13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84ADC-F7B1-EA8E-5417-94CB244650E3}"/>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109957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0EFF-8FF0-AEF3-CD84-83D480EE7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58353-36BA-E8E0-5A4D-9AC2C0D1A5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2038F7-3272-5980-4651-5F0F80541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2108A5-0571-6247-365C-99A9A37BE4AC}"/>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6" name="Footer Placeholder 5">
            <a:extLst>
              <a:ext uri="{FF2B5EF4-FFF2-40B4-BE49-F238E27FC236}">
                <a16:creationId xmlns:a16="http://schemas.microsoft.com/office/drawing/2014/main" id="{243A631B-6CBD-2CA3-91F2-4F26C4381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0B1146-8E56-45BF-44A2-3361C0C70340}"/>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157581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8CAD-FE35-94B5-233C-755DEF90E9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55E06B-16B9-C95C-394D-89E57BC9F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6E9FD-87A0-44B7-B209-74F3E9BB6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AB0F7-75A7-CCF7-6FFD-38D8BCC6C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CB936-B381-5FB2-6F1F-A42E5C8931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873197-0617-3453-EC9C-1A57A2F35427}"/>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8" name="Footer Placeholder 7">
            <a:extLst>
              <a:ext uri="{FF2B5EF4-FFF2-40B4-BE49-F238E27FC236}">
                <a16:creationId xmlns:a16="http://schemas.microsoft.com/office/drawing/2014/main" id="{A1D40953-6FAE-B67A-83FA-F56AAF3193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E0D1DD-5F58-6439-E9B7-3DD2DEB5F0C3}"/>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387080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80AB-DC5A-2517-466A-2A552351AF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1E7DBF-C1DC-E56E-1D13-1B95766042F8}"/>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4" name="Footer Placeholder 3">
            <a:extLst>
              <a:ext uri="{FF2B5EF4-FFF2-40B4-BE49-F238E27FC236}">
                <a16:creationId xmlns:a16="http://schemas.microsoft.com/office/drawing/2014/main" id="{0F0C57F8-9D64-1FEF-2A6B-B3255E35AF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2692F2-D2D4-6CA3-D2D2-2B612A0F1379}"/>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347687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B61C5-D72D-5496-AFDC-F62E7A0C8167}"/>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3" name="Footer Placeholder 2">
            <a:extLst>
              <a:ext uri="{FF2B5EF4-FFF2-40B4-BE49-F238E27FC236}">
                <a16:creationId xmlns:a16="http://schemas.microsoft.com/office/drawing/2014/main" id="{18A82A5D-CD0E-F00F-97CD-3F69E91D4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30A5D2-AAF5-7C17-4C9C-AB33C1992E3C}"/>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76819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BE59-CB2C-9B8A-EDEE-8AE0EFD38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4680A5-303C-76BF-F515-26F756CD7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A9A87A-AE76-75C7-A7DE-8488C9C6F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AB705-3724-59CF-5414-BA9D394EF07A}"/>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6" name="Footer Placeholder 5">
            <a:extLst>
              <a:ext uri="{FF2B5EF4-FFF2-40B4-BE49-F238E27FC236}">
                <a16:creationId xmlns:a16="http://schemas.microsoft.com/office/drawing/2014/main" id="{2973D535-A917-081E-3EA7-EC0716384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BB170-1E63-651B-11AF-2C3097609FF1}"/>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80985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762E-5ABE-3ABB-C010-99043DA7D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F77366-28D9-7114-3F91-1605A9A42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A78136-95D6-042E-3247-DFE4311E0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1B804-633F-0F61-487B-1F05F872B48D}"/>
              </a:ext>
            </a:extLst>
          </p:cNvPr>
          <p:cNvSpPr>
            <a:spLocks noGrp="1"/>
          </p:cNvSpPr>
          <p:nvPr>
            <p:ph type="dt" sz="half" idx="10"/>
          </p:nvPr>
        </p:nvSpPr>
        <p:spPr/>
        <p:txBody>
          <a:bodyPr/>
          <a:lstStyle/>
          <a:p>
            <a:fld id="{E3A55A57-BE11-4E7E-93CB-E03973AA826D}" type="datetimeFigureOut">
              <a:rPr lang="en-IN" smtClean="0"/>
              <a:t>23-08-2023</a:t>
            </a:fld>
            <a:endParaRPr lang="en-IN"/>
          </a:p>
        </p:txBody>
      </p:sp>
      <p:sp>
        <p:nvSpPr>
          <p:cNvPr id="6" name="Footer Placeholder 5">
            <a:extLst>
              <a:ext uri="{FF2B5EF4-FFF2-40B4-BE49-F238E27FC236}">
                <a16:creationId xmlns:a16="http://schemas.microsoft.com/office/drawing/2014/main" id="{8B14A8D6-BD08-2F78-D62A-EB19CC0CD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34FA61-D8EE-F82B-7A90-2FBE13FC8AF8}"/>
              </a:ext>
            </a:extLst>
          </p:cNvPr>
          <p:cNvSpPr>
            <a:spLocks noGrp="1"/>
          </p:cNvSpPr>
          <p:nvPr>
            <p:ph type="sldNum" sz="quarter" idx="12"/>
          </p:nvPr>
        </p:nvSpPr>
        <p:spPr/>
        <p:txBody>
          <a:bodyPr/>
          <a:lstStyle/>
          <a:p>
            <a:fld id="{C175C5F1-1D84-4DD3-B218-8CF7C2935FC4}" type="slidenum">
              <a:rPr lang="en-IN" smtClean="0"/>
              <a:t>‹#›</a:t>
            </a:fld>
            <a:endParaRPr lang="en-IN"/>
          </a:p>
        </p:txBody>
      </p:sp>
    </p:spTree>
    <p:extLst>
      <p:ext uri="{BB962C8B-B14F-4D97-AF65-F5344CB8AC3E}">
        <p14:creationId xmlns:p14="http://schemas.microsoft.com/office/powerpoint/2010/main" val="226380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E3DBF-4579-CF55-F1A7-3F8FC221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3B766B-5FBA-0981-D76A-8DA65AB77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F195A-95F8-3706-0497-A5FA2A5E9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55A57-BE11-4E7E-93CB-E03973AA826D}" type="datetimeFigureOut">
              <a:rPr lang="en-IN" smtClean="0"/>
              <a:t>23-08-2023</a:t>
            </a:fld>
            <a:endParaRPr lang="en-IN"/>
          </a:p>
        </p:txBody>
      </p:sp>
      <p:sp>
        <p:nvSpPr>
          <p:cNvPr id="5" name="Footer Placeholder 4">
            <a:extLst>
              <a:ext uri="{FF2B5EF4-FFF2-40B4-BE49-F238E27FC236}">
                <a16:creationId xmlns:a16="http://schemas.microsoft.com/office/drawing/2014/main" id="{512DCCE5-D1AC-6840-A7BC-832123D59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F00C44-E16E-002B-C84B-35ADD322A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5C5F1-1D84-4DD3-B218-8CF7C2935FC4}" type="slidenum">
              <a:rPr lang="en-IN" smtClean="0"/>
              <a:t>‹#›</a:t>
            </a:fld>
            <a:endParaRPr lang="en-IN"/>
          </a:p>
        </p:txBody>
      </p:sp>
    </p:spTree>
    <p:extLst>
      <p:ext uri="{BB962C8B-B14F-4D97-AF65-F5344CB8AC3E}">
        <p14:creationId xmlns:p14="http://schemas.microsoft.com/office/powerpoint/2010/main" val="398303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1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8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2.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C483-8F0C-B110-76DB-B95BD84AFBE0}"/>
              </a:ext>
            </a:extLst>
          </p:cNvPr>
          <p:cNvSpPr>
            <a:spLocks noGrp="1"/>
          </p:cNvSpPr>
          <p:nvPr>
            <p:ph type="ctrTitle"/>
          </p:nvPr>
        </p:nvSpPr>
        <p:spPr/>
        <p:txBody>
          <a:bodyPr/>
          <a:lstStyle/>
          <a:p>
            <a:r>
              <a:rPr lang="en-US" dirty="0"/>
              <a:t>Market Sentiment Report OI Build up</a:t>
            </a:r>
            <a:endParaRPr lang="en-IN" dirty="0"/>
          </a:p>
        </p:txBody>
      </p:sp>
      <p:sp>
        <p:nvSpPr>
          <p:cNvPr id="3" name="Subtitle 2">
            <a:extLst>
              <a:ext uri="{FF2B5EF4-FFF2-40B4-BE49-F238E27FC236}">
                <a16:creationId xmlns:a16="http://schemas.microsoft.com/office/drawing/2014/main" id="{8D42AE93-14F1-F05F-17C7-68E42E006A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896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5F02-DBDA-18E8-4595-6FF83975528C}"/>
              </a:ext>
            </a:extLst>
          </p:cNvPr>
          <p:cNvSpPr>
            <a:spLocks noGrp="1"/>
          </p:cNvSpPr>
          <p:nvPr>
            <p:ph type="title"/>
          </p:nvPr>
        </p:nvSpPr>
        <p:spPr>
          <a:xfrm>
            <a:off x="838200" y="365126"/>
            <a:ext cx="10515600" cy="687820"/>
          </a:xfrm>
        </p:spPr>
        <p:txBody>
          <a:bodyPr>
            <a:normAutofit fontScale="90000"/>
          </a:bodyPr>
          <a:lstStyle/>
          <a:p>
            <a:r>
              <a:rPr lang="en-US" dirty="0"/>
              <a:t>02-06-2023</a:t>
            </a:r>
            <a:endParaRPr lang="en-IN" dirty="0"/>
          </a:p>
        </p:txBody>
      </p:sp>
      <p:graphicFrame>
        <p:nvGraphicFramePr>
          <p:cNvPr id="4" name="Table 3">
            <a:extLst>
              <a:ext uri="{FF2B5EF4-FFF2-40B4-BE49-F238E27FC236}">
                <a16:creationId xmlns:a16="http://schemas.microsoft.com/office/drawing/2014/main" id="{6BA4C6C5-AF37-A149-E4BF-A5FAF35CF576}"/>
              </a:ext>
            </a:extLst>
          </p:cNvPr>
          <p:cNvGraphicFramePr>
            <a:graphicFrameLocks noGrp="1"/>
          </p:cNvGraphicFramePr>
          <p:nvPr>
            <p:extLst>
              <p:ext uri="{D42A27DB-BD31-4B8C-83A1-F6EECF244321}">
                <p14:modId xmlns:p14="http://schemas.microsoft.com/office/powerpoint/2010/main" val="547488033"/>
              </p:ext>
            </p:extLst>
          </p:nvPr>
        </p:nvGraphicFramePr>
        <p:xfrm>
          <a:off x="249381" y="1052946"/>
          <a:ext cx="11619343" cy="5726532"/>
        </p:xfrm>
        <a:graphic>
          <a:graphicData uri="http://schemas.openxmlformats.org/drawingml/2006/table">
            <a:tbl>
              <a:tblPr>
                <a:tableStyleId>{5C22544A-7EE6-4342-B048-85BDC9FD1C3A}</a:tableStyleId>
              </a:tblPr>
              <a:tblGrid>
                <a:gridCol w="1281699">
                  <a:extLst>
                    <a:ext uri="{9D8B030D-6E8A-4147-A177-3AD203B41FA5}">
                      <a16:colId xmlns:a16="http://schemas.microsoft.com/office/drawing/2014/main" val="3711532158"/>
                    </a:ext>
                  </a:extLst>
                </a:gridCol>
                <a:gridCol w="1281699">
                  <a:extLst>
                    <a:ext uri="{9D8B030D-6E8A-4147-A177-3AD203B41FA5}">
                      <a16:colId xmlns:a16="http://schemas.microsoft.com/office/drawing/2014/main" val="1282364035"/>
                    </a:ext>
                  </a:extLst>
                </a:gridCol>
                <a:gridCol w="1722941">
                  <a:extLst>
                    <a:ext uri="{9D8B030D-6E8A-4147-A177-3AD203B41FA5}">
                      <a16:colId xmlns:a16="http://schemas.microsoft.com/office/drawing/2014/main" val="1097473782"/>
                    </a:ext>
                  </a:extLst>
                </a:gridCol>
                <a:gridCol w="1260689">
                  <a:extLst>
                    <a:ext uri="{9D8B030D-6E8A-4147-A177-3AD203B41FA5}">
                      <a16:colId xmlns:a16="http://schemas.microsoft.com/office/drawing/2014/main" val="3521282603"/>
                    </a:ext>
                  </a:extLst>
                </a:gridCol>
                <a:gridCol w="1260689">
                  <a:extLst>
                    <a:ext uri="{9D8B030D-6E8A-4147-A177-3AD203B41FA5}">
                      <a16:colId xmlns:a16="http://schemas.microsoft.com/office/drawing/2014/main" val="1335940055"/>
                    </a:ext>
                  </a:extLst>
                </a:gridCol>
                <a:gridCol w="1344734">
                  <a:extLst>
                    <a:ext uri="{9D8B030D-6E8A-4147-A177-3AD203B41FA5}">
                      <a16:colId xmlns:a16="http://schemas.microsoft.com/office/drawing/2014/main" val="1352788369"/>
                    </a:ext>
                  </a:extLst>
                </a:gridCol>
                <a:gridCol w="2059124">
                  <a:extLst>
                    <a:ext uri="{9D8B030D-6E8A-4147-A177-3AD203B41FA5}">
                      <a16:colId xmlns:a16="http://schemas.microsoft.com/office/drawing/2014/main" val="2277923817"/>
                    </a:ext>
                  </a:extLst>
                </a:gridCol>
                <a:gridCol w="1407768">
                  <a:extLst>
                    <a:ext uri="{9D8B030D-6E8A-4147-A177-3AD203B41FA5}">
                      <a16:colId xmlns:a16="http://schemas.microsoft.com/office/drawing/2014/main" val="3671555871"/>
                    </a:ext>
                  </a:extLst>
                </a:gridCol>
              </a:tblGrid>
              <a:tr h="204519">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09:27:24 AM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09:27:24 AM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03:30:23 PM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03:30:23 PM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900539488"/>
                  </a:ext>
                </a:extLst>
              </a:tr>
              <a:tr h="204519">
                <a:tc>
                  <a:txBody>
                    <a:bodyPr/>
                    <a:lstStyle/>
                    <a:p>
                      <a:pPr algn="ctr" fontAlgn="t"/>
                      <a:r>
                        <a:rPr lang="en-IN" sz="900" u="none" strike="noStrike">
                          <a:effectLst/>
                        </a:rPr>
                        <a:t>strikePrice</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CE_OI</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CE_LTP</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CE_OI</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CE_LTP</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Change in OI</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Change in Premium</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Conclusion</a:t>
                      </a:r>
                      <a:endParaRPr lang="en-IN" sz="900" b="1" i="0" u="none" strike="noStrike">
                        <a:solidFill>
                          <a:srgbClr val="000000"/>
                        </a:solidFill>
                        <a:effectLst/>
                        <a:latin typeface="Calibri" panose="020F0502020204030204" pitchFamily="34" charset="0"/>
                      </a:endParaRPr>
                    </a:p>
                  </a:txBody>
                  <a:tcPr marL="7770" marR="7770" marT="7770" marB="0"/>
                </a:tc>
                <a:extLst>
                  <a:ext uri="{0D108BD9-81ED-4DB2-BD59-A6C34878D82A}">
                    <a16:rowId xmlns:a16="http://schemas.microsoft.com/office/drawing/2014/main" val="1862751655"/>
                  </a:ext>
                </a:extLst>
              </a:tr>
              <a:tr h="204519">
                <a:tc>
                  <a:txBody>
                    <a:bodyPr/>
                    <a:lstStyle/>
                    <a:p>
                      <a:pPr algn="r" fontAlgn="b"/>
                      <a:r>
                        <a:rPr lang="en-IN" sz="900" u="none" strike="noStrike">
                          <a:effectLst/>
                        </a:rPr>
                        <a:t>18300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12149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304.7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13564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281.85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1415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-22.85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709769628"/>
                  </a:ext>
                </a:extLst>
              </a:tr>
              <a:tr h="204519">
                <a:tc>
                  <a:txBody>
                    <a:bodyPr/>
                    <a:lstStyle/>
                    <a:p>
                      <a:pPr algn="r" fontAlgn="b"/>
                      <a:r>
                        <a:rPr lang="en-IN" sz="900" u="none" strike="noStrike">
                          <a:effectLst/>
                        </a:rPr>
                        <a:t>18350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2333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260.75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2329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237.7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-23.05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covering</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346517682"/>
                  </a:ext>
                </a:extLst>
              </a:tr>
              <a:tr h="204519">
                <a:tc>
                  <a:txBody>
                    <a:bodyPr/>
                    <a:lstStyle/>
                    <a:p>
                      <a:pPr algn="r" fontAlgn="b"/>
                      <a:r>
                        <a:rPr lang="en-IN" sz="900" u="none" strike="noStrike">
                          <a:effectLst/>
                        </a:rPr>
                        <a:t>18400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19951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219.3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22220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196.4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2269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-22.9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224832754"/>
                  </a:ext>
                </a:extLst>
              </a:tr>
              <a:tr h="204519">
                <a:tc>
                  <a:txBody>
                    <a:bodyPr/>
                    <a:lstStyle/>
                    <a:p>
                      <a:pPr algn="r" fontAlgn="b"/>
                      <a:r>
                        <a:rPr lang="en-IN" sz="900" u="none" strike="noStrike">
                          <a:effectLst/>
                        </a:rPr>
                        <a:t>18450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11822</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180.1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11410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158.2</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-412</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-21.9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covering</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3382491060"/>
                  </a:ext>
                </a:extLst>
              </a:tr>
              <a:tr h="204519">
                <a:tc>
                  <a:txBody>
                    <a:bodyPr/>
                    <a:lstStyle/>
                    <a:p>
                      <a:pPr algn="r" fontAlgn="b"/>
                      <a:r>
                        <a:rPr lang="en-IN" sz="900" u="none" strike="noStrike">
                          <a:effectLst/>
                        </a:rPr>
                        <a:t>18500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148475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144.8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159911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122.9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11436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-21.9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3180366144"/>
                  </a:ext>
                </a:extLst>
              </a:tr>
              <a:tr h="204519">
                <a:tc>
                  <a:txBody>
                    <a:bodyPr/>
                    <a:lstStyle/>
                    <a:p>
                      <a:pPr algn="r" fontAlgn="b"/>
                      <a:r>
                        <a:rPr lang="en-IN" sz="900" u="none" strike="noStrike">
                          <a:effectLst/>
                        </a:rPr>
                        <a:t>18550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66507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112.6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62788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92.75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-3719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-19.85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covering</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2181047513"/>
                  </a:ext>
                </a:extLst>
              </a:tr>
              <a:tr h="204519">
                <a:tc>
                  <a:txBody>
                    <a:bodyPr/>
                    <a:lstStyle/>
                    <a:p>
                      <a:pPr algn="r" fontAlgn="b"/>
                      <a:r>
                        <a:rPr lang="en-IN" sz="900" u="none" strike="noStrike">
                          <a:effectLst/>
                        </a:rPr>
                        <a:t>18600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171614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85.5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215349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66.95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43735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-18.55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dirty="0">
                          <a:effectLst/>
                        </a:rPr>
                        <a:t>Shot build up</a:t>
                      </a:r>
                      <a:endParaRPr lang="en-IN" sz="900" b="0" i="0" u="none" strike="noStrike" dirty="0">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935119397"/>
                  </a:ext>
                </a:extLst>
              </a:tr>
              <a:tr h="204519">
                <a:tc>
                  <a:txBody>
                    <a:bodyPr/>
                    <a:lstStyle/>
                    <a:p>
                      <a:pPr algn="r" fontAlgn="b"/>
                      <a:r>
                        <a:rPr lang="en-IN" sz="900" u="none" strike="noStrike">
                          <a:effectLst/>
                        </a:rPr>
                        <a:t>18650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72254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62.75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66497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46.5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-5757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-16.25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dirty="0">
                          <a:effectLst/>
                        </a:rPr>
                        <a:t>Long covering</a:t>
                      </a:r>
                      <a:endParaRPr lang="en-IN" sz="900" b="0" i="0" u="none" strike="noStrike" dirty="0">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977543359"/>
                  </a:ext>
                </a:extLst>
              </a:tr>
              <a:tr h="204519">
                <a:tc>
                  <a:txBody>
                    <a:bodyPr/>
                    <a:lstStyle/>
                    <a:p>
                      <a:pPr algn="r" fontAlgn="b"/>
                      <a:r>
                        <a:rPr lang="en-IN" sz="900" u="none" strike="noStrike">
                          <a:effectLst/>
                        </a:rPr>
                        <a:t>18700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101245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44.3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132076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30831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-13.5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037986819"/>
                  </a:ext>
                </a:extLst>
              </a:tr>
              <a:tr h="204519">
                <a:tc>
                  <a:txBody>
                    <a:bodyPr/>
                    <a:lstStyle/>
                    <a:p>
                      <a:pPr algn="r" fontAlgn="b"/>
                      <a:r>
                        <a:rPr lang="en-IN" sz="900" u="none" strike="noStrike">
                          <a:effectLst/>
                        </a:rPr>
                        <a:t>18750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36214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30.35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55531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19317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-10.65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743881980"/>
                  </a:ext>
                </a:extLst>
              </a:tr>
              <a:tr h="204519">
                <a:tc>
                  <a:txBody>
                    <a:bodyPr/>
                    <a:lstStyle/>
                    <a:p>
                      <a:pPr algn="r" fontAlgn="b"/>
                      <a:r>
                        <a:rPr lang="en-IN" sz="900" u="none" strike="noStrike">
                          <a:effectLst/>
                        </a:rPr>
                        <a:t>18800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87010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20.1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126849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11.9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39839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-8.2</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2403836707"/>
                  </a:ext>
                </a:extLst>
              </a:tr>
              <a:tr h="204519">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992638223"/>
                  </a:ext>
                </a:extLst>
              </a:tr>
              <a:tr h="204519">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943098653"/>
                  </a:ext>
                </a:extLst>
              </a:tr>
              <a:tr h="204519">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09:27:24 AM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09:27:24 AM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03:30:23 PM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03:30:23 PM</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676181427"/>
                  </a:ext>
                </a:extLst>
              </a:tr>
              <a:tr h="204519">
                <a:tc>
                  <a:txBody>
                    <a:bodyPr/>
                    <a:lstStyle/>
                    <a:p>
                      <a:pPr algn="ctr" fontAlgn="t"/>
                      <a:r>
                        <a:rPr lang="en-IN" sz="900" u="none" strike="noStrike">
                          <a:effectLst/>
                        </a:rPr>
                        <a:t>strikePrice</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PE_OI</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PE_LTP</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PE_OI</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PE_LTP</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Change in OI</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ctr" fontAlgn="t"/>
                      <a:r>
                        <a:rPr lang="en-IN" sz="900" u="none" strike="noStrike">
                          <a:effectLst/>
                        </a:rPr>
                        <a:t>Change in Premium</a:t>
                      </a:r>
                      <a:endParaRPr lang="en-IN" sz="900" b="1" i="0" u="none" strike="noStrike">
                        <a:solidFill>
                          <a:srgbClr val="000000"/>
                        </a:solidFill>
                        <a:effectLst/>
                        <a:latin typeface="Calibri" panose="020F0502020204030204" pitchFamily="34" charset="0"/>
                      </a:endParaRPr>
                    </a:p>
                  </a:txBody>
                  <a:tcPr marL="7770" marR="7770" marT="7770" marB="0"/>
                </a:tc>
                <a:tc>
                  <a:txBody>
                    <a:bodyPr/>
                    <a:lstStyle/>
                    <a:p>
                      <a:pPr algn="l" fontAlgn="b"/>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19213129"/>
                  </a:ext>
                </a:extLst>
              </a:tr>
              <a:tr h="204519">
                <a:tc>
                  <a:txBody>
                    <a:bodyPr/>
                    <a:lstStyle/>
                    <a:p>
                      <a:pPr algn="r" fontAlgn="b"/>
                      <a:r>
                        <a:rPr lang="en-IN" sz="900" u="none" strike="noStrike">
                          <a:effectLst/>
                        </a:rPr>
                        <a:t>18300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60027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16.7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80667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15.8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20640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-0.9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349863225"/>
                  </a:ext>
                </a:extLst>
              </a:tr>
              <a:tr h="204519">
                <a:tc>
                  <a:txBody>
                    <a:bodyPr/>
                    <a:lstStyle/>
                    <a:p>
                      <a:pPr algn="r" fontAlgn="b"/>
                      <a:r>
                        <a:rPr lang="en-IN" sz="900" u="none" strike="noStrike">
                          <a:effectLst/>
                        </a:rPr>
                        <a:t>18350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22399</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22.45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39037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21.8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16638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-0.65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445718018"/>
                  </a:ext>
                </a:extLst>
              </a:tr>
              <a:tr h="204519">
                <a:tc>
                  <a:txBody>
                    <a:bodyPr/>
                    <a:lstStyle/>
                    <a:p>
                      <a:pPr algn="r" fontAlgn="b"/>
                      <a:r>
                        <a:rPr lang="en-IN" sz="900" u="none" strike="noStrike">
                          <a:effectLst/>
                        </a:rPr>
                        <a:t>18400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77966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84463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6497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-0.4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555597851"/>
                  </a:ext>
                </a:extLst>
              </a:tr>
              <a:tr h="204519">
                <a:tc>
                  <a:txBody>
                    <a:bodyPr/>
                    <a:lstStyle/>
                    <a:p>
                      <a:pPr algn="r" fontAlgn="b"/>
                      <a:r>
                        <a:rPr lang="en-IN" sz="900" u="none" strike="noStrike">
                          <a:effectLst/>
                        </a:rPr>
                        <a:t>18450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41855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41.6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45000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42.1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3145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0.5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703081160"/>
                  </a:ext>
                </a:extLst>
              </a:tr>
              <a:tr h="204519">
                <a:tc>
                  <a:txBody>
                    <a:bodyPr/>
                    <a:lstStyle/>
                    <a:p>
                      <a:pPr algn="r" fontAlgn="b"/>
                      <a:r>
                        <a:rPr lang="en-IN" sz="900" u="none" strike="noStrike">
                          <a:effectLst/>
                        </a:rPr>
                        <a:t>18500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179463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56.2</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215000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58.25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35537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2.05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2447152060"/>
                  </a:ext>
                </a:extLst>
              </a:tr>
              <a:tr h="204519">
                <a:tc>
                  <a:txBody>
                    <a:bodyPr/>
                    <a:lstStyle/>
                    <a:p>
                      <a:pPr algn="r" fontAlgn="b"/>
                      <a:r>
                        <a:rPr lang="en-IN" sz="900" u="none" strike="noStrike">
                          <a:effectLst/>
                        </a:rPr>
                        <a:t>18550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61163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74.1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47202</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77.05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-13961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2.95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Shot covering</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564075042"/>
                  </a:ext>
                </a:extLst>
              </a:tr>
              <a:tr h="204519">
                <a:tc>
                  <a:txBody>
                    <a:bodyPr/>
                    <a:lstStyle/>
                    <a:p>
                      <a:pPr algn="r" fontAlgn="b"/>
                      <a:r>
                        <a:rPr lang="en-IN" sz="900" u="none" strike="noStrike">
                          <a:effectLst/>
                        </a:rPr>
                        <a:t>18600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90565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96.7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121418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101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30853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3634162671"/>
                  </a:ext>
                </a:extLst>
              </a:tr>
              <a:tr h="204519">
                <a:tc>
                  <a:txBody>
                    <a:bodyPr/>
                    <a:lstStyle/>
                    <a:p>
                      <a:pPr algn="r" fontAlgn="b"/>
                      <a:r>
                        <a:rPr lang="en-IN" sz="900" u="none" strike="noStrike">
                          <a:effectLst/>
                        </a:rPr>
                        <a:t>18650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12764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124.45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12034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130.45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-730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dirty="0">
                          <a:effectLst/>
                        </a:rPr>
                        <a:t>Shot covering</a:t>
                      </a:r>
                      <a:endParaRPr lang="en-IN" sz="900" b="0" i="0" u="none" strike="noStrike" dirty="0">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788253617"/>
                  </a:ext>
                </a:extLst>
              </a:tr>
              <a:tr h="204519">
                <a:tc>
                  <a:txBody>
                    <a:bodyPr/>
                    <a:lstStyle/>
                    <a:p>
                      <a:pPr algn="r" fontAlgn="b"/>
                      <a:r>
                        <a:rPr lang="en-IN" sz="900" u="none" strike="noStrike">
                          <a:effectLst/>
                        </a:rPr>
                        <a:t>18700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18905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155.65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19735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164.6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830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8.95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4024572075"/>
                  </a:ext>
                </a:extLst>
              </a:tr>
              <a:tr h="204519">
                <a:tc>
                  <a:txBody>
                    <a:bodyPr/>
                    <a:lstStyle/>
                    <a:p>
                      <a:pPr algn="r" fontAlgn="b"/>
                      <a:r>
                        <a:rPr lang="en-IN" sz="900" u="none" strike="noStrike">
                          <a:effectLst/>
                        </a:rPr>
                        <a:t>18750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2338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190.95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2924</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203.6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586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12.65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a:effectLst/>
                        </a:rPr>
                        <a:t>Long build up</a:t>
                      </a:r>
                      <a:endParaRPr lang="en-IN" sz="900" b="0" i="0" u="none" strike="noStrike">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1564471245"/>
                  </a:ext>
                </a:extLst>
              </a:tr>
              <a:tr h="204519">
                <a:tc>
                  <a:txBody>
                    <a:bodyPr/>
                    <a:lstStyle/>
                    <a:p>
                      <a:pPr algn="r" fontAlgn="b"/>
                      <a:r>
                        <a:rPr lang="en-IN" sz="900" u="none" strike="noStrike">
                          <a:effectLst/>
                        </a:rPr>
                        <a:t>18800</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6827</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231.6</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8508</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245.05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1681</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r" fontAlgn="b"/>
                      <a:r>
                        <a:rPr lang="en-IN" sz="900" u="none" strike="noStrike">
                          <a:effectLst/>
                        </a:rPr>
                        <a:t>13.45</a:t>
                      </a:r>
                      <a:endParaRPr lang="en-IN" sz="900" b="0" i="0" u="none" strike="noStrike">
                        <a:solidFill>
                          <a:srgbClr val="000000"/>
                        </a:solidFill>
                        <a:effectLst/>
                        <a:latin typeface="Calibri" panose="020F0502020204030204" pitchFamily="34" charset="0"/>
                      </a:endParaRPr>
                    </a:p>
                  </a:txBody>
                  <a:tcPr marL="7770" marR="7770" marT="7770" marB="0" anchor="b"/>
                </a:tc>
                <a:tc>
                  <a:txBody>
                    <a:bodyPr/>
                    <a:lstStyle/>
                    <a:p>
                      <a:pPr algn="l" fontAlgn="b"/>
                      <a:r>
                        <a:rPr lang="en-IN" sz="900" u="none" strike="noStrike" dirty="0">
                          <a:effectLst/>
                        </a:rPr>
                        <a:t>Long build up</a:t>
                      </a:r>
                      <a:endParaRPr lang="en-IN" sz="900" b="0" i="0" u="none" strike="noStrike" dirty="0">
                        <a:solidFill>
                          <a:srgbClr val="000000"/>
                        </a:solidFill>
                        <a:effectLst/>
                        <a:latin typeface="Calibri" panose="020F0502020204030204" pitchFamily="34" charset="0"/>
                      </a:endParaRPr>
                    </a:p>
                  </a:txBody>
                  <a:tcPr marL="7770" marR="7770" marT="7770" marB="0" anchor="b"/>
                </a:tc>
                <a:extLst>
                  <a:ext uri="{0D108BD9-81ED-4DB2-BD59-A6C34878D82A}">
                    <a16:rowId xmlns:a16="http://schemas.microsoft.com/office/drawing/2014/main" val="4240229054"/>
                  </a:ext>
                </a:extLst>
              </a:tr>
            </a:tbl>
          </a:graphicData>
        </a:graphic>
      </p:graphicFrame>
    </p:spTree>
    <p:extLst>
      <p:ext uri="{BB962C8B-B14F-4D97-AF65-F5344CB8AC3E}">
        <p14:creationId xmlns:p14="http://schemas.microsoft.com/office/powerpoint/2010/main" val="42544632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Put Side Conclusion 23-08-2023</a:t>
            </a:r>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PE_OI_03:27:36 PM</a:t>
                      </a:r>
                    </a:p>
                  </a:txBody>
                  <a:tcPr/>
                </a:tc>
                <a:tc>
                  <a:txBody>
                    <a:bodyPr/>
                    <a:lstStyle/>
                    <a:p>
                      <a:pPr>
                        <a:defRPr sz="1200"/>
                      </a:pPr>
                      <a:r>
                        <a:t>PE_LTP_03:27:36 PM</a:t>
                      </a:r>
                    </a:p>
                  </a:txBody>
                  <a:tcPr/>
                </a:tc>
                <a:tc>
                  <a:txBody>
                    <a:bodyPr/>
                    <a:lstStyle/>
                    <a:p>
                      <a:pPr>
                        <a:defRPr sz="1200"/>
                      </a:pPr>
                      <a:r>
                        <a:t>PE_OI_09:19:03 AM</a:t>
                      </a:r>
                    </a:p>
                  </a:txBody>
                  <a:tcPr/>
                </a:tc>
                <a:tc>
                  <a:txBody>
                    <a:bodyPr/>
                    <a:lstStyle/>
                    <a:p>
                      <a:pPr>
                        <a:defRPr sz="1200"/>
                      </a:pPr>
                      <a:r>
                        <a:t>PE_LTP_09:19:03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Conclusion_Put_side</a:t>
                      </a:r>
                    </a:p>
                  </a:txBody>
                  <a:tcPr/>
                </a:tc>
                <a:extLst>
                  <a:ext uri="{0D108BD9-81ED-4DB2-BD59-A6C34878D82A}">
                    <a16:rowId xmlns:a16="http://schemas.microsoft.com/office/drawing/2014/main" val="10000"/>
                  </a:ext>
                </a:extLst>
              </a:tr>
              <a:tr h="130628">
                <a:tc>
                  <a:txBody>
                    <a:bodyPr/>
                    <a:lstStyle/>
                    <a:p>
                      <a:pPr>
                        <a:defRPr sz="1000"/>
                      </a:pPr>
                      <a:r>
                        <a:t>19150</a:t>
                      </a:r>
                    </a:p>
                  </a:txBody>
                  <a:tcPr/>
                </a:tc>
                <a:tc>
                  <a:txBody>
                    <a:bodyPr/>
                    <a:lstStyle/>
                    <a:p>
                      <a:pPr>
                        <a:defRPr sz="1000"/>
                      </a:pPr>
                      <a:r>
                        <a:t>120923</a:t>
                      </a:r>
                    </a:p>
                  </a:txBody>
                  <a:tcPr/>
                </a:tc>
                <a:tc>
                  <a:txBody>
                    <a:bodyPr/>
                    <a:lstStyle/>
                    <a:p>
                      <a:pPr>
                        <a:defRPr sz="1000"/>
                      </a:pPr>
                      <a:r>
                        <a:t>2.45</a:t>
                      </a:r>
                    </a:p>
                  </a:txBody>
                  <a:tcPr/>
                </a:tc>
                <a:tc>
                  <a:txBody>
                    <a:bodyPr/>
                    <a:lstStyle/>
                    <a:p>
                      <a:pPr>
                        <a:defRPr sz="1000"/>
                      </a:pPr>
                      <a:r>
                        <a:t>126502</a:t>
                      </a:r>
                    </a:p>
                  </a:txBody>
                  <a:tcPr/>
                </a:tc>
                <a:tc>
                  <a:txBody>
                    <a:bodyPr/>
                    <a:lstStyle/>
                    <a:p>
                      <a:pPr>
                        <a:defRPr sz="1000"/>
                      </a:pPr>
                      <a:r>
                        <a:t>4.05</a:t>
                      </a:r>
                    </a:p>
                  </a:txBody>
                  <a:tcPr/>
                </a:tc>
                <a:tc>
                  <a:txBody>
                    <a:bodyPr/>
                    <a:lstStyle/>
                    <a:p>
                      <a:pPr>
                        <a:defRPr sz="1000"/>
                      </a:pPr>
                      <a:r>
                        <a:t>-5579</a:t>
                      </a:r>
                    </a:p>
                  </a:txBody>
                  <a:tcPr/>
                </a:tc>
                <a:tc>
                  <a:txBody>
                    <a:bodyPr/>
                    <a:lstStyle/>
                    <a:p>
                      <a:pPr>
                        <a:defRPr sz="1000"/>
                      </a:pPr>
                      <a:r>
                        <a:t>-1.6</a:t>
                      </a:r>
                    </a:p>
                  </a:txBody>
                  <a:tcPr/>
                </a:tc>
                <a:tc>
                  <a:txBody>
                    <a:bodyPr/>
                    <a:lstStyle/>
                    <a:p>
                      <a:pPr>
                        <a:defRPr sz="1000"/>
                      </a:pPr>
                      <a:r>
                        <a:t>Long Covering</a:t>
                      </a:r>
                    </a:p>
                  </a:txBody>
                  <a:tcPr/>
                </a:tc>
                <a:extLst>
                  <a:ext uri="{0D108BD9-81ED-4DB2-BD59-A6C34878D82A}">
                    <a16:rowId xmlns:a16="http://schemas.microsoft.com/office/drawing/2014/main" val="10001"/>
                  </a:ext>
                </a:extLst>
              </a:tr>
              <a:tr h="130628">
                <a:tc>
                  <a:txBody>
                    <a:bodyPr/>
                    <a:lstStyle/>
                    <a:p>
                      <a:pPr>
                        <a:defRPr sz="1000"/>
                      </a:pPr>
                      <a:r>
                        <a:t>19200</a:t>
                      </a:r>
                    </a:p>
                  </a:txBody>
                  <a:tcPr/>
                </a:tc>
                <a:tc>
                  <a:txBody>
                    <a:bodyPr/>
                    <a:lstStyle/>
                    <a:p>
                      <a:pPr>
                        <a:defRPr sz="1000"/>
                      </a:pPr>
                      <a:r>
                        <a:t>184596</a:t>
                      </a:r>
                    </a:p>
                  </a:txBody>
                  <a:tcPr/>
                </a:tc>
                <a:tc>
                  <a:txBody>
                    <a:bodyPr/>
                    <a:lstStyle/>
                    <a:p>
                      <a:pPr>
                        <a:defRPr sz="1000"/>
                      </a:pPr>
                      <a:r>
                        <a:t>3.3</a:t>
                      </a:r>
                    </a:p>
                  </a:txBody>
                  <a:tcPr/>
                </a:tc>
                <a:tc>
                  <a:txBody>
                    <a:bodyPr/>
                    <a:lstStyle/>
                    <a:p>
                      <a:pPr>
                        <a:defRPr sz="1000"/>
                      </a:pPr>
                      <a:r>
                        <a:t>188726</a:t>
                      </a:r>
                    </a:p>
                  </a:txBody>
                  <a:tcPr/>
                </a:tc>
                <a:tc>
                  <a:txBody>
                    <a:bodyPr/>
                    <a:lstStyle/>
                    <a:p>
                      <a:pPr>
                        <a:defRPr sz="1000"/>
                      </a:pPr>
                      <a:r>
                        <a:t>7.3</a:t>
                      </a:r>
                    </a:p>
                  </a:txBody>
                  <a:tcPr/>
                </a:tc>
                <a:tc>
                  <a:txBody>
                    <a:bodyPr/>
                    <a:lstStyle/>
                    <a:p>
                      <a:pPr>
                        <a:defRPr sz="1000"/>
                      </a:pPr>
                      <a:r>
                        <a:t>-4130</a:t>
                      </a:r>
                    </a:p>
                  </a:txBody>
                  <a:tcPr/>
                </a:tc>
                <a:tc>
                  <a:txBody>
                    <a:bodyPr/>
                    <a:lstStyle/>
                    <a:p>
                      <a:pPr>
                        <a:defRPr sz="1000"/>
                      </a:pPr>
                      <a:r>
                        <a:t>-4.0</a:t>
                      </a:r>
                    </a:p>
                  </a:txBody>
                  <a:tcPr/>
                </a:tc>
                <a:tc>
                  <a:txBody>
                    <a:bodyPr/>
                    <a:lstStyle/>
                    <a:p>
                      <a:pPr>
                        <a:defRPr sz="1000"/>
                      </a:pPr>
                      <a:r>
                        <a:t>Long Covering</a:t>
                      </a:r>
                    </a:p>
                  </a:txBody>
                  <a:tcPr/>
                </a:tc>
                <a:extLst>
                  <a:ext uri="{0D108BD9-81ED-4DB2-BD59-A6C34878D82A}">
                    <a16:rowId xmlns:a16="http://schemas.microsoft.com/office/drawing/2014/main" val="10002"/>
                  </a:ext>
                </a:extLst>
              </a:tr>
              <a:tr h="130628">
                <a:tc>
                  <a:txBody>
                    <a:bodyPr/>
                    <a:lstStyle/>
                    <a:p>
                      <a:pPr>
                        <a:defRPr sz="1000"/>
                      </a:pPr>
                      <a:r>
                        <a:t>19250</a:t>
                      </a:r>
                    </a:p>
                  </a:txBody>
                  <a:tcPr/>
                </a:tc>
                <a:tc>
                  <a:txBody>
                    <a:bodyPr/>
                    <a:lstStyle/>
                    <a:p>
                      <a:pPr>
                        <a:defRPr sz="1000"/>
                      </a:pPr>
                      <a:r>
                        <a:t>212835</a:t>
                      </a:r>
                    </a:p>
                  </a:txBody>
                  <a:tcPr/>
                </a:tc>
                <a:tc>
                  <a:txBody>
                    <a:bodyPr/>
                    <a:lstStyle/>
                    <a:p>
                      <a:pPr>
                        <a:defRPr sz="1000"/>
                      </a:pPr>
                      <a:r>
                        <a:t>4.6</a:t>
                      </a:r>
                    </a:p>
                  </a:txBody>
                  <a:tcPr/>
                </a:tc>
                <a:tc>
                  <a:txBody>
                    <a:bodyPr/>
                    <a:lstStyle/>
                    <a:p>
                      <a:pPr>
                        <a:defRPr sz="1000"/>
                      </a:pPr>
                      <a:r>
                        <a:t>137166</a:t>
                      </a:r>
                    </a:p>
                  </a:txBody>
                  <a:tcPr/>
                </a:tc>
                <a:tc>
                  <a:txBody>
                    <a:bodyPr/>
                    <a:lstStyle/>
                    <a:p>
                      <a:pPr>
                        <a:defRPr sz="1000"/>
                      </a:pPr>
                      <a:r>
                        <a:t>13.1</a:t>
                      </a:r>
                    </a:p>
                  </a:txBody>
                  <a:tcPr/>
                </a:tc>
                <a:tc>
                  <a:txBody>
                    <a:bodyPr/>
                    <a:lstStyle/>
                    <a:p>
                      <a:pPr>
                        <a:defRPr sz="1000"/>
                      </a:pPr>
                      <a:r>
                        <a:t>75669</a:t>
                      </a:r>
                    </a:p>
                  </a:txBody>
                  <a:tcPr/>
                </a:tc>
                <a:tc>
                  <a:txBody>
                    <a:bodyPr/>
                    <a:lstStyle/>
                    <a:p>
                      <a:pPr>
                        <a:defRPr sz="1000"/>
                      </a:pPr>
                      <a:r>
                        <a:t>-8.5</a:t>
                      </a:r>
                    </a:p>
                  </a:txBody>
                  <a:tcPr/>
                </a:tc>
                <a:tc>
                  <a:txBody>
                    <a:bodyPr/>
                    <a:lstStyle/>
                    <a:p>
                      <a:pPr>
                        <a:defRPr sz="1000"/>
                      </a:pPr>
                      <a:r>
                        <a:t>Shot Buildup</a:t>
                      </a:r>
                    </a:p>
                  </a:txBody>
                  <a:tcPr/>
                </a:tc>
                <a:extLst>
                  <a:ext uri="{0D108BD9-81ED-4DB2-BD59-A6C34878D82A}">
                    <a16:rowId xmlns:a16="http://schemas.microsoft.com/office/drawing/2014/main" val="10003"/>
                  </a:ext>
                </a:extLst>
              </a:tr>
              <a:tr h="130628">
                <a:tc>
                  <a:txBody>
                    <a:bodyPr/>
                    <a:lstStyle/>
                    <a:p>
                      <a:pPr>
                        <a:defRPr sz="1000"/>
                      </a:pPr>
                      <a:r>
                        <a:t>19300</a:t>
                      </a:r>
                    </a:p>
                  </a:txBody>
                  <a:tcPr/>
                </a:tc>
                <a:tc>
                  <a:txBody>
                    <a:bodyPr/>
                    <a:lstStyle/>
                    <a:p>
                      <a:pPr>
                        <a:defRPr sz="1000"/>
                      </a:pPr>
                      <a:r>
                        <a:t>273601</a:t>
                      </a:r>
                    </a:p>
                  </a:txBody>
                  <a:tcPr/>
                </a:tc>
                <a:tc>
                  <a:txBody>
                    <a:bodyPr/>
                    <a:lstStyle/>
                    <a:p>
                      <a:pPr>
                        <a:defRPr sz="1000"/>
                      </a:pPr>
                      <a:r>
                        <a:t>7.9</a:t>
                      </a:r>
                    </a:p>
                  </a:txBody>
                  <a:tcPr/>
                </a:tc>
                <a:tc>
                  <a:txBody>
                    <a:bodyPr/>
                    <a:lstStyle/>
                    <a:p>
                      <a:pPr>
                        <a:defRPr sz="1000"/>
                      </a:pPr>
                      <a:r>
                        <a:t>190795</a:t>
                      </a:r>
                    </a:p>
                  </a:txBody>
                  <a:tcPr/>
                </a:tc>
                <a:tc>
                  <a:txBody>
                    <a:bodyPr/>
                    <a:lstStyle/>
                    <a:p>
                      <a:pPr>
                        <a:defRPr sz="1000"/>
                      </a:pPr>
                      <a:r>
                        <a:t>22.7</a:t>
                      </a:r>
                    </a:p>
                  </a:txBody>
                  <a:tcPr/>
                </a:tc>
                <a:tc>
                  <a:txBody>
                    <a:bodyPr/>
                    <a:lstStyle/>
                    <a:p>
                      <a:pPr>
                        <a:defRPr sz="1000"/>
                      </a:pPr>
                      <a:r>
                        <a:t>82806</a:t>
                      </a:r>
                    </a:p>
                  </a:txBody>
                  <a:tcPr/>
                </a:tc>
                <a:tc>
                  <a:txBody>
                    <a:bodyPr/>
                    <a:lstStyle/>
                    <a:p>
                      <a:pPr>
                        <a:defRPr sz="1000"/>
                      </a:pPr>
                      <a:r>
                        <a:t>-14.8</a:t>
                      </a:r>
                    </a:p>
                  </a:txBody>
                  <a:tcPr/>
                </a:tc>
                <a:tc>
                  <a:txBody>
                    <a:bodyPr/>
                    <a:lstStyle/>
                    <a:p>
                      <a:pPr>
                        <a:defRPr sz="1000"/>
                      </a:pPr>
                      <a:r>
                        <a:t>Shot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19350</a:t>
                      </a:r>
                    </a:p>
                  </a:txBody>
                  <a:tcPr/>
                </a:tc>
                <a:tc>
                  <a:txBody>
                    <a:bodyPr/>
                    <a:lstStyle/>
                    <a:p>
                      <a:pPr>
                        <a:defRPr sz="1000"/>
                      </a:pPr>
                      <a:r>
                        <a:rPr>
                          <a:highlight>
                            <a:srgbClr val="FFFF00"/>
                          </a:highlight>
                        </a:rPr>
                        <a:t>161916</a:t>
                      </a:r>
                    </a:p>
                  </a:txBody>
                  <a:tcPr/>
                </a:tc>
                <a:tc>
                  <a:txBody>
                    <a:bodyPr/>
                    <a:lstStyle/>
                    <a:p>
                      <a:pPr>
                        <a:defRPr sz="1000"/>
                      </a:pPr>
                      <a:r>
                        <a:rPr>
                          <a:highlight>
                            <a:srgbClr val="FFFF00"/>
                          </a:highlight>
                        </a:rPr>
                        <a:t>14.6</a:t>
                      </a:r>
                    </a:p>
                  </a:txBody>
                  <a:tcPr/>
                </a:tc>
                <a:tc>
                  <a:txBody>
                    <a:bodyPr/>
                    <a:lstStyle/>
                    <a:p>
                      <a:pPr>
                        <a:defRPr sz="1000"/>
                      </a:pPr>
                      <a:r>
                        <a:rPr>
                          <a:highlight>
                            <a:srgbClr val="FFFF00"/>
                          </a:highlight>
                        </a:rPr>
                        <a:t>125649</a:t>
                      </a:r>
                    </a:p>
                  </a:txBody>
                  <a:tcPr/>
                </a:tc>
                <a:tc>
                  <a:txBody>
                    <a:bodyPr/>
                    <a:lstStyle/>
                    <a:p>
                      <a:pPr>
                        <a:defRPr sz="1000"/>
                      </a:pPr>
                      <a:r>
                        <a:rPr>
                          <a:highlight>
                            <a:srgbClr val="FFFF00"/>
                          </a:highlight>
                        </a:rPr>
                        <a:t>39.25</a:t>
                      </a:r>
                    </a:p>
                  </a:txBody>
                  <a:tcPr/>
                </a:tc>
                <a:tc>
                  <a:txBody>
                    <a:bodyPr/>
                    <a:lstStyle/>
                    <a:p>
                      <a:pPr>
                        <a:defRPr sz="1000"/>
                      </a:pPr>
                      <a:r>
                        <a:rPr>
                          <a:highlight>
                            <a:srgbClr val="FFFF00"/>
                          </a:highlight>
                        </a:rPr>
                        <a:t>36267</a:t>
                      </a:r>
                    </a:p>
                  </a:txBody>
                  <a:tcPr/>
                </a:tc>
                <a:tc>
                  <a:txBody>
                    <a:bodyPr/>
                    <a:lstStyle/>
                    <a:p>
                      <a:pPr>
                        <a:defRPr sz="1000"/>
                      </a:pPr>
                      <a:r>
                        <a:rPr>
                          <a:highlight>
                            <a:srgbClr val="FFFF00"/>
                          </a:highlight>
                        </a:rPr>
                        <a:t>-24.65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19400</a:t>
                      </a:r>
                    </a:p>
                  </a:txBody>
                  <a:tcPr/>
                </a:tc>
                <a:tc>
                  <a:txBody>
                    <a:bodyPr/>
                    <a:lstStyle/>
                    <a:p>
                      <a:pPr>
                        <a:defRPr sz="1000"/>
                      </a:pPr>
                      <a:r>
                        <a:rPr dirty="0">
                          <a:highlight>
                            <a:srgbClr val="FFFF00"/>
                          </a:highlight>
                        </a:rPr>
                        <a:t>292718</a:t>
                      </a:r>
                    </a:p>
                  </a:txBody>
                  <a:tcPr/>
                </a:tc>
                <a:tc>
                  <a:txBody>
                    <a:bodyPr/>
                    <a:lstStyle/>
                    <a:p>
                      <a:pPr>
                        <a:defRPr sz="1000"/>
                      </a:pPr>
                      <a:r>
                        <a:rPr>
                          <a:highlight>
                            <a:srgbClr val="FFFF00"/>
                          </a:highlight>
                        </a:rPr>
                        <a:t>27.95</a:t>
                      </a:r>
                    </a:p>
                  </a:txBody>
                  <a:tcPr/>
                </a:tc>
                <a:tc>
                  <a:txBody>
                    <a:bodyPr/>
                    <a:lstStyle/>
                    <a:p>
                      <a:pPr>
                        <a:defRPr sz="1000"/>
                      </a:pPr>
                      <a:r>
                        <a:rPr>
                          <a:highlight>
                            <a:srgbClr val="FFFF00"/>
                          </a:highlight>
                        </a:rPr>
                        <a:t>112127</a:t>
                      </a:r>
                    </a:p>
                  </a:txBody>
                  <a:tcPr/>
                </a:tc>
                <a:tc>
                  <a:txBody>
                    <a:bodyPr/>
                    <a:lstStyle/>
                    <a:p>
                      <a:pPr>
                        <a:defRPr sz="1000"/>
                      </a:pPr>
                      <a:r>
                        <a:rPr>
                          <a:highlight>
                            <a:srgbClr val="FFFF00"/>
                          </a:highlight>
                        </a:rPr>
                        <a:t>63.15</a:t>
                      </a:r>
                    </a:p>
                  </a:txBody>
                  <a:tcPr/>
                </a:tc>
                <a:tc>
                  <a:txBody>
                    <a:bodyPr/>
                    <a:lstStyle/>
                    <a:p>
                      <a:pPr>
                        <a:defRPr sz="1000"/>
                      </a:pPr>
                      <a:r>
                        <a:rPr>
                          <a:highlight>
                            <a:srgbClr val="FFFF00"/>
                          </a:highlight>
                        </a:rPr>
                        <a:t>180591</a:t>
                      </a:r>
                    </a:p>
                  </a:txBody>
                  <a:tcPr/>
                </a:tc>
                <a:tc>
                  <a:txBody>
                    <a:bodyPr/>
                    <a:lstStyle/>
                    <a:p>
                      <a:pPr>
                        <a:defRPr sz="1000"/>
                      </a:pPr>
                      <a:r>
                        <a:rPr>
                          <a:highlight>
                            <a:srgbClr val="FFFF00"/>
                          </a:highlight>
                        </a:rPr>
                        <a:t>-35.2</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19450</a:t>
                      </a:r>
                    </a:p>
                  </a:txBody>
                  <a:tcPr/>
                </a:tc>
                <a:tc>
                  <a:txBody>
                    <a:bodyPr/>
                    <a:lstStyle/>
                    <a:p>
                      <a:pPr>
                        <a:defRPr sz="1000"/>
                      </a:pPr>
                      <a:r>
                        <a:rPr>
                          <a:highlight>
                            <a:srgbClr val="FFFF00"/>
                          </a:highlight>
                        </a:rPr>
                        <a:t>105377</a:t>
                      </a:r>
                    </a:p>
                  </a:txBody>
                  <a:tcPr/>
                </a:tc>
                <a:tc>
                  <a:txBody>
                    <a:bodyPr/>
                    <a:lstStyle/>
                    <a:p>
                      <a:pPr>
                        <a:defRPr sz="1000"/>
                      </a:pPr>
                      <a:r>
                        <a:rPr dirty="0">
                          <a:highlight>
                            <a:srgbClr val="FFFF00"/>
                          </a:highlight>
                        </a:rPr>
                        <a:t>50.95</a:t>
                      </a:r>
                    </a:p>
                  </a:txBody>
                  <a:tcPr/>
                </a:tc>
                <a:tc>
                  <a:txBody>
                    <a:bodyPr/>
                    <a:lstStyle/>
                    <a:p>
                      <a:pPr>
                        <a:defRPr sz="1000"/>
                      </a:pPr>
                      <a:r>
                        <a:rPr>
                          <a:highlight>
                            <a:srgbClr val="FFFF00"/>
                          </a:highlight>
                        </a:rPr>
                        <a:t>22275</a:t>
                      </a:r>
                    </a:p>
                  </a:txBody>
                  <a:tcPr/>
                </a:tc>
                <a:tc>
                  <a:txBody>
                    <a:bodyPr/>
                    <a:lstStyle/>
                    <a:p>
                      <a:pPr>
                        <a:defRPr sz="1000"/>
                      </a:pPr>
                      <a:r>
                        <a:rPr>
                          <a:highlight>
                            <a:srgbClr val="FFFF00"/>
                          </a:highlight>
                        </a:rPr>
                        <a:t>94.9</a:t>
                      </a:r>
                    </a:p>
                  </a:txBody>
                  <a:tcPr/>
                </a:tc>
                <a:tc>
                  <a:txBody>
                    <a:bodyPr/>
                    <a:lstStyle/>
                    <a:p>
                      <a:pPr>
                        <a:defRPr sz="1000"/>
                      </a:pPr>
                      <a:r>
                        <a:rPr>
                          <a:highlight>
                            <a:srgbClr val="FFFF00"/>
                          </a:highlight>
                        </a:rPr>
                        <a:t>83102</a:t>
                      </a:r>
                    </a:p>
                  </a:txBody>
                  <a:tcPr/>
                </a:tc>
                <a:tc>
                  <a:txBody>
                    <a:bodyPr/>
                    <a:lstStyle/>
                    <a:p>
                      <a:pPr>
                        <a:defRPr sz="1000"/>
                      </a:pPr>
                      <a:r>
                        <a:rPr>
                          <a:highlight>
                            <a:srgbClr val="FFFF00"/>
                          </a:highlight>
                        </a:rPr>
                        <a:t>-43.95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19500</a:t>
                      </a:r>
                    </a:p>
                  </a:txBody>
                  <a:tcPr/>
                </a:tc>
                <a:tc>
                  <a:txBody>
                    <a:bodyPr/>
                    <a:lstStyle/>
                    <a:p>
                      <a:pPr>
                        <a:defRPr sz="1000"/>
                      </a:pPr>
                      <a:r>
                        <a:rPr>
                          <a:highlight>
                            <a:srgbClr val="FFFF00"/>
                          </a:highlight>
                        </a:rPr>
                        <a:t>68655</a:t>
                      </a:r>
                    </a:p>
                  </a:txBody>
                  <a:tcPr/>
                </a:tc>
                <a:tc>
                  <a:txBody>
                    <a:bodyPr/>
                    <a:lstStyle/>
                    <a:p>
                      <a:pPr>
                        <a:defRPr sz="1000"/>
                      </a:pPr>
                      <a:r>
                        <a:rPr>
                          <a:highlight>
                            <a:srgbClr val="FFFF00"/>
                          </a:highlight>
                        </a:rPr>
                        <a:t>85.0</a:t>
                      </a:r>
                    </a:p>
                  </a:txBody>
                  <a:tcPr/>
                </a:tc>
                <a:tc>
                  <a:txBody>
                    <a:bodyPr/>
                    <a:lstStyle/>
                    <a:p>
                      <a:pPr>
                        <a:defRPr sz="1000"/>
                      </a:pPr>
                      <a:r>
                        <a:rPr dirty="0">
                          <a:highlight>
                            <a:srgbClr val="FFFF00"/>
                          </a:highlight>
                        </a:rPr>
                        <a:t>26924</a:t>
                      </a:r>
                    </a:p>
                  </a:txBody>
                  <a:tcPr/>
                </a:tc>
                <a:tc>
                  <a:txBody>
                    <a:bodyPr/>
                    <a:lstStyle/>
                    <a:p>
                      <a:pPr>
                        <a:defRPr sz="1000"/>
                      </a:pPr>
                      <a:r>
                        <a:rPr dirty="0">
                          <a:highlight>
                            <a:srgbClr val="FFFF00"/>
                          </a:highlight>
                        </a:rPr>
                        <a:t>133.5</a:t>
                      </a:r>
                    </a:p>
                  </a:txBody>
                  <a:tcPr/>
                </a:tc>
                <a:tc>
                  <a:txBody>
                    <a:bodyPr/>
                    <a:lstStyle/>
                    <a:p>
                      <a:pPr>
                        <a:defRPr sz="1000"/>
                      </a:pPr>
                      <a:r>
                        <a:rPr>
                          <a:highlight>
                            <a:srgbClr val="FFFF00"/>
                          </a:highlight>
                        </a:rPr>
                        <a:t>41731</a:t>
                      </a:r>
                    </a:p>
                  </a:txBody>
                  <a:tcPr/>
                </a:tc>
                <a:tc>
                  <a:txBody>
                    <a:bodyPr/>
                    <a:lstStyle/>
                    <a:p>
                      <a:pPr>
                        <a:defRPr sz="1000"/>
                      </a:pPr>
                      <a:r>
                        <a:rPr dirty="0">
                          <a:highlight>
                            <a:srgbClr val="FFFF00"/>
                          </a:highlight>
                        </a:rPr>
                        <a:t>-48.5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19550</a:t>
                      </a:r>
                    </a:p>
                  </a:txBody>
                  <a:tcPr/>
                </a:tc>
                <a:tc>
                  <a:txBody>
                    <a:bodyPr/>
                    <a:lstStyle/>
                    <a:p>
                      <a:pPr>
                        <a:defRPr sz="1000"/>
                      </a:pPr>
                      <a:r>
                        <a:rPr>
                          <a:highlight>
                            <a:srgbClr val="FFFF00"/>
                          </a:highlight>
                        </a:rPr>
                        <a:t>8932</a:t>
                      </a:r>
                    </a:p>
                  </a:txBody>
                  <a:tcPr/>
                </a:tc>
                <a:tc>
                  <a:txBody>
                    <a:bodyPr/>
                    <a:lstStyle/>
                    <a:p>
                      <a:pPr>
                        <a:defRPr sz="1000"/>
                      </a:pPr>
                      <a:r>
                        <a:rPr>
                          <a:highlight>
                            <a:srgbClr val="FFFF00"/>
                          </a:highlight>
                        </a:rPr>
                        <a:t>125.35</a:t>
                      </a:r>
                    </a:p>
                  </a:txBody>
                  <a:tcPr/>
                </a:tc>
                <a:tc>
                  <a:txBody>
                    <a:bodyPr/>
                    <a:lstStyle/>
                    <a:p>
                      <a:pPr>
                        <a:defRPr sz="1000"/>
                      </a:pPr>
                      <a:r>
                        <a:rPr>
                          <a:highlight>
                            <a:srgbClr val="FFFF00"/>
                          </a:highlight>
                        </a:rPr>
                        <a:t>5156</a:t>
                      </a:r>
                    </a:p>
                  </a:txBody>
                  <a:tcPr/>
                </a:tc>
                <a:tc>
                  <a:txBody>
                    <a:bodyPr/>
                    <a:lstStyle/>
                    <a:p>
                      <a:pPr>
                        <a:defRPr sz="1000"/>
                      </a:pPr>
                      <a:r>
                        <a:rPr>
                          <a:highlight>
                            <a:srgbClr val="FFFF00"/>
                          </a:highlight>
                        </a:rPr>
                        <a:t>176.75</a:t>
                      </a:r>
                    </a:p>
                  </a:txBody>
                  <a:tcPr/>
                </a:tc>
                <a:tc>
                  <a:txBody>
                    <a:bodyPr/>
                    <a:lstStyle/>
                    <a:p>
                      <a:pPr>
                        <a:defRPr sz="1000"/>
                      </a:pPr>
                      <a:r>
                        <a:rPr dirty="0">
                          <a:highlight>
                            <a:srgbClr val="FFFF00"/>
                          </a:highlight>
                        </a:rPr>
                        <a:t>3776</a:t>
                      </a:r>
                    </a:p>
                  </a:txBody>
                  <a:tcPr/>
                </a:tc>
                <a:tc>
                  <a:txBody>
                    <a:bodyPr/>
                    <a:lstStyle/>
                    <a:p>
                      <a:pPr>
                        <a:defRPr sz="1000"/>
                      </a:pPr>
                      <a:r>
                        <a:rPr dirty="0">
                          <a:highlight>
                            <a:srgbClr val="FFFF00"/>
                          </a:highlight>
                        </a:rPr>
                        <a:t>-51.4</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9"/>
                  </a:ext>
                </a:extLst>
              </a:tr>
              <a:tr h="130628">
                <a:tc>
                  <a:txBody>
                    <a:bodyPr/>
                    <a:lstStyle/>
                    <a:p>
                      <a:pPr>
                        <a:defRPr sz="1000"/>
                      </a:pPr>
                      <a:r>
                        <a:t>19600</a:t>
                      </a:r>
                    </a:p>
                  </a:txBody>
                  <a:tcPr/>
                </a:tc>
                <a:tc>
                  <a:txBody>
                    <a:bodyPr/>
                    <a:lstStyle/>
                    <a:p>
                      <a:pPr>
                        <a:defRPr sz="1000"/>
                      </a:pPr>
                      <a:r>
                        <a:t>12455</a:t>
                      </a:r>
                    </a:p>
                  </a:txBody>
                  <a:tcPr/>
                </a:tc>
                <a:tc>
                  <a:txBody>
                    <a:bodyPr/>
                    <a:lstStyle/>
                    <a:p>
                      <a:pPr>
                        <a:defRPr sz="1000"/>
                      </a:pPr>
                      <a:r>
                        <a:t>169.8</a:t>
                      </a:r>
                    </a:p>
                  </a:txBody>
                  <a:tcPr/>
                </a:tc>
                <a:tc>
                  <a:txBody>
                    <a:bodyPr/>
                    <a:lstStyle/>
                    <a:p>
                      <a:pPr>
                        <a:defRPr sz="1000"/>
                      </a:pPr>
                      <a:r>
                        <a:t>10205</a:t>
                      </a:r>
                    </a:p>
                  </a:txBody>
                  <a:tcPr/>
                </a:tc>
                <a:tc>
                  <a:txBody>
                    <a:bodyPr/>
                    <a:lstStyle/>
                    <a:p>
                      <a:pPr>
                        <a:defRPr sz="1000"/>
                      </a:pPr>
                      <a:r>
                        <a:t>222.75</a:t>
                      </a:r>
                    </a:p>
                  </a:txBody>
                  <a:tcPr/>
                </a:tc>
                <a:tc>
                  <a:txBody>
                    <a:bodyPr/>
                    <a:lstStyle/>
                    <a:p>
                      <a:pPr>
                        <a:defRPr sz="1000"/>
                      </a:pPr>
                      <a:r>
                        <a:t>2250</a:t>
                      </a:r>
                    </a:p>
                  </a:txBody>
                  <a:tcPr/>
                </a:tc>
                <a:tc>
                  <a:txBody>
                    <a:bodyPr/>
                    <a:lstStyle/>
                    <a:p>
                      <a:pPr>
                        <a:defRPr sz="1000"/>
                      </a:pPr>
                      <a:r>
                        <a:t>-52.95</a:t>
                      </a:r>
                    </a:p>
                  </a:txBody>
                  <a:tcPr/>
                </a:tc>
                <a:tc>
                  <a:txBody>
                    <a:bodyPr/>
                    <a:lstStyle/>
                    <a:p>
                      <a:pPr>
                        <a:defRPr sz="1000"/>
                      </a:pPr>
                      <a:r>
                        <a:t>Shot Buildup</a:t>
                      </a:r>
                    </a:p>
                  </a:txBody>
                  <a:tcPr/>
                </a:tc>
                <a:extLst>
                  <a:ext uri="{0D108BD9-81ED-4DB2-BD59-A6C34878D82A}">
                    <a16:rowId xmlns:a16="http://schemas.microsoft.com/office/drawing/2014/main" val="10010"/>
                  </a:ext>
                </a:extLst>
              </a:tr>
              <a:tr h="130628">
                <a:tc>
                  <a:txBody>
                    <a:bodyPr/>
                    <a:lstStyle/>
                    <a:p>
                      <a:pPr>
                        <a:defRPr sz="1000"/>
                      </a:pPr>
                      <a:r>
                        <a:t>19650</a:t>
                      </a:r>
                    </a:p>
                  </a:txBody>
                  <a:tcPr/>
                </a:tc>
                <a:tc>
                  <a:txBody>
                    <a:bodyPr/>
                    <a:lstStyle/>
                    <a:p>
                      <a:pPr>
                        <a:defRPr sz="1000"/>
                      </a:pPr>
                      <a:r>
                        <a:t>1426</a:t>
                      </a:r>
                    </a:p>
                  </a:txBody>
                  <a:tcPr/>
                </a:tc>
                <a:tc>
                  <a:txBody>
                    <a:bodyPr/>
                    <a:lstStyle/>
                    <a:p>
                      <a:pPr>
                        <a:defRPr sz="1000"/>
                      </a:pPr>
                      <a:r>
                        <a:t>218.2</a:t>
                      </a:r>
                    </a:p>
                  </a:txBody>
                  <a:tcPr/>
                </a:tc>
                <a:tc>
                  <a:txBody>
                    <a:bodyPr/>
                    <a:lstStyle/>
                    <a:p>
                      <a:pPr>
                        <a:defRPr sz="1000"/>
                      </a:pPr>
                      <a:r>
                        <a:t>1090</a:t>
                      </a:r>
                    </a:p>
                  </a:txBody>
                  <a:tcPr/>
                </a:tc>
                <a:tc>
                  <a:txBody>
                    <a:bodyPr/>
                    <a:lstStyle/>
                    <a:p>
                      <a:pPr>
                        <a:defRPr sz="1000"/>
                      </a:pPr>
                      <a:r>
                        <a:t>270.05</a:t>
                      </a:r>
                    </a:p>
                  </a:txBody>
                  <a:tcPr/>
                </a:tc>
                <a:tc>
                  <a:txBody>
                    <a:bodyPr/>
                    <a:lstStyle/>
                    <a:p>
                      <a:pPr>
                        <a:defRPr sz="1000"/>
                      </a:pPr>
                      <a:r>
                        <a:t>336</a:t>
                      </a:r>
                    </a:p>
                  </a:txBody>
                  <a:tcPr/>
                </a:tc>
                <a:tc>
                  <a:txBody>
                    <a:bodyPr/>
                    <a:lstStyle/>
                    <a:p>
                      <a:pPr>
                        <a:defRPr sz="1000"/>
                      </a:pPr>
                      <a:r>
                        <a:t>-51.85</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19700</a:t>
                      </a:r>
                    </a:p>
                  </a:txBody>
                  <a:tcPr/>
                </a:tc>
                <a:tc>
                  <a:txBody>
                    <a:bodyPr/>
                    <a:lstStyle/>
                    <a:p>
                      <a:pPr>
                        <a:defRPr sz="1000"/>
                      </a:pPr>
                      <a:r>
                        <a:t>3225</a:t>
                      </a:r>
                    </a:p>
                  </a:txBody>
                  <a:tcPr/>
                </a:tc>
                <a:tc>
                  <a:txBody>
                    <a:bodyPr/>
                    <a:lstStyle/>
                    <a:p>
                      <a:pPr>
                        <a:defRPr sz="1000"/>
                      </a:pPr>
                      <a:r>
                        <a:t>267.25</a:t>
                      </a:r>
                    </a:p>
                  </a:txBody>
                  <a:tcPr/>
                </a:tc>
                <a:tc>
                  <a:txBody>
                    <a:bodyPr/>
                    <a:lstStyle/>
                    <a:p>
                      <a:pPr>
                        <a:defRPr sz="1000"/>
                      </a:pPr>
                      <a:r>
                        <a:t>3054</a:t>
                      </a:r>
                    </a:p>
                  </a:txBody>
                  <a:tcPr/>
                </a:tc>
                <a:tc>
                  <a:txBody>
                    <a:bodyPr/>
                    <a:lstStyle/>
                    <a:p>
                      <a:pPr>
                        <a:defRPr sz="1000"/>
                      </a:pPr>
                      <a:r>
                        <a:t>320.0</a:t>
                      </a:r>
                    </a:p>
                  </a:txBody>
                  <a:tcPr/>
                </a:tc>
                <a:tc>
                  <a:txBody>
                    <a:bodyPr/>
                    <a:lstStyle/>
                    <a:p>
                      <a:pPr>
                        <a:defRPr sz="1000"/>
                      </a:pPr>
                      <a:r>
                        <a:t>171</a:t>
                      </a:r>
                    </a:p>
                  </a:txBody>
                  <a:tcPr/>
                </a:tc>
                <a:tc>
                  <a:txBody>
                    <a:bodyPr/>
                    <a:lstStyle/>
                    <a:p>
                      <a:pPr>
                        <a:defRPr sz="1000"/>
                      </a:pPr>
                      <a:r>
                        <a:t>-52.75</a:t>
                      </a:r>
                    </a:p>
                  </a:txBody>
                  <a:tcPr/>
                </a:tc>
                <a:tc>
                  <a:txBody>
                    <a:bodyPr/>
                    <a:lstStyle/>
                    <a:p>
                      <a:pPr>
                        <a:defRPr sz="1000"/>
                      </a:pPr>
                      <a:r>
                        <a:t>Shot Buildup</a:t>
                      </a:r>
                    </a:p>
                  </a:txBody>
                  <a:tcPr/>
                </a:tc>
                <a:extLst>
                  <a:ext uri="{0D108BD9-81ED-4DB2-BD59-A6C34878D82A}">
                    <a16:rowId xmlns:a16="http://schemas.microsoft.com/office/drawing/2014/main" val="10012"/>
                  </a:ext>
                </a:extLst>
              </a:tr>
              <a:tr h="130636">
                <a:tc>
                  <a:txBody>
                    <a:bodyPr/>
                    <a:lstStyle/>
                    <a:p>
                      <a:pPr>
                        <a:defRPr sz="1000"/>
                      </a:pPr>
                      <a:r>
                        <a:t>19750</a:t>
                      </a:r>
                    </a:p>
                  </a:txBody>
                  <a:tcPr/>
                </a:tc>
                <a:tc>
                  <a:txBody>
                    <a:bodyPr/>
                    <a:lstStyle/>
                    <a:p>
                      <a:pPr>
                        <a:defRPr sz="1000"/>
                      </a:pPr>
                      <a:r>
                        <a:t>617</a:t>
                      </a:r>
                    </a:p>
                  </a:txBody>
                  <a:tcPr/>
                </a:tc>
                <a:tc>
                  <a:txBody>
                    <a:bodyPr/>
                    <a:lstStyle/>
                    <a:p>
                      <a:pPr>
                        <a:defRPr sz="1000"/>
                      </a:pPr>
                      <a:r>
                        <a:t>315.75</a:t>
                      </a:r>
                    </a:p>
                  </a:txBody>
                  <a:tcPr/>
                </a:tc>
                <a:tc>
                  <a:txBody>
                    <a:bodyPr/>
                    <a:lstStyle/>
                    <a:p>
                      <a:pPr>
                        <a:defRPr sz="1000"/>
                      </a:pPr>
                      <a:r>
                        <a:t>752</a:t>
                      </a:r>
                    </a:p>
                  </a:txBody>
                  <a:tcPr/>
                </a:tc>
                <a:tc>
                  <a:txBody>
                    <a:bodyPr/>
                    <a:lstStyle/>
                    <a:p>
                      <a:pPr>
                        <a:defRPr sz="1000"/>
                      </a:pPr>
                      <a:r>
                        <a:t>370.0</a:t>
                      </a:r>
                    </a:p>
                  </a:txBody>
                  <a:tcPr/>
                </a:tc>
                <a:tc>
                  <a:txBody>
                    <a:bodyPr/>
                    <a:lstStyle/>
                    <a:p>
                      <a:pPr>
                        <a:defRPr sz="1000"/>
                      </a:pPr>
                      <a:r>
                        <a:t>-135</a:t>
                      </a:r>
                    </a:p>
                  </a:txBody>
                  <a:tcPr/>
                </a:tc>
                <a:tc>
                  <a:txBody>
                    <a:bodyPr/>
                    <a:lstStyle/>
                    <a:p>
                      <a:pPr>
                        <a:defRPr sz="1000"/>
                      </a:pPr>
                      <a:r>
                        <a:t>-54.25</a:t>
                      </a:r>
                    </a:p>
                  </a:txBody>
                  <a:tcPr/>
                </a:tc>
                <a:tc>
                  <a:txBody>
                    <a:bodyPr/>
                    <a:lstStyle/>
                    <a:p>
                      <a:pPr>
                        <a:defRPr sz="1000"/>
                      </a:pPr>
                      <a:r>
                        <a:rPr dirty="0"/>
                        <a:t>Long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Call side 23-08-2023</a:t>
            </a:r>
          </a:p>
        </p:txBody>
      </p:sp>
      <p:pic>
        <p:nvPicPr>
          <p:cNvPr id="3" name="Picture 2" descr="Maximum_OI_on_the_Call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Call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Put side 23-08-2023</a:t>
            </a:r>
          </a:p>
        </p:txBody>
      </p:sp>
      <p:pic>
        <p:nvPicPr>
          <p:cNvPr id="3" name="Picture 2" descr="Maximum_OI_on_the_Put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Put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 All conclusion 23-08-2023</a:t>
            </a:r>
          </a:p>
        </p:txBody>
      </p:sp>
      <p:sp>
        <p:nvSpPr>
          <p:cNvPr id="3" name="Content Placeholder 2"/>
          <p:cNvSpPr>
            <a:spLocks noGrp="1"/>
          </p:cNvSpPr>
          <p:nvPr>
            <p:ph idx="1"/>
          </p:nvPr>
        </p:nvSpPr>
        <p:spPr/>
        <p:txBody>
          <a:bodyPr/>
          <a:lstStyle/>
          <a:p>
            <a:r>
              <a:rPr dirty="0"/>
              <a:t>Overall Sentiment:</a:t>
            </a:r>
            <a:r>
              <a:rPr lang="en-US" dirty="0"/>
              <a:t> Bullish with 19400 and 19450 as the good support</a:t>
            </a:r>
            <a:endParaRPr dirty="0"/>
          </a:p>
          <a:p>
            <a:r>
              <a:rPr dirty="0"/>
              <a:t>Final 45 mins Sentiment:</a:t>
            </a:r>
            <a:r>
              <a:rPr lang="en-US" dirty="0"/>
              <a:t> Neutral</a:t>
            </a:r>
            <a:endParaRPr dirty="0"/>
          </a:p>
          <a:p>
            <a:r>
              <a:rPr dirty="0"/>
              <a:t>My Vote:</a:t>
            </a:r>
            <a:r>
              <a:rPr lang="en-US" dirty="0"/>
              <a:t> Bullish</a:t>
            </a:r>
            <a:endParaRPr dirty="0"/>
          </a:p>
          <a:p>
            <a:r>
              <a:rPr dirty="0"/>
              <a:t>Result: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5F02-DBDA-18E8-4595-6FF83975528C}"/>
              </a:ext>
            </a:extLst>
          </p:cNvPr>
          <p:cNvSpPr>
            <a:spLocks noGrp="1"/>
          </p:cNvSpPr>
          <p:nvPr>
            <p:ph type="title"/>
          </p:nvPr>
        </p:nvSpPr>
        <p:spPr>
          <a:xfrm>
            <a:off x="838200" y="365126"/>
            <a:ext cx="10515600" cy="687820"/>
          </a:xfrm>
        </p:spPr>
        <p:txBody>
          <a:bodyPr>
            <a:normAutofit fontScale="90000"/>
          </a:bodyPr>
          <a:lstStyle/>
          <a:p>
            <a:r>
              <a:rPr lang="en-US" dirty="0"/>
              <a:t>02-06-2023</a:t>
            </a:r>
            <a:endParaRPr lang="en-IN" dirty="0"/>
          </a:p>
        </p:txBody>
      </p:sp>
      <p:pic>
        <p:nvPicPr>
          <p:cNvPr id="4" name="Picture 3">
            <a:extLst>
              <a:ext uri="{FF2B5EF4-FFF2-40B4-BE49-F238E27FC236}">
                <a16:creationId xmlns:a16="http://schemas.microsoft.com/office/drawing/2014/main" id="{657BE8E5-E583-76E5-156A-CAFD299B016F}"/>
              </a:ext>
            </a:extLst>
          </p:cNvPr>
          <p:cNvPicPr>
            <a:picLocks noChangeAspect="1"/>
          </p:cNvPicPr>
          <p:nvPr/>
        </p:nvPicPr>
        <p:blipFill>
          <a:blip r:embed="rId3"/>
          <a:stretch>
            <a:fillRect/>
          </a:stretch>
        </p:blipFill>
        <p:spPr>
          <a:xfrm>
            <a:off x="203200" y="1052946"/>
            <a:ext cx="11850255" cy="5391892"/>
          </a:xfrm>
          <a:prstGeom prst="rect">
            <a:avLst/>
          </a:prstGeom>
        </p:spPr>
      </p:pic>
    </p:spTree>
    <p:extLst>
      <p:ext uri="{BB962C8B-B14F-4D97-AF65-F5344CB8AC3E}">
        <p14:creationId xmlns:p14="http://schemas.microsoft.com/office/powerpoint/2010/main" val="249080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5F02-DBDA-18E8-4595-6FF83975528C}"/>
              </a:ext>
            </a:extLst>
          </p:cNvPr>
          <p:cNvSpPr>
            <a:spLocks noGrp="1"/>
          </p:cNvSpPr>
          <p:nvPr>
            <p:ph type="title"/>
          </p:nvPr>
        </p:nvSpPr>
        <p:spPr>
          <a:xfrm>
            <a:off x="838200" y="365126"/>
            <a:ext cx="10515600" cy="687820"/>
          </a:xfrm>
        </p:spPr>
        <p:txBody>
          <a:bodyPr>
            <a:normAutofit fontScale="90000"/>
          </a:bodyPr>
          <a:lstStyle/>
          <a:p>
            <a:r>
              <a:rPr lang="en-US" dirty="0"/>
              <a:t>02-06-2023</a:t>
            </a:r>
            <a:endParaRPr lang="en-IN" dirty="0"/>
          </a:p>
        </p:txBody>
      </p:sp>
      <p:pic>
        <p:nvPicPr>
          <p:cNvPr id="4" name="Picture 3">
            <a:extLst>
              <a:ext uri="{FF2B5EF4-FFF2-40B4-BE49-F238E27FC236}">
                <a16:creationId xmlns:a16="http://schemas.microsoft.com/office/drawing/2014/main" id="{DA5ED29F-9CF8-1868-FFF8-4A9B70597280}"/>
              </a:ext>
            </a:extLst>
          </p:cNvPr>
          <p:cNvPicPr>
            <a:picLocks noChangeAspect="1"/>
          </p:cNvPicPr>
          <p:nvPr/>
        </p:nvPicPr>
        <p:blipFill>
          <a:blip r:embed="rId3"/>
          <a:stretch>
            <a:fillRect/>
          </a:stretch>
        </p:blipFill>
        <p:spPr>
          <a:xfrm>
            <a:off x="0" y="949106"/>
            <a:ext cx="12192000" cy="5698697"/>
          </a:xfrm>
          <a:prstGeom prst="rect">
            <a:avLst/>
          </a:prstGeom>
        </p:spPr>
      </p:pic>
    </p:spTree>
    <p:extLst>
      <p:ext uri="{BB962C8B-B14F-4D97-AF65-F5344CB8AC3E}">
        <p14:creationId xmlns:p14="http://schemas.microsoft.com/office/powerpoint/2010/main" val="56818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840B0B-C339-EA08-BD9A-74EC0889221B}"/>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40664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13-06-2023</a:t>
            </a:r>
            <a:endParaRPr lang="en-IN" dirty="0"/>
          </a:p>
        </p:txBody>
      </p:sp>
      <p:graphicFrame>
        <p:nvGraphicFramePr>
          <p:cNvPr id="3" name="Table 2">
            <a:extLst>
              <a:ext uri="{FF2B5EF4-FFF2-40B4-BE49-F238E27FC236}">
                <a16:creationId xmlns:a16="http://schemas.microsoft.com/office/drawing/2014/main" id="{75A88801-16BF-7264-12CF-CF82C0FC0F13}"/>
              </a:ext>
            </a:extLst>
          </p:cNvPr>
          <p:cNvGraphicFramePr>
            <a:graphicFrameLocks noGrp="1"/>
          </p:cNvGraphicFramePr>
          <p:nvPr>
            <p:extLst>
              <p:ext uri="{D42A27DB-BD31-4B8C-83A1-F6EECF244321}">
                <p14:modId xmlns:p14="http://schemas.microsoft.com/office/powerpoint/2010/main" val="1515843491"/>
              </p:ext>
            </p:extLst>
          </p:nvPr>
        </p:nvGraphicFramePr>
        <p:xfrm>
          <a:off x="1348509" y="997527"/>
          <a:ext cx="9670474" cy="5634157"/>
        </p:xfrm>
        <a:graphic>
          <a:graphicData uri="http://schemas.openxmlformats.org/drawingml/2006/table">
            <a:tbl>
              <a:tblPr>
                <a:tableStyleId>{5C22544A-7EE6-4342-B048-85BDC9FD1C3A}</a:tableStyleId>
              </a:tblPr>
              <a:tblGrid>
                <a:gridCol w="996031">
                  <a:extLst>
                    <a:ext uri="{9D8B030D-6E8A-4147-A177-3AD203B41FA5}">
                      <a16:colId xmlns:a16="http://schemas.microsoft.com/office/drawing/2014/main" val="1659823773"/>
                    </a:ext>
                  </a:extLst>
                </a:gridCol>
                <a:gridCol w="996031">
                  <a:extLst>
                    <a:ext uri="{9D8B030D-6E8A-4147-A177-3AD203B41FA5}">
                      <a16:colId xmlns:a16="http://schemas.microsoft.com/office/drawing/2014/main" val="2162414619"/>
                    </a:ext>
                  </a:extLst>
                </a:gridCol>
                <a:gridCol w="1338926">
                  <a:extLst>
                    <a:ext uri="{9D8B030D-6E8A-4147-A177-3AD203B41FA5}">
                      <a16:colId xmlns:a16="http://schemas.microsoft.com/office/drawing/2014/main" val="3259140936"/>
                    </a:ext>
                  </a:extLst>
                </a:gridCol>
                <a:gridCol w="963373">
                  <a:extLst>
                    <a:ext uri="{9D8B030D-6E8A-4147-A177-3AD203B41FA5}">
                      <a16:colId xmlns:a16="http://schemas.microsoft.com/office/drawing/2014/main" val="1141573381"/>
                    </a:ext>
                  </a:extLst>
                </a:gridCol>
                <a:gridCol w="979702">
                  <a:extLst>
                    <a:ext uri="{9D8B030D-6E8A-4147-A177-3AD203B41FA5}">
                      <a16:colId xmlns:a16="http://schemas.microsoft.com/office/drawing/2014/main" val="2884126060"/>
                    </a:ext>
                  </a:extLst>
                </a:gridCol>
                <a:gridCol w="1016441">
                  <a:extLst>
                    <a:ext uri="{9D8B030D-6E8A-4147-A177-3AD203B41FA5}">
                      <a16:colId xmlns:a16="http://schemas.microsoft.com/office/drawing/2014/main" val="997148099"/>
                    </a:ext>
                  </a:extLst>
                </a:gridCol>
                <a:gridCol w="1110328">
                  <a:extLst>
                    <a:ext uri="{9D8B030D-6E8A-4147-A177-3AD203B41FA5}">
                      <a16:colId xmlns:a16="http://schemas.microsoft.com/office/drawing/2014/main" val="1158039410"/>
                    </a:ext>
                  </a:extLst>
                </a:gridCol>
                <a:gridCol w="1126657">
                  <a:extLst>
                    <a:ext uri="{9D8B030D-6E8A-4147-A177-3AD203B41FA5}">
                      <a16:colId xmlns:a16="http://schemas.microsoft.com/office/drawing/2014/main" val="2306331375"/>
                    </a:ext>
                  </a:extLst>
                </a:gridCol>
                <a:gridCol w="1142985">
                  <a:extLst>
                    <a:ext uri="{9D8B030D-6E8A-4147-A177-3AD203B41FA5}">
                      <a16:colId xmlns:a16="http://schemas.microsoft.com/office/drawing/2014/main" val="910545814"/>
                    </a:ext>
                  </a:extLst>
                </a:gridCol>
              </a:tblGrid>
              <a:tr h="181747">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09:25:45 AM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09:25:45 AM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03:33:49 PM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03:33:49 PM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266531478"/>
                  </a:ext>
                </a:extLst>
              </a:tr>
              <a:tr h="181747">
                <a:tc>
                  <a:txBody>
                    <a:bodyPr/>
                    <a:lstStyle/>
                    <a:p>
                      <a:pPr algn="ctr" fontAlgn="t"/>
                      <a:r>
                        <a:rPr lang="en-IN" sz="800" u="none" strike="noStrike">
                          <a:effectLst/>
                        </a:rPr>
                        <a:t>strikePrice</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CE_OI</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CE_LTP</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CE_OI</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CE_LTP</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change in OI</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change in LTP</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Conclusion</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4066863489"/>
                  </a:ext>
                </a:extLst>
              </a:tr>
              <a:tr h="181747">
                <a:tc>
                  <a:txBody>
                    <a:bodyPr/>
                    <a:lstStyle/>
                    <a:p>
                      <a:pPr algn="r" fontAlgn="b"/>
                      <a:r>
                        <a:rPr lang="en-IN" sz="800" u="none" strike="noStrike">
                          <a:effectLst/>
                        </a:rPr>
                        <a:t>18400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10118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304.6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7568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330.35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-2550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25.75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49122491"/>
                  </a:ext>
                </a:extLst>
              </a:tr>
              <a:tr h="181747">
                <a:tc>
                  <a:txBody>
                    <a:bodyPr/>
                    <a:lstStyle/>
                    <a:p>
                      <a:pPr algn="r" fontAlgn="b"/>
                      <a:r>
                        <a:rPr lang="en-IN" sz="800" u="none" strike="noStrike">
                          <a:effectLst/>
                        </a:rPr>
                        <a:t>18450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7725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256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4525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280.95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-3200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24.95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756483072"/>
                  </a:ext>
                </a:extLst>
              </a:tr>
              <a:tr h="181747">
                <a:tc>
                  <a:txBody>
                    <a:bodyPr/>
                    <a:lstStyle/>
                    <a:p>
                      <a:pPr algn="r" fontAlgn="b"/>
                      <a:r>
                        <a:rPr lang="en-IN" sz="800" u="none" strike="noStrike">
                          <a:effectLst/>
                        </a:rPr>
                        <a:t>18500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32412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209.4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22607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233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-9805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23.6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908934676"/>
                  </a:ext>
                </a:extLst>
              </a:tr>
              <a:tr h="181747">
                <a:tc>
                  <a:txBody>
                    <a:bodyPr/>
                    <a:lstStyle/>
                    <a:p>
                      <a:pPr algn="r" fontAlgn="b"/>
                      <a:r>
                        <a:rPr lang="en-IN" sz="800" u="none" strike="noStrike">
                          <a:effectLst/>
                        </a:rPr>
                        <a:t>18550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20378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166.75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12415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186.9</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-7963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20.15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574236782"/>
                  </a:ext>
                </a:extLst>
              </a:tr>
              <a:tr h="181747">
                <a:tc>
                  <a:txBody>
                    <a:bodyPr/>
                    <a:lstStyle/>
                    <a:p>
                      <a:pPr algn="r" fontAlgn="b"/>
                      <a:r>
                        <a:rPr lang="en-IN" sz="800" u="none" strike="noStrike">
                          <a:effectLst/>
                        </a:rPr>
                        <a:t>18600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164264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126.45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89311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143.3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-74953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16.85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917382945"/>
                  </a:ext>
                </a:extLst>
              </a:tr>
              <a:tr h="181747">
                <a:tc>
                  <a:txBody>
                    <a:bodyPr/>
                    <a:lstStyle/>
                    <a:p>
                      <a:pPr algn="r" fontAlgn="b"/>
                      <a:r>
                        <a:rPr lang="en-IN" sz="800" u="none" strike="noStrike">
                          <a:effectLst/>
                        </a:rPr>
                        <a:t>18650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107986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89.75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53203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104.05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-54783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14.3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259129235"/>
                  </a:ext>
                </a:extLst>
              </a:tr>
              <a:tr h="181747">
                <a:tc>
                  <a:txBody>
                    <a:bodyPr/>
                    <a:lstStyle/>
                    <a:p>
                      <a:pPr algn="r" fontAlgn="b"/>
                      <a:r>
                        <a:rPr lang="en-IN" sz="800" u="none" strike="noStrike">
                          <a:effectLst/>
                        </a:rPr>
                        <a:t>18700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292512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60.45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199258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-93254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9.55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366079075"/>
                  </a:ext>
                </a:extLst>
              </a:tr>
              <a:tr h="181747">
                <a:tc>
                  <a:txBody>
                    <a:bodyPr/>
                    <a:lstStyle/>
                    <a:p>
                      <a:pPr algn="r" fontAlgn="b"/>
                      <a:r>
                        <a:rPr lang="en-IN" sz="800" u="none" strike="noStrike">
                          <a:effectLst/>
                        </a:rPr>
                        <a:t>18750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103474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37.15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117741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43.5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14267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6.35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Long Build up</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199016999"/>
                  </a:ext>
                </a:extLst>
              </a:tr>
              <a:tr h="181747">
                <a:tc>
                  <a:txBody>
                    <a:bodyPr/>
                    <a:lstStyle/>
                    <a:p>
                      <a:pPr algn="r" fontAlgn="b"/>
                      <a:r>
                        <a:rPr lang="en-IN" sz="800" u="none" strike="noStrike">
                          <a:effectLst/>
                        </a:rPr>
                        <a:t>18800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176675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21.1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177337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24.3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662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Long Build up</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026463330"/>
                  </a:ext>
                </a:extLst>
              </a:tr>
              <a:tr h="181747">
                <a:tc>
                  <a:txBody>
                    <a:bodyPr/>
                    <a:lstStyle/>
                    <a:p>
                      <a:pPr algn="r" fontAlgn="b"/>
                      <a:r>
                        <a:rPr lang="en-IN" sz="800" u="none" strike="noStrike">
                          <a:effectLst/>
                        </a:rPr>
                        <a:t>18850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107167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110518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11.7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3351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0.7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Long Build up</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744519887"/>
                  </a:ext>
                </a:extLst>
              </a:tr>
              <a:tr h="181747">
                <a:tc>
                  <a:txBody>
                    <a:bodyPr/>
                    <a:lstStyle/>
                    <a:p>
                      <a:pPr algn="r" fontAlgn="b"/>
                      <a:r>
                        <a:rPr lang="en-IN" sz="800" u="none" strike="noStrike">
                          <a:effectLst/>
                        </a:rPr>
                        <a:t>18900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153271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5.55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204975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5.05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51704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-0.5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build up</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664866410"/>
                  </a:ext>
                </a:extLst>
              </a:tr>
              <a:tr h="181747">
                <a:tc>
                  <a:txBody>
                    <a:bodyPr/>
                    <a:lstStyle/>
                    <a:p>
                      <a:pPr algn="r" fontAlgn="b"/>
                      <a:r>
                        <a:rPr lang="en-IN" sz="800" u="none" strike="noStrike">
                          <a:effectLst/>
                        </a:rPr>
                        <a:t>18950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73017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3.55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87285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14268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-0.95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build up</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211886100"/>
                  </a:ext>
                </a:extLst>
              </a:tr>
              <a:tr h="181747">
                <a:tc>
                  <a:txBody>
                    <a:bodyPr/>
                    <a:lstStyle/>
                    <a:p>
                      <a:pPr algn="r" fontAlgn="b"/>
                      <a:r>
                        <a:rPr lang="en-IN" sz="800" u="none" strike="noStrike">
                          <a:effectLst/>
                        </a:rPr>
                        <a:t>19000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123581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157784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34203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-0.7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build up</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264332934"/>
                  </a:ext>
                </a:extLst>
              </a:tr>
              <a:tr h="181747">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Bullish</a:t>
                      </a:r>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840722781"/>
                  </a:ext>
                </a:extLst>
              </a:tr>
              <a:tr h="181747">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09:25:45 AM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09:25:45 AM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03:33:49 PM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03:33:49 PM</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11784993"/>
                  </a:ext>
                </a:extLst>
              </a:tr>
              <a:tr h="181747">
                <a:tc>
                  <a:txBody>
                    <a:bodyPr/>
                    <a:lstStyle/>
                    <a:p>
                      <a:pPr algn="ctr" fontAlgn="t"/>
                      <a:r>
                        <a:rPr lang="en-IN" sz="800" u="none" strike="noStrike">
                          <a:effectLst/>
                        </a:rPr>
                        <a:t>strikePrice</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PE_OI</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PE_LTP</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PE_OI</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PE_LTP</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change in OI</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change in LTP</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ctr" fontAlgn="t"/>
                      <a:r>
                        <a:rPr lang="en-IN" sz="800" u="none" strike="noStrike">
                          <a:effectLst/>
                        </a:rPr>
                        <a:t>Conclusion</a:t>
                      </a:r>
                      <a:endParaRPr lang="en-IN" sz="800" b="1" i="0" u="none" strike="noStrike">
                        <a:solidFill>
                          <a:srgbClr val="000000"/>
                        </a:solidFill>
                        <a:effectLst/>
                        <a:latin typeface="Calibri" panose="020F0502020204030204" pitchFamily="34" charset="0"/>
                      </a:endParaRPr>
                    </a:p>
                  </a:txBody>
                  <a:tcPr marL="7018" marR="7018" marT="7018" marB="0"/>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827726420"/>
                  </a:ext>
                </a:extLst>
              </a:tr>
              <a:tr h="181747">
                <a:tc>
                  <a:txBody>
                    <a:bodyPr/>
                    <a:lstStyle/>
                    <a:p>
                      <a:pPr algn="r" fontAlgn="b"/>
                      <a:r>
                        <a:rPr lang="en-IN" sz="800" u="none" strike="noStrike">
                          <a:effectLst/>
                        </a:rPr>
                        <a:t>18400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102208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85061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3.75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-17147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-2.35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Long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463863308"/>
                  </a:ext>
                </a:extLst>
              </a:tr>
              <a:tr h="181747">
                <a:tc>
                  <a:txBody>
                    <a:bodyPr/>
                    <a:lstStyle/>
                    <a:p>
                      <a:pPr algn="r" fontAlgn="b"/>
                      <a:r>
                        <a:rPr lang="en-IN" sz="800" u="none" strike="noStrike">
                          <a:effectLst/>
                        </a:rPr>
                        <a:t>18450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52736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8.55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82876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4.85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30140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089584734"/>
                  </a:ext>
                </a:extLst>
              </a:tr>
              <a:tr h="181747">
                <a:tc>
                  <a:txBody>
                    <a:bodyPr/>
                    <a:lstStyle/>
                    <a:p>
                      <a:pPr algn="r" fontAlgn="b"/>
                      <a:r>
                        <a:rPr lang="en-IN" sz="800" u="none" strike="noStrike">
                          <a:effectLst/>
                        </a:rPr>
                        <a:t>18500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133458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173246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39788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-5.6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727499596"/>
                  </a:ext>
                </a:extLst>
              </a:tr>
              <a:tr h="181747">
                <a:tc>
                  <a:txBody>
                    <a:bodyPr/>
                    <a:lstStyle/>
                    <a:p>
                      <a:pPr algn="r" fontAlgn="b"/>
                      <a:r>
                        <a:rPr lang="en-IN" sz="800" u="none" strike="noStrike">
                          <a:effectLst/>
                        </a:rPr>
                        <a:t>18550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81949</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18.8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96084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10.85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14135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-7.95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Shot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32642893"/>
                  </a:ext>
                </a:extLst>
              </a:tr>
              <a:tr h="181747">
                <a:tc>
                  <a:txBody>
                    <a:bodyPr/>
                    <a:lstStyle/>
                    <a:p>
                      <a:pPr algn="r" fontAlgn="b"/>
                      <a:r>
                        <a:rPr lang="en-IN" sz="800" u="none" strike="noStrike">
                          <a:effectLst/>
                        </a:rPr>
                        <a:t>18600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229981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28.3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217536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-12445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-10.3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a:effectLst/>
                        </a:rPr>
                        <a:t>Long covering</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1536869118"/>
                  </a:ext>
                </a:extLst>
              </a:tr>
              <a:tr h="181747">
                <a:tc>
                  <a:txBody>
                    <a:bodyPr/>
                    <a:lstStyle/>
                    <a:p>
                      <a:pPr algn="r" fontAlgn="b"/>
                      <a:r>
                        <a:rPr lang="en-IN" sz="800" u="none" strike="noStrike" dirty="0">
                          <a:effectLst/>
                        </a:rPr>
                        <a:t>18650</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81670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42.4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127891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28.7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46221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-13.7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798818419"/>
                  </a:ext>
                </a:extLst>
              </a:tr>
              <a:tr h="181747">
                <a:tc>
                  <a:txBody>
                    <a:bodyPr/>
                    <a:lstStyle/>
                    <a:p>
                      <a:pPr algn="r" fontAlgn="b"/>
                      <a:r>
                        <a:rPr lang="en-IN" sz="800" u="none" strike="noStrike" dirty="0">
                          <a:effectLst/>
                        </a:rPr>
                        <a:t>18700</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164293</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62.9</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220252</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44.6</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55959</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-18.3</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263291663"/>
                  </a:ext>
                </a:extLst>
              </a:tr>
              <a:tr h="181747">
                <a:tc>
                  <a:txBody>
                    <a:bodyPr/>
                    <a:lstStyle/>
                    <a:p>
                      <a:pPr algn="r" fontAlgn="b"/>
                      <a:r>
                        <a:rPr lang="en-IN" sz="800" u="none" strike="noStrike">
                          <a:effectLst/>
                        </a:rPr>
                        <a:t>18750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22729</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89.15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40812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67.6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18083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-21.55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804152922"/>
                  </a:ext>
                </a:extLst>
              </a:tr>
              <a:tr h="181747">
                <a:tc>
                  <a:txBody>
                    <a:bodyPr/>
                    <a:lstStyle/>
                    <a:p>
                      <a:pPr algn="r" fontAlgn="b"/>
                      <a:r>
                        <a:rPr lang="en-IN" sz="800" u="none" strike="noStrike">
                          <a:effectLst/>
                        </a:rPr>
                        <a:t>18800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32479</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123.6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49564</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98.5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17085</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-25.1</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506681809"/>
                  </a:ext>
                </a:extLst>
              </a:tr>
              <a:tr h="181747">
                <a:tc>
                  <a:txBody>
                    <a:bodyPr/>
                    <a:lstStyle/>
                    <a:p>
                      <a:pPr algn="r" fontAlgn="b"/>
                      <a:r>
                        <a:rPr lang="en-IN" sz="800" u="none" strike="noStrike">
                          <a:effectLst/>
                        </a:rPr>
                        <a:t>18850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3068</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164.2</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6565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136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3497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-28.2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3525425522"/>
                  </a:ext>
                </a:extLst>
              </a:tr>
              <a:tr h="181747">
                <a:tc>
                  <a:txBody>
                    <a:bodyPr/>
                    <a:lstStyle/>
                    <a:p>
                      <a:pPr algn="r" fontAlgn="b"/>
                      <a:r>
                        <a:rPr lang="en-IN" sz="800" u="none" strike="noStrike">
                          <a:effectLst/>
                        </a:rPr>
                        <a:t>18900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7047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208.55</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13102</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179.85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6055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-28.7</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524455231"/>
                  </a:ext>
                </a:extLst>
              </a:tr>
              <a:tr h="181747">
                <a:tc>
                  <a:txBody>
                    <a:bodyPr/>
                    <a:lstStyle/>
                    <a:p>
                      <a:pPr algn="r" fontAlgn="b"/>
                      <a:r>
                        <a:rPr lang="en-IN" sz="800" u="none" strike="noStrike">
                          <a:effectLst/>
                        </a:rPr>
                        <a:t>18950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969</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255.4</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1765</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226.5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796</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-28.9</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444550158"/>
                  </a:ext>
                </a:extLst>
              </a:tr>
              <a:tr h="181747">
                <a:tc>
                  <a:txBody>
                    <a:bodyPr/>
                    <a:lstStyle/>
                    <a:p>
                      <a:pPr algn="r" fontAlgn="b"/>
                      <a:r>
                        <a:rPr lang="en-IN" sz="800" u="none" strike="noStrike">
                          <a:effectLst/>
                        </a:rPr>
                        <a:t>19000</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3133</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a:effectLst/>
                        </a:rPr>
                        <a:t>305</a:t>
                      </a:r>
                      <a:endParaRPr lang="en-IN" sz="800" b="0" i="0" u="none" strike="noStrike">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3997</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275.9</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864</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r" fontAlgn="b"/>
                      <a:r>
                        <a:rPr lang="en-IN" sz="800" u="none" strike="noStrike" dirty="0">
                          <a:effectLst/>
                        </a:rPr>
                        <a:t>-29.1</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r>
                        <a:rPr lang="en-IN" sz="800" u="none" strike="noStrike" dirty="0">
                          <a:effectLst/>
                        </a:rPr>
                        <a:t>Shot build up</a:t>
                      </a:r>
                      <a:endParaRPr lang="en-IN" sz="800" b="0" i="0" u="none" strike="noStrike" dirty="0">
                        <a:solidFill>
                          <a:srgbClr val="000000"/>
                        </a:solidFill>
                        <a:effectLst/>
                        <a:latin typeface="Calibri" panose="020F0502020204030204" pitchFamily="34" charset="0"/>
                      </a:endParaRPr>
                    </a:p>
                  </a:txBody>
                  <a:tcPr marL="7018" marR="7018" marT="7018"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7018" marR="7018" marT="7018" marB="0" anchor="b"/>
                </a:tc>
                <a:extLst>
                  <a:ext uri="{0D108BD9-81ED-4DB2-BD59-A6C34878D82A}">
                    <a16:rowId xmlns:a16="http://schemas.microsoft.com/office/drawing/2014/main" val="2785839108"/>
                  </a:ext>
                </a:extLst>
              </a:tr>
            </a:tbl>
          </a:graphicData>
        </a:graphic>
      </p:graphicFrame>
    </p:spTree>
    <p:extLst>
      <p:ext uri="{BB962C8B-B14F-4D97-AF65-F5344CB8AC3E}">
        <p14:creationId xmlns:p14="http://schemas.microsoft.com/office/powerpoint/2010/main" val="148187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13-06-2023</a:t>
            </a:r>
            <a:endParaRPr lang="en-IN" dirty="0"/>
          </a:p>
        </p:txBody>
      </p:sp>
      <p:pic>
        <p:nvPicPr>
          <p:cNvPr id="4" name="Picture 3">
            <a:extLst>
              <a:ext uri="{FF2B5EF4-FFF2-40B4-BE49-F238E27FC236}">
                <a16:creationId xmlns:a16="http://schemas.microsoft.com/office/drawing/2014/main" id="{41144833-BB4A-EFB8-D955-3328D5437FD4}"/>
              </a:ext>
            </a:extLst>
          </p:cNvPr>
          <p:cNvPicPr>
            <a:picLocks noChangeAspect="1"/>
          </p:cNvPicPr>
          <p:nvPr/>
        </p:nvPicPr>
        <p:blipFill>
          <a:blip r:embed="rId3"/>
          <a:stretch>
            <a:fillRect/>
          </a:stretch>
        </p:blipFill>
        <p:spPr>
          <a:xfrm>
            <a:off x="152400" y="1025158"/>
            <a:ext cx="11887200" cy="5158666"/>
          </a:xfrm>
          <a:prstGeom prst="rect">
            <a:avLst/>
          </a:prstGeom>
        </p:spPr>
      </p:pic>
    </p:spTree>
    <p:extLst>
      <p:ext uri="{BB962C8B-B14F-4D97-AF65-F5344CB8AC3E}">
        <p14:creationId xmlns:p14="http://schemas.microsoft.com/office/powerpoint/2010/main" val="48740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13-06-2023</a:t>
            </a:r>
            <a:endParaRPr lang="en-IN" dirty="0"/>
          </a:p>
        </p:txBody>
      </p:sp>
      <p:pic>
        <p:nvPicPr>
          <p:cNvPr id="4" name="Picture 3">
            <a:extLst>
              <a:ext uri="{FF2B5EF4-FFF2-40B4-BE49-F238E27FC236}">
                <a16:creationId xmlns:a16="http://schemas.microsoft.com/office/drawing/2014/main" id="{EB707B9E-292F-2E67-1CB8-58D0ACBE4751}"/>
              </a:ext>
            </a:extLst>
          </p:cNvPr>
          <p:cNvPicPr>
            <a:picLocks noChangeAspect="1"/>
          </p:cNvPicPr>
          <p:nvPr/>
        </p:nvPicPr>
        <p:blipFill>
          <a:blip r:embed="rId3"/>
          <a:stretch>
            <a:fillRect/>
          </a:stretch>
        </p:blipFill>
        <p:spPr>
          <a:xfrm>
            <a:off x="378690" y="976610"/>
            <a:ext cx="11674764" cy="5325444"/>
          </a:xfrm>
          <a:prstGeom prst="rect">
            <a:avLst/>
          </a:prstGeom>
        </p:spPr>
      </p:pic>
    </p:spTree>
    <p:extLst>
      <p:ext uri="{BB962C8B-B14F-4D97-AF65-F5344CB8AC3E}">
        <p14:creationId xmlns:p14="http://schemas.microsoft.com/office/powerpoint/2010/main" val="57578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840B0B-C339-EA08-BD9A-74EC0889221B}"/>
              </a:ext>
            </a:extLst>
          </p:cNvPr>
          <p:cNvSpPr>
            <a:spLocks noGrp="1"/>
          </p:cNvSpPr>
          <p:nvPr>
            <p:ph idx="1"/>
          </p:nvPr>
        </p:nvSpPr>
        <p:spPr/>
        <p:txBody>
          <a:bodyPr/>
          <a:lstStyle/>
          <a:p>
            <a:pPr marL="0" indent="0">
              <a:buNone/>
            </a:pPr>
            <a:r>
              <a:rPr lang="en-US" dirty="0"/>
              <a:t>Market will open gap up next day</a:t>
            </a:r>
            <a:endParaRPr lang="en-IN" dirty="0"/>
          </a:p>
        </p:txBody>
      </p:sp>
    </p:spTree>
    <p:extLst>
      <p:ext uri="{BB962C8B-B14F-4D97-AF65-F5344CB8AC3E}">
        <p14:creationId xmlns:p14="http://schemas.microsoft.com/office/powerpoint/2010/main" val="3030881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30-06-2023</a:t>
            </a:r>
            <a:endParaRPr lang="en-IN" dirty="0"/>
          </a:p>
        </p:txBody>
      </p:sp>
      <p:graphicFrame>
        <p:nvGraphicFramePr>
          <p:cNvPr id="4" name="Table 3">
            <a:extLst>
              <a:ext uri="{FF2B5EF4-FFF2-40B4-BE49-F238E27FC236}">
                <a16:creationId xmlns:a16="http://schemas.microsoft.com/office/drawing/2014/main" id="{44405259-C0B6-6B02-EA47-E4683744D096}"/>
              </a:ext>
            </a:extLst>
          </p:cNvPr>
          <p:cNvGraphicFramePr>
            <a:graphicFrameLocks noGrp="1"/>
          </p:cNvGraphicFramePr>
          <p:nvPr>
            <p:extLst>
              <p:ext uri="{D42A27DB-BD31-4B8C-83A1-F6EECF244321}">
                <p14:modId xmlns:p14="http://schemas.microsoft.com/office/powerpoint/2010/main" val="1493001735"/>
              </p:ext>
            </p:extLst>
          </p:nvPr>
        </p:nvGraphicFramePr>
        <p:xfrm>
          <a:off x="629469" y="970713"/>
          <a:ext cx="10766117" cy="2667000"/>
        </p:xfrm>
        <a:graphic>
          <a:graphicData uri="http://schemas.openxmlformats.org/drawingml/2006/table">
            <a:tbl>
              <a:tblPr/>
              <a:tblGrid>
                <a:gridCol w="859414">
                  <a:extLst>
                    <a:ext uri="{9D8B030D-6E8A-4147-A177-3AD203B41FA5}">
                      <a16:colId xmlns:a16="http://schemas.microsoft.com/office/drawing/2014/main" val="3831255705"/>
                    </a:ext>
                  </a:extLst>
                </a:gridCol>
                <a:gridCol w="1468817">
                  <a:extLst>
                    <a:ext uri="{9D8B030D-6E8A-4147-A177-3AD203B41FA5}">
                      <a16:colId xmlns:a16="http://schemas.microsoft.com/office/drawing/2014/main" val="579412069"/>
                    </a:ext>
                  </a:extLst>
                </a:gridCol>
                <a:gridCol w="1535642">
                  <a:extLst>
                    <a:ext uri="{9D8B030D-6E8A-4147-A177-3AD203B41FA5}">
                      <a16:colId xmlns:a16="http://schemas.microsoft.com/office/drawing/2014/main" val="239637092"/>
                    </a:ext>
                  </a:extLst>
                </a:gridCol>
                <a:gridCol w="1495747">
                  <a:extLst>
                    <a:ext uri="{9D8B030D-6E8A-4147-A177-3AD203B41FA5}">
                      <a16:colId xmlns:a16="http://schemas.microsoft.com/office/drawing/2014/main" val="918879489"/>
                    </a:ext>
                  </a:extLst>
                </a:gridCol>
                <a:gridCol w="1562571">
                  <a:extLst>
                    <a:ext uri="{9D8B030D-6E8A-4147-A177-3AD203B41FA5}">
                      <a16:colId xmlns:a16="http://schemas.microsoft.com/office/drawing/2014/main" val="3743195974"/>
                    </a:ext>
                  </a:extLst>
                </a:gridCol>
                <a:gridCol w="1109426">
                  <a:extLst>
                    <a:ext uri="{9D8B030D-6E8A-4147-A177-3AD203B41FA5}">
                      <a16:colId xmlns:a16="http://schemas.microsoft.com/office/drawing/2014/main" val="2978378804"/>
                    </a:ext>
                  </a:extLst>
                </a:gridCol>
                <a:gridCol w="1625074">
                  <a:extLst>
                    <a:ext uri="{9D8B030D-6E8A-4147-A177-3AD203B41FA5}">
                      <a16:colId xmlns:a16="http://schemas.microsoft.com/office/drawing/2014/main" val="2253253474"/>
                    </a:ext>
                  </a:extLst>
                </a:gridCol>
                <a:gridCol w="1109426">
                  <a:extLst>
                    <a:ext uri="{9D8B030D-6E8A-4147-A177-3AD203B41FA5}">
                      <a16:colId xmlns:a16="http://schemas.microsoft.com/office/drawing/2014/main" val="1230774726"/>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CE_OI_03:33:42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CE_LTP_03:33:42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CE_OI_09:25:58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CE_LTP_09:25:58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648301137"/>
                  </a:ext>
                </a:extLst>
              </a:tr>
              <a:tr h="190500">
                <a:tc>
                  <a:txBody>
                    <a:bodyPr/>
                    <a:lstStyle/>
                    <a:p>
                      <a:pPr algn="r" fontAlgn="b"/>
                      <a:r>
                        <a:rPr lang="en-IN" sz="1100" b="0" i="0" u="none" strike="noStrike">
                          <a:solidFill>
                            <a:srgbClr val="000000"/>
                          </a:solidFill>
                          <a:effectLst/>
                          <a:latin typeface="Calibri" panose="020F0502020204030204" pitchFamily="34" charset="0"/>
                        </a:rPr>
                        <a:t>18900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38454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52036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42000191"/>
                  </a:ext>
                </a:extLst>
              </a:tr>
              <a:tr h="190500">
                <a:tc>
                  <a:txBody>
                    <a:bodyPr/>
                    <a:lstStyle/>
                    <a:p>
                      <a:pPr algn="r" fontAlgn="b"/>
                      <a:r>
                        <a:rPr lang="en-IN" sz="1100" b="0" i="0" u="none" strike="noStrike">
                          <a:solidFill>
                            <a:srgbClr val="000000"/>
                          </a:solidFill>
                          <a:effectLst/>
                          <a:latin typeface="Calibri" panose="020F0502020204030204" pitchFamily="34" charset="0"/>
                        </a:rPr>
                        <a:t>18950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185.25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7172601"/>
                  </a:ext>
                </a:extLst>
              </a:tr>
              <a:tr h="190500">
                <a:tc>
                  <a:txBody>
                    <a:bodyPr/>
                    <a:lstStyle/>
                    <a:p>
                      <a:pPr algn="r" fontAlgn="b"/>
                      <a:r>
                        <a:rPr lang="en-IN" sz="1100" b="0" i="0" u="none" strike="noStrike">
                          <a:solidFill>
                            <a:srgbClr val="000000"/>
                          </a:solidFill>
                          <a:effectLst/>
                          <a:latin typeface="Calibri" panose="020F0502020204030204" pitchFamily="34" charset="0"/>
                        </a:rPr>
                        <a:t>19000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59145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104135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148.05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-44990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71.95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71732595"/>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44160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-27802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63.6</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892180510"/>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79393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139.65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88489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358321472"/>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39607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36538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237888949"/>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138736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85473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53263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33.05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597663601"/>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53025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29213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23812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958035358"/>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117686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79727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37959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037047860"/>
                  </a:ext>
                </a:extLst>
              </a:tr>
              <a:tr h="190500">
                <a:tc>
                  <a:txBody>
                    <a:bodyPr/>
                    <a:lstStyle/>
                    <a:p>
                      <a:pPr algn="r" fontAlgn="b"/>
                      <a:r>
                        <a:rPr lang="en-IN" sz="1100" b="0" i="0" u="none" strike="noStrike">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61739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29391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474330355"/>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124699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60841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63858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389871717"/>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72818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35348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37470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636481150"/>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147104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101370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45734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4278269803"/>
                  </a:ext>
                </a:extLst>
              </a:tr>
            </a:tbl>
          </a:graphicData>
        </a:graphic>
      </p:graphicFrame>
      <p:graphicFrame>
        <p:nvGraphicFramePr>
          <p:cNvPr id="5" name="Table 4">
            <a:extLst>
              <a:ext uri="{FF2B5EF4-FFF2-40B4-BE49-F238E27FC236}">
                <a16:creationId xmlns:a16="http://schemas.microsoft.com/office/drawing/2014/main" id="{82DFC015-014C-6913-4BF8-733ABD0B1DBB}"/>
              </a:ext>
            </a:extLst>
          </p:cNvPr>
          <p:cNvGraphicFramePr>
            <a:graphicFrameLocks noGrp="1"/>
          </p:cNvGraphicFramePr>
          <p:nvPr>
            <p:extLst>
              <p:ext uri="{D42A27DB-BD31-4B8C-83A1-F6EECF244321}">
                <p14:modId xmlns:p14="http://schemas.microsoft.com/office/powerpoint/2010/main" val="223557487"/>
              </p:ext>
            </p:extLst>
          </p:nvPr>
        </p:nvGraphicFramePr>
        <p:xfrm>
          <a:off x="629468" y="3877162"/>
          <a:ext cx="10766116" cy="2667000"/>
        </p:xfrm>
        <a:graphic>
          <a:graphicData uri="http://schemas.openxmlformats.org/drawingml/2006/table">
            <a:tbl>
              <a:tblPr/>
              <a:tblGrid>
                <a:gridCol w="866964">
                  <a:extLst>
                    <a:ext uri="{9D8B030D-6E8A-4147-A177-3AD203B41FA5}">
                      <a16:colId xmlns:a16="http://schemas.microsoft.com/office/drawing/2014/main" val="372968033"/>
                    </a:ext>
                  </a:extLst>
                </a:gridCol>
                <a:gridCol w="1481720">
                  <a:extLst>
                    <a:ext uri="{9D8B030D-6E8A-4147-A177-3AD203B41FA5}">
                      <a16:colId xmlns:a16="http://schemas.microsoft.com/office/drawing/2014/main" val="2503981190"/>
                    </a:ext>
                  </a:extLst>
                </a:gridCol>
                <a:gridCol w="1560535">
                  <a:extLst>
                    <a:ext uri="{9D8B030D-6E8A-4147-A177-3AD203B41FA5}">
                      <a16:colId xmlns:a16="http://schemas.microsoft.com/office/drawing/2014/main" val="2400285786"/>
                    </a:ext>
                  </a:extLst>
                </a:gridCol>
                <a:gridCol w="1497483">
                  <a:extLst>
                    <a:ext uri="{9D8B030D-6E8A-4147-A177-3AD203B41FA5}">
                      <a16:colId xmlns:a16="http://schemas.microsoft.com/office/drawing/2014/main" val="2077302998"/>
                    </a:ext>
                  </a:extLst>
                </a:gridCol>
                <a:gridCol w="1576298">
                  <a:extLst>
                    <a:ext uri="{9D8B030D-6E8A-4147-A177-3AD203B41FA5}">
                      <a16:colId xmlns:a16="http://schemas.microsoft.com/office/drawing/2014/main" val="3310599789"/>
                    </a:ext>
                  </a:extLst>
                </a:gridCol>
                <a:gridCol w="1119172">
                  <a:extLst>
                    <a:ext uri="{9D8B030D-6E8A-4147-A177-3AD203B41FA5}">
                      <a16:colId xmlns:a16="http://schemas.microsoft.com/office/drawing/2014/main" val="3407691018"/>
                    </a:ext>
                  </a:extLst>
                </a:gridCol>
                <a:gridCol w="1639350">
                  <a:extLst>
                    <a:ext uri="{9D8B030D-6E8A-4147-A177-3AD203B41FA5}">
                      <a16:colId xmlns:a16="http://schemas.microsoft.com/office/drawing/2014/main" val="6011711"/>
                    </a:ext>
                  </a:extLst>
                </a:gridCol>
                <a:gridCol w="1024594">
                  <a:extLst>
                    <a:ext uri="{9D8B030D-6E8A-4147-A177-3AD203B41FA5}">
                      <a16:colId xmlns:a16="http://schemas.microsoft.com/office/drawing/2014/main" val="1234540214"/>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PE_OI_03:33:42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PE_LTP_03:33:42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PE_OI_09:25:58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PE_LTP_09:25:58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315368753"/>
                  </a:ext>
                </a:extLst>
              </a:tr>
              <a:tr h="190500">
                <a:tc>
                  <a:txBody>
                    <a:bodyPr/>
                    <a:lstStyle/>
                    <a:p>
                      <a:pPr algn="r" fontAlgn="b"/>
                      <a:r>
                        <a:rPr lang="en-IN" sz="1100" b="0" i="0" u="none" strike="noStrike">
                          <a:solidFill>
                            <a:srgbClr val="000000"/>
                          </a:solidFill>
                          <a:effectLst/>
                          <a:latin typeface="Calibri" panose="020F0502020204030204" pitchFamily="34" charset="0"/>
                        </a:rPr>
                        <a:t>18900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160632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154768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470637339"/>
                  </a:ext>
                </a:extLst>
              </a:tr>
              <a:tr h="190500">
                <a:tc>
                  <a:txBody>
                    <a:bodyPr/>
                    <a:lstStyle/>
                    <a:p>
                      <a:pPr algn="r" fontAlgn="b"/>
                      <a:r>
                        <a:rPr lang="en-IN" sz="1100" b="0" i="0" u="none" strike="noStrike">
                          <a:solidFill>
                            <a:srgbClr val="000000"/>
                          </a:solidFill>
                          <a:effectLst/>
                          <a:latin typeface="Calibri" panose="020F0502020204030204" pitchFamily="34" charset="0"/>
                        </a:rPr>
                        <a:t>18950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61272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44949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-20.1</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147403165"/>
                  </a:ext>
                </a:extLst>
              </a:tr>
              <a:tr h="190500">
                <a:tc>
                  <a:txBody>
                    <a:bodyPr/>
                    <a:lstStyle/>
                    <a:p>
                      <a:pPr algn="r" fontAlgn="b"/>
                      <a:r>
                        <a:rPr lang="en-IN" sz="1100" b="0" i="0" u="none" strike="noStrike">
                          <a:solidFill>
                            <a:srgbClr val="000000"/>
                          </a:solidFill>
                          <a:effectLst/>
                          <a:latin typeface="Calibri" panose="020F0502020204030204" pitchFamily="34" charset="0"/>
                        </a:rPr>
                        <a:t>19000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243540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153462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90078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193239450"/>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79410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37520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41890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-35.95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243336701"/>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181121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50649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130472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-48.2</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114106722"/>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70171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61490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099006588"/>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103814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18139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153.15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85675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742288225"/>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392344195"/>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24030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144.15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21124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-84.05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552835288"/>
                  </a:ext>
                </a:extLst>
              </a:tr>
              <a:tr h="190500">
                <a:tc>
                  <a:txBody>
                    <a:bodyPr/>
                    <a:lstStyle/>
                    <a:p>
                      <a:pPr algn="r" fontAlgn="b"/>
                      <a:r>
                        <a:rPr lang="en-IN" sz="1100" b="0" i="0" u="none" strike="noStrike">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206189605"/>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-95.25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700793460"/>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-94.4</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183164812"/>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314.95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743747568"/>
                  </a:ext>
                </a:extLst>
              </a:tr>
            </a:tbl>
          </a:graphicData>
        </a:graphic>
      </p:graphicFrame>
    </p:spTree>
    <p:extLst>
      <p:ext uri="{BB962C8B-B14F-4D97-AF65-F5344CB8AC3E}">
        <p14:creationId xmlns:p14="http://schemas.microsoft.com/office/powerpoint/2010/main" val="229220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30-06-2023</a:t>
            </a:r>
            <a:endParaRPr lang="en-IN" dirty="0"/>
          </a:p>
        </p:txBody>
      </p:sp>
      <p:pic>
        <p:nvPicPr>
          <p:cNvPr id="5" name="Picture 4">
            <a:extLst>
              <a:ext uri="{FF2B5EF4-FFF2-40B4-BE49-F238E27FC236}">
                <a16:creationId xmlns:a16="http://schemas.microsoft.com/office/drawing/2014/main" id="{4DAC4C5E-DFF0-BEA6-74A8-AEE4DCE9C2A4}"/>
              </a:ext>
            </a:extLst>
          </p:cNvPr>
          <p:cNvPicPr>
            <a:picLocks noChangeAspect="1"/>
          </p:cNvPicPr>
          <p:nvPr/>
        </p:nvPicPr>
        <p:blipFill>
          <a:blip r:embed="rId3"/>
          <a:stretch>
            <a:fillRect/>
          </a:stretch>
        </p:blipFill>
        <p:spPr>
          <a:xfrm>
            <a:off x="0" y="1031928"/>
            <a:ext cx="12192000" cy="5325085"/>
          </a:xfrm>
          <a:prstGeom prst="rect">
            <a:avLst/>
          </a:prstGeom>
        </p:spPr>
      </p:pic>
    </p:spTree>
    <p:extLst>
      <p:ext uri="{BB962C8B-B14F-4D97-AF65-F5344CB8AC3E}">
        <p14:creationId xmlns:p14="http://schemas.microsoft.com/office/powerpoint/2010/main" val="35964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2236-4238-8650-6A58-49465C4572CC}"/>
              </a:ext>
            </a:extLst>
          </p:cNvPr>
          <p:cNvSpPr>
            <a:spLocks noGrp="1"/>
          </p:cNvSpPr>
          <p:nvPr>
            <p:ph type="title"/>
          </p:nvPr>
        </p:nvSpPr>
        <p:spPr>
          <a:xfrm>
            <a:off x="838200" y="365126"/>
            <a:ext cx="10515600" cy="669348"/>
          </a:xfrm>
        </p:spPr>
        <p:txBody>
          <a:bodyPr>
            <a:normAutofit fontScale="90000"/>
          </a:bodyPr>
          <a:lstStyle/>
          <a:p>
            <a:r>
              <a:rPr lang="en-US" dirty="0"/>
              <a:t>23-05-2023</a:t>
            </a:r>
            <a:endParaRPr lang="en-IN" dirty="0"/>
          </a:p>
        </p:txBody>
      </p:sp>
      <p:graphicFrame>
        <p:nvGraphicFramePr>
          <p:cNvPr id="3" name="Table 2">
            <a:extLst>
              <a:ext uri="{FF2B5EF4-FFF2-40B4-BE49-F238E27FC236}">
                <a16:creationId xmlns:a16="http://schemas.microsoft.com/office/drawing/2014/main" id="{8732F15E-D2E1-1E8B-AA50-8805BA185A18}"/>
              </a:ext>
            </a:extLst>
          </p:cNvPr>
          <p:cNvGraphicFramePr>
            <a:graphicFrameLocks noGrp="1"/>
          </p:cNvGraphicFramePr>
          <p:nvPr>
            <p:extLst>
              <p:ext uri="{D42A27DB-BD31-4B8C-83A1-F6EECF244321}">
                <p14:modId xmlns:p14="http://schemas.microsoft.com/office/powerpoint/2010/main" val="1159608998"/>
              </p:ext>
            </p:extLst>
          </p:nvPr>
        </p:nvGraphicFramePr>
        <p:xfrm>
          <a:off x="1123252" y="1324772"/>
          <a:ext cx="7266952" cy="4669554"/>
        </p:xfrm>
        <a:graphic>
          <a:graphicData uri="http://schemas.openxmlformats.org/drawingml/2006/table">
            <a:tbl>
              <a:tblPr/>
              <a:tblGrid>
                <a:gridCol w="705629">
                  <a:extLst>
                    <a:ext uri="{9D8B030D-6E8A-4147-A177-3AD203B41FA5}">
                      <a16:colId xmlns:a16="http://schemas.microsoft.com/office/drawing/2014/main" val="1410570794"/>
                    </a:ext>
                  </a:extLst>
                </a:gridCol>
                <a:gridCol w="800663">
                  <a:extLst>
                    <a:ext uri="{9D8B030D-6E8A-4147-A177-3AD203B41FA5}">
                      <a16:colId xmlns:a16="http://schemas.microsoft.com/office/drawing/2014/main" val="2655600046"/>
                    </a:ext>
                  </a:extLst>
                </a:gridCol>
                <a:gridCol w="800663">
                  <a:extLst>
                    <a:ext uri="{9D8B030D-6E8A-4147-A177-3AD203B41FA5}">
                      <a16:colId xmlns:a16="http://schemas.microsoft.com/office/drawing/2014/main" val="3202059797"/>
                    </a:ext>
                  </a:extLst>
                </a:gridCol>
                <a:gridCol w="808583">
                  <a:extLst>
                    <a:ext uri="{9D8B030D-6E8A-4147-A177-3AD203B41FA5}">
                      <a16:colId xmlns:a16="http://schemas.microsoft.com/office/drawing/2014/main" val="2280740478"/>
                    </a:ext>
                  </a:extLst>
                </a:gridCol>
                <a:gridCol w="808583">
                  <a:extLst>
                    <a:ext uri="{9D8B030D-6E8A-4147-A177-3AD203B41FA5}">
                      <a16:colId xmlns:a16="http://schemas.microsoft.com/office/drawing/2014/main" val="2124478064"/>
                    </a:ext>
                  </a:extLst>
                </a:gridCol>
                <a:gridCol w="787993">
                  <a:extLst>
                    <a:ext uri="{9D8B030D-6E8A-4147-A177-3AD203B41FA5}">
                      <a16:colId xmlns:a16="http://schemas.microsoft.com/office/drawing/2014/main" val="1711536092"/>
                    </a:ext>
                  </a:extLst>
                </a:gridCol>
                <a:gridCol w="939255">
                  <a:extLst>
                    <a:ext uri="{9D8B030D-6E8A-4147-A177-3AD203B41FA5}">
                      <a16:colId xmlns:a16="http://schemas.microsoft.com/office/drawing/2014/main" val="3195259165"/>
                    </a:ext>
                  </a:extLst>
                </a:gridCol>
                <a:gridCol w="871148">
                  <a:extLst>
                    <a:ext uri="{9D8B030D-6E8A-4147-A177-3AD203B41FA5}">
                      <a16:colId xmlns:a16="http://schemas.microsoft.com/office/drawing/2014/main" val="598209724"/>
                    </a:ext>
                  </a:extLst>
                </a:gridCol>
                <a:gridCol w="744435">
                  <a:extLst>
                    <a:ext uri="{9D8B030D-6E8A-4147-A177-3AD203B41FA5}">
                      <a16:colId xmlns:a16="http://schemas.microsoft.com/office/drawing/2014/main" val="870639905"/>
                    </a:ext>
                  </a:extLst>
                </a:gridCol>
              </a:tblGrid>
              <a:tr h="189189">
                <a:tc>
                  <a:txBody>
                    <a:bodyPr/>
                    <a:lstStyle/>
                    <a:p>
                      <a:pPr marL="0" marR="0" fontAlgn="t">
                        <a:spcBef>
                          <a:spcPts val="0"/>
                        </a:spcBef>
                        <a:spcAft>
                          <a:spcPts val="0"/>
                        </a:spcAft>
                      </a:pPr>
                      <a:r>
                        <a:rPr lang="en-US" sz="1000">
                          <a:solidFill>
                            <a:srgbClr val="FF0000"/>
                          </a:solidFill>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03:16:05 PM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03:16:05 PM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09:37:25 AM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09:37:25 AM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solidFill>
                            <a:srgbClr val="FF0000"/>
                          </a:solidFill>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solidFill>
                            <a:srgbClr val="FF0000"/>
                          </a:solidFill>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54922390"/>
                  </a:ext>
                </a:extLst>
              </a:tr>
              <a:tr h="189189">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strikePrice</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CE_OI</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CE_LTP</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CE_OI</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CE_LTP</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Change in OI</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Change in LTP</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97391851"/>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18150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17909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225.35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21181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262.2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-3272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-36.85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Long Covering</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76505498"/>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18200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70275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179.95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102250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215.45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-31975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-35.5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Long Covering</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26446850"/>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18250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27438</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137.05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39782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172.95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-12344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-35.9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Long Covering</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96325563"/>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18300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141947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97.6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144895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131.85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-2948</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-34.25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Long Covering</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9181742"/>
                  </a:ext>
                </a:extLst>
              </a:tr>
              <a:tr h="189189">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18350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75706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65.25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73193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95.7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2513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-30.45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Shot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87447589"/>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18400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232641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40.05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179357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64.55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53284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-24.5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Shot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26784100"/>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18450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121941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22.1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103644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41.05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18297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-18.95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Shot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01122477"/>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18500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211805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11.1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197881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23.9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13924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-12.8</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Shot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10699384"/>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18550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128200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5.15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97534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12.45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30666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-7.3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Shot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456792225"/>
                  </a:ext>
                </a:extLst>
              </a:tr>
              <a:tr h="189189">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Bearish View</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97656322"/>
                  </a:ext>
                </a:extLst>
              </a:tr>
              <a:tr h="189189">
                <a:tc>
                  <a:txBody>
                    <a:bodyPr/>
                    <a:lstStyle/>
                    <a:p>
                      <a:pPr marL="0" marR="0" fontAlgn="t">
                        <a:spcBef>
                          <a:spcPts val="0"/>
                        </a:spcBef>
                        <a:spcAft>
                          <a:spcPts val="0"/>
                        </a:spcAft>
                      </a:pPr>
                      <a:r>
                        <a:rPr lang="en-US" sz="1000">
                          <a:solidFill>
                            <a:srgbClr val="FF0000"/>
                          </a:solidFill>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03:16:05 PM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03:16:05 PM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09:37:25 AM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b="1">
                          <a:solidFill>
                            <a:srgbClr val="FF0000"/>
                          </a:solidFill>
                          <a:effectLst/>
                          <a:latin typeface="Calibri" panose="020F0502020204030204" pitchFamily="34" charset="0"/>
                        </a:rPr>
                        <a:t>09:37:25 AM</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solidFill>
                            <a:srgbClr val="FF0000"/>
                          </a:solidFill>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solidFill>
                            <a:srgbClr val="FF0000"/>
                          </a:solidFill>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65134900"/>
                  </a:ext>
                </a:extLst>
              </a:tr>
              <a:tr h="189189">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strikePrice</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PE_OI</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PE_LTP</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PE_OI</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PE_LTP</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Change in OI</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IN" sz="1000" b="1">
                          <a:solidFill>
                            <a:srgbClr val="FF0000"/>
                          </a:solidFill>
                          <a:effectLst/>
                          <a:latin typeface="Calibri" panose="020F0502020204030204" pitchFamily="34" charset="0"/>
                        </a:rPr>
                        <a:t>Change in LTP</a:t>
                      </a:r>
                      <a:endParaRPr lang="en-IN" sz="1000">
                        <a:solidFill>
                          <a:srgbClr val="FF0000"/>
                        </a:solidFill>
                        <a:effectLst/>
                        <a:latin typeface="Calibri" panose="020F0502020204030204" pitchFamily="34" charset="0"/>
                      </a:endParaRP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36632923"/>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18150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111010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8.9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76977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11.6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34033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Shot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84283507"/>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18200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231749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13.3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250558</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15.55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-18809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-2.25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Long Covering</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56111968"/>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18250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88316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20.2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95102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21.5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-6786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a:solidFill>
                            <a:srgbClr val="000000"/>
                          </a:solidFill>
                          <a:effectLst/>
                          <a:latin typeface="Calibri" panose="020F0502020204030204" pitchFamily="34" charset="0"/>
                        </a:rPr>
                        <a:t>Long Covering</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21413812"/>
                  </a:ext>
                </a:extLst>
              </a:tr>
              <a:tr h="189189">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18300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234142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31.3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208722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30.3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25420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Long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7321527"/>
                  </a:ext>
                </a:extLst>
              </a:tr>
              <a:tr h="189189">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18350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96266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48.9</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73553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44.2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22713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Long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76764198"/>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18400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139566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73.65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94342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63.6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45224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10.05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Long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17763567"/>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18450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24471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105.8</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20078</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89.7</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4393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16.1</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Long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45792894"/>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18500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45743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144.85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42010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122.85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3733</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Long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918959509"/>
                  </a:ext>
                </a:extLst>
              </a:tr>
              <a:tr h="189189">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18550</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6296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188.85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3402</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161.6</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a:solidFill>
                            <a:srgbClr val="000000"/>
                          </a:solidFill>
                          <a:effectLst/>
                          <a:latin typeface="Calibri" panose="020F0502020204030204" pitchFamily="34" charset="0"/>
                        </a:rPr>
                        <a:t>2894</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1000" dirty="0">
                          <a:solidFill>
                            <a:srgbClr val="000000"/>
                          </a:solidFill>
                          <a:effectLst/>
                          <a:latin typeface="Calibri" panose="020F0502020204030204" pitchFamily="34" charset="0"/>
                        </a:rPr>
                        <a:t>27.25</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1000" dirty="0">
                          <a:solidFill>
                            <a:srgbClr val="000000"/>
                          </a:solidFill>
                          <a:effectLst/>
                          <a:latin typeface="Calibri" panose="020F0502020204030204" pitchFamily="34" charset="0"/>
                        </a:rPr>
                        <a:t>Long Build Up</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dirty="0">
                          <a:effectLst/>
                          <a:latin typeface="Calibri" panose="020F0502020204030204" pitchFamily="34" charset="0"/>
                        </a:rPr>
                        <a:t> </a:t>
                      </a:r>
                    </a:p>
                  </a:txBody>
                  <a:tcPr marL="32998" marR="32998" marT="21999" marB="2199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66828811"/>
                  </a:ext>
                </a:extLst>
              </a:tr>
            </a:tbl>
          </a:graphicData>
        </a:graphic>
      </p:graphicFrame>
    </p:spTree>
    <p:extLst>
      <p:ext uri="{BB962C8B-B14F-4D97-AF65-F5344CB8AC3E}">
        <p14:creationId xmlns:p14="http://schemas.microsoft.com/office/powerpoint/2010/main" val="23981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30-06-2023</a:t>
            </a:r>
            <a:endParaRPr lang="en-IN" dirty="0"/>
          </a:p>
        </p:txBody>
      </p:sp>
      <p:pic>
        <p:nvPicPr>
          <p:cNvPr id="5" name="Picture 4">
            <a:extLst>
              <a:ext uri="{FF2B5EF4-FFF2-40B4-BE49-F238E27FC236}">
                <a16:creationId xmlns:a16="http://schemas.microsoft.com/office/drawing/2014/main" id="{8DBB5F5D-06DF-C128-9C0C-E70F41B4F359}"/>
              </a:ext>
            </a:extLst>
          </p:cNvPr>
          <p:cNvPicPr>
            <a:picLocks noChangeAspect="1"/>
          </p:cNvPicPr>
          <p:nvPr/>
        </p:nvPicPr>
        <p:blipFill>
          <a:blip r:embed="rId3"/>
          <a:stretch>
            <a:fillRect/>
          </a:stretch>
        </p:blipFill>
        <p:spPr>
          <a:xfrm>
            <a:off x="186813" y="1018916"/>
            <a:ext cx="11749548" cy="5667019"/>
          </a:xfrm>
          <a:prstGeom prst="rect">
            <a:avLst/>
          </a:prstGeom>
        </p:spPr>
      </p:pic>
    </p:spTree>
    <p:extLst>
      <p:ext uri="{BB962C8B-B14F-4D97-AF65-F5344CB8AC3E}">
        <p14:creationId xmlns:p14="http://schemas.microsoft.com/office/powerpoint/2010/main" val="377684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840B0B-C339-EA08-BD9A-74EC0889221B}"/>
              </a:ext>
            </a:extLst>
          </p:cNvPr>
          <p:cNvSpPr>
            <a:spLocks noGrp="1"/>
          </p:cNvSpPr>
          <p:nvPr>
            <p:ph idx="1"/>
          </p:nvPr>
        </p:nvSpPr>
        <p:spPr>
          <a:xfrm>
            <a:off x="838200" y="1376516"/>
            <a:ext cx="10515600" cy="4800447"/>
          </a:xfrm>
        </p:spPr>
        <p:txBody>
          <a:bodyPr/>
          <a:lstStyle/>
          <a:p>
            <a:r>
              <a:rPr lang="en-US" dirty="0"/>
              <a:t>Market will be bullish tomorrow as the last 45 mins and the over all data is showing bullish view on all the strike prices.</a:t>
            </a:r>
          </a:p>
          <a:p>
            <a:r>
              <a:rPr lang="en-US" dirty="0"/>
              <a:t>Market may open gap up.</a:t>
            </a:r>
          </a:p>
        </p:txBody>
      </p:sp>
    </p:spTree>
    <p:extLst>
      <p:ext uri="{BB962C8B-B14F-4D97-AF65-F5344CB8AC3E}">
        <p14:creationId xmlns:p14="http://schemas.microsoft.com/office/powerpoint/2010/main" val="3329543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03-07-2023</a:t>
            </a:r>
            <a:endParaRPr lang="en-IN" dirty="0"/>
          </a:p>
        </p:txBody>
      </p:sp>
      <p:graphicFrame>
        <p:nvGraphicFramePr>
          <p:cNvPr id="3" name="Table 2">
            <a:extLst>
              <a:ext uri="{FF2B5EF4-FFF2-40B4-BE49-F238E27FC236}">
                <a16:creationId xmlns:a16="http://schemas.microsoft.com/office/drawing/2014/main" id="{F306AFE8-8E42-CA5F-7D0B-52FDB9148D2B}"/>
              </a:ext>
            </a:extLst>
          </p:cNvPr>
          <p:cNvGraphicFramePr>
            <a:graphicFrameLocks noGrp="1"/>
          </p:cNvGraphicFramePr>
          <p:nvPr>
            <p:extLst>
              <p:ext uri="{D42A27DB-BD31-4B8C-83A1-F6EECF244321}">
                <p14:modId xmlns:p14="http://schemas.microsoft.com/office/powerpoint/2010/main" val="3179824618"/>
              </p:ext>
            </p:extLst>
          </p:nvPr>
        </p:nvGraphicFramePr>
        <p:xfrm>
          <a:off x="147484" y="882222"/>
          <a:ext cx="11444748" cy="2667000"/>
        </p:xfrm>
        <a:graphic>
          <a:graphicData uri="http://schemas.openxmlformats.org/drawingml/2006/table">
            <a:tbl>
              <a:tblPr/>
              <a:tblGrid>
                <a:gridCol w="916246">
                  <a:extLst>
                    <a:ext uri="{9D8B030D-6E8A-4147-A177-3AD203B41FA5}">
                      <a16:colId xmlns:a16="http://schemas.microsoft.com/office/drawing/2014/main" val="740898243"/>
                    </a:ext>
                  </a:extLst>
                </a:gridCol>
                <a:gridCol w="1565948">
                  <a:extLst>
                    <a:ext uri="{9D8B030D-6E8A-4147-A177-3AD203B41FA5}">
                      <a16:colId xmlns:a16="http://schemas.microsoft.com/office/drawing/2014/main" val="734425592"/>
                    </a:ext>
                  </a:extLst>
                </a:gridCol>
                <a:gridCol w="1649243">
                  <a:extLst>
                    <a:ext uri="{9D8B030D-6E8A-4147-A177-3AD203B41FA5}">
                      <a16:colId xmlns:a16="http://schemas.microsoft.com/office/drawing/2014/main" val="1445146994"/>
                    </a:ext>
                  </a:extLst>
                </a:gridCol>
                <a:gridCol w="1582607">
                  <a:extLst>
                    <a:ext uri="{9D8B030D-6E8A-4147-A177-3AD203B41FA5}">
                      <a16:colId xmlns:a16="http://schemas.microsoft.com/office/drawing/2014/main" val="3669418882"/>
                    </a:ext>
                  </a:extLst>
                </a:gridCol>
                <a:gridCol w="1665902">
                  <a:extLst>
                    <a:ext uri="{9D8B030D-6E8A-4147-A177-3AD203B41FA5}">
                      <a16:colId xmlns:a16="http://schemas.microsoft.com/office/drawing/2014/main" val="2408641754"/>
                    </a:ext>
                  </a:extLst>
                </a:gridCol>
                <a:gridCol w="1182790">
                  <a:extLst>
                    <a:ext uri="{9D8B030D-6E8A-4147-A177-3AD203B41FA5}">
                      <a16:colId xmlns:a16="http://schemas.microsoft.com/office/drawing/2014/main" val="3268689427"/>
                    </a:ext>
                  </a:extLst>
                </a:gridCol>
                <a:gridCol w="1732539">
                  <a:extLst>
                    <a:ext uri="{9D8B030D-6E8A-4147-A177-3AD203B41FA5}">
                      <a16:colId xmlns:a16="http://schemas.microsoft.com/office/drawing/2014/main" val="1414215215"/>
                    </a:ext>
                  </a:extLst>
                </a:gridCol>
                <a:gridCol w="1149473">
                  <a:extLst>
                    <a:ext uri="{9D8B030D-6E8A-4147-A177-3AD203B41FA5}">
                      <a16:colId xmlns:a16="http://schemas.microsoft.com/office/drawing/2014/main" val="509811121"/>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CE_OI_03:32:39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CE_LTP_03:32:39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CE_OI_09:25:55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CE_LTP_09:25:55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902512158"/>
                  </a:ext>
                </a:extLst>
              </a:tr>
              <a:tr h="190500">
                <a:tc>
                  <a:txBody>
                    <a:bodyPr/>
                    <a:lstStyle/>
                    <a:p>
                      <a:pPr algn="r" fontAlgn="b"/>
                      <a:r>
                        <a:rPr lang="en-IN" sz="1100" b="0" i="0" u="none" strike="noStrike">
                          <a:solidFill>
                            <a:srgbClr val="000000"/>
                          </a:solidFill>
                          <a:effectLst/>
                          <a:latin typeface="Calibri" panose="020F0502020204030204" pitchFamily="34" charset="0"/>
                        </a:rPr>
                        <a:t>19000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37582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46784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-9202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49.25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224744370"/>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252.15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45.95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289114322"/>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33649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68574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208.75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-34925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42.95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906108142"/>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38073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-20514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91268815"/>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65431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137376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-71945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34.7</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13387246"/>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40888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77910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-37022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28.65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17629887"/>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201718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152228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70.05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49490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21.95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4013682029"/>
                  </a:ext>
                </a:extLst>
              </a:tr>
              <a:tr h="190500">
                <a:tc>
                  <a:txBody>
                    <a:bodyPr/>
                    <a:lstStyle/>
                    <a:p>
                      <a:pPr algn="r" fontAlgn="b"/>
                      <a:r>
                        <a:rPr lang="en-IN" sz="1100" b="0" i="0" u="none" strike="noStrike" dirty="0">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84735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64.95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73550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11185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17.45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812385648"/>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151359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143463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3133662069"/>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85127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84723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892572042"/>
                  </a:ext>
                </a:extLst>
              </a:tr>
              <a:tr h="190500">
                <a:tc>
                  <a:txBody>
                    <a:bodyPr/>
                    <a:lstStyle/>
                    <a:p>
                      <a:pPr algn="r" fontAlgn="b"/>
                      <a:r>
                        <a:rPr lang="en-IN" sz="1100" b="0" i="0" u="none" strike="noStrike" dirty="0">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210566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153271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11.95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57295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5.05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585225983"/>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85840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36692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49148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867957020"/>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113340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71519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41821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1.55</a:t>
                      </a:r>
                    </a:p>
                  </a:txBody>
                  <a:tcPr marL="9525" marR="9525" marT="9525" marB="0" anchor="b">
                    <a:lnL>
                      <a:noFill/>
                    </a:lnL>
                    <a:lnR>
                      <a:noFill/>
                    </a:lnR>
                    <a:lnT>
                      <a:noFill/>
                    </a:lnT>
                    <a:lnB>
                      <a:noFill/>
                    </a:lnB>
                  </a:tcPr>
                </a:tc>
                <a:tc>
                  <a:txBody>
                    <a:bodyPr/>
                    <a:lstStyle/>
                    <a:p>
                      <a:pPr algn="l" fontAlgn="b"/>
                      <a:r>
                        <a:rPr lang="en-IN" sz="1100" b="1" i="0" u="none" strike="noStrike" dirty="0">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716312993"/>
                  </a:ext>
                </a:extLst>
              </a:tr>
            </a:tbl>
          </a:graphicData>
        </a:graphic>
      </p:graphicFrame>
      <p:graphicFrame>
        <p:nvGraphicFramePr>
          <p:cNvPr id="6" name="Table 5">
            <a:extLst>
              <a:ext uri="{FF2B5EF4-FFF2-40B4-BE49-F238E27FC236}">
                <a16:creationId xmlns:a16="http://schemas.microsoft.com/office/drawing/2014/main" id="{C6A438C1-7EA1-E610-E52F-06CB09BDC233}"/>
              </a:ext>
            </a:extLst>
          </p:cNvPr>
          <p:cNvGraphicFramePr>
            <a:graphicFrameLocks noGrp="1"/>
          </p:cNvGraphicFramePr>
          <p:nvPr>
            <p:extLst>
              <p:ext uri="{D42A27DB-BD31-4B8C-83A1-F6EECF244321}">
                <p14:modId xmlns:p14="http://schemas.microsoft.com/office/powerpoint/2010/main" val="1790107925"/>
              </p:ext>
            </p:extLst>
          </p:nvPr>
        </p:nvGraphicFramePr>
        <p:xfrm>
          <a:off x="147483" y="3700182"/>
          <a:ext cx="11523408" cy="2667000"/>
        </p:xfrm>
        <a:graphic>
          <a:graphicData uri="http://schemas.openxmlformats.org/drawingml/2006/table">
            <a:tbl>
              <a:tblPr/>
              <a:tblGrid>
                <a:gridCol w="921202">
                  <a:extLst>
                    <a:ext uri="{9D8B030D-6E8A-4147-A177-3AD203B41FA5}">
                      <a16:colId xmlns:a16="http://schemas.microsoft.com/office/drawing/2014/main" val="181694418"/>
                    </a:ext>
                  </a:extLst>
                </a:gridCol>
                <a:gridCol w="1574419">
                  <a:extLst>
                    <a:ext uri="{9D8B030D-6E8A-4147-A177-3AD203B41FA5}">
                      <a16:colId xmlns:a16="http://schemas.microsoft.com/office/drawing/2014/main" val="3707658222"/>
                    </a:ext>
                  </a:extLst>
                </a:gridCol>
                <a:gridCol w="1658165">
                  <a:extLst>
                    <a:ext uri="{9D8B030D-6E8A-4147-A177-3AD203B41FA5}">
                      <a16:colId xmlns:a16="http://schemas.microsoft.com/office/drawing/2014/main" val="2744097793"/>
                    </a:ext>
                  </a:extLst>
                </a:gridCol>
                <a:gridCol w="1591168">
                  <a:extLst>
                    <a:ext uri="{9D8B030D-6E8A-4147-A177-3AD203B41FA5}">
                      <a16:colId xmlns:a16="http://schemas.microsoft.com/office/drawing/2014/main" val="2522127088"/>
                    </a:ext>
                  </a:extLst>
                </a:gridCol>
                <a:gridCol w="1674914">
                  <a:extLst>
                    <a:ext uri="{9D8B030D-6E8A-4147-A177-3AD203B41FA5}">
                      <a16:colId xmlns:a16="http://schemas.microsoft.com/office/drawing/2014/main" val="3862338178"/>
                    </a:ext>
                  </a:extLst>
                </a:gridCol>
                <a:gridCol w="1189189">
                  <a:extLst>
                    <a:ext uri="{9D8B030D-6E8A-4147-A177-3AD203B41FA5}">
                      <a16:colId xmlns:a16="http://schemas.microsoft.com/office/drawing/2014/main" val="3990810306"/>
                    </a:ext>
                  </a:extLst>
                </a:gridCol>
                <a:gridCol w="1741911">
                  <a:extLst>
                    <a:ext uri="{9D8B030D-6E8A-4147-A177-3AD203B41FA5}">
                      <a16:colId xmlns:a16="http://schemas.microsoft.com/office/drawing/2014/main" val="2473997513"/>
                    </a:ext>
                  </a:extLst>
                </a:gridCol>
                <a:gridCol w="1172440">
                  <a:extLst>
                    <a:ext uri="{9D8B030D-6E8A-4147-A177-3AD203B41FA5}">
                      <a16:colId xmlns:a16="http://schemas.microsoft.com/office/drawing/2014/main" val="3782486184"/>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PE_OI_03:32:39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PE_LTP_03:32:39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PE_OI_09:25:55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PE_LTP_09:25:55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3454372163"/>
                  </a:ext>
                </a:extLst>
              </a:tr>
              <a:tr h="190500">
                <a:tc>
                  <a:txBody>
                    <a:bodyPr/>
                    <a:lstStyle/>
                    <a:p>
                      <a:pPr algn="r" fontAlgn="b"/>
                      <a:r>
                        <a:rPr lang="en-IN" sz="1100" b="0" i="0" u="none" strike="noStrike">
                          <a:solidFill>
                            <a:srgbClr val="000000"/>
                          </a:solidFill>
                          <a:effectLst/>
                          <a:latin typeface="Calibri" panose="020F0502020204030204" pitchFamily="34" charset="0"/>
                        </a:rPr>
                        <a:t>19000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193689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222780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-29091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96831041"/>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62868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74722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-11854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569347762"/>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152214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184283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-32069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983767862"/>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72831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69646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3476708192"/>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158887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144219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2214275789"/>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65251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9651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-21.7</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3818668921"/>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198160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51656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146504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-28.1</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188174863"/>
                  </a:ext>
                </a:extLst>
              </a:tr>
              <a:tr h="190500">
                <a:tc>
                  <a:txBody>
                    <a:bodyPr/>
                    <a:lstStyle/>
                    <a:p>
                      <a:pPr algn="r" fontAlgn="b"/>
                      <a:r>
                        <a:rPr lang="en-IN" sz="1100" b="0" i="0" u="none" strike="noStrike" dirty="0">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30245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82.4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8739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116.1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21506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-33.7</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883248569"/>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39619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110.65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23001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-38.75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2969488545"/>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187.55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669358922"/>
                  </a:ext>
                </a:extLst>
              </a:tr>
              <a:tr h="190500">
                <a:tc>
                  <a:txBody>
                    <a:bodyPr/>
                    <a:lstStyle/>
                    <a:p>
                      <a:pPr algn="r" fontAlgn="b"/>
                      <a:r>
                        <a:rPr lang="en-IN" sz="1100" b="0" i="0" u="none" strike="noStrike" dirty="0">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15045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185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4855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229.9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10190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-44.9</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40700092"/>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275.35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-46.85</a:t>
                      </a:r>
                    </a:p>
                  </a:txBody>
                  <a:tcPr marL="9525" marR="9525" marT="9525" marB="0" anchor="b">
                    <a:lnL>
                      <a:noFill/>
                    </a:lnL>
                    <a:lnR>
                      <a:noFill/>
                    </a:lnR>
                    <a:lnT>
                      <a:noFill/>
                    </a:lnT>
                    <a:lnB>
                      <a:noFill/>
                    </a:lnB>
                  </a:tcPr>
                </a:tc>
                <a:tc>
                  <a:txBody>
                    <a:bodyPr/>
                    <a:lstStyle/>
                    <a:p>
                      <a:pPr algn="l" fontAlgn="b"/>
                      <a:r>
                        <a:rPr lang="en-IN" sz="1100" b="1" i="0" u="none" strike="noStrike">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377195997"/>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-48.75</a:t>
                      </a:r>
                    </a:p>
                  </a:txBody>
                  <a:tcPr marL="9525" marR="9525" marT="9525" marB="0" anchor="b">
                    <a:lnL>
                      <a:noFill/>
                    </a:lnL>
                    <a:lnR>
                      <a:noFill/>
                    </a:lnR>
                    <a:lnT>
                      <a:noFill/>
                    </a:lnT>
                    <a:lnB>
                      <a:noFill/>
                    </a:lnB>
                  </a:tcPr>
                </a:tc>
                <a:tc>
                  <a:txBody>
                    <a:bodyPr/>
                    <a:lstStyle/>
                    <a:p>
                      <a:pPr algn="l" fontAlgn="b"/>
                      <a:r>
                        <a:rPr lang="en-IN" sz="1100" b="1" i="0" u="none" strike="noStrike" dirty="0">
                          <a:solidFill>
                            <a:srgbClr val="00B05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660342194"/>
                  </a:ext>
                </a:extLst>
              </a:tr>
            </a:tbl>
          </a:graphicData>
        </a:graphic>
      </p:graphicFrame>
    </p:spTree>
    <p:extLst>
      <p:ext uri="{BB962C8B-B14F-4D97-AF65-F5344CB8AC3E}">
        <p14:creationId xmlns:p14="http://schemas.microsoft.com/office/powerpoint/2010/main" val="214529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03-07-2023</a:t>
            </a:r>
            <a:endParaRPr lang="en-IN" dirty="0"/>
          </a:p>
        </p:txBody>
      </p:sp>
      <p:pic>
        <p:nvPicPr>
          <p:cNvPr id="4" name="Picture 3">
            <a:extLst>
              <a:ext uri="{FF2B5EF4-FFF2-40B4-BE49-F238E27FC236}">
                <a16:creationId xmlns:a16="http://schemas.microsoft.com/office/drawing/2014/main" id="{B5B494CB-12EC-C2C0-4633-135510B99142}"/>
              </a:ext>
            </a:extLst>
          </p:cNvPr>
          <p:cNvPicPr>
            <a:picLocks noChangeAspect="1"/>
          </p:cNvPicPr>
          <p:nvPr/>
        </p:nvPicPr>
        <p:blipFill>
          <a:blip r:embed="rId3"/>
          <a:stretch>
            <a:fillRect/>
          </a:stretch>
        </p:blipFill>
        <p:spPr>
          <a:xfrm>
            <a:off x="0" y="1203928"/>
            <a:ext cx="12192000" cy="4646787"/>
          </a:xfrm>
          <a:prstGeom prst="rect">
            <a:avLst/>
          </a:prstGeom>
        </p:spPr>
      </p:pic>
    </p:spTree>
    <p:extLst>
      <p:ext uri="{BB962C8B-B14F-4D97-AF65-F5344CB8AC3E}">
        <p14:creationId xmlns:p14="http://schemas.microsoft.com/office/powerpoint/2010/main" val="2082457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03-07-2023</a:t>
            </a:r>
            <a:endParaRPr lang="en-IN" dirty="0"/>
          </a:p>
        </p:txBody>
      </p:sp>
      <p:pic>
        <p:nvPicPr>
          <p:cNvPr id="4" name="Picture 3">
            <a:extLst>
              <a:ext uri="{FF2B5EF4-FFF2-40B4-BE49-F238E27FC236}">
                <a16:creationId xmlns:a16="http://schemas.microsoft.com/office/drawing/2014/main" id="{A6C5F5BD-02C0-DEC5-96B0-169FE4D05128}"/>
              </a:ext>
            </a:extLst>
          </p:cNvPr>
          <p:cNvPicPr>
            <a:picLocks noChangeAspect="1"/>
          </p:cNvPicPr>
          <p:nvPr/>
        </p:nvPicPr>
        <p:blipFill>
          <a:blip r:embed="rId3"/>
          <a:stretch>
            <a:fillRect/>
          </a:stretch>
        </p:blipFill>
        <p:spPr>
          <a:xfrm>
            <a:off x="0" y="1108364"/>
            <a:ext cx="12192000" cy="5299259"/>
          </a:xfrm>
          <a:prstGeom prst="rect">
            <a:avLst/>
          </a:prstGeom>
        </p:spPr>
      </p:pic>
    </p:spTree>
    <p:extLst>
      <p:ext uri="{BB962C8B-B14F-4D97-AF65-F5344CB8AC3E}">
        <p14:creationId xmlns:p14="http://schemas.microsoft.com/office/powerpoint/2010/main" val="125681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840B0B-C339-EA08-BD9A-74EC0889221B}"/>
              </a:ext>
            </a:extLst>
          </p:cNvPr>
          <p:cNvSpPr>
            <a:spLocks noGrp="1"/>
          </p:cNvSpPr>
          <p:nvPr>
            <p:ph idx="1"/>
          </p:nvPr>
        </p:nvSpPr>
        <p:spPr>
          <a:xfrm>
            <a:off x="838200" y="1376516"/>
            <a:ext cx="10515600" cy="4800447"/>
          </a:xfrm>
        </p:spPr>
        <p:txBody>
          <a:bodyPr/>
          <a:lstStyle/>
          <a:p>
            <a:r>
              <a:rPr lang="en-US" dirty="0"/>
              <a:t>Bullish sign as both the Over all data and the end 45 mins data is consistent.</a:t>
            </a:r>
          </a:p>
          <a:p>
            <a:r>
              <a:rPr lang="en-US" dirty="0"/>
              <a:t>Market may open gap up.</a:t>
            </a:r>
          </a:p>
        </p:txBody>
      </p:sp>
    </p:spTree>
    <p:extLst>
      <p:ext uri="{BB962C8B-B14F-4D97-AF65-F5344CB8AC3E}">
        <p14:creationId xmlns:p14="http://schemas.microsoft.com/office/powerpoint/2010/main" val="854472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04-07-2023</a:t>
            </a:r>
            <a:endParaRPr lang="en-IN" dirty="0"/>
          </a:p>
        </p:txBody>
      </p:sp>
      <p:graphicFrame>
        <p:nvGraphicFramePr>
          <p:cNvPr id="4" name="Table 3">
            <a:extLst>
              <a:ext uri="{FF2B5EF4-FFF2-40B4-BE49-F238E27FC236}">
                <a16:creationId xmlns:a16="http://schemas.microsoft.com/office/drawing/2014/main" id="{C77E267C-2F01-D8C7-CE07-8DD98FE646B8}"/>
              </a:ext>
            </a:extLst>
          </p:cNvPr>
          <p:cNvGraphicFramePr>
            <a:graphicFrameLocks noGrp="1"/>
          </p:cNvGraphicFramePr>
          <p:nvPr>
            <p:extLst>
              <p:ext uri="{D42A27DB-BD31-4B8C-83A1-F6EECF244321}">
                <p14:modId xmlns:p14="http://schemas.microsoft.com/office/powerpoint/2010/main" val="245279536"/>
              </p:ext>
            </p:extLst>
          </p:nvPr>
        </p:nvGraphicFramePr>
        <p:xfrm>
          <a:off x="395750" y="882222"/>
          <a:ext cx="11638936" cy="2667000"/>
        </p:xfrm>
        <a:graphic>
          <a:graphicData uri="http://schemas.openxmlformats.org/drawingml/2006/table">
            <a:tbl>
              <a:tblPr/>
              <a:tblGrid>
                <a:gridCol w="928752">
                  <a:extLst>
                    <a:ext uri="{9D8B030D-6E8A-4147-A177-3AD203B41FA5}">
                      <a16:colId xmlns:a16="http://schemas.microsoft.com/office/drawing/2014/main" val="1096814822"/>
                    </a:ext>
                  </a:extLst>
                </a:gridCol>
                <a:gridCol w="1587319">
                  <a:extLst>
                    <a:ext uri="{9D8B030D-6E8A-4147-A177-3AD203B41FA5}">
                      <a16:colId xmlns:a16="http://schemas.microsoft.com/office/drawing/2014/main" val="2601264775"/>
                    </a:ext>
                  </a:extLst>
                </a:gridCol>
                <a:gridCol w="1671752">
                  <a:extLst>
                    <a:ext uri="{9D8B030D-6E8A-4147-A177-3AD203B41FA5}">
                      <a16:colId xmlns:a16="http://schemas.microsoft.com/office/drawing/2014/main" val="140110154"/>
                    </a:ext>
                  </a:extLst>
                </a:gridCol>
                <a:gridCol w="1604205">
                  <a:extLst>
                    <a:ext uri="{9D8B030D-6E8A-4147-A177-3AD203B41FA5}">
                      <a16:colId xmlns:a16="http://schemas.microsoft.com/office/drawing/2014/main" val="3530881774"/>
                    </a:ext>
                  </a:extLst>
                </a:gridCol>
                <a:gridCol w="1688637">
                  <a:extLst>
                    <a:ext uri="{9D8B030D-6E8A-4147-A177-3AD203B41FA5}">
                      <a16:colId xmlns:a16="http://schemas.microsoft.com/office/drawing/2014/main" val="340501817"/>
                    </a:ext>
                  </a:extLst>
                </a:gridCol>
                <a:gridCol w="1198933">
                  <a:extLst>
                    <a:ext uri="{9D8B030D-6E8A-4147-A177-3AD203B41FA5}">
                      <a16:colId xmlns:a16="http://schemas.microsoft.com/office/drawing/2014/main" val="440367117"/>
                    </a:ext>
                  </a:extLst>
                </a:gridCol>
                <a:gridCol w="1756183">
                  <a:extLst>
                    <a:ext uri="{9D8B030D-6E8A-4147-A177-3AD203B41FA5}">
                      <a16:colId xmlns:a16="http://schemas.microsoft.com/office/drawing/2014/main" val="3658262718"/>
                    </a:ext>
                  </a:extLst>
                </a:gridCol>
                <a:gridCol w="1203155">
                  <a:extLst>
                    <a:ext uri="{9D8B030D-6E8A-4147-A177-3AD203B41FA5}">
                      <a16:colId xmlns:a16="http://schemas.microsoft.com/office/drawing/2014/main" val="1418454182"/>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CE_OI_03:30:29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CE_LTP_03:30:29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CE_OI_09:28:47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CE_LTP_09:28:47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097186487"/>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28253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-6941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218259384"/>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244.75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14153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700249964"/>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33686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56192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-22506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266115053"/>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24457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33357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160.05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523349249"/>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75815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144427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-68612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186798679"/>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57120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78.35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69303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-12183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120269212"/>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209615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50.55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195656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59.7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13959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163374883"/>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104000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31.15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98941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38.85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5059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43917813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202453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200585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338831532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145126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89226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55900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314233796"/>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136938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121989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2778912409"/>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50284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39718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1864178761"/>
                  </a:ext>
                </a:extLst>
              </a:tr>
              <a:tr h="190500">
                <a:tc>
                  <a:txBody>
                    <a:bodyPr/>
                    <a:lstStyle/>
                    <a:p>
                      <a:pPr algn="r" fontAlgn="b"/>
                      <a:r>
                        <a:rPr lang="en-IN" sz="1100" b="0" i="0" u="none" strike="noStrike">
                          <a:solidFill>
                            <a:srgbClr val="000000"/>
                          </a:solidFill>
                          <a:effectLs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113326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89463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23863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 up</a:t>
                      </a:r>
                    </a:p>
                  </a:txBody>
                  <a:tcPr marL="9525" marR="9525" marT="9525" marB="0" anchor="b">
                    <a:lnL>
                      <a:noFill/>
                    </a:lnL>
                    <a:lnR>
                      <a:noFill/>
                    </a:lnR>
                    <a:lnT>
                      <a:noFill/>
                    </a:lnT>
                    <a:lnB>
                      <a:noFill/>
                    </a:lnB>
                  </a:tcPr>
                </a:tc>
                <a:extLst>
                  <a:ext uri="{0D108BD9-81ED-4DB2-BD59-A6C34878D82A}">
                    <a16:rowId xmlns:a16="http://schemas.microsoft.com/office/drawing/2014/main" val="2220278609"/>
                  </a:ext>
                </a:extLst>
              </a:tr>
            </a:tbl>
          </a:graphicData>
        </a:graphic>
      </p:graphicFrame>
      <p:graphicFrame>
        <p:nvGraphicFramePr>
          <p:cNvPr id="5" name="Table 4">
            <a:extLst>
              <a:ext uri="{FF2B5EF4-FFF2-40B4-BE49-F238E27FC236}">
                <a16:creationId xmlns:a16="http://schemas.microsoft.com/office/drawing/2014/main" id="{0706CE10-F092-E186-BCBE-207318C0EF7E}"/>
              </a:ext>
            </a:extLst>
          </p:cNvPr>
          <p:cNvGraphicFramePr>
            <a:graphicFrameLocks noGrp="1"/>
          </p:cNvGraphicFramePr>
          <p:nvPr>
            <p:extLst>
              <p:ext uri="{D42A27DB-BD31-4B8C-83A1-F6EECF244321}">
                <p14:modId xmlns:p14="http://schemas.microsoft.com/office/powerpoint/2010/main" val="2548670878"/>
              </p:ext>
            </p:extLst>
          </p:nvPr>
        </p:nvGraphicFramePr>
        <p:xfrm>
          <a:off x="395748" y="3729678"/>
          <a:ext cx="11638936" cy="2667000"/>
        </p:xfrm>
        <a:graphic>
          <a:graphicData uri="http://schemas.openxmlformats.org/drawingml/2006/table">
            <a:tbl>
              <a:tblPr/>
              <a:tblGrid>
                <a:gridCol w="928751">
                  <a:extLst>
                    <a:ext uri="{9D8B030D-6E8A-4147-A177-3AD203B41FA5}">
                      <a16:colId xmlns:a16="http://schemas.microsoft.com/office/drawing/2014/main" val="1318700889"/>
                    </a:ext>
                  </a:extLst>
                </a:gridCol>
                <a:gridCol w="1587319">
                  <a:extLst>
                    <a:ext uri="{9D8B030D-6E8A-4147-A177-3AD203B41FA5}">
                      <a16:colId xmlns:a16="http://schemas.microsoft.com/office/drawing/2014/main" val="45779521"/>
                    </a:ext>
                  </a:extLst>
                </a:gridCol>
                <a:gridCol w="1671751">
                  <a:extLst>
                    <a:ext uri="{9D8B030D-6E8A-4147-A177-3AD203B41FA5}">
                      <a16:colId xmlns:a16="http://schemas.microsoft.com/office/drawing/2014/main" val="1801275920"/>
                    </a:ext>
                  </a:extLst>
                </a:gridCol>
                <a:gridCol w="1604205">
                  <a:extLst>
                    <a:ext uri="{9D8B030D-6E8A-4147-A177-3AD203B41FA5}">
                      <a16:colId xmlns:a16="http://schemas.microsoft.com/office/drawing/2014/main" val="3920978237"/>
                    </a:ext>
                  </a:extLst>
                </a:gridCol>
                <a:gridCol w="1688638">
                  <a:extLst>
                    <a:ext uri="{9D8B030D-6E8A-4147-A177-3AD203B41FA5}">
                      <a16:colId xmlns:a16="http://schemas.microsoft.com/office/drawing/2014/main" val="2303066684"/>
                    </a:ext>
                  </a:extLst>
                </a:gridCol>
                <a:gridCol w="1198933">
                  <a:extLst>
                    <a:ext uri="{9D8B030D-6E8A-4147-A177-3AD203B41FA5}">
                      <a16:colId xmlns:a16="http://schemas.microsoft.com/office/drawing/2014/main" val="3016190478"/>
                    </a:ext>
                  </a:extLst>
                </a:gridCol>
                <a:gridCol w="1756184">
                  <a:extLst>
                    <a:ext uri="{9D8B030D-6E8A-4147-A177-3AD203B41FA5}">
                      <a16:colId xmlns:a16="http://schemas.microsoft.com/office/drawing/2014/main" val="1314616303"/>
                    </a:ext>
                  </a:extLst>
                </a:gridCol>
                <a:gridCol w="1203155">
                  <a:extLst>
                    <a:ext uri="{9D8B030D-6E8A-4147-A177-3AD203B41FA5}">
                      <a16:colId xmlns:a16="http://schemas.microsoft.com/office/drawing/2014/main" val="3786503946"/>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PE_OI_03:30:29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PE_LTP_03:30:29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PE_OI_09:28:47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PE_LTP_09:28:47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977267141"/>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150053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146468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972357835"/>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67772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73074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696861507"/>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146821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157493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840760583"/>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89709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70510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19199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519333489"/>
                  </a:ext>
                </a:extLst>
              </a:tr>
              <a:tr h="190500">
                <a:tc>
                  <a:txBody>
                    <a:bodyPr/>
                    <a:lstStyle/>
                    <a:p>
                      <a:pPr algn="r" fontAlgn="b"/>
                      <a:r>
                        <a:rPr lang="en-IN" sz="1100" b="0" i="0" u="none" strike="noStrike" dirty="0">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213575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220773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872006903"/>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76904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44.6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63027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57.25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13877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8161535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121752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115936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80.15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5816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-13.55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47082529"/>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19209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17764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-12.3</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52319107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28044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134.4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28590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144.75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72020869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2476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760432742"/>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5387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229.7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730993557"/>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270.35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275.05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092673690"/>
                  </a:ext>
                </a:extLst>
              </a:tr>
              <a:tr h="190500">
                <a:tc>
                  <a:txBody>
                    <a:bodyPr/>
                    <a:lstStyle/>
                    <a:p>
                      <a:pPr algn="r" fontAlgn="b"/>
                      <a:r>
                        <a:rPr lang="en-IN" sz="1100" b="0" i="0" u="none" strike="noStrike">
                          <a:solidFill>
                            <a:srgbClr val="000000"/>
                          </a:solidFill>
                          <a:effectLs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318.05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609993532"/>
                  </a:ext>
                </a:extLst>
              </a:tr>
            </a:tbl>
          </a:graphicData>
        </a:graphic>
      </p:graphicFrame>
    </p:spTree>
    <p:extLst>
      <p:ext uri="{BB962C8B-B14F-4D97-AF65-F5344CB8AC3E}">
        <p14:creationId xmlns:p14="http://schemas.microsoft.com/office/powerpoint/2010/main" val="3891836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04-07-2023</a:t>
            </a:r>
            <a:endParaRPr lang="en-IN" dirty="0"/>
          </a:p>
        </p:txBody>
      </p:sp>
      <p:pic>
        <p:nvPicPr>
          <p:cNvPr id="5" name="Picture 4">
            <a:extLst>
              <a:ext uri="{FF2B5EF4-FFF2-40B4-BE49-F238E27FC236}">
                <a16:creationId xmlns:a16="http://schemas.microsoft.com/office/drawing/2014/main" id="{21A62968-D27E-F5A9-EC17-623197222907}"/>
              </a:ext>
            </a:extLst>
          </p:cNvPr>
          <p:cNvPicPr>
            <a:picLocks noChangeAspect="1"/>
          </p:cNvPicPr>
          <p:nvPr/>
        </p:nvPicPr>
        <p:blipFill>
          <a:blip r:embed="rId3"/>
          <a:stretch>
            <a:fillRect/>
          </a:stretch>
        </p:blipFill>
        <p:spPr>
          <a:xfrm>
            <a:off x="206478" y="1108364"/>
            <a:ext cx="11353800" cy="5619374"/>
          </a:xfrm>
          <a:prstGeom prst="rect">
            <a:avLst/>
          </a:prstGeom>
        </p:spPr>
      </p:pic>
    </p:spTree>
    <p:extLst>
      <p:ext uri="{BB962C8B-B14F-4D97-AF65-F5344CB8AC3E}">
        <p14:creationId xmlns:p14="http://schemas.microsoft.com/office/powerpoint/2010/main" val="188422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04-07-2023</a:t>
            </a:r>
            <a:endParaRPr lang="en-IN" dirty="0"/>
          </a:p>
        </p:txBody>
      </p:sp>
      <p:pic>
        <p:nvPicPr>
          <p:cNvPr id="5" name="Picture 4">
            <a:extLst>
              <a:ext uri="{FF2B5EF4-FFF2-40B4-BE49-F238E27FC236}">
                <a16:creationId xmlns:a16="http://schemas.microsoft.com/office/drawing/2014/main" id="{D8015620-8CDA-3028-6914-3A242043D6B8}"/>
              </a:ext>
            </a:extLst>
          </p:cNvPr>
          <p:cNvPicPr>
            <a:picLocks noChangeAspect="1"/>
          </p:cNvPicPr>
          <p:nvPr/>
        </p:nvPicPr>
        <p:blipFill>
          <a:blip r:embed="rId3"/>
          <a:stretch>
            <a:fillRect/>
          </a:stretch>
        </p:blipFill>
        <p:spPr>
          <a:xfrm>
            <a:off x="0" y="1038762"/>
            <a:ext cx="12192000" cy="5665377"/>
          </a:xfrm>
          <a:prstGeom prst="rect">
            <a:avLst/>
          </a:prstGeom>
        </p:spPr>
      </p:pic>
    </p:spTree>
    <p:extLst>
      <p:ext uri="{BB962C8B-B14F-4D97-AF65-F5344CB8AC3E}">
        <p14:creationId xmlns:p14="http://schemas.microsoft.com/office/powerpoint/2010/main" val="791925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840B0B-C339-EA08-BD9A-74EC0889221B}"/>
              </a:ext>
            </a:extLst>
          </p:cNvPr>
          <p:cNvSpPr>
            <a:spLocks noGrp="1"/>
          </p:cNvSpPr>
          <p:nvPr>
            <p:ph idx="1"/>
          </p:nvPr>
        </p:nvSpPr>
        <p:spPr>
          <a:xfrm>
            <a:off x="838200" y="1376516"/>
            <a:ext cx="10515600" cy="4800447"/>
          </a:xfrm>
        </p:spPr>
        <p:txBody>
          <a:bodyPr/>
          <a:lstStyle/>
          <a:p>
            <a:r>
              <a:rPr lang="en-US" dirty="0"/>
              <a:t>Sentiment on the Overall OI is the bearish on the call side also the OI is high giving the sign of the heavy involvement compared to the Put side also on put side the sentiment is bullish but the OI is less-&gt; Vote Bearish.</a:t>
            </a:r>
          </a:p>
          <a:p>
            <a:r>
              <a:rPr lang="en-US" dirty="0"/>
              <a:t>In final 45 minutes there is shot build up on the 19400, 19500, 19550 on call side which shows the confidence on the call side where as on the put side the there is shot covering on 19300, 19400 -&gt; Vote Bearish.</a:t>
            </a:r>
          </a:p>
          <a:p>
            <a:r>
              <a:rPr lang="en-US" dirty="0"/>
              <a:t>Over all vote is bearish</a:t>
            </a:r>
          </a:p>
          <a:p>
            <a:r>
              <a:rPr lang="en-US" dirty="0"/>
              <a:t>Market may not open gap up or gap down but over all movement is bearish </a:t>
            </a:r>
            <a:r>
              <a:rPr lang="en-US"/>
              <a:t>in nature.</a:t>
            </a:r>
            <a:endParaRPr lang="en-US" dirty="0"/>
          </a:p>
        </p:txBody>
      </p:sp>
    </p:spTree>
    <p:extLst>
      <p:ext uri="{BB962C8B-B14F-4D97-AF65-F5344CB8AC3E}">
        <p14:creationId xmlns:p14="http://schemas.microsoft.com/office/powerpoint/2010/main" val="303920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2236-4238-8650-6A58-49465C4572CC}"/>
              </a:ext>
            </a:extLst>
          </p:cNvPr>
          <p:cNvSpPr>
            <a:spLocks noGrp="1"/>
          </p:cNvSpPr>
          <p:nvPr>
            <p:ph type="title"/>
          </p:nvPr>
        </p:nvSpPr>
        <p:spPr>
          <a:xfrm>
            <a:off x="838200" y="365126"/>
            <a:ext cx="10515600" cy="669348"/>
          </a:xfrm>
        </p:spPr>
        <p:txBody>
          <a:bodyPr>
            <a:normAutofit fontScale="90000"/>
          </a:bodyPr>
          <a:lstStyle/>
          <a:p>
            <a:r>
              <a:rPr lang="en-US" dirty="0"/>
              <a:t>23-05-2023</a:t>
            </a:r>
            <a:endParaRPr lang="en-IN" dirty="0"/>
          </a:p>
        </p:txBody>
      </p:sp>
      <p:pic>
        <p:nvPicPr>
          <p:cNvPr id="4" name="Picture 3">
            <a:extLst>
              <a:ext uri="{FF2B5EF4-FFF2-40B4-BE49-F238E27FC236}">
                <a16:creationId xmlns:a16="http://schemas.microsoft.com/office/drawing/2014/main" id="{7238773E-8600-B54B-4EF5-8ABA9A4302E8}"/>
              </a:ext>
            </a:extLst>
          </p:cNvPr>
          <p:cNvPicPr>
            <a:picLocks noChangeAspect="1"/>
          </p:cNvPicPr>
          <p:nvPr/>
        </p:nvPicPr>
        <p:blipFill>
          <a:blip r:embed="rId2"/>
          <a:stretch>
            <a:fillRect/>
          </a:stretch>
        </p:blipFill>
        <p:spPr>
          <a:xfrm>
            <a:off x="540326" y="1034474"/>
            <a:ext cx="10067637" cy="5300253"/>
          </a:xfrm>
          <a:prstGeom prst="rect">
            <a:avLst/>
          </a:prstGeom>
        </p:spPr>
      </p:pic>
    </p:spTree>
    <p:extLst>
      <p:ext uri="{BB962C8B-B14F-4D97-AF65-F5344CB8AC3E}">
        <p14:creationId xmlns:p14="http://schemas.microsoft.com/office/powerpoint/2010/main" val="258431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05-07-2023</a:t>
            </a:r>
            <a:endParaRPr lang="en-IN" dirty="0"/>
          </a:p>
        </p:txBody>
      </p:sp>
      <p:graphicFrame>
        <p:nvGraphicFramePr>
          <p:cNvPr id="3" name="Table 2">
            <a:extLst>
              <a:ext uri="{FF2B5EF4-FFF2-40B4-BE49-F238E27FC236}">
                <a16:creationId xmlns:a16="http://schemas.microsoft.com/office/drawing/2014/main" id="{BED5B7D5-9A14-AD28-B12D-282BD20C964C}"/>
              </a:ext>
            </a:extLst>
          </p:cNvPr>
          <p:cNvGraphicFramePr>
            <a:graphicFrameLocks noGrp="1"/>
          </p:cNvGraphicFramePr>
          <p:nvPr>
            <p:extLst>
              <p:ext uri="{D42A27DB-BD31-4B8C-83A1-F6EECF244321}">
                <p14:modId xmlns:p14="http://schemas.microsoft.com/office/powerpoint/2010/main" val="1570681380"/>
              </p:ext>
            </p:extLst>
          </p:nvPr>
        </p:nvGraphicFramePr>
        <p:xfrm>
          <a:off x="395748" y="1044477"/>
          <a:ext cx="11625015" cy="2667000"/>
        </p:xfrm>
        <a:graphic>
          <a:graphicData uri="http://schemas.openxmlformats.org/drawingml/2006/table">
            <a:tbl>
              <a:tblPr/>
              <a:tblGrid>
                <a:gridCol w="915683">
                  <a:extLst>
                    <a:ext uri="{9D8B030D-6E8A-4147-A177-3AD203B41FA5}">
                      <a16:colId xmlns:a16="http://schemas.microsoft.com/office/drawing/2014/main" val="569247486"/>
                    </a:ext>
                  </a:extLst>
                </a:gridCol>
                <a:gridCol w="1564986">
                  <a:extLst>
                    <a:ext uri="{9D8B030D-6E8A-4147-A177-3AD203B41FA5}">
                      <a16:colId xmlns:a16="http://schemas.microsoft.com/office/drawing/2014/main" val="2811012432"/>
                    </a:ext>
                  </a:extLst>
                </a:gridCol>
                <a:gridCol w="1648230">
                  <a:extLst>
                    <a:ext uri="{9D8B030D-6E8A-4147-A177-3AD203B41FA5}">
                      <a16:colId xmlns:a16="http://schemas.microsoft.com/office/drawing/2014/main" val="1403723143"/>
                    </a:ext>
                  </a:extLst>
                </a:gridCol>
                <a:gridCol w="1581635">
                  <a:extLst>
                    <a:ext uri="{9D8B030D-6E8A-4147-A177-3AD203B41FA5}">
                      <a16:colId xmlns:a16="http://schemas.microsoft.com/office/drawing/2014/main" val="2437279892"/>
                    </a:ext>
                  </a:extLst>
                </a:gridCol>
                <a:gridCol w="1664878">
                  <a:extLst>
                    <a:ext uri="{9D8B030D-6E8A-4147-A177-3AD203B41FA5}">
                      <a16:colId xmlns:a16="http://schemas.microsoft.com/office/drawing/2014/main" val="2565996593"/>
                    </a:ext>
                  </a:extLst>
                </a:gridCol>
                <a:gridCol w="1182064">
                  <a:extLst>
                    <a:ext uri="{9D8B030D-6E8A-4147-A177-3AD203B41FA5}">
                      <a16:colId xmlns:a16="http://schemas.microsoft.com/office/drawing/2014/main" val="2154439401"/>
                    </a:ext>
                  </a:extLst>
                </a:gridCol>
                <a:gridCol w="1731474">
                  <a:extLst>
                    <a:ext uri="{9D8B030D-6E8A-4147-A177-3AD203B41FA5}">
                      <a16:colId xmlns:a16="http://schemas.microsoft.com/office/drawing/2014/main" val="241153381"/>
                    </a:ext>
                  </a:extLst>
                </a:gridCol>
                <a:gridCol w="1336065">
                  <a:extLst>
                    <a:ext uri="{9D8B030D-6E8A-4147-A177-3AD203B41FA5}">
                      <a16:colId xmlns:a16="http://schemas.microsoft.com/office/drawing/2014/main" val="3889645526"/>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CE_OI_03:33:08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CE_LTP_03:33:08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CE_OI_09:28:25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CE_LTP_09:28:25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979458858"/>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311.25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2898759075"/>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11954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1446482776"/>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30624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34790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1362510467"/>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25122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3241718459"/>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64975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122.55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79786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-14811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-12.8</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480879098"/>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54349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82.45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76327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-21978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343650330"/>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246020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50.65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258040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67.55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-12020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-16.9</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1440850296"/>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149578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118454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44.05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31124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10464695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267720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231490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25.55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36230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-11.05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12393357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206681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158888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14.65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47793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-8.05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068680602"/>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170988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151746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19242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288193900"/>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74288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61652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12636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827443313"/>
                  </a:ext>
                </a:extLst>
              </a:tr>
              <a:tr h="190500">
                <a:tc>
                  <a:txBody>
                    <a:bodyPr/>
                    <a:lstStyle/>
                    <a:p>
                      <a:pPr algn="r" fontAlgn="b"/>
                      <a:r>
                        <a:rPr lang="en-IN" sz="1100" b="0" i="0" u="none" strike="noStrike">
                          <a:solidFill>
                            <a:srgbClr val="000000"/>
                          </a:solidFill>
                          <a:effectLs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130625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143179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688702451"/>
                  </a:ext>
                </a:extLst>
              </a:tr>
            </a:tbl>
          </a:graphicData>
        </a:graphic>
      </p:graphicFrame>
      <p:graphicFrame>
        <p:nvGraphicFramePr>
          <p:cNvPr id="6" name="Table 5">
            <a:extLst>
              <a:ext uri="{FF2B5EF4-FFF2-40B4-BE49-F238E27FC236}">
                <a16:creationId xmlns:a16="http://schemas.microsoft.com/office/drawing/2014/main" id="{9ED0FCC7-6D5E-ED21-5BA3-193B17098C24}"/>
              </a:ext>
            </a:extLst>
          </p:cNvPr>
          <p:cNvGraphicFramePr>
            <a:graphicFrameLocks noGrp="1"/>
          </p:cNvGraphicFramePr>
          <p:nvPr>
            <p:extLst>
              <p:ext uri="{D42A27DB-BD31-4B8C-83A1-F6EECF244321}">
                <p14:modId xmlns:p14="http://schemas.microsoft.com/office/powerpoint/2010/main" val="3261742233"/>
              </p:ext>
            </p:extLst>
          </p:nvPr>
        </p:nvGraphicFramePr>
        <p:xfrm>
          <a:off x="395748" y="4052017"/>
          <a:ext cx="11511999" cy="2667000"/>
        </p:xfrm>
        <a:graphic>
          <a:graphicData uri="http://schemas.openxmlformats.org/drawingml/2006/table">
            <a:tbl>
              <a:tblPr/>
              <a:tblGrid>
                <a:gridCol w="906781">
                  <a:extLst>
                    <a:ext uri="{9D8B030D-6E8A-4147-A177-3AD203B41FA5}">
                      <a16:colId xmlns:a16="http://schemas.microsoft.com/office/drawing/2014/main" val="1236848601"/>
                    </a:ext>
                  </a:extLst>
                </a:gridCol>
                <a:gridCol w="1549772">
                  <a:extLst>
                    <a:ext uri="{9D8B030D-6E8A-4147-A177-3AD203B41FA5}">
                      <a16:colId xmlns:a16="http://schemas.microsoft.com/office/drawing/2014/main" val="4167304949"/>
                    </a:ext>
                  </a:extLst>
                </a:gridCol>
                <a:gridCol w="1632206">
                  <a:extLst>
                    <a:ext uri="{9D8B030D-6E8A-4147-A177-3AD203B41FA5}">
                      <a16:colId xmlns:a16="http://schemas.microsoft.com/office/drawing/2014/main" val="3714572649"/>
                    </a:ext>
                  </a:extLst>
                </a:gridCol>
                <a:gridCol w="1566258">
                  <a:extLst>
                    <a:ext uri="{9D8B030D-6E8A-4147-A177-3AD203B41FA5}">
                      <a16:colId xmlns:a16="http://schemas.microsoft.com/office/drawing/2014/main" val="174036499"/>
                    </a:ext>
                  </a:extLst>
                </a:gridCol>
                <a:gridCol w="1648693">
                  <a:extLst>
                    <a:ext uri="{9D8B030D-6E8A-4147-A177-3AD203B41FA5}">
                      <a16:colId xmlns:a16="http://schemas.microsoft.com/office/drawing/2014/main" val="1658221291"/>
                    </a:ext>
                  </a:extLst>
                </a:gridCol>
                <a:gridCol w="1170572">
                  <a:extLst>
                    <a:ext uri="{9D8B030D-6E8A-4147-A177-3AD203B41FA5}">
                      <a16:colId xmlns:a16="http://schemas.microsoft.com/office/drawing/2014/main" val="83805926"/>
                    </a:ext>
                  </a:extLst>
                </a:gridCol>
                <a:gridCol w="1714641">
                  <a:extLst>
                    <a:ext uri="{9D8B030D-6E8A-4147-A177-3AD203B41FA5}">
                      <a16:colId xmlns:a16="http://schemas.microsoft.com/office/drawing/2014/main" val="1497411080"/>
                    </a:ext>
                  </a:extLst>
                </a:gridCol>
                <a:gridCol w="1323076">
                  <a:extLst>
                    <a:ext uri="{9D8B030D-6E8A-4147-A177-3AD203B41FA5}">
                      <a16:colId xmlns:a16="http://schemas.microsoft.com/office/drawing/2014/main" val="3025818382"/>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PE_OI_03:33:08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PE_LTP_03:33:08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PE_OI_09:28:25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PE_LTP_09:28:25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888953390"/>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147039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161059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-14020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1943779416"/>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93301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80173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13128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-5.55</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814484358"/>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187261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172805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14456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-7.25</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49104136"/>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117102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111614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249560297"/>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256296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259286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-13.7</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1065189822"/>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167329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24.7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130662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41.15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36667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-16.45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70AD47"/>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50773828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183795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41.8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163581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20214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70AD47"/>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82148788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33116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29384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86.35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3732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-17.35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70AD47"/>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124725863"/>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35911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41225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-5314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70AD47"/>
                          </a:solidFill>
                          <a:effectLst/>
                          <a:highlight>
                            <a:srgbClr val="FFFF00"/>
                          </a:highligh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3214320500"/>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6040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6642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70AD47"/>
                          </a:solidFill>
                          <a:effectLst/>
                          <a:highlight>
                            <a:srgbClr val="FFFF00"/>
                          </a:highligh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1614973290"/>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6301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195.05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-5.55</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3172871635"/>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a:t>
                      </a:r>
                    </a:p>
                  </a:txBody>
                  <a:tcPr marL="9525" marR="9525" marT="9525" marB="0" anchor="b">
                    <a:lnL>
                      <a:noFill/>
                    </a:lnL>
                    <a:lnR>
                      <a:noFill/>
                    </a:lnR>
                    <a:lnT>
                      <a:noFill/>
                    </a:lnT>
                    <a:lnB>
                      <a:noFill/>
                    </a:lnB>
                  </a:tcPr>
                </a:tc>
                <a:tc>
                  <a:txBody>
                    <a:bodyPr/>
                    <a:lstStyle/>
                    <a:p>
                      <a:pPr algn="l" fontAlgn="b"/>
                      <a:r>
                        <a:rPr lang="en-IN" sz="1100" b="0" i="0" u="none" strike="noStrike">
                          <a:solidFill>
                            <a:srgbClr val="70AD47"/>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460967715"/>
                  </a:ext>
                </a:extLst>
              </a:tr>
              <a:tr h="190500">
                <a:tc>
                  <a:txBody>
                    <a:bodyPr/>
                    <a:lstStyle/>
                    <a:p>
                      <a:pPr algn="r" fontAlgn="b"/>
                      <a:r>
                        <a:rPr lang="en-IN" sz="1100" b="0" i="0" u="none" strike="noStrike">
                          <a:solidFill>
                            <a:srgbClr val="000000"/>
                          </a:solidFill>
                          <a:effectLs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70AD47"/>
                          </a:solidFill>
                          <a:effectLst/>
                          <a:latin typeface="Calibri" panose="020F0502020204030204" pitchFamily="34" charset="0"/>
                        </a:rPr>
                        <a:t>Long Unwinding</a:t>
                      </a:r>
                    </a:p>
                  </a:txBody>
                  <a:tcPr marL="9525" marR="9525" marT="9525" marB="0" anchor="b">
                    <a:lnL>
                      <a:noFill/>
                    </a:lnL>
                    <a:lnR>
                      <a:noFill/>
                    </a:lnR>
                    <a:lnT>
                      <a:noFill/>
                    </a:lnT>
                    <a:lnB>
                      <a:noFill/>
                    </a:lnB>
                  </a:tcPr>
                </a:tc>
                <a:extLst>
                  <a:ext uri="{0D108BD9-81ED-4DB2-BD59-A6C34878D82A}">
                    <a16:rowId xmlns:a16="http://schemas.microsoft.com/office/drawing/2014/main" val="2774990897"/>
                  </a:ext>
                </a:extLst>
              </a:tr>
            </a:tbl>
          </a:graphicData>
        </a:graphic>
      </p:graphicFrame>
    </p:spTree>
    <p:extLst>
      <p:ext uri="{BB962C8B-B14F-4D97-AF65-F5344CB8AC3E}">
        <p14:creationId xmlns:p14="http://schemas.microsoft.com/office/powerpoint/2010/main" val="3444549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05-07-2023</a:t>
            </a:r>
            <a:endParaRPr lang="en-IN" dirty="0"/>
          </a:p>
        </p:txBody>
      </p:sp>
      <p:pic>
        <p:nvPicPr>
          <p:cNvPr id="4" name="Picture 3">
            <a:extLst>
              <a:ext uri="{FF2B5EF4-FFF2-40B4-BE49-F238E27FC236}">
                <a16:creationId xmlns:a16="http://schemas.microsoft.com/office/drawing/2014/main" id="{5392E009-3C9A-9DD4-7B31-E985E53A034E}"/>
              </a:ext>
            </a:extLst>
          </p:cNvPr>
          <p:cNvPicPr>
            <a:picLocks noChangeAspect="1"/>
          </p:cNvPicPr>
          <p:nvPr/>
        </p:nvPicPr>
        <p:blipFill>
          <a:blip r:embed="rId3"/>
          <a:stretch>
            <a:fillRect/>
          </a:stretch>
        </p:blipFill>
        <p:spPr>
          <a:xfrm>
            <a:off x="0" y="1108364"/>
            <a:ext cx="12192000" cy="5548162"/>
          </a:xfrm>
          <a:prstGeom prst="rect">
            <a:avLst/>
          </a:prstGeom>
        </p:spPr>
      </p:pic>
    </p:spTree>
    <p:extLst>
      <p:ext uri="{BB962C8B-B14F-4D97-AF65-F5344CB8AC3E}">
        <p14:creationId xmlns:p14="http://schemas.microsoft.com/office/powerpoint/2010/main" val="1289192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05-07-2023</a:t>
            </a:r>
            <a:endParaRPr lang="en-IN" dirty="0"/>
          </a:p>
        </p:txBody>
      </p:sp>
      <p:pic>
        <p:nvPicPr>
          <p:cNvPr id="4" name="Picture 3">
            <a:extLst>
              <a:ext uri="{FF2B5EF4-FFF2-40B4-BE49-F238E27FC236}">
                <a16:creationId xmlns:a16="http://schemas.microsoft.com/office/drawing/2014/main" id="{2CCC3027-2380-B449-F847-878F37885E81}"/>
              </a:ext>
            </a:extLst>
          </p:cNvPr>
          <p:cNvPicPr>
            <a:picLocks noChangeAspect="1"/>
          </p:cNvPicPr>
          <p:nvPr/>
        </p:nvPicPr>
        <p:blipFill>
          <a:blip r:embed="rId3"/>
          <a:stretch>
            <a:fillRect/>
          </a:stretch>
        </p:blipFill>
        <p:spPr>
          <a:xfrm>
            <a:off x="176942" y="1108364"/>
            <a:ext cx="11583544" cy="4898583"/>
          </a:xfrm>
          <a:prstGeom prst="rect">
            <a:avLst/>
          </a:prstGeom>
        </p:spPr>
      </p:pic>
    </p:spTree>
    <p:extLst>
      <p:ext uri="{BB962C8B-B14F-4D97-AF65-F5344CB8AC3E}">
        <p14:creationId xmlns:p14="http://schemas.microsoft.com/office/powerpoint/2010/main" val="1981149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840B0B-C339-EA08-BD9A-74EC0889221B}"/>
              </a:ext>
            </a:extLst>
          </p:cNvPr>
          <p:cNvSpPr>
            <a:spLocks noGrp="1"/>
          </p:cNvSpPr>
          <p:nvPr>
            <p:ph idx="1"/>
          </p:nvPr>
        </p:nvSpPr>
        <p:spPr>
          <a:xfrm>
            <a:off x="838200" y="1376516"/>
            <a:ext cx="10515600" cy="4800447"/>
          </a:xfrm>
        </p:spPr>
        <p:txBody>
          <a:bodyPr/>
          <a:lstStyle/>
          <a:p>
            <a:r>
              <a:rPr lang="en-US" dirty="0"/>
              <a:t>Overall market-&gt;Both upside and downside is limited due to the shot build on both side market might not go below 19350 due to the heavy shot build up on the put side and also might not go much above.</a:t>
            </a:r>
            <a:endParaRPr lang="en-IN" dirty="0"/>
          </a:p>
          <a:p>
            <a:r>
              <a:rPr lang="en-US" dirty="0"/>
              <a:t> Last 45 mins-&gt;Last 45 mins shows the change in the opinion of the call and put side traders as the shot pogition of the near atm strike prices is closed and long pogition is made on 19550 on call side and more shot pogition is made on the put side </a:t>
            </a:r>
          </a:p>
          <a:p>
            <a:r>
              <a:rPr lang="en-US" dirty="0"/>
              <a:t>My vote is bullish as I’ll give more weightage to the final 45 mins change in the opinion of call side short sellers during the expiry. </a:t>
            </a:r>
          </a:p>
        </p:txBody>
      </p:sp>
    </p:spTree>
    <p:extLst>
      <p:ext uri="{BB962C8B-B14F-4D97-AF65-F5344CB8AC3E}">
        <p14:creationId xmlns:p14="http://schemas.microsoft.com/office/powerpoint/2010/main" val="507621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07-07-2023</a:t>
            </a:r>
            <a:endParaRPr lang="en-IN" dirty="0"/>
          </a:p>
        </p:txBody>
      </p:sp>
      <p:graphicFrame>
        <p:nvGraphicFramePr>
          <p:cNvPr id="4" name="Table 3">
            <a:extLst>
              <a:ext uri="{FF2B5EF4-FFF2-40B4-BE49-F238E27FC236}">
                <a16:creationId xmlns:a16="http://schemas.microsoft.com/office/drawing/2014/main" id="{BF6E507A-B7E9-2A61-2D9B-F848187506BC}"/>
              </a:ext>
            </a:extLst>
          </p:cNvPr>
          <p:cNvGraphicFramePr>
            <a:graphicFrameLocks noGrp="1"/>
          </p:cNvGraphicFramePr>
          <p:nvPr>
            <p:extLst>
              <p:ext uri="{D42A27DB-BD31-4B8C-83A1-F6EECF244321}">
                <p14:modId xmlns:p14="http://schemas.microsoft.com/office/powerpoint/2010/main" val="2739896788"/>
              </p:ext>
            </p:extLst>
          </p:nvPr>
        </p:nvGraphicFramePr>
        <p:xfrm>
          <a:off x="395749" y="882222"/>
          <a:ext cx="11537400" cy="2667000"/>
        </p:xfrm>
        <a:graphic>
          <a:graphicData uri="http://schemas.openxmlformats.org/drawingml/2006/table">
            <a:tbl>
              <a:tblPr/>
              <a:tblGrid>
                <a:gridCol w="922321">
                  <a:extLst>
                    <a:ext uri="{9D8B030D-6E8A-4147-A177-3AD203B41FA5}">
                      <a16:colId xmlns:a16="http://schemas.microsoft.com/office/drawing/2014/main" val="895945741"/>
                    </a:ext>
                  </a:extLst>
                </a:gridCol>
                <a:gridCol w="1576331">
                  <a:extLst>
                    <a:ext uri="{9D8B030D-6E8A-4147-A177-3AD203B41FA5}">
                      <a16:colId xmlns:a16="http://schemas.microsoft.com/office/drawing/2014/main" val="511823814"/>
                    </a:ext>
                  </a:extLst>
                </a:gridCol>
                <a:gridCol w="1660178">
                  <a:extLst>
                    <a:ext uri="{9D8B030D-6E8A-4147-A177-3AD203B41FA5}">
                      <a16:colId xmlns:a16="http://schemas.microsoft.com/office/drawing/2014/main" val="713708664"/>
                    </a:ext>
                  </a:extLst>
                </a:gridCol>
                <a:gridCol w="1593100">
                  <a:extLst>
                    <a:ext uri="{9D8B030D-6E8A-4147-A177-3AD203B41FA5}">
                      <a16:colId xmlns:a16="http://schemas.microsoft.com/office/drawing/2014/main" val="1178495800"/>
                    </a:ext>
                  </a:extLst>
                </a:gridCol>
                <a:gridCol w="1676948">
                  <a:extLst>
                    <a:ext uri="{9D8B030D-6E8A-4147-A177-3AD203B41FA5}">
                      <a16:colId xmlns:a16="http://schemas.microsoft.com/office/drawing/2014/main" val="1108593553"/>
                    </a:ext>
                  </a:extLst>
                </a:gridCol>
                <a:gridCol w="1190633">
                  <a:extLst>
                    <a:ext uri="{9D8B030D-6E8A-4147-A177-3AD203B41FA5}">
                      <a16:colId xmlns:a16="http://schemas.microsoft.com/office/drawing/2014/main" val="2788801150"/>
                    </a:ext>
                  </a:extLst>
                </a:gridCol>
                <a:gridCol w="1744026">
                  <a:extLst>
                    <a:ext uri="{9D8B030D-6E8A-4147-A177-3AD203B41FA5}">
                      <a16:colId xmlns:a16="http://schemas.microsoft.com/office/drawing/2014/main" val="3461662165"/>
                    </a:ext>
                  </a:extLst>
                </a:gridCol>
                <a:gridCol w="1173863">
                  <a:extLst>
                    <a:ext uri="{9D8B030D-6E8A-4147-A177-3AD203B41FA5}">
                      <a16:colId xmlns:a16="http://schemas.microsoft.com/office/drawing/2014/main" val="3760624186"/>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CE_OI_03:30:30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CE_LTP_03:30:30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CE_OI_09:28:12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CE_LTP_09:28:12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213292422"/>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300.45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802192336"/>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-128.4</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709505350"/>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212.75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563041886"/>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300.65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998071481"/>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11078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4392286"/>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51546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109.45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23305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218.35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28241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-108.9</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83262349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41094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12337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181.65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28757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-96.65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11179244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234404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62.35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76063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158341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-84.95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92118145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98298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44.95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68984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117.3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29314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-72.35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145277653"/>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216994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137681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79313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25739486"/>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80576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42959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37617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077676698"/>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112178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79845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31620171"/>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51792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73509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-21717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733421294"/>
                  </a:ext>
                </a:extLst>
              </a:tr>
            </a:tbl>
          </a:graphicData>
        </a:graphic>
      </p:graphicFrame>
      <p:graphicFrame>
        <p:nvGraphicFramePr>
          <p:cNvPr id="5" name="Table 4">
            <a:extLst>
              <a:ext uri="{FF2B5EF4-FFF2-40B4-BE49-F238E27FC236}">
                <a16:creationId xmlns:a16="http://schemas.microsoft.com/office/drawing/2014/main" id="{7768FCF7-6CE7-D49C-7D73-7D6CB3108056}"/>
              </a:ext>
            </a:extLst>
          </p:cNvPr>
          <p:cNvGraphicFramePr>
            <a:graphicFrameLocks noGrp="1"/>
          </p:cNvGraphicFramePr>
          <p:nvPr>
            <p:extLst>
              <p:ext uri="{D42A27DB-BD31-4B8C-83A1-F6EECF244321}">
                <p14:modId xmlns:p14="http://schemas.microsoft.com/office/powerpoint/2010/main" val="3164872369"/>
              </p:ext>
            </p:extLst>
          </p:nvPr>
        </p:nvGraphicFramePr>
        <p:xfrm>
          <a:off x="395749" y="3767129"/>
          <a:ext cx="11419531" cy="2667000"/>
        </p:xfrm>
        <a:graphic>
          <a:graphicData uri="http://schemas.openxmlformats.org/drawingml/2006/table">
            <a:tbl>
              <a:tblPr/>
              <a:tblGrid>
                <a:gridCol w="919245">
                  <a:extLst>
                    <a:ext uri="{9D8B030D-6E8A-4147-A177-3AD203B41FA5}">
                      <a16:colId xmlns:a16="http://schemas.microsoft.com/office/drawing/2014/main" val="621516170"/>
                    </a:ext>
                  </a:extLst>
                </a:gridCol>
                <a:gridCol w="1571073">
                  <a:extLst>
                    <a:ext uri="{9D8B030D-6E8A-4147-A177-3AD203B41FA5}">
                      <a16:colId xmlns:a16="http://schemas.microsoft.com/office/drawing/2014/main" val="2191388788"/>
                    </a:ext>
                  </a:extLst>
                </a:gridCol>
                <a:gridCol w="1654641">
                  <a:extLst>
                    <a:ext uri="{9D8B030D-6E8A-4147-A177-3AD203B41FA5}">
                      <a16:colId xmlns:a16="http://schemas.microsoft.com/office/drawing/2014/main" val="257113202"/>
                    </a:ext>
                  </a:extLst>
                </a:gridCol>
                <a:gridCol w="1587788">
                  <a:extLst>
                    <a:ext uri="{9D8B030D-6E8A-4147-A177-3AD203B41FA5}">
                      <a16:colId xmlns:a16="http://schemas.microsoft.com/office/drawing/2014/main" val="3226146557"/>
                    </a:ext>
                  </a:extLst>
                </a:gridCol>
                <a:gridCol w="1671354">
                  <a:extLst>
                    <a:ext uri="{9D8B030D-6E8A-4147-A177-3AD203B41FA5}">
                      <a16:colId xmlns:a16="http://schemas.microsoft.com/office/drawing/2014/main" val="1802587259"/>
                    </a:ext>
                  </a:extLst>
                </a:gridCol>
                <a:gridCol w="1186662">
                  <a:extLst>
                    <a:ext uri="{9D8B030D-6E8A-4147-A177-3AD203B41FA5}">
                      <a16:colId xmlns:a16="http://schemas.microsoft.com/office/drawing/2014/main" val="3298520056"/>
                    </a:ext>
                  </a:extLst>
                </a:gridCol>
                <a:gridCol w="1738209">
                  <a:extLst>
                    <a:ext uri="{9D8B030D-6E8A-4147-A177-3AD203B41FA5}">
                      <a16:colId xmlns:a16="http://schemas.microsoft.com/office/drawing/2014/main" val="1996241282"/>
                    </a:ext>
                  </a:extLst>
                </a:gridCol>
                <a:gridCol w="1090559">
                  <a:extLst>
                    <a:ext uri="{9D8B030D-6E8A-4147-A177-3AD203B41FA5}">
                      <a16:colId xmlns:a16="http://schemas.microsoft.com/office/drawing/2014/main" val="3827104028"/>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PE_OI_03:30:30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PE_LTP_03:30:30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PE_OI_09:28:12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PE_LTP_09:28:12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890003536"/>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24994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309115019"/>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72474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55755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16719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554851265"/>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53690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23978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726062496"/>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93213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82605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14.85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387741939"/>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38758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63396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32.75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-24638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21.05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227830669"/>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117723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94056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23667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30.15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837325066"/>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35925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50174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-14249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39.2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60831693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136368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142767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72.2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-6399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50.5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64979048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17782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157.1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65046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-47264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65.8</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705657090"/>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52733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102035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-49302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79.25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242950214"/>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233.85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142.15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91.7</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735821461"/>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275.05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025356531"/>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210.85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109.85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172169892"/>
                  </a:ext>
                </a:extLst>
              </a:tr>
            </a:tbl>
          </a:graphicData>
        </a:graphic>
      </p:graphicFrame>
    </p:spTree>
    <p:extLst>
      <p:ext uri="{BB962C8B-B14F-4D97-AF65-F5344CB8AC3E}">
        <p14:creationId xmlns:p14="http://schemas.microsoft.com/office/powerpoint/2010/main" val="25769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07-07-2023</a:t>
            </a:r>
            <a:endParaRPr lang="en-IN" dirty="0"/>
          </a:p>
        </p:txBody>
      </p:sp>
      <p:pic>
        <p:nvPicPr>
          <p:cNvPr id="4" name="Picture 3">
            <a:extLst>
              <a:ext uri="{FF2B5EF4-FFF2-40B4-BE49-F238E27FC236}">
                <a16:creationId xmlns:a16="http://schemas.microsoft.com/office/drawing/2014/main" id="{EF58327E-B458-1919-A04B-DC920129B920}"/>
              </a:ext>
            </a:extLst>
          </p:cNvPr>
          <p:cNvPicPr>
            <a:picLocks noChangeAspect="1"/>
          </p:cNvPicPr>
          <p:nvPr/>
        </p:nvPicPr>
        <p:blipFill>
          <a:blip r:embed="rId3"/>
          <a:stretch>
            <a:fillRect/>
          </a:stretch>
        </p:blipFill>
        <p:spPr>
          <a:xfrm>
            <a:off x="0" y="1108364"/>
            <a:ext cx="12192000" cy="5435510"/>
          </a:xfrm>
          <a:prstGeom prst="rect">
            <a:avLst/>
          </a:prstGeom>
        </p:spPr>
      </p:pic>
    </p:spTree>
    <p:extLst>
      <p:ext uri="{BB962C8B-B14F-4D97-AF65-F5344CB8AC3E}">
        <p14:creationId xmlns:p14="http://schemas.microsoft.com/office/powerpoint/2010/main" val="1057840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07-07-2023</a:t>
            </a:r>
            <a:endParaRPr lang="en-IN" dirty="0"/>
          </a:p>
        </p:txBody>
      </p:sp>
      <p:pic>
        <p:nvPicPr>
          <p:cNvPr id="4" name="Picture 3">
            <a:extLst>
              <a:ext uri="{FF2B5EF4-FFF2-40B4-BE49-F238E27FC236}">
                <a16:creationId xmlns:a16="http://schemas.microsoft.com/office/drawing/2014/main" id="{E018D939-80D7-C025-0B28-0178246A9CF5}"/>
              </a:ext>
            </a:extLst>
          </p:cNvPr>
          <p:cNvPicPr>
            <a:picLocks noChangeAspect="1"/>
          </p:cNvPicPr>
          <p:nvPr/>
        </p:nvPicPr>
        <p:blipFill>
          <a:blip r:embed="rId3"/>
          <a:stretch>
            <a:fillRect/>
          </a:stretch>
        </p:blipFill>
        <p:spPr>
          <a:xfrm>
            <a:off x="0" y="1082897"/>
            <a:ext cx="12192000" cy="5409978"/>
          </a:xfrm>
          <a:prstGeom prst="rect">
            <a:avLst/>
          </a:prstGeom>
        </p:spPr>
      </p:pic>
    </p:spTree>
    <p:extLst>
      <p:ext uri="{BB962C8B-B14F-4D97-AF65-F5344CB8AC3E}">
        <p14:creationId xmlns:p14="http://schemas.microsoft.com/office/powerpoint/2010/main" val="3236346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78F01125-A609-873D-3AEA-10B5ACF491F0}"/>
              </a:ext>
            </a:extLst>
          </p:cNvPr>
          <p:cNvSpPr>
            <a:spLocks noGrp="1"/>
          </p:cNvSpPr>
          <p:nvPr>
            <p:ph idx="1"/>
          </p:nvPr>
        </p:nvSpPr>
        <p:spPr/>
        <p:txBody>
          <a:bodyPr/>
          <a:lstStyle/>
          <a:p>
            <a:r>
              <a:rPr lang="en-US" dirty="0"/>
              <a:t>Overall market -&gt; Bearish as there is shot buildup on all the strike prices. 19400 is the important level as there is maximum buildup on the shot side on call end.</a:t>
            </a:r>
          </a:p>
          <a:p>
            <a:r>
              <a:rPr lang="en-US" dirty="0"/>
              <a:t>Last 45 mins-&gt; Bearish as there shot build up on 19400 and the long covering on all the other strike prices on call side also there is shot covering on put side showing the inability of the bulls to push the market to upside.</a:t>
            </a:r>
          </a:p>
          <a:p>
            <a:r>
              <a:rPr lang="en-US" dirty="0"/>
              <a:t>My Vote will be bearish for the next day and 19400 as the key resistance level. </a:t>
            </a:r>
            <a:endParaRPr lang="en-IN" dirty="0"/>
          </a:p>
        </p:txBody>
      </p:sp>
    </p:spTree>
    <p:extLst>
      <p:ext uri="{BB962C8B-B14F-4D97-AF65-F5344CB8AC3E}">
        <p14:creationId xmlns:p14="http://schemas.microsoft.com/office/powerpoint/2010/main" val="1229015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10-07-2023</a:t>
            </a:r>
            <a:endParaRPr lang="en-IN" dirty="0"/>
          </a:p>
        </p:txBody>
      </p:sp>
      <p:graphicFrame>
        <p:nvGraphicFramePr>
          <p:cNvPr id="3" name="Table 2">
            <a:extLst>
              <a:ext uri="{FF2B5EF4-FFF2-40B4-BE49-F238E27FC236}">
                <a16:creationId xmlns:a16="http://schemas.microsoft.com/office/drawing/2014/main" id="{553E6E35-2A52-835E-344F-88F14970FA84}"/>
              </a:ext>
            </a:extLst>
          </p:cNvPr>
          <p:cNvGraphicFramePr>
            <a:graphicFrameLocks noGrp="1"/>
          </p:cNvGraphicFramePr>
          <p:nvPr>
            <p:extLst>
              <p:ext uri="{D42A27DB-BD31-4B8C-83A1-F6EECF244321}">
                <p14:modId xmlns:p14="http://schemas.microsoft.com/office/powerpoint/2010/main" val="3758241113"/>
              </p:ext>
            </p:extLst>
          </p:nvPr>
        </p:nvGraphicFramePr>
        <p:xfrm>
          <a:off x="395749" y="1083857"/>
          <a:ext cx="11668432" cy="2667000"/>
        </p:xfrm>
        <a:graphic>
          <a:graphicData uri="http://schemas.openxmlformats.org/drawingml/2006/table">
            <a:tbl>
              <a:tblPr/>
              <a:tblGrid>
                <a:gridCol w="931105">
                  <a:extLst>
                    <a:ext uri="{9D8B030D-6E8A-4147-A177-3AD203B41FA5}">
                      <a16:colId xmlns:a16="http://schemas.microsoft.com/office/drawing/2014/main" val="1892046933"/>
                    </a:ext>
                  </a:extLst>
                </a:gridCol>
                <a:gridCol w="1591342">
                  <a:extLst>
                    <a:ext uri="{9D8B030D-6E8A-4147-A177-3AD203B41FA5}">
                      <a16:colId xmlns:a16="http://schemas.microsoft.com/office/drawing/2014/main" val="2427143352"/>
                    </a:ext>
                  </a:extLst>
                </a:gridCol>
                <a:gridCol w="1675988">
                  <a:extLst>
                    <a:ext uri="{9D8B030D-6E8A-4147-A177-3AD203B41FA5}">
                      <a16:colId xmlns:a16="http://schemas.microsoft.com/office/drawing/2014/main" val="3441863649"/>
                    </a:ext>
                  </a:extLst>
                </a:gridCol>
                <a:gridCol w="1608271">
                  <a:extLst>
                    <a:ext uri="{9D8B030D-6E8A-4147-A177-3AD203B41FA5}">
                      <a16:colId xmlns:a16="http://schemas.microsoft.com/office/drawing/2014/main" val="992825089"/>
                    </a:ext>
                  </a:extLst>
                </a:gridCol>
                <a:gridCol w="1692917">
                  <a:extLst>
                    <a:ext uri="{9D8B030D-6E8A-4147-A177-3AD203B41FA5}">
                      <a16:colId xmlns:a16="http://schemas.microsoft.com/office/drawing/2014/main" val="2017250500"/>
                    </a:ext>
                  </a:extLst>
                </a:gridCol>
                <a:gridCol w="1201971">
                  <a:extLst>
                    <a:ext uri="{9D8B030D-6E8A-4147-A177-3AD203B41FA5}">
                      <a16:colId xmlns:a16="http://schemas.microsoft.com/office/drawing/2014/main" val="2978303325"/>
                    </a:ext>
                  </a:extLst>
                </a:gridCol>
                <a:gridCol w="1760634">
                  <a:extLst>
                    <a:ext uri="{9D8B030D-6E8A-4147-A177-3AD203B41FA5}">
                      <a16:colId xmlns:a16="http://schemas.microsoft.com/office/drawing/2014/main" val="758222709"/>
                    </a:ext>
                  </a:extLst>
                </a:gridCol>
                <a:gridCol w="1206204">
                  <a:extLst>
                    <a:ext uri="{9D8B030D-6E8A-4147-A177-3AD203B41FA5}">
                      <a16:colId xmlns:a16="http://schemas.microsoft.com/office/drawing/2014/main" val="1943993238"/>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CE_OI_03:34:40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CE_LTP_03:34:40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CE_OI_09:25:21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CE_LTP_09:25:21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588921758"/>
                  </a:ext>
                </a:extLst>
              </a:tr>
              <a:tr h="190500">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340.15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092932085"/>
                  </a:ext>
                </a:extLst>
              </a:tr>
              <a:tr h="190500">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565217645"/>
                  </a:ext>
                </a:extLst>
              </a:tr>
              <a:tr h="190500">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015796990"/>
                  </a:ext>
                </a:extLst>
              </a:tr>
              <a:tr h="190500">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16723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70450107"/>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13332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159122189"/>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43728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51579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130.1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-7851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-9.1</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90212192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52906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41831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99.35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11075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68513064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222558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61.25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212292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10266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-12.45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46798439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111515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100490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11025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383680848"/>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221991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215086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37.85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6905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-9.8</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017632947"/>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81511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83372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202097327"/>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136162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118289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17873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88199246"/>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74579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57925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123402181"/>
                  </a:ext>
                </a:extLst>
              </a:tr>
            </a:tbl>
          </a:graphicData>
        </a:graphic>
      </p:graphicFrame>
      <p:graphicFrame>
        <p:nvGraphicFramePr>
          <p:cNvPr id="6" name="Table 5">
            <a:extLst>
              <a:ext uri="{FF2B5EF4-FFF2-40B4-BE49-F238E27FC236}">
                <a16:creationId xmlns:a16="http://schemas.microsoft.com/office/drawing/2014/main" id="{692930E6-CA52-4B9A-78C3-1D02D63C5EBE}"/>
              </a:ext>
            </a:extLst>
          </p:cNvPr>
          <p:cNvGraphicFramePr>
            <a:graphicFrameLocks noGrp="1"/>
          </p:cNvGraphicFramePr>
          <p:nvPr>
            <p:extLst>
              <p:ext uri="{D42A27DB-BD31-4B8C-83A1-F6EECF244321}">
                <p14:modId xmlns:p14="http://schemas.microsoft.com/office/powerpoint/2010/main" val="3230325989"/>
              </p:ext>
            </p:extLst>
          </p:nvPr>
        </p:nvGraphicFramePr>
        <p:xfrm>
          <a:off x="196850" y="3867329"/>
          <a:ext cx="11867331" cy="2851688"/>
        </p:xfrm>
        <a:graphic>
          <a:graphicData uri="http://schemas.openxmlformats.org/drawingml/2006/table">
            <a:tbl>
              <a:tblPr/>
              <a:tblGrid>
                <a:gridCol w="946976">
                  <a:extLst>
                    <a:ext uri="{9D8B030D-6E8A-4147-A177-3AD203B41FA5}">
                      <a16:colId xmlns:a16="http://schemas.microsoft.com/office/drawing/2014/main" val="1072471603"/>
                    </a:ext>
                  </a:extLst>
                </a:gridCol>
                <a:gridCol w="1618468">
                  <a:extLst>
                    <a:ext uri="{9D8B030D-6E8A-4147-A177-3AD203B41FA5}">
                      <a16:colId xmlns:a16="http://schemas.microsoft.com/office/drawing/2014/main" val="4245357251"/>
                    </a:ext>
                  </a:extLst>
                </a:gridCol>
                <a:gridCol w="1704557">
                  <a:extLst>
                    <a:ext uri="{9D8B030D-6E8A-4147-A177-3AD203B41FA5}">
                      <a16:colId xmlns:a16="http://schemas.microsoft.com/office/drawing/2014/main" val="1508486021"/>
                    </a:ext>
                  </a:extLst>
                </a:gridCol>
                <a:gridCol w="1635685">
                  <a:extLst>
                    <a:ext uri="{9D8B030D-6E8A-4147-A177-3AD203B41FA5}">
                      <a16:colId xmlns:a16="http://schemas.microsoft.com/office/drawing/2014/main" val="167598983"/>
                    </a:ext>
                  </a:extLst>
                </a:gridCol>
                <a:gridCol w="1721774">
                  <a:extLst>
                    <a:ext uri="{9D8B030D-6E8A-4147-A177-3AD203B41FA5}">
                      <a16:colId xmlns:a16="http://schemas.microsoft.com/office/drawing/2014/main" val="3246485833"/>
                    </a:ext>
                  </a:extLst>
                </a:gridCol>
                <a:gridCol w="1222460">
                  <a:extLst>
                    <a:ext uri="{9D8B030D-6E8A-4147-A177-3AD203B41FA5}">
                      <a16:colId xmlns:a16="http://schemas.microsoft.com/office/drawing/2014/main" val="3623758739"/>
                    </a:ext>
                  </a:extLst>
                </a:gridCol>
                <a:gridCol w="1790646">
                  <a:extLst>
                    <a:ext uri="{9D8B030D-6E8A-4147-A177-3AD203B41FA5}">
                      <a16:colId xmlns:a16="http://schemas.microsoft.com/office/drawing/2014/main" val="2760067863"/>
                    </a:ext>
                  </a:extLst>
                </a:gridCol>
                <a:gridCol w="1226765">
                  <a:extLst>
                    <a:ext uri="{9D8B030D-6E8A-4147-A177-3AD203B41FA5}">
                      <a16:colId xmlns:a16="http://schemas.microsoft.com/office/drawing/2014/main" val="2162681575"/>
                    </a:ext>
                  </a:extLst>
                </a:gridCol>
              </a:tblGrid>
              <a:tr h="203692">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PE_OI_03:34:40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PE_LTP_03:34:40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PE_OI_09:25:21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PE_LTP_09:25:21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98328434"/>
                  </a:ext>
                </a:extLst>
              </a:tr>
              <a:tr h="203692">
                <a:tc>
                  <a:txBody>
                    <a:bodyPr/>
                    <a:lstStyle/>
                    <a:p>
                      <a:pPr algn="r" fontAlgn="b"/>
                      <a:r>
                        <a:rPr lang="en-IN" sz="1100" b="0" i="0" u="none" strike="noStrike">
                          <a:solidFill>
                            <a:srgbClr val="000000"/>
                          </a:solidFill>
                          <a:effectLst/>
                          <a:latin typeface="Calibri" panose="020F0502020204030204" pitchFamily="34" charset="0"/>
                        </a:rPr>
                        <a:t>19050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38240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31151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7089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444044502"/>
                  </a:ext>
                </a:extLst>
              </a:tr>
              <a:tr h="203692">
                <a:tc>
                  <a:txBody>
                    <a:bodyPr/>
                    <a:lstStyle/>
                    <a:p>
                      <a:pPr algn="r" fontAlgn="b"/>
                      <a:r>
                        <a:rPr lang="en-IN" sz="1100" b="0" i="0" u="none" strike="noStrike">
                          <a:solidFill>
                            <a:srgbClr val="000000"/>
                          </a:solidFill>
                          <a:effectLst/>
                          <a:latin typeface="Calibri" panose="020F0502020204030204" pitchFamily="34" charset="0"/>
                        </a:rPr>
                        <a:t>19100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85057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73385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11672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197420552"/>
                  </a:ext>
                </a:extLst>
              </a:tr>
              <a:tr h="203692">
                <a:tc>
                  <a:txBody>
                    <a:bodyPr/>
                    <a:lstStyle/>
                    <a:p>
                      <a:pPr algn="r" fontAlgn="b"/>
                      <a:r>
                        <a:rPr lang="en-IN" sz="1100" b="0" i="0" u="none" strike="noStrike">
                          <a:solidFill>
                            <a:srgbClr val="000000"/>
                          </a:solidFill>
                          <a:effectLst/>
                          <a:latin typeface="Calibri" panose="020F0502020204030204" pitchFamily="34" charset="0"/>
                        </a:rPr>
                        <a:t>19150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71944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53212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18732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357383102"/>
                  </a:ext>
                </a:extLst>
              </a:tr>
              <a:tr h="203692">
                <a:tc>
                  <a:txBody>
                    <a:bodyPr/>
                    <a:lstStyle/>
                    <a:p>
                      <a:pPr algn="r" fontAlgn="b"/>
                      <a:r>
                        <a:rPr lang="en-IN" sz="1100" b="0" i="0" u="none" strike="noStrike">
                          <a:solidFill>
                            <a:srgbClr val="000000"/>
                          </a:solidFill>
                          <a:effectLst/>
                          <a:latin typeface="Calibri" panose="020F0502020204030204" pitchFamily="34" charset="0"/>
                        </a:rPr>
                        <a:t>19200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110643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99291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-10.25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53071593"/>
                  </a:ext>
                </a:extLst>
              </a:tr>
              <a:tr h="203692">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73533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51930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119379498"/>
                  </a:ext>
                </a:extLst>
              </a:tr>
              <a:tr h="203692">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116154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149337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-33183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047690983"/>
                  </a:ext>
                </a:extLst>
              </a:tr>
              <a:tr h="203692">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81178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56203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71.2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24975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-16.2</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293133727"/>
                  </a:ext>
                </a:extLst>
              </a:tr>
              <a:tr h="203692">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139687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79.25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143688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-4001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567297387"/>
                  </a:ext>
                </a:extLst>
              </a:tr>
              <a:tr h="203692">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15093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109.05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21987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125.35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-6894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195234046"/>
                  </a:ext>
                </a:extLst>
              </a:tr>
              <a:tr h="203692">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48505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57648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762361887"/>
                  </a:ext>
                </a:extLst>
              </a:tr>
              <a:tr h="203692">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6335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700575296"/>
                  </a:ext>
                </a:extLst>
              </a:tr>
              <a:tr h="203692">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474640682"/>
                  </a:ext>
                </a:extLst>
              </a:tr>
              <a:tr h="203692">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282.65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250304582"/>
                  </a:ext>
                </a:extLst>
              </a:tr>
            </a:tbl>
          </a:graphicData>
        </a:graphic>
      </p:graphicFrame>
    </p:spTree>
    <p:extLst>
      <p:ext uri="{BB962C8B-B14F-4D97-AF65-F5344CB8AC3E}">
        <p14:creationId xmlns:p14="http://schemas.microsoft.com/office/powerpoint/2010/main" val="303428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10-07-2023</a:t>
            </a:r>
            <a:endParaRPr lang="en-IN" dirty="0"/>
          </a:p>
        </p:txBody>
      </p:sp>
      <p:pic>
        <p:nvPicPr>
          <p:cNvPr id="5" name="Picture 4">
            <a:extLst>
              <a:ext uri="{FF2B5EF4-FFF2-40B4-BE49-F238E27FC236}">
                <a16:creationId xmlns:a16="http://schemas.microsoft.com/office/drawing/2014/main" id="{14D94E31-1989-7BA1-D6A0-53EFA4394706}"/>
              </a:ext>
            </a:extLst>
          </p:cNvPr>
          <p:cNvPicPr>
            <a:picLocks noChangeAspect="1"/>
          </p:cNvPicPr>
          <p:nvPr/>
        </p:nvPicPr>
        <p:blipFill>
          <a:blip r:embed="rId3"/>
          <a:stretch>
            <a:fillRect/>
          </a:stretch>
        </p:blipFill>
        <p:spPr>
          <a:xfrm>
            <a:off x="0" y="1265166"/>
            <a:ext cx="12192000" cy="5114247"/>
          </a:xfrm>
          <a:prstGeom prst="rect">
            <a:avLst/>
          </a:prstGeom>
        </p:spPr>
      </p:pic>
    </p:spTree>
    <p:extLst>
      <p:ext uri="{BB962C8B-B14F-4D97-AF65-F5344CB8AC3E}">
        <p14:creationId xmlns:p14="http://schemas.microsoft.com/office/powerpoint/2010/main" val="427944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2236-4238-8650-6A58-49465C4572CC}"/>
              </a:ext>
            </a:extLst>
          </p:cNvPr>
          <p:cNvSpPr>
            <a:spLocks noGrp="1"/>
          </p:cNvSpPr>
          <p:nvPr>
            <p:ph type="title"/>
          </p:nvPr>
        </p:nvSpPr>
        <p:spPr>
          <a:xfrm>
            <a:off x="838200" y="365126"/>
            <a:ext cx="10515600" cy="669348"/>
          </a:xfrm>
        </p:spPr>
        <p:txBody>
          <a:bodyPr>
            <a:normAutofit fontScale="90000"/>
          </a:bodyPr>
          <a:lstStyle/>
          <a:p>
            <a:r>
              <a:rPr lang="en-US" dirty="0"/>
              <a:t>23-05-2023</a:t>
            </a:r>
            <a:endParaRPr lang="en-IN" dirty="0"/>
          </a:p>
        </p:txBody>
      </p:sp>
      <p:pic>
        <p:nvPicPr>
          <p:cNvPr id="5121" name="Picture 1" descr="Figure 3 &#10;Premium on Put side VS strike price &#10;PM &#10;73.65 &#10;PM &#10;ata &#10;num &#10;Figure 2 &#10;250000 &#10;200000 &#10;c 150000 &#10;100000 &#10;50000 &#10;+IQI &#10;Maximum 01 on the Put side VS strike price &#10;267426 &#10;244183 &#10;34142 &#10;31749 &#10;159328 &#10;15674 &#10;Strike Price &#10;PM &#10;PM &#10;70 &#10;60 &#10;50 &#10;C 40 &#10;a- 30 &#10;20 &#10;13.3 &#10;10.2 &#10;10 &#10;6.75 &#10;5.8 &#10;+IQI &#10;55.6 &#10;203864 &#10;39566 &#10;31.3 &#10;23.6 &#10;Strike Price ">
            <a:extLst>
              <a:ext uri="{FF2B5EF4-FFF2-40B4-BE49-F238E27FC236}">
                <a16:creationId xmlns:a16="http://schemas.microsoft.com/office/drawing/2014/main" id="{D5C10D0F-C332-BE87-7AFB-00179D739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175499"/>
            <a:ext cx="11525250" cy="548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2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10-07-2023</a:t>
            </a:r>
            <a:endParaRPr lang="en-IN" dirty="0"/>
          </a:p>
        </p:txBody>
      </p:sp>
      <p:pic>
        <p:nvPicPr>
          <p:cNvPr id="7" name="Picture 6">
            <a:extLst>
              <a:ext uri="{FF2B5EF4-FFF2-40B4-BE49-F238E27FC236}">
                <a16:creationId xmlns:a16="http://schemas.microsoft.com/office/drawing/2014/main" id="{79FABDDC-266B-C246-BF54-B339BC3D5BD7}"/>
              </a:ext>
            </a:extLst>
          </p:cNvPr>
          <p:cNvPicPr>
            <a:picLocks noChangeAspect="1"/>
          </p:cNvPicPr>
          <p:nvPr/>
        </p:nvPicPr>
        <p:blipFill>
          <a:blip r:embed="rId3"/>
          <a:stretch>
            <a:fillRect/>
          </a:stretch>
        </p:blipFill>
        <p:spPr>
          <a:xfrm>
            <a:off x="0" y="1205413"/>
            <a:ext cx="12192000" cy="5287462"/>
          </a:xfrm>
          <a:prstGeom prst="rect">
            <a:avLst/>
          </a:prstGeom>
        </p:spPr>
      </p:pic>
    </p:spTree>
    <p:extLst>
      <p:ext uri="{BB962C8B-B14F-4D97-AF65-F5344CB8AC3E}">
        <p14:creationId xmlns:p14="http://schemas.microsoft.com/office/powerpoint/2010/main" val="849590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78F01125-A609-873D-3AEA-10B5ACF491F0}"/>
              </a:ext>
            </a:extLst>
          </p:cNvPr>
          <p:cNvSpPr>
            <a:spLocks noGrp="1"/>
          </p:cNvSpPr>
          <p:nvPr>
            <p:ph idx="1"/>
          </p:nvPr>
        </p:nvSpPr>
        <p:spPr/>
        <p:txBody>
          <a:bodyPr/>
          <a:lstStyle/>
          <a:p>
            <a:pPr marL="171450" indent="-171450">
              <a:buFont typeface="Arial" panose="020B0604020202020204" pitchFamily="34" charset="0"/>
              <a:buChar char="•"/>
            </a:pPr>
            <a:r>
              <a:rPr lang="en-US" dirty="0"/>
              <a:t>Overall market -&gt; Market will not go below 19350 .Upside looks limited due to shot build up on the call side. If the Open interest created is not closed</a:t>
            </a:r>
          </a:p>
          <a:p>
            <a:r>
              <a:rPr lang="en-US" dirty="0"/>
              <a:t>Last 45 mins-&gt; On call side and on put side the view is opposite in last 45 mins</a:t>
            </a:r>
          </a:p>
          <a:p>
            <a:r>
              <a:rPr lang="en-US" dirty="0"/>
              <a:t>My Vote will be sideways market.</a:t>
            </a:r>
            <a:endParaRPr lang="en-IN" dirty="0"/>
          </a:p>
          <a:p>
            <a:endParaRPr lang="en-IN" dirty="0"/>
          </a:p>
        </p:txBody>
      </p:sp>
    </p:spTree>
    <p:extLst>
      <p:ext uri="{BB962C8B-B14F-4D97-AF65-F5344CB8AC3E}">
        <p14:creationId xmlns:p14="http://schemas.microsoft.com/office/powerpoint/2010/main" val="2583812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14-07-2023</a:t>
            </a:r>
            <a:endParaRPr lang="en-IN" dirty="0"/>
          </a:p>
        </p:txBody>
      </p:sp>
      <p:graphicFrame>
        <p:nvGraphicFramePr>
          <p:cNvPr id="3" name="Table 2">
            <a:extLst>
              <a:ext uri="{FF2B5EF4-FFF2-40B4-BE49-F238E27FC236}">
                <a16:creationId xmlns:a16="http://schemas.microsoft.com/office/drawing/2014/main" id="{8BF2AEF9-85A6-5176-6C0B-1019E08DC426}"/>
              </a:ext>
            </a:extLst>
          </p:cNvPr>
          <p:cNvGraphicFramePr>
            <a:graphicFrameLocks noGrp="1"/>
          </p:cNvGraphicFramePr>
          <p:nvPr>
            <p:extLst>
              <p:ext uri="{D42A27DB-BD31-4B8C-83A1-F6EECF244321}">
                <p14:modId xmlns:p14="http://schemas.microsoft.com/office/powerpoint/2010/main" val="96593958"/>
              </p:ext>
            </p:extLst>
          </p:nvPr>
        </p:nvGraphicFramePr>
        <p:xfrm>
          <a:off x="465188" y="1108364"/>
          <a:ext cx="11559663" cy="2667000"/>
        </p:xfrm>
        <a:graphic>
          <a:graphicData uri="http://schemas.openxmlformats.org/drawingml/2006/table">
            <a:tbl>
              <a:tblPr/>
              <a:tblGrid>
                <a:gridCol w="925446">
                  <a:extLst>
                    <a:ext uri="{9D8B030D-6E8A-4147-A177-3AD203B41FA5}">
                      <a16:colId xmlns:a16="http://schemas.microsoft.com/office/drawing/2014/main" val="82422532"/>
                    </a:ext>
                  </a:extLst>
                </a:gridCol>
                <a:gridCol w="1581672">
                  <a:extLst>
                    <a:ext uri="{9D8B030D-6E8A-4147-A177-3AD203B41FA5}">
                      <a16:colId xmlns:a16="http://schemas.microsoft.com/office/drawing/2014/main" val="1493705411"/>
                    </a:ext>
                  </a:extLst>
                </a:gridCol>
                <a:gridCol w="1665803">
                  <a:extLst>
                    <a:ext uri="{9D8B030D-6E8A-4147-A177-3AD203B41FA5}">
                      <a16:colId xmlns:a16="http://schemas.microsoft.com/office/drawing/2014/main" val="703268394"/>
                    </a:ext>
                  </a:extLst>
                </a:gridCol>
                <a:gridCol w="1598498">
                  <a:extLst>
                    <a:ext uri="{9D8B030D-6E8A-4147-A177-3AD203B41FA5}">
                      <a16:colId xmlns:a16="http://schemas.microsoft.com/office/drawing/2014/main" val="2716262576"/>
                    </a:ext>
                  </a:extLst>
                </a:gridCol>
                <a:gridCol w="1682629">
                  <a:extLst>
                    <a:ext uri="{9D8B030D-6E8A-4147-A177-3AD203B41FA5}">
                      <a16:colId xmlns:a16="http://schemas.microsoft.com/office/drawing/2014/main" val="1499662034"/>
                    </a:ext>
                  </a:extLst>
                </a:gridCol>
                <a:gridCol w="1194667">
                  <a:extLst>
                    <a:ext uri="{9D8B030D-6E8A-4147-A177-3AD203B41FA5}">
                      <a16:colId xmlns:a16="http://schemas.microsoft.com/office/drawing/2014/main" val="2372063653"/>
                    </a:ext>
                  </a:extLst>
                </a:gridCol>
                <a:gridCol w="1749934">
                  <a:extLst>
                    <a:ext uri="{9D8B030D-6E8A-4147-A177-3AD203B41FA5}">
                      <a16:colId xmlns:a16="http://schemas.microsoft.com/office/drawing/2014/main" val="4165043746"/>
                    </a:ext>
                  </a:extLst>
                </a:gridCol>
                <a:gridCol w="1161014">
                  <a:extLst>
                    <a:ext uri="{9D8B030D-6E8A-4147-A177-3AD203B41FA5}">
                      <a16:colId xmlns:a16="http://schemas.microsoft.com/office/drawing/2014/main" val="3457758310"/>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CE_OI_03:32:34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CE_LTP_03:32:34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CE_OI_09:27:17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CE_LTP_09:27:17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670418457"/>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359.15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104.35</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605455631"/>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13153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15320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97.7</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20781769"/>
                  </a:ext>
                </a:extLst>
              </a:tr>
              <a:tr h="190500">
                <a:tc>
                  <a:txBody>
                    <a:bodyPr/>
                    <a:lstStyle/>
                    <a:p>
                      <a:pPr algn="r" fontAlgn="b"/>
                      <a:r>
                        <a:rPr lang="en-IN" sz="1100" b="0" i="0" u="none" strike="noStrike">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266.95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171.75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95.2</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286815648"/>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56421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60281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880795825"/>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23068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184.45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39758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108.35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76.1</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879918846"/>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122671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227587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81.5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-104916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63.5</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12873176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55554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109.85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78775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58.25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-23221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51.6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375623"/>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528361035"/>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124259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123906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42.55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39.45</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3722243729"/>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91368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48152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43216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27.3</a:t>
                      </a:r>
                    </a:p>
                  </a:txBody>
                  <a:tcPr marL="9525" marR="9525" marT="9525" marB="0" anchor="b">
                    <a:lnL>
                      <a:noFill/>
                    </a:lnL>
                    <a:lnR>
                      <a:noFill/>
                    </a:lnR>
                    <a:lnT>
                      <a:noFill/>
                    </a:lnT>
                    <a:lnB>
                      <a:noFill/>
                    </a:lnB>
                  </a:tcPr>
                </a:tc>
                <a:tc>
                  <a:txBody>
                    <a:bodyPr/>
                    <a:lstStyle/>
                    <a:p>
                      <a:pPr algn="l" fontAlgn="b"/>
                      <a:r>
                        <a:rPr lang="en-IN" sz="1100" b="0" i="0" u="none" strike="noStrike">
                          <a:solidFill>
                            <a:srgbClr val="375623"/>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88811727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113582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98283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15299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375623"/>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565320529"/>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87110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32710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54400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375623"/>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226155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98767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62848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35919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375623"/>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655183454"/>
                  </a:ext>
                </a:extLst>
              </a:tr>
              <a:tr h="190500">
                <a:tc>
                  <a:txBody>
                    <a:bodyPr/>
                    <a:lstStyle/>
                    <a:p>
                      <a:pPr algn="r" fontAlgn="b"/>
                      <a:r>
                        <a:rPr lang="en-IN" sz="1100" b="0" i="0" u="none" strike="noStrike">
                          <a:solidFill>
                            <a:srgbClr val="000000"/>
                          </a:solidFill>
                          <a:effectLs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66556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36832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375623"/>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330350803"/>
                  </a:ext>
                </a:extLst>
              </a:tr>
            </a:tbl>
          </a:graphicData>
        </a:graphic>
      </p:graphicFrame>
      <p:graphicFrame>
        <p:nvGraphicFramePr>
          <p:cNvPr id="4" name="Table 3">
            <a:extLst>
              <a:ext uri="{FF2B5EF4-FFF2-40B4-BE49-F238E27FC236}">
                <a16:creationId xmlns:a16="http://schemas.microsoft.com/office/drawing/2014/main" id="{436DEA22-63C5-4827-8B8F-6870F045B2C9}"/>
              </a:ext>
            </a:extLst>
          </p:cNvPr>
          <p:cNvGraphicFramePr>
            <a:graphicFrameLocks noGrp="1"/>
          </p:cNvGraphicFramePr>
          <p:nvPr>
            <p:extLst>
              <p:ext uri="{D42A27DB-BD31-4B8C-83A1-F6EECF244321}">
                <p14:modId xmlns:p14="http://schemas.microsoft.com/office/powerpoint/2010/main" val="948088910"/>
              </p:ext>
            </p:extLst>
          </p:nvPr>
        </p:nvGraphicFramePr>
        <p:xfrm>
          <a:off x="465188" y="3955820"/>
          <a:ext cx="11559662" cy="2667000"/>
        </p:xfrm>
        <a:graphic>
          <a:graphicData uri="http://schemas.openxmlformats.org/drawingml/2006/table">
            <a:tbl>
              <a:tblPr/>
              <a:tblGrid>
                <a:gridCol w="928148">
                  <a:extLst>
                    <a:ext uri="{9D8B030D-6E8A-4147-A177-3AD203B41FA5}">
                      <a16:colId xmlns:a16="http://schemas.microsoft.com/office/drawing/2014/main" val="1908486653"/>
                    </a:ext>
                  </a:extLst>
                </a:gridCol>
                <a:gridCol w="1586289">
                  <a:extLst>
                    <a:ext uri="{9D8B030D-6E8A-4147-A177-3AD203B41FA5}">
                      <a16:colId xmlns:a16="http://schemas.microsoft.com/office/drawing/2014/main" val="3164975848"/>
                    </a:ext>
                  </a:extLst>
                </a:gridCol>
                <a:gridCol w="1670666">
                  <a:extLst>
                    <a:ext uri="{9D8B030D-6E8A-4147-A177-3AD203B41FA5}">
                      <a16:colId xmlns:a16="http://schemas.microsoft.com/office/drawing/2014/main" val="3804894173"/>
                    </a:ext>
                  </a:extLst>
                </a:gridCol>
                <a:gridCol w="1603165">
                  <a:extLst>
                    <a:ext uri="{9D8B030D-6E8A-4147-A177-3AD203B41FA5}">
                      <a16:colId xmlns:a16="http://schemas.microsoft.com/office/drawing/2014/main" val="1348187994"/>
                    </a:ext>
                  </a:extLst>
                </a:gridCol>
                <a:gridCol w="1687542">
                  <a:extLst>
                    <a:ext uri="{9D8B030D-6E8A-4147-A177-3AD203B41FA5}">
                      <a16:colId xmlns:a16="http://schemas.microsoft.com/office/drawing/2014/main" val="123307193"/>
                    </a:ext>
                  </a:extLst>
                </a:gridCol>
                <a:gridCol w="1198155">
                  <a:extLst>
                    <a:ext uri="{9D8B030D-6E8A-4147-A177-3AD203B41FA5}">
                      <a16:colId xmlns:a16="http://schemas.microsoft.com/office/drawing/2014/main" val="3594269423"/>
                    </a:ext>
                  </a:extLst>
                </a:gridCol>
                <a:gridCol w="1755044">
                  <a:extLst>
                    <a:ext uri="{9D8B030D-6E8A-4147-A177-3AD203B41FA5}">
                      <a16:colId xmlns:a16="http://schemas.microsoft.com/office/drawing/2014/main" val="1143354987"/>
                    </a:ext>
                  </a:extLst>
                </a:gridCol>
                <a:gridCol w="1130653">
                  <a:extLst>
                    <a:ext uri="{9D8B030D-6E8A-4147-A177-3AD203B41FA5}">
                      <a16:colId xmlns:a16="http://schemas.microsoft.com/office/drawing/2014/main" val="3826984103"/>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PE_OI_03:32:34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PE_LTP_03:32:34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PE_OI_09:27:17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PE_LTP_09:27:17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4079217747"/>
                  </a:ext>
                </a:extLst>
              </a:tr>
              <a:tr h="190500">
                <a:tc>
                  <a:txBody>
                    <a:bodyPr/>
                    <a:lstStyle/>
                    <a:p>
                      <a:pPr algn="r" fontAlgn="b"/>
                      <a:r>
                        <a:rPr lang="en-IN" sz="1100" b="0" i="0" u="none" strike="noStrike">
                          <a:solidFill>
                            <a:srgbClr val="000000"/>
                          </a:solidFill>
                          <a:effectLst/>
                          <a:latin typeface="Calibri" panose="020F0502020204030204" pitchFamily="34" charset="0"/>
                        </a:rPr>
                        <a:t>19250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40722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28028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12694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1157679978"/>
                  </a:ext>
                </a:extLst>
              </a:tr>
              <a:tr h="190500">
                <a:tc>
                  <a:txBody>
                    <a:bodyPr/>
                    <a:lstStyle/>
                    <a:p>
                      <a:pPr algn="r" fontAlgn="b"/>
                      <a:r>
                        <a:rPr lang="en-IN" sz="1100" b="0" i="0" u="none" strike="noStrike">
                          <a:solidFill>
                            <a:srgbClr val="000000"/>
                          </a:solidFill>
                          <a:effectLst/>
                          <a:latin typeface="Calibri" panose="020F0502020204030204" pitchFamily="34" charset="0"/>
                        </a:rPr>
                        <a:t>19300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122233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85584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36649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-16.45</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3837222543"/>
                  </a:ext>
                </a:extLst>
              </a:tr>
              <a:tr h="190500">
                <a:tc>
                  <a:txBody>
                    <a:bodyPr/>
                    <a:lstStyle/>
                    <a:p>
                      <a:pPr algn="r" fontAlgn="b"/>
                      <a:r>
                        <a:rPr lang="en-IN" sz="1100" b="0" i="0" u="none" strike="noStrike">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66392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62990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-23.1</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2581923279"/>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184118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113591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70527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-33.35</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2751834825"/>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107724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50443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57281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-41.2</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1803948899"/>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216626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190898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25728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697769511"/>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68446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27934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130.05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40512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-67.05</a:t>
                      </a:r>
                    </a:p>
                  </a:txBody>
                  <a:tcPr marL="9525" marR="9525" marT="9525" marB="0" anchor="b">
                    <a:lnL>
                      <a:noFill/>
                    </a:lnL>
                    <a:lnR>
                      <a:noFill/>
                    </a:lnR>
                    <a:lnT>
                      <a:noFill/>
                    </a:lnT>
                    <a:lnB>
                      <a:noFill/>
                    </a:lnB>
                  </a:tcPr>
                </a:tc>
                <a:tc>
                  <a:txBody>
                    <a:bodyPr/>
                    <a:lstStyle/>
                    <a:p>
                      <a:pPr algn="l" fontAlgn="b"/>
                      <a:r>
                        <a:rPr lang="en-IN" sz="1100" b="0" i="0" u="none" strike="noStrike">
                          <a:solidFill>
                            <a:srgbClr val="548235"/>
                          </a:solidFill>
                          <a:effectLst/>
                          <a:highlight>
                            <a:srgbClr val="FFFF00"/>
                          </a:highligh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161534876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54324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41794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163.35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12530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-79.55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548235"/>
                          </a:solidFill>
                          <a:effectLst/>
                          <a:highlight>
                            <a:srgbClr val="FFFF00"/>
                          </a:highligh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344902572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13741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4594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198.15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9147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-89.05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548235"/>
                          </a:solidFill>
                          <a:effectLst/>
                          <a:highlight>
                            <a:srgbClr val="FFFF00"/>
                          </a:highligh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421020228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18170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141.35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8083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240.3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10087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-98.95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548235"/>
                          </a:solidFill>
                          <a:effectLst/>
                          <a:highlight>
                            <a:srgbClr val="FFFF00"/>
                          </a:highligh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4237427050"/>
                  </a:ext>
                </a:extLst>
              </a:tr>
              <a:tr h="190500">
                <a:tc>
                  <a:txBody>
                    <a:bodyPr/>
                    <a:lstStyle/>
                    <a:p>
                      <a:pPr algn="r" fontAlgn="b"/>
                      <a:r>
                        <a:rPr lang="en-IN" sz="1100" b="0" i="0" u="none" strike="noStrike">
                          <a:solidFill>
                            <a:srgbClr val="000000"/>
                          </a:solidFill>
                          <a:effectLs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176.7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281.05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3321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-104.35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3125102760"/>
                  </a:ext>
                </a:extLst>
              </a:tr>
              <a:tr h="190500">
                <a:tc>
                  <a:txBody>
                    <a:bodyPr/>
                    <a:lstStyle/>
                    <a:p>
                      <a:pPr algn="r" fontAlgn="b"/>
                      <a:r>
                        <a:rPr lang="en-IN" sz="1100" b="0" i="0" u="none" strike="noStrike">
                          <a:solidFill>
                            <a:srgbClr val="000000"/>
                          </a:solidFill>
                          <a:effectLs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328.6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2159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-109.7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4222963675"/>
                  </a:ext>
                </a:extLst>
              </a:tr>
              <a:tr h="190500">
                <a:tc>
                  <a:txBody>
                    <a:bodyPr/>
                    <a:lstStyle/>
                    <a:p>
                      <a:pPr algn="r" fontAlgn="b"/>
                      <a:r>
                        <a:rPr lang="en-IN" sz="1100" b="0" i="0" u="none" strike="noStrike">
                          <a:solidFill>
                            <a:srgbClr val="000000"/>
                          </a:solidFill>
                          <a:effectLs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-108.85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548235"/>
                          </a:solidFill>
                          <a:effectLst/>
                          <a:latin typeface="Calibri" panose="020F0502020204030204" pitchFamily="34" charset="0"/>
                        </a:rPr>
                        <a:t>Shot Buildup </a:t>
                      </a:r>
                    </a:p>
                  </a:txBody>
                  <a:tcPr marL="9525" marR="9525" marT="9525" marB="0" anchor="b">
                    <a:lnL>
                      <a:noFill/>
                    </a:lnL>
                    <a:lnR>
                      <a:noFill/>
                    </a:lnR>
                    <a:lnT>
                      <a:noFill/>
                    </a:lnT>
                    <a:lnB>
                      <a:noFill/>
                    </a:lnB>
                  </a:tcPr>
                </a:tc>
                <a:extLst>
                  <a:ext uri="{0D108BD9-81ED-4DB2-BD59-A6C34878D82A}">
                    <a16:rowId xmlns:a16="http://schemas.microsoft.com/office/drawing/2014/main" val="1952262101"/>
                  </a:ext>
                </a:extLst>
              </a:tr>
            </a:tbl>
          </a:graphicData>
        </a:graphic>
      </p:graphicFrame>
    </p:spTree>
    <p:extLst>
      <p:ext uri="{BB962C8B-B14F-4D97-AF65-F5344CB8AC3E}">
        <p14:creationId xmlns:p14="http://schemas.microsoft.com/office/powerpoint/2010/main" val="4064593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14-07-2023</a:t>
            </a:r>
            <a:endParaRPr lang="en-IN" dirty="0"/>
          </a:p>
        </p:txBody>
      </p:sp>
      <p:pic>
        <p:nvPicPr>
          <p:cNvPr id="5" name="Picture 4">
            <a:extLst>
              <a:ext uri="{FF2B5EF4-FFF2-40B4-BE49-F238E27FC236}">
                <a16:creationId xmlns:a16="http://schemas.microsoft.com/office/drawing/2014/main" id="{F2B704C3-931B-A87A-CC66-5406CDE5AB15}"/>
              </a:ext>
            </a:extLst>
          </p:cNvPr>
          <p:cNvPicPr>
            <a:picLocks noChangeAspect="1"/>
          </p:cNvPicPr>
          <p:nvPr/>
        </p:nvPicPr>
        <p:blipFill>
          <a:blip r:embed="rId3"/>
          <a:stretch>
            <a:fillRect/>
          </a:stretch>
        </p:blipFill>
        <p:spPr>
          <a:xfrm>
            <a:off x="226142" y="994990"/>
            <a:ext cx="11788877" cy="5651616"/>
          </a:xfrm>
          <a:prstGeom prst="rect">
            <a:avLst/>
          </a:prstGeom>
        </p:spPr>
      </p:pic>
    </p:spTree>
    <p:extLst>
      <p:ext uri="{BB962C8B-B14F-4D97-AF65-F5344CB8AC3E}">
        <p14:creationId xmlns:p14="http://schemas.microsoft.com/office/powerpoint/2010/main" val="3207011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14-07-2023</a:t>
            </a:r>
            <a:endParaRPr lang="en-IN" dirty="0"/>
          </a:p>
        </p:txBody>
      </p:sp>
      <p:pic>
        <p:nvPicPr>
          <p:cNvPr id="4" name="Picture 3">
            <a:extLst>
              <a:ext uri="{FF2B5EF4-FFF2-40B4-BE49-F238E27FC236}">
                <a16:creationId xmlns:a16="http://schemas.microsoft.com/office/drawing/2014/main" id="{42D86080-069A-ED5A-0F0F-E4450589D407}"/>
              </a:ext>
            </a:extLst>
          </p:cNvPr>
          <p:cNvPicPr>
            <a:picLocks noChangeAspect="1"/>
          </p:cNvPicPr>
          <p:nvPr/>
        </p:nvPicPr>
        <p:blipFill>
          <a:blip r:embed="rId3"/>
          <a:stretch>
            <a:fillRect/>
          </a:stretch>
        </p:blipFill>
        <p:spPr>
          <a:xfrm>
            <a:off x="147484" y="1108364"/>
            <a:ext cx="11916697" cy="5467296"/>
          </a:xfrm>
          <a:prstGeom prst="rect">
            <a:avLst/>
          </a:prstGeom>
        </p:spPr>
      </p:pic>
    </p:spTree>
    <p:extLst>
      <p:ext uri="{BB962C8B-B14F-4D97-AF65-F5344CB8AC3E}">
        <p14:creationId xmlns:p14="http://schemas.microsoft.com/office/powerpoint/2010/main" val="2295270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lnSpcReduction="10000"/>
          </a:bodyPr>
          <a:lstStyle/>
          <a:p>
            <a:pPr marL="171450" indent="-171450"/>
            <a:r>
              <a:rPr lang="en-US" dirty="0"/>
              <a:t>Overall market -&gt; Long build up above the ATM strike price on call side and shot covering at strike price below the ATM-&gt; Bullish sentiment tomorrow. Shot buildup on the put side on all the strike price signify the bullish movement. 19500 and 19550 will act as the good support as the high shot build up on the put side and large shot covering on the call side.</a:t>
            </a:r>
          </a:p>
          <a:p>
            <a:pPr marL="171450" indent="-171450">
              <a:buFont typeface="Arial" panose="020B0604020202020204" pitchFamily="34" charset="0"/>
              <a:buChar char="•"/>
            </a:pPr>
            <a:r>
              <a:rPr lang="en-US" dirty="0"/>
              <a:t>Last 45 mins-&gt; No shot build up in the last 45 mins market went up due to the shot covering on call side and long covering on the put side. -&gt; Mild bullish</a:t>
            </a:r>
          </a:p>
          <a:p>
            <a:r>
              <a:rPr lang="en-US" dirty="0"/>
              <a:t>My Vote will be bullish market as there is no resistance near any strike price.</a:t>
            </a:r>
            <a:endParaRPr lang="en-IN" dirty="0"/>
          </a:p>
        </p:txBody>
      </p:sp>
    </p:spTree>
    <p:extLst>
      <p:ext uri="{BB962C8B-B14F-4D97-AF65-F5344CB8AC3E}">
        <p14:creationId xmlns:p14="http://schemas.microsoft.com/office/powerpoint/2010/main" val="3844283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17-07-2023</a:t>
            </a:r>
            <a:endParaRPr lang="en-IN" dirty="0"/>
          </a:p>
        </p:txBody>
      </p:sp>
      <p:graphicFrame>
        <p:nvGraphicFramePr>
          <p:cNvPr id="5" name="Table 4">
            <a:extLst>
              <a:ext uri="{FF2B5EF4-FFF2-40B4-BE49-F238E27FC236}">
                <a16:creationId xmlns:a16="http://schemas.microsoft.com/office/drawing/2014/main" id="{69981D33-64E4-F7DF-64AE-263FA990D971}"/>
              </a:ext>
            </a:extLst>
          </p:cNvPr>
          <p:cNvGraphicFramePr>
            <a:graphicFrameLocks noGrp="1"/>
          </p:cNvGraphicFramePr>
          <p:nvPr>
            <p:extLst>
              <p:ext uri="{D42A27DB-BD31-4B8C-83A1-F6EECF244321}">
                <p14:modId xmlns:p14="http://schemas.microsoft.com/office/powerpoint/2010/main" val="2275254425"/>
              </p:ext>
            </p:extLst>
          </p:nvPr>
        </p:nvGraphicFramePr>
        <p:xfrm>
          <a:off x="255843" y="1108364"/>
          <a:ext cx="11828002" cy="2568902"/>
        </p:xfrm>
        <a:graphic>
          <a:graphicData uri="http://schemas.openxmlformats.org/drawingml/2006/table">
            <a:tbl>
              <a:tblPr/>
              <a:tblGrid>
                <a:gridCol w="944180">
                  <a:extLst>
                    <a:ext uri="{9D8B030D-6E8A-4147-A177-3AD203B41FA5}">
                      <a16:colId xmlns:a16="http://schemas.microsoft.com/office/drawing/2014/main" val="672913813"/>
                    </a:ext>
                  </a:extLst>
                </a:gridCol>
                <a:gridCol w="1613690">
                  <a:extLst>
                    <a:ext uri="{9D8B030D-6E8A-4147-A177-3AD203B41FA5}">
                      <a16:colId xmlns:a16="http://schemas.microsoft.com/office/drawing/2014/main" val="2331266832"/>
                    </a:ext>
                  </a:extLst>
                </a:gridCol>
                <a:gridCol w="1699524">
                  <a:extLst>
                    <a:ext uri="{9D8B030D-6E8A-4147-A177-3AD203B41FA5}">
                      <a16:colId xmlns:a16="http://schemas.microsoft.com/office/drawing/2014/main" val="3861613421"/>
                    </a:ext>
                  </a:extLst>
                </a:gridCol>
                <a:gridCol w="1630856">
                  <a:extLst>
                    <a:ext uri="{9D8B030D-6E8A-4147-A177-3AD203B41FA5}">
                      <a16:colId xmlns:a16="http://schemas.microsoft.com/office/drawing/2014/main" val="3450445250"/>
                    </a:ext>
                  </a:extLst>
                </a:gridCol>
                <a:gridCol w="1716691">
                  <a:extLst>
                    <a:ext uri="{9D8B030D-6E8A-4147-A177-3AD203B41FA5}">
                      <a16:colId xmlns:a16="http://schemas.microsoft.com/office/drawing/2014/main" val="304114273"/>
                    </a:ext>
                  </a:extLst>
                </a:gridCol>
                <a:gridCol w="1218851">
                  <a:extLst>
                    <a:ext uri="{9D8B030D-6E8A-4147-A177-3AD203B41FA5}">
                      <a16:colId xmlns:a16="http://schemas.microsoft.com/office/drawing/2014/main" val="1302179728"/>
                    </a:ext>
                  </a:extLst>
                </a:gridCol>
                <a:gridCol w="1785359">
                  <a:extLst>
                    <a:ext uri="{9D8B030D-6E8A-4147-A177-3AD203B41FA5}">
                      <a16:colId xmlns:a16="http://schemas.microsoft.com/office/drawing/2014/main" val="2875452835"/>
                    </a:ext>
                  </a:extLst>
                </a:gridCol>
                <a:gridCol w="1218851">
                  <a:extLst>
                    <a:ext uri="{9D8B030D-6E8A-4147-A177-3AD203B41FA5}">
                      <a16:colId xmlns:a16="http://schemas.microsoft.com/office/drawing/2014/main" val="3540979221"/>
                    </a:ext>
                  </a:extLst>
                </a:gridCol>
              </a:tblGrid>
              <a:tr h="183493">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CE_OI_03:35:01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CE_LTP_03:35:01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CE_OI_09:24:52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CE_LTP_09:24:52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599238167"/>
                  </a:ext>
                </a:extLst>
              </a:tr>
              <a:tr h="183493">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34714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329.35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54622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-19908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101559286"/>
                  </a:ext>
                </a:extLst>
              </a:tr>
              <a:tr h="183493">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20656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174.85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-8293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36432608"/>
                  </a:ext>
                </a:extLst>
              </a:tr>
              <a:tr h="183493">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62312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105257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-42945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977426591"/>
                  </a:ext>
                </a:extLst>
              </a:tr>
              <a:tr h="183493">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36770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58621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-21851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884166050"/>
                  </a:ext>
                </a:extLst>
              </a:tr>
              <a:tr h="183493">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125465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151753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-26288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77.3</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420590493"/>
                  </a:ext>
                </a:extLst>
              </a:tr>
              <a:tr h="183493">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66288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116.45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103316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-37028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62.9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352226474"/>
                  </a:ext>
                </a:extLst>
              </a:tr>
              <a:tr h="183493">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136965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124869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12096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48.8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514258840"/>
                  </a:ext>
                </a:extLst>
              </a:tr>
              <a:tr h="183493">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87108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89398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-2290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35.8</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945813475"/>
                  </a:ext>
                </a:extLst>
              </a:tr>
              <a:tr h="183493">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123359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38.25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101099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22260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24.15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724875286"/>
                  </a:ext>
                </a:extLst>
              </a:tr>
              <a:tr h="183493">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88611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23.15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69792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18819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14.55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4122420097"/>
                  </a:ext>
                </a:extLst>
              </a:tr>
              <a:tr h="183493">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124045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86622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37423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94613477"/>
                  </a:ext>
                </a:extLst>
              </a:tr>
              <a:tr h="183493">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52871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19871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3682108479"/>
                  </a:ext>
                </a:extLst>
              </a:tr>
              <a:tr h="183493">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159889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130970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28919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308260487"/>
                  </a:ext>
                </a:extLst>
              </a:tr>
            </a:tbl>
          </a:graphicData>
        </a:graphic>
      </p:graphicFrame>
      <p:graphicFrame>
        <p:nvGraphicFramePr>
          <p:cNvPr id="6" name="Table 5">
            <a:extLst>
              <a:ext uri="{FF2B5EF4-FFF2-40B4-BE49-F238E27FC236}">
                <a16:creationId xmlns:a16="http://schemas.microsoft.com/office/drawing/2014/main" id="{97EBC5CD-37BF-20E8-CE83-0A84DFB625A3}"/>
              </a:ext>
            </a:extLst>
          </p:cNvPr>
          <p:cNvGraphicFramePr>
            <a:graphicFrameLocks noGrp="1"/>
          </p:cNvGraphicFramePr>
          <p:nvPr>
            <p:extLst>
              <p:ext uri="{D42A27DB-BD31-4B8C-83A1-F6EECF244321}">
                <p14:modId xmlns:p14="http://schemas.microsoft.com/office/powerpoint/2010/main" val="3324443482"/>
              </p:ext>
            </p:extLst>
          </p:nvPr>
        </p:nvGraphicFramePr>
        <p:xfrm>
          <a:off x="-1" y="3825875"/>
          <a:ext cx="12015019" cy="2667000"/>
        </p:xfrm>
        <a:graphic>
          <a:graphicData uri="http://schemas.openxmlformats.org/drawingml/2006/table">
            <a:tbl>
              <a:tblPr/>
              <a:tblGrid>
                <a:gridCol w="960503">
                  <a:extLst>
                    <a:ext uri="{9D8B030D-6E8A-4147-A177-3AD203B41FA5}">
                      <a16:colId xmlns:a16="http://schemas.microsoft.com/office/drawing/2014/main" val="383621752"/>
                    </a:ext>
                  </a:extLst>
                </a:gridCol>
                <a:gridCol w="1641587">
                  <a:extLst>
                    <a:ext uri="{9D8B030D-6E8A-4147-A177-3AD203B41FA5}">
                      <a16:colId xmlns:a16="http://schemas.microsoft.com/office/drawing/2014/main" val="4229912357"/>
                    </a:ext>
                  </a:extLst>
                </a:gridCol>
                <a:gridCol w="1728905">
                  <a:extLst>
                    <a:ext uri="{9D8B030D-6E8A-4147-A177-3AD203B41FA5}">
                      <a16:colId xmlns:a16="http://schemas.microsoft.com/office/drawing/2014/main" val="1643739922"/>
                    </a:ext>
                  </a:extLst>
                </a:gridCol>
                <a:gridCol w="1659051">
                  <a:extLst>
                    <a:ext uri="{9D8B030D-6E8A-4147-A177-3AD203B41FA5}">
                      <a16:colId xmlns:a16="http://schemas.microsoft.com/office/drawing/2014/main" val="2991747231"/>
                    </a:ext>
                  </a:extLst>
                </a:gridCol>
                <a:gridCol w="1746369">
                  <a:extLst>
                    <a:ext uri="{9D8B030D-6E8A-4147-A177-3AD203B41FA5}">
                      <a16:colId xmlns:a16="http://schemas.microsoft.com/office/drawing/2014/main" val="737028268"/>
                    </a:ext>
                  </a:extLst>
                </a:gridCol>
                <a:gridCol w="1239922">
                  <a:extLst>
                    <a:ext uri="{9D8B030D-6E8A-4147-A177-3AD203B41FA5}">
                      <a16:colId xmlns:a16="http://schemas.microsoft.com/office/drawing/2014/main" val="3171589265"/>
                    </a:ext>
                  </a:extLst>
                </a:gridCol>
                <a:gridCol w="1816224">
                  <a:extLst>
                    <a:ext uri="{9D8B030D-6E8A-4147-A177-3AD203B41FA5}">
                      <a16:colId xmlns:a16="http://schemas.microsoft.com/office/drawing/2014/main" val="1453296893"/>
                    </a:ext>
                  </a:extLst>
                </a:gridCol>
                <a:gridCol w="1222458">
                  <a:extLst>
                    <a:ext uri="{9D8B030D-6E8A-4147-A177-3AD203B41FA5}">
                      <a16:colId xmlns:a16="http://schemas.microsoft.com/office/drawing/2014/main" val="3519012161"/>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PE_OI_03:35:01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PE_LTP_03:35:01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PE_OI_09:24:52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PE_LTP_09:24:52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751190213"/>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171421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182037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650865749"/>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97344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108119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471855427"/>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227310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236095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50531126"/>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106994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80688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-32.4</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651631544"/>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283188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43.65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98630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88.85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184558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-45.2</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214134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79943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56.85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21713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58230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-59.55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7718426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96897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22623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149.75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74274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-74.6</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86867133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28444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98.7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7553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20891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-88.2</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25500610"/>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25682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128.45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6140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224.3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19542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-95.85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52257853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3314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163.15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271.1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-107.95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270990802"/>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438967657"/>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366.25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-144.8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984453116"/>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295.65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413.55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-117.9</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97400412"/>
                  </a:ext>
                </a:extLst>
              </a:tr>
            </a:tbl>
          </a:graphicData>
        </a:graphic>
      </p:graphicFrame>
    </p:spTree>
    <p:extLst>
      <p:ext uri="{BB962C8B-B14F-4D97-AF65-F5344CB8AC3E}">
        <p14:creationId xmlns:p14="http://schemas.microsoft.com/office/powerpoint/2010/main" val="72289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17-07-2023</a:t>
            </a:r>
            <a:endParaRPr lang="en-IN" dirty="0"/>
          </a:p>
        </p:txBody>
      </p:sp>
      <p:pic>
        <p:nvPicPr>
          <p:cNvPr id="5" name="Picture 4">
            <a:extLst>
              <a:ext uri="{FF2B5EF4-FFF2-40B4-BE49-F238E27FC236}">
                <a16:creationId xmlns:a16="http://schemas.microsoft.com/office/drawing/2014/main" id="{04C83A72-B1B8-E69E-C093-8757C9A8E511}"/>
              </a:ext>
            </a:extLst>
          </p:cNvPr>
          <p:cNvPicPr>
            <a:picLocks noChangeAspect="1"/>
          </p:cNvPicPr>
          <p:nvPr/>
        </p:nvPicPr>
        <p:blipFill>
          <a:blip r:embed="rId3"/>
          <a:stretch>
            <a:fillRect/>
          </a:stretch>
        </p:blipFill>
        <p:spPr>
          <a:xfrm>
            <a:off x="0" y="999535"/>
            <a:ext cx="12015019" cy="5571998"/>
          </a:xfrm>
          <a:prstGeom prst="rect">
            <a:avLst/>
          </a:prstGeom>
        </p:spPr>
      </p:pic>
    </p:spTree>
    <p:extLst>
      <p:ext uri="{BB962C8B-B14F-4D97-AF65-F5344CB8AC3E}">
        <p14:creationId xmlns:p14="http://schemas.microsoft.com/office/powerpoint/2010/main" val="2079161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17-07-2023</a:t>
            </a:r>
            <a:endParaRPr lang="en-IN" dirty="0"/>
          </a:p>
        </p:txBody>
      </p:sp>
      <p:pic>
        <p:nvPicPr>
          <p:cNvPr id="4" name="Picture 3">
            <a:extLst>
              <a:ext uri="{FF2B5EF4-FFF2-40B4-BE49-F238E27FC236}">
                <a16:creationId xmlns:a16="http://schemas.microsoft.com/office/drawing/2014/main" id="{3F043EFC-CE99-C181-90FD-403D98C7341F}"/>
              </a:ext>
            </a:extLst>
          </p:cNvPr>
          <p:cNvPicPr>
            <a:picLocks noChangeAspect="1"/>
          </p:cNvPicPr>
          <p:nvPr/>
        </p:nvPicPr>
        <p:blipFill>
          <a:blip r:embed="rId3"/>
          <a:stretch>
            <a:fillRect/>
          </a:stretch>
        </p:blipFill>
        <p:spPr>
          <a:xfrm>
            <a:off x="0" y="971001"/>
            <a:ext cx="12192000" cy="5328954"/>
          </a:xfrm>
          <a:prstGeom prst="rect">
            <a:avLst/>
          </a:prstGeom>
        </p:spPr>
      </p:pic>
    </p:spTree>
    <p:extLst>
      <p:ext uri="{BB962C8B-B14F-4D97-AF65-F5344CB8AC3E}">
        <p14:creationId xmlns:p14="http://schemas.microsoft.com/office/powerpoint/2010/main" val="4291242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r>
              <a:rPr lang="en-US" dirty="0"/>
              <a:t>Overall market -&gt;Bullish view with 19700 and 19600 as the important support level due to very high shot buildup on put side </a:t>
            </a:r>
          </a:p>
          <a:p>
            <a:pPr marL="171450" indent="-171450"/>
            <a:r>
              <a:rPr lang="en-US" dirty="0"/>
              <a:t>Last 45 mins-&gt; Shot covering on the call side-&gt; Bullish view and long covering on put side -&gt; Bullish view</a:t>
            </a:r>
          </a:p>
          <a:p>
            <a:pPr marL="171450" indent="-171450">
              <a:buFont typeface="Arial" panose="020B0604020202020204" pitchFamily="34" charset="0"/>
              <a:buChar char="•"/>
            </a:pPr>
            <a:r>
              <a:rPr lang="en-US" dirty="0"/>
              <a:t>My Vote will be bullish</a:t>
            </a:r>
            <a:endParaRPr lang="en-IN" dirty="0"/>
          </a:p>
        </p:txBody>
      </p:sp>
    </p:spTree>
    <p:extLst>
      <p:ext uri="{BB962C8B-B14F-4D97-AF65-F5344CB8AC3E}">
        <p14:creationId xmlns:p14="http://schemas.microsoft.com/office/powerpoint/2010/main" val="416733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936E-4847-6C58-3293-7BCF0E431EAB}"/>
              </a:ext>
            </a:extLst>
          </p:cNvPr>
          <p:cNvSpPr>
            <a:spLocks noGrp="1"/>
          </p:cNvSpPr>
          <p:nvPr>
            <p:ph type="title"/>
          </p:nvPr>
        </p:nvSpPr>
        <p:spPr>
          <a:xfrm>
            <a:off x="838200" y="365126"/>
            <a:ext cx="10515600" cy="687820"/>
          </a:xfrm>
        </p:spPr>
        <p:txBody>
          <a:bodyPr>
            <a:normAutofit fontScale="90000"/>
          </a:bodyPr>
          <a:lstStyle/>
          <a:p>
            <a:r>
              <a:rPr lang="en-US" dirty="0"/>
              <a:t>Conclusion</a:t>
            </a:r>
            <a:endParaRPr lang="en-IN" dirty="0"/>
          </a:p>
        </p:txBody>
      </p:sp>
    </p:spTree>
    <p:extLst>
      <p:ext uri="{BB962C8B-B14F-4D97-AF65-F5344CB8AC3E}">
        <p14:creationId xmlns:p14="http://schemas.microsoft.com/office/powerpoint/2010/main" val="2862548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18-07-2023</a:t>
            </a:r>
            <a:endParaRPr lang="en-IN" dirty="0"/>
          </a:p>
        </p:txBody>
      </p:sp>
      <p:graphicFrame>
        <p:nvGraphicFramePr>
          <p:cNvPr id="3" name="Table 2">
            <a:extLst>
              <a:ext uri="{FF2B5EF4-FFF2-40B4-BE49-F238E27FC236}">
                <a16:creationId xmlns:a16="http://schemas.microsoft.com/office/drawing/2014/main" id="{92968EEC-6B56-560F-6B39-D925024F0796}"/>
              </a:ext>
            </a:extLst>
          </p:cNvPr>
          <p:cNvGraphicFramePr>
            <a:graphicFrameLocks noGrp="1"/>
          </p:cNvGraphicFramePr>
          <p:nvPr>
            <p:extLst>
              <p:ext uri="{D42A27DB-BD31-4B8C-83A1-F6EECF244321}">
                <p14:modId xmlns:p14="http://schemas.microsoft.com/office/powerpoint/2010/main" val="1452054975"/>
              </p:ext>
            </p:extLst>
          </p:nvPr>
        </p:nvGraphicFramePr>
        <p:xfrm>
          <a:off x="275507" y="1108364"/>
          <a:ext cx="11739510" cy="2519734"/>
        </p:xfrm>
        <a:graphic>
          <a:graphicData uri="http://schemas.openxmlformats.org/drawingml/2006/table">
            <a:tbl>
              <a:tblPr/>
              <a:tblGrid>
                <a:gridCol w="936777">
                  <a:extLst>
                    <a:ext uri="{9D8B030D-6E8A-4147-A177-3AD203B41FA5}">
                      <a16:colId xmlns:a16="http://schemas.microsoft.com/office/drawing/2014/main" val="2289279304"/>
                    </a:ext>
                  </a:extLst>
                </a:gridCol>
                <a:gridCol w="1601036">
                  <a:extLst>
                    <a:ext uri="{9D8B030D-6E8A-4147-A177-3AD203B41FA5}">
                      <a16:colId xmlns:a16="http://schemas.microsoft.com/office/drawing/2014/main" val="3950324481"/>
                    </a:ext>
                  </a:extLst>
                </a:gridCol>
                <a:gridCol w="1686197">
                  <a:extLst>
                    <a:ext uri="{9D8B030D-6E8A-4147-A177-3AD203B41FA5}">
                      <a16:colId xmlns:a16="http://schemas.microsoft.com/office/drawing/2014/main" val="1507199331"/>
                    </a:ext>
                  </a:extLst>
                </a:gridCol>
                <a:gridCol w="1618068">
                  <a:extLst>
                    <a:ext uri="{9D8B030D-6E8A-4147-A177-3AD203B41FA5}">
                      <a16:colId xmlns:a16="http://schemas.microsoft.com/office/drawing/2014/main" val="1989111122"/>
                    </a:ext>
                  </a:extLst>
                </a:gridCol>
                <a:gridCol w="1703229">
                  <a:extLst>
                    <a:ext uri="{9D8B030D-6E8A-4147-A177-3AD203B41FA5}">
                      <a16:colId xmlns:a16="http://schemas.microsoft.com/office/drawing/2014/main" val="2973874092"/>
                    </a:ext>
                  </a:extLst>
                </a:gridCol>
                <a:gridCol w="1209293">
                  <a:extLst>
                    <a:ext uri="{9D8B030D-6E8A-4147-A177-3AD203B41FA5}">
                      <a16:colId xmlns:a16="http://schemas.microsoft.com/office/drawing/2014/main" val="3058724249"/>
                    </a:ext>
                  </a:extLst>
                </a:gridCol>
                <a:gridCol w="1771359">
                  <a:extLst>
                    <a:ext uri="{9D8B030D-6E8A-4147-A177-3AD203B41FA5}">
                      <a16:colId xmlns:a16="http://schemas.microsoft.com/office/drawing/2014/main" val="1902002184"/>
                    </a:ext>
                  </a:extLst>
                </a:gridCol>
                <a:gridCol w="1213551">
                  <a:extLst>
                    <a:ext uri="{9D8B030D-6E8A-4147-A177-3AD203B41FA5}">
                      <a16:colId xmlns:a16="http://schemas.microsoft.com/office/drawing/2014/main" val="2464940057"/>
                    </a:ext>
                  </a:extLst>
                </a:gridCol>
              </a:tblGrid>
              <a:tr h="179981">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CE_OI_03:28:39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CE_LTP_03:28:39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CE_OI_09:24:05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CE_LTP_09:24:05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378910226"/>
                  </a:ext>
                </a:extLst>
              </a:tr>
              <a:tr h="179981">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10971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-24.55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592489192"/>
                  </a:ext>
                </a:extLst>
              </a:tr>
              <a:tr h="179981">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41486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56406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290.85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-25.25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24012486"/>
                  </a:ext>
                </a:extLst>
              </a:tr>
              <a:tr h="179981">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26249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31381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245.65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525435089"/>
                  </a:ext>
                </a:extLst>
              </a:tr>
              <a:tr h="179981">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47684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113198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-65514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-27.6</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231177124"/>
                  </a:ext>
                </a:extLst>
              </a:tr>
              <a:tr h="179981">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21864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-28736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997606533"/>
                  </a:ext>
                </a:extLst>
              </a:tr>
              <a:tr h="179981">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114038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134364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127.15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-20326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-27.25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077316816"/>
                  </a:ext>
                </a:extLst>
              </a:tr>
              <a:tr h="179981">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104611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93351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94.45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11260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942482218"/>
                  </a:ext>
                </a:extLst>
              </a:tr>
              <a:tr h="179981">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167560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46.45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153043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67.4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14517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-20.95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379671463"/>
                  </a:ext>
                </a:extLst>
              </a:tr>
              <a:tr h="179981">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95970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29.85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84910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11060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153902330"/>
                  </a:ext>
                </a:extLst>
              </a:tr>
              <a:tr h="179981">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150182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127122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23060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229904448"/>
                  </a:ext>
                </a:extLst>
              </a:tr>
              <a:tr h="179981">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93863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58171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35692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979912726"/>
                  </a:ext>
                </a:extLst>
              </a:tr>
              <a:tr h="179981">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198571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148487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50084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603883372"/>
                  </a:ext>
                </a:extLst>
              </a:tr>
              <a:tr h="179981">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51307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30837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738976161"/>
                  </a:ext>
                </a:extLst>
              </a:tr>
            </a:tbl>
          </a:graphicData>
        </a:graphic>
      </p:graphicFrame>
      <p:graphicFrame>
        <p:nvGraphicFramePr>
          <p:cNvPr id="4" name="Table 3">
            <a:extLst>
              <a:ext uri="{FF2B5EF4-FFF2-40B4-BE49-F238E27FC236}">
                <a16:creationId xmlns:a16="http://schemas.microsoft.com/office/drawing/2014/main" id="{6B00899B-6EBF-33E2-4843-A6853AAA2C0F}"/>
              </a:ext>
            </a:extLst>
          </p:cNvPr>
          <p:cNvGraphicFramePr>
            <a:graphicFrameLocks noGrp="1"/>
          </p:cNvGraphicFramePr>
          <p:nvPr>
            <p:extLst>
              <p:ext uri="{D42A27DB-BD31-4B8C-83A1-F6EECF244321}">
                <p14:modId xmlns:p14="http://schemas.microsoft.com/office/powerpoint/2010/main" val="943630295"/>
              </p:ext>
            </p:extLst>
          </p:nvPr>
        </p:nvGraphicFramePr>
        <p:xfrm>
          <a:off x="275506" y="3825875"/>
          <a:ext cx="11739509" cy="2667000"/>
        </p:xfrm>
        <a:graphic>
          <a:graphicData uri="http://schemas.openxmlformats.org/drawingml/2006/table">
            <a:tbl>
              <a:tblPr/>
              <a:tblGrid>
                <a:gridCol w="936777">
                  <a:extLst>
                    <a:ext uri="{9D8B030D-6E8A-4147-A177-3AD203B41FA5}">
                      <a16:colId xmlns:a16="http://schemas.microsoft.com/office/drawing/2014/main" val="350093767"/>
                    </a:ext>
                  </a:extLst>
                </a:gridCol>
                <a:gridCol w="1601036">
                  <a:extLst>
                    <a:ext uri="{9D8B030D-6E8A-4147-A177-3AD203B41FA5}">
                      <a16:colId xmlns:a16="http://schemas.microsoft.com/office/drawing/2014/main" val="2779837131"/>
                    </a:ext>
                  </a:extLst>
                </a:gridCol>
                <a:gridCol w="1686197">
                  <a:extLst>
                    <a:ext uri="{9D8B030D-6E8A-4147-A177-3AD203B41FA5}">
                      <a16:colId xmlns:a16="http://schemas.microsoft.com/office/drawing/2014/main" val="390968756"/>
                    </a:ext>
                  </a:extLst>
                </a:gridCol>
                <a:gridCol w="1618067">
                  <a:extLst>
                    <a:ext uri="{9D8B030D-6E8A-4147-A177-3AD203B41FA5}">
                      <a16:colId xmlns:a16="http://schemas.microsoft.com/office/drawing/2014/main" val="3128343013"/>
                    </a:ext>
                  </a:extLst>
                </a:gridCol>
                <a:gridCol w="1703229">
                  <a:extLst>
                    <a:ext uri="{9D8B030D-6E8A-4147-A177-3AD203B41FA5}">
                      <a16:colId xmlns:a16="http://schemas.microsoft.com/office/drawing/2014/main" val="682364997"/>
                    </a:ext>
                  </a:extLst>
                </a:gridCol>
                <a:gridCol w="1209293">
                  <a:extLst>
                    <a:ext uri="{9D8B030D-6E8A-4147-A177-3AD203B41FA5}">
                      <a16:colId xmlns:a16="http://schemas.microsoft.com/office/drawing/2014/main" val="2942662468"/>
                    </a:ext>
                  </a:extLst>
                </a:gridCol>
                <a:gridCol w="1771359">
                  <a:extLst>
                    <a:ext uri="{9D8B030D-6E8A-4147-A177-3AD203B41FA5}">
                      <a16:colId xmlns:a16="http://schemas.microsoft.com/office/drawing/2014/main" val="3194423779"/>
                    </a:ext>
                  </a:extLst>
                </a:gridCol>
                <a:gridCol w="1213551">
                  <a:extLst>
                    <a:ext uri="{9D8B030D-6E8A-4147-A177-3AD203B41FA5}">
                      <a16:colId xmlns:a16="http://schemas.microsoft.com/office/drawing/2014/main" val="1842743417"/>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PE_OI_03:28:39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PE_LTP_03:28:39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PE_OI_09:24:05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PE_LTP_09:24:05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236779183"/>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90610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91709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870257810"/>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171463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206119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-34656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955603324"/>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78034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98888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-20854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05608921"/>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179754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274946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-95192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-11.6</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22410624"/>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93882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87330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-12.65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58077038"/>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139185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127235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55.35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776078336"/>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63611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52195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11416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-11.25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59781554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46729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59295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-12566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20256258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12191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-3866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80435540"/>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24207813"/>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198.35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48593241"/>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241.25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981164330"/>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730499271"/>
                  </a:ext>
                </a:extLst>
              </a:tr>
            </a:tbl>
          </a:graphicData>
        </a:graphic>
      </p:graphicFrame>
    </p:spTree>
    <p:extLst>
      <p:ext uri="{BB962C8B-B14F-4D97-AF65-F5344CB8AC3E}">
        <p14:creationId xmlns:p14="http://schemas.microsoft.com/office/powerpoint/2010/main" val="3449421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18-07-2023</a:t>
            </a:r>
            <a:endParaRPr lang="en-IN" dirty="0"/>
          </a:p>
        </p:txBody>
      </p:sp>
      <p:pic>
        <p:nvPicPr>
          <p:cNvPr id="4" name="Picture 3">
            <a:extLst>
              <a:ext uri="{FF2B5EF4-FFF2-40B4-BE49-F238E27FC236}">
                <a16:creationId xmlns:a16="http://schemas.microsoft.com/office/drawing/2014/main" id="{9321553B-E078-16C3-B127-A6C72C7BC1CD}"/>
              </a:ext>
            </a:extLst>
          </p:cNvPr>
          <p:cNvPicPr>
            <a:picLocks noChangeAspect="1"/>
          </p:cNvPicPr>
          <p:nvPr/>
        </p:nvPicPr>
        <p:blipFill>
          <a:blip r:embed="rId3"/>
          <a:stretch>
            <a:fillRect/>
          </a:stretch>
        </p:blipFill>
        <p:spPr>
          <a:xfrm>
            <a:off x="0" y="1108364"/>
            <a:ext cx="12192000" cy="5504224"/>
          </a:xfrm>
          <a:prstGeom prst="rect">
            <a:avLst/>
          </a:prstGeom>
        </p:spPr>
      </p:pic>
    </p:spTree>
    <p:extLst>
      <p:ext uri="{BB962C8B-B14F-4D97-AF65-F5344CB8AC3E}">
        <p14:creationId xmlns:p14="http://schemas.microsoft.com/office/powerpoint/2010/main" val="2115468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18-07-2023</a:t>
            </a:r>
            <a:endParaRPr lang="en-IN" dirty="0"/>
          </a:p>
        </p:txBody>
      </p:sp>
      <p:pic>
        <p:nvPicPr>
          <p:cNvPr id="5" name="Picture 4">
            <a:extLst>
              <a:ext uri="{FF2B5EF4-FFF2-40B4-BE49-F238E27FC236}">
                <a16:creationId xmlns:a16="http://schemas.microsoft.com/office/drawing/2014/main" id="{B06588D6-EBA3-2A14-AFF3-5C00AA861B02}"/>
              </a:ext>
            </a:extLst>
          </p:cNvPr>
          <p:cNvPicPr>
            <a:picLocks noChangeAspect="1"/>
          </p:cNvPicPr>
          <p:nvPr/>
        </p:nvPicPr>
        <p:blipFill>
          <a:blip r:embed="rId3"/>
          <a:stretch>
            <a:fillRect/>
          </a:stretch>
        </p:blipFill>
        <p:spPr>
          <a:xfrm>
            <a:off x="0" y="882222"/>
            <a:ext cx="12192000" cy="5589397"/>
          </a:xfrm>
          <a:prstGeom prst="rect">
            <a:avLst/>
          </a:prstGeom>
        </p:spPr>
      </p:pic>
    </p:spTree>
    <p:extLst>
      <p:ext uri="{BB962C8B-B14F-4D97-AF65-F5344CB8AC3E}">
        <p14:creationId xmlns:p14="http://schemas.microsoft.com/office/powerpoint/2010/main" val="2015925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r>
              <a:rPr lang="en-US" dirty="0"/>
              <a:t>Overall market -&gt;Since there is high shot buildup on the call side indicate the market face resistance on rising above but the put side opinion is opposite at 19750 strike price. So the overall market data indicate the sideways market next day. </a:t>
            </a:r>
          </a:p>
          <a:p>
            <a:pPr marL="171450" indent="-171450"/>
            <a:r>
              <a:rPr lang="en-US" dirty="0"/>
              <a:t>Last 45 mins-&gt; in last 45 mins there is shot build up at 19900 and 20000 strike price and covering at 19800 so indicating not big up move but down move is also limited due to the long covering at the lower strike price indicating that market may not go down that much </a:t>
            </a:r>
          </a:p>
          <a:p>
            <a:pPr marL="171450" indent="-171450"/>
            <a:r>
              <a:rPr lang="en-US" dirty="0"/>
              <a:t>My Vote-&gt;sideways market may not make any big move tomorrow</a:t>
            </a:r>
            <a:endParaRPr lang="en-IN" dirty="0"/>
          </a:p>
        </p:txBody>
      </p:sp>
    </p:spTree>
    <p:extLst>
      <p:ext uri="{BB962C8B-B14F-4D97-AF65-F5344CB8AC3E}">
        <p14:creationId xmlns:p14="http://schemas.microsoft.com/office/powerpoint/2010/main" val="1269488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19-07-2023</a:t>
            </a:r>
            <a:endParaRPr lang="en-IN" dirty="0"/>
          </a:p>
        </p:txBody>
      </p:sp>
      <p:graphicFrame>
        <p:nvGraphicFramePr>
          <p:cNvPr id="5" name="Table 4">
            <a:extLst>
              <a:ext uri="{FF2B5EF4-FFF2-40B4-BE49-F238E27FC236}">
                <a16:creationId xmlns:a16="http://schemas.microsoft.com/office/drawing/2014/main" id="{091C93DE-BEA8-2CD9-1B5B-AD06C731B7F0}"/>
              </a:ext>
            </a:extLst>
          </p:cNvPr>
          <p:cNvGraphicFramePr>
            <a:graphicFrameLocks noGrp="1"/>
          </p:cNvGraphicFramePr>
          <p:nvPr>
            <p:extLst>
              <p:ext uri="{D42A27DB-BD31-4B8C-83A1-F6EECF244321}">
                <p14:modId xmlns:p14="http://schemas.microsoft.com/office/powerpoint/2010/main" val="284848250"/>
              </p:ext>
            </p:extLst>
          </p:nvPr>
        </p:nvGraphicFramePr>
        <p:xfrm>
          <a:off x="583176" y="1108364"/>
          <a:ext cx="11451507" cy="2667000"/>
        </p:xfrm>
        <a:graphic>
          <a:graphicData uri="http://schemas.openxmlformats.org/drawingml/2006/table">
            <a:tbl>
              <a:tblPr/>
              <a:tblGrid>
                <a:gridCol w="916787">
                  <a:extLst>
                    <a:ext uri="{9D8B030D-6E8A-4147-A177-3AD203B41FA5}">
                      <a16:colId xmlns:a16="http://schemas.microsoft.com/office/drawing/2014/main" val="3515459814"/>
                    </a:ext>
                  </a:extLst>
                </a:gridCol>
                <a:gridCol w="1566873">
                  <a:extLst>
                    <a:ext uri="{9D8B030D-6E8A-4147-A177-3AD203B41FA5}">
                      <a16:colId xmlns:a16="http://schemas.microsoft.com/office/drawing/2014/main" val="3604794382"/>
                    </a:ext>
                  </a:extLst>
                </a:gridCol>
                <a:gridCol w="1650217">
                  <a:extLst>
                    <a:ext uri="{9D8B030D-6E8A-4147-A177-3AD203B41FA5}">
                      <a16:colId xmlns:a16="http://schemas.microsoft.com/office/drawing/2014/main" val="1921936008"/>
                    </a:ext>
                  </a:extLst>
                </a:gridCol>
                <a:gridCol w="1583542">
                  <a:extLst>
                    <a:ext uri="{9D8B030D-6E8A-4147-A177-3AD203B41FA5}">
                      <a16:colId xmlns:a16="http://schemas.microsoft.com/office/drawing/2014/main" val="1553282891"/>
                    </a:ext>
                  </a:extLst>
                </a:gridCol>
                <a:gridCol w="1666886">
                  <a:extLst>
                    <a:ext uri="{9D8B030D-6E8A-4147-A177-3AD203B41FA5}">
                      <a16:colId xmlns:a16="http://schemas.microsoft.com/office/drawing/2014/main" val="4152166719"/>
                    </a:ext>
                  </a:extLst>
                </a:gridCol>
                <a:gridCol w="1183489">
                  <a:extLst>
                    <a:ext uri="{9D8B030D-6E8A-4147-A177-3AD203B41FA5}">
                      <a16:colId xmlns:a16="http://schemas.microsoft.com/office/drawing/2014/main" val="659052448"/>
                    </a:ext>
                  </a:extLst>
                </a:gridCol>
                <a:gridCol w="1733562">
                  <a:extLst>
                    <a:ext uri="{9D8B030D-6E8A-4147-A177-3AD203B41FA5}">
                      <a16:colId xmlns:a16="http://schemas.microsoft.com/office/drawing/2014/main" val="1080637734"/>
                    </a:ext>
                  </a:extLst>
                </a:gridCol>
                <a:gridCol w="1150151">
                  <a:extLst>
                    <a:ext uri="{9D8B030D-6E8A-4147-A177-3AD203B41FA5}">
                      <a16:colId xmlns:a16="http://schemas.microsoft.com/office/drawing/2014/main" val="1278416563"/>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CE_OI_03:30:42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CE_LTP_03:30:42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CE_OI_09:24:11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CE_LTP_09:24:11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26719369"/>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25216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305.55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26555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257.45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48.1</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278205648"/>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27916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49223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47.6</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161524313"/>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21572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496694933"/>
                  </a:ext>
                </a:extLst>
              </a:tr>
              <a:tr h="190500">
                <a:tc>
                  <a:txBody>
                    <a:bodyPr/>
                    <a:lstStyle/>
                    <a:p>
                      <a:pPr algn="r" fontAlgn="b"/>
                      <a:r>
                        <a:rPr lang="en-IN" sz="1100" b="0" i="0" u="none" strike="noStrike">
                          <a:solidFill>
                            <a:srgbClr val="000000"/>
                          </a:solidFill>
                          <a:effectLs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47301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164.45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113092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127.35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-65791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37.1</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183143325"/>
                  </a:ext>
                </a:extLst>
              </a:tr>
              <a:tr h="190500">
                <a:tc>
                  <a:txBody>
                    <a:bodyPr/>
                    <a:lstStyle/>
                    <a:p>
                      <a:pPr algn="r" fontAlgn="b"/>
                      <a:r>
                        <a:rPr lang="en-IN" sz="1100" b="0" i="0" u="none" strike="noStrike">
                          <a:solidFill>
                            <a:srgbClr val="000000"/>
                          </a:solidFill>
                          <a:effectLs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40206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104746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-64540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26.8</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759459930"/>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169388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78.95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222507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-53119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37283957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159619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121732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37887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7.95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4170644689"/>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208238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164427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25.1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43811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0.9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3106299019"/>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160064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103088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56976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882768151"/>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259200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220940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38260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055180687"/>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71760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61349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266604757"/>
                  </a:ext>
                </a:extLst>
              </a:tr>
              <a:tr h="190500">
                <a:tc>
                  <a:txBody>
                    <a:bodyPr/>
                    <a:lstStyle/>
                    <a:p>
                      <a:pPr algn="r" fontAlgn="b"/>
                      <a:r>
                        <a:rPr lang="en-IN" sz="1100" b="0" i="0" u="none" strike="noStrike">
                          <a:solidFill>
                            <a:srgbClr val="000000"/>
                          </a:solidFill>
                          <a:effectLst/>
                          <a:latin typeface="Calibri" panose="020F0502020204030204" pitchFamily="34" charset="0"/>
                        </a:rPr>
                        <a:t>20100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154633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110874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43759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77411807"/>
                  </a:ext>
                </a:extLst>
              </a:tr>
              <a:tr h="190500">
                <a:tc>
                  <a:txBody>
                    <a:bodyPr/>
                    <a:lstStyle/>
                    <a:p>
                      <a:pPr algn="r" fontAlgn="b"/>
                      <a:r>
                        <a:rPr lang="en-IN" sz="1100" b="0" i="0" u="none" strike="noStrike">
                          <a:solidFill>
                            <a:srgbClr val="000000"/>
                          </a:solidFill>
                          <a:effectLst/>
                          <a:latin typeface="Calibri" panose="020F0502020204030204" pitchFamily="34" charset="0"/>
                        </a:rPr>
                        <a:t>20150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38742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057914773"/>
                  </a:ext>
                </a:extLst>
              </a:tr>
            </a:tbl>
          </a:graphicData>
        </a:graphic>
      </p:graphicFrame>
      <p:graphicFrame>
        <p:nvGraphicFramePr>
          <p:cNvPr id="6" name="Table 5">
            <a:extLst>
              <a:ext uri="{FF2B5EF4-FFF2-40B4-BE49-F238E27FC236}">
                <a16:creationId xmlns:a16="http://schemas.microsoft.com/office/drawing/2014/main" id="{AD72005B-51A0-D473-ABEC-40A405EBE5AE}"/>
              </a:ext>
            </a:extLst>
          </p:cNvPr>
          <p:cNvGraphicFramePr>
            <a:graphicFrameLocks noGrp="1"/>
          </p:cNvGraphicFramePr>
          <p:nvPr>
            <p:extLst>
              <p:ext uri="{D42A27DB-BD31-4B8C-83A1-F6EECF244321}">
                <p14:modId xmlns:p14="http://schemas.microsoft.com/office/powerpoint/2010/main" val="3631354716"/>
              </p:ext>
            </p:extLst>
          </p:nvPr>
        </p:nvGraphicFramePr>
        <p:xfrm>
          <a:off x="458839" y="3926323"/>
          <a:ext cx="11451506" cy="2667000"/>
        </p:xfrm>
        <a:graphic>
          <a:graphicData uri="http://schemas.openxmlformats.org/drawingml/2006/table">
            <a:tbl>
              <a:tblPr/>
              <a:tblGrid>
                <a:gridCol w="915455">
                  <a:extLst>
                    <a:ext uri="{9D8B030D-6E8A-4147-A177-3AD203B41FA5}">
                      <a16:colId xmlns:a16="http://schemas.microsoft.com/office/drawing/2014/main" val="369848164"/>
                    </a:ext>
                  </a:extLst>
                </a:gridCol>
                <a:gridCol w="1564595">
                  <a:extLst>
                    <a:ext uri="{9D8B030D-6E8A-4147-A177-3AD203B41FA5}">
                      <a16:colId xmlns:a16="http://schemas.microsoft.com/office/drawing/2014/main" val="1785741555"/>
                    </a:ext>
                  </a:extLst>
                </a:gridCol>
                <a:gridCol w="1647818">
                  <a:extLst>
                    <a:ext uri="{9D8B030D-6E8A-4147-A177-3AD203B41FA5}">
                      <a16:colId xmlns:a16="http://schemas.microsoft.com/office/drawing/2014/main" val="2674135777"/>
                    </a:ext>
                  </a:extLst>
                </a:gridCol>
                <a:gridCol w="1581240">
                  <a:extLst>
                    <a:ext uri="{9D8B030D-6E8A-4147-A177-3AD203B41FA5}">
                      <a16:colId xmlns:a16="http://schemas.microsoft.com/office/drawing/2014/main" val="2557848878"/>
                    </a:ext>
                  </a:extLst>
                </a:gridCol>
                <a:gridCol w="1664463">
                  <a:extLst>
                    <a:ext uri="{9D8B030D-6E8A-4147-A177-3AD203B41FA5}">
                      <a16:colId xmlns:a16="http://schemas.microsoft.com/office/drawing/2014/main" val="3998749401"/>
                    </a:ext>
                  </a:extLst>
                </a:gridCol>
                <a:gridCol w="1181769">
                  <a:extLst>
                    <a:ext uri="{9D8B030D-6E8A-4147-A177-3AD203B41FA5}">
                      <a16:colId xmlns:a16="http://schemas.microsoft.com/office/drawing/2014/main" val="599990700"/>
                    </a:ext>
                  </a:extLst>
                </a:gridCol>
                <a:gridCol w="1731042">
                  <a:extLst>
                    <a:ext uri="{9D8B030D-6E8A-4147-A177-3AD203B41FA5}">
                      <a16:colId xmlns:a16="http://schemas.microsoft.com/office/drawing/2014/main" val="2607146619"/>
                    </a:ext>
                  </a:extLst>
                </a:gridCol>
                <a:gridCol w="1165124">
                  <a:extLst>
                    <a:ext uri="{9D8B030D-6E8A-4147-A177-3AD203B41FA5}">
                      <a16:colId xmlns:a16="http://schemas.microsoft.com/office/drawing/2014/main" val="1455868227"/>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PE_OI_03:30:42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PE_LTP_03:30:42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PE_OI_09:24:11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PE_LTP_09:24:11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494936126"/>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104268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92131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686372407"/>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170381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193340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540659212"/>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118794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97714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21080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421020150"/>
                  </a:ext>
                </a:extLst>
              </a:tr>
              <a:tr h="190500">
                <a:tc>
                  <a:txBody>
                    <a:bodyPr/>
                    <a:lstStyle/>
                    <a:p>
                      <a:pPr algn="r" fontAlgn="b"/>
                      <a:r>
                        <a:rPr lang="en-IN" sz="1100" b="0" i="0" u="none" strike="noStrike">
                          <a:solidFill>
                            <a:srgbClr val="000000"/>
                          </a:solidFill>
                          <a:effectLs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195664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182726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12938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864482558"/>
                  </a:ext>
                </a:extLst>
              </a:tr>
              <a:tr h="190500">
                <a:tc>
                  <a:txBody>
                    <a:bodyPr/>
                    <a:lstStyle/>
                    <a:p>
                      <a:pPr algn="r" fontAlgn="b"/>
                      <a:r>
                        <a:rPr lang="en-IN" sz="1100" b="0" i="0" u="none" strike="noStrike">
                          <a:solidFill>
                            <a:srgbClr val="000000"/>
                          </a:solidFill>
                          <a:effectLs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135552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88910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46642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975578595"/>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214644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26.5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133327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66.55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81317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-40.05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011451631"/>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51617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22787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94.75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28830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-49.65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03093734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29368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22115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7253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-53.55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15509347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4052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4016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-54.85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37413154"/>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8227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-60.3</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912623128"/>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259.45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-57.45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967513854"/>
                  </a:ext>
                </a:extLst>
              </a:tr>
              <a:tr h="190500">
                <a:tc>
                  <a:txBody>
                    <a:bodyPr/>
                    <a:lstStyle/>
                    <a:p>
                      <a:pPr algn="r" fontAlgn="b"/>
                      <a:r>
                        <a:rPr lang="en-IN" sz="1100" b="0" i="0" u="none" strike="noStrike">
                          <a:solidFill>
                            <a:srgbClr val="000000"/>
                          </a:solidFill>
                          <a:effectLst/>
                          <a:latin typeface="Calibri" panose="020F0502020204030204" pitchFamily="34" charset="0"/>
                        </a:rPr>
                        <a:t>20100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867098140"/>
                  </a:ext>
                </a:extLst>
              </a:tr>
              <a:tr h="190500">
                <a:tc>
                  <a:txBody>
                    <a:bodyPr/>
                    <a:lstStyle/>
                    <a:p>
                      <a:pPr algn="r" fontAlgn="b"/>
                      <a:r>
                        <a:rPr lang="en-IN" sz="1100" b="0" i="0" u="none" strike="noStrike">
                          <a:solidFill>
                            <a:srgbClr val="000000"/>
                          </a:solidFill>
                          <a:effectLst/>
                          <a:latin typeface="Calibri" panose="020F0502020204030204" pitchFamily="34" charset="0"/>
                        </a:rPr>
                        <a:t>20150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8999355"/>
                  </a:ext>
                </a:extLst>
              </a:tr>
            </a:tbl>
          </a:graphicData>
        </a:graphic>
      </p:graphicFrame>
    </p:spTree>
    <p:extLst>
      <p:ext uri="{BB962C8B-B14F-4D97-AF65-F5344CB8AC3E}">
        <p14:creationId xmlns:p14="http://schemas.microsoft.com/office/powerpoint/2010/main" val="364255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19-07-2023</a:t>
            </a:r>
            <a:endParaRPr lang="en-IN" dirty="0"/>
          </a:p>
        </p:txBody>
      </p:sp>
      <p:pic>
        <p:nvPicPr>
          <p:cNvPr id="5" name="Picture 4">
            <a:extLst>
              <a:ext uri="{FF2B5EF4-FFF2-40B4-BE49-F238E27FC236}">
                <a16:creationId xmlns:a16="http://schemas.microsoft.com/office/drawing/2014/main" id="{B229EC5A-246A-5DFF-6C17-48C198F16A60}"/>
              </a:ext>
            </a:extLst>
          </p:cNvPr>
          <p:cNvPicPr>
            <a:picLocks noChangeAspect="1"/>
          </p:cNvPicPr>
          <p:nvPr/>
        </p:nvPicPr>
        <p:blipFill>
          <a:blip r:embed="rId3"/>
          <a:stretch>
            <a:fillRect/>
          </a:stretch>
        </p:blipFill>
        <p:spPr>
          <a:xfrm>
            <a:off x="0" y="1111478"/>
            <a:ext cx="12123174" cy="5381397"/>
          </a:xfrm>
          <a:prstGeom prst="rect">
            <a:avLst/>
          </a:prstGeom>
        </p:spPr>
      </p:pic>
    </p:spTree>
    <p:extLst>
      <p:ext uri="{BB962C8B-B14F-4D97-AF65-F5344CB8AC3E}">
        <p14:creationId xmlns:p14="http://schemas.microsoft.com/office/powerpoint/2010/main" val="220518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19-07-2023</a:t>
            </a:r>
            <a:endParaRPr lang="en-IN" dirty="0"/>
          </a:p>
        </p:txBody>
      </p:sp>
      <p:pic>
        <p:nvPicPr>
          <p:cNvPr id="4" name="Picture 3">
            <a:extLst>
              <a:ext uri="{FF2B5EF4-FFF2-40B4-BE49-F238E27FC236}">
                <a16:creationId xmlns:a16="http://schemas.microsoft.com/office/drawing/2014/main" id="{5D3351FE-1562-44F2-518D-B85E02558B8D}"/>
              </a:ext>
            </a:extLst>
          </p:cNvPr>
          <p:cNvPicPr>
            <a:picLocks noChangeAspect="1"/>
          </p:cNvPicPr>
          <p:nvPr/>
        </p:nvPicPr>
        <p:blipFill>
          <a:blip r:embed="rId3"/>
          <a:stretch>
            <a:fillRect/>
          </a:stretch>
        </p:blipFill>
        <p:spPr>
          <a:xfrm>
            <a:off x="78658" y="978306"/>
            <a:ext cx="11995355" cy="5157025"/>
          </a:xfrm>
          <a:prstGeom prst="rect">
            <a:avLst/>
          </a:prstGeom>
        </p:spPr>
      </p:pic>
    </p:spTree>
    <p:extLst>
      <p:ext uri="{BB962C8B-B14F-4D97-AF65-F5344CB8AC3E}">
        <p14:creationId xmlns:p14="http://schemas.microsoft.com/office/powerpoint/2010/main" val="604813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buFont typeface="Arial" panose="020B0604020202020204" pitchFamily="34" charset="0"/>
              <a:buChar char="•"/>
            </a:pPr>
            <a:r>
              <a:rPr lang="en-US" dirty="0"/>
              <a:t>Overall market -&gt;</a:t>
            </a:r>
            <a:r>
              <a:rPr lang="en-IN" dirty="0"/>
              <a:t>19800 will be the best support as the huge shot covering is done on the call side and large shot buildup on the put side.19950 is the best resistance and the market may move flawlessly from 19800 to 19950 a 150 points move.</a:t>
            </a:r>
            <a:endParaRPr lang="en-US" dirty="0"/>
          </a:p>
          <a:p>
            <a:pPr marL="171450" indent="-171450"/>
            <a:r>
              <a:rPr lang="en-US" dirty="0"/>
              <a:t>Last 45 mins-&gt;shot covering on 19800 and 19900 on the call side and shot build up on the 19800 on put side increases the chances that 19800 will be the best support and long covering on the lower strike price on put side indicate bullish view.</a:t>
            </a:r>
          </a:p>
          <a:p>
            <a:pPr marL="171450" indent="-171450"/>
            <a:r>
              <a:rPr lang="en-US" dirty="0"/>
              <a:t>My Vote-&gt;Bullish with 19800 as the good Support.</a:t>
            </a:r>
            <a:endParaRPr lang="en-IN" dirty="0"/>
          </a:p>
        </p:txBody>
      </p:sp>
    </p:spTree>
    <p:extLst>
      <p:ext uri="{BB962C8B-B14F-4D97-AF65-F5344CB8AC3E}">
        <p14:creationId xmlns:p14="http://schemas.microsoft.com/office/powerpoint/2010/main" val="2452938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21-07-2023</a:t>
            </a:r>
            <a:endParaRPr lang="en-IN" dirty="0"/>
          </a:p>
        </p:txBody>
      </p:sp>
      <p:graphicFrame>
        <p:nvGraphicFramePr>
          <p:cNvPr id="3" name="Table 2">
            <a:extLst>
              <a:ext uri="{FF2B5EF4-FFF2-40B4-BE49-F238E27FC236}">
                <a16:creationId xmlns:a16="http://schemas.microsoft.com/office/drawing/2014/main" id="{B0FABFC5-AF94-2CAA-9B01-06B11E75A87B}"/>
              </a:ext>
            </a:extLst>
          </p:cNvPr>
          <p:cNvGraphicFramePr>
            <a:graphicFrameLocks noGrp="1"/>
          </p:cNvGraphicFramePr>
          <p:nvPr>
            <p:extLst>
              <p:ext uri="{D42A27DB-BD31-4B8C-83A1-F6EECF244321}">
                <p14:modId xmlns:p14="http://schemas.microsoft.com/office/powerpoint/2010/main" val="3542051220"/>
              </p:ext>
            </p:extLst>
          </p:nvPr>
        </p:nvGraphicFramePr>
        <p:xfrm>
          <a:off x="649133" y="1108364"/>
          <a:ext cx="11444543" cy="2667000"/>
        </p:xfrm>
        <a:graphic>
          <a:graphicData uri="http://schemas.openxmlformats.org/drawingml/2006/table">
            <a:tbl>
              <a:tblPr/>
              <a:tblGrid>
                <a:gridCol w="913239">
                  <a:extLst>
                    <a:ext uri="{9D8B030D-6E8A-4147-A177-3AD203B41FA5}">
                      <a16:colId xmlns:a16="http://schemas.microsoft.com/office/drawing/2014/main" val="3015307882"/>
                    </a:ext>
                  </a:extLst>
                </a:gridCol>
                <a:gridCol w="1560808">
                  <a:extLst>
                    <a:ext uri="{9D8B030D-6E8A-4147-A177-3AD203B41FA5}">
                      <a16:colId xmlns:a16="http://schemas.microsoft.com/office/drawing/2014/main" val="2272838908"/>
                    </a:ext>
                  </a:extLst>
                </a:gridCol>
                <a:gridCol w="1643830">
                  <a:extLst>
                    <a:ext uri="{9D8B030D-6E8A-4147-A177-3AD203B41FA5}">
                      <a16:colId xmlns:a16="http://schemas.microsoft.com/office/drawing/2014/main" val="1060865917"/>
                    </a:ext>
                  </a:extLst>
                </a:gridCol>
                <a:gridCol w="1577412">
                  <a:extLst>
                    <a:ext uri="{9D8B030D-6E8A-4147-A177-3AD203B41FA5}">
                      <a16:colId xmlns:a16="http://schemas.microsoft.com/office/drawing/2014/main" val="393780762"/>
                    </a:ext>
                  </a:extLst>
                </a:gridCol>
                <a:gridCol w="1660434">
                  <a:extLst>
                    <a:ext uri="{9D8B030D-6E8A-4147-A177-3AD203B41FA5}">
                      <a16:colId xmlns:a16="http://schemas.microsoft.com/office/drawing/2014/main" val="3487098317"/>
                    </a:ext>
                  </a:extLst>
                </a:gridCol>
                <a:gridCol w="1178908">
                  <a:extLst>
                    <a:ext uri="{9D8B030D-6E8A-4147-A177-3AD203B41FA5}">
                      <a16:colId xmlns:a16="http://schemas.microsoft.com/office/drawing/2014/main" val="3041029047"/>
                    </a:ext>
                  </a:extLst>
                </a:gridCol>
                <a:gridCol w="1726852">
                  <a:extLst>
                    <a:ext uri="{9D8B030D-6E8A-4147-A177-3AD203B41FA5}">
                      <a16:colId xmlns:a16="http://schemas.microsoft.com/office/drawing/2014/main" val="1989663955"/>
                    </a:ext>
                  </a:extLst>
                </a:gridCol>
                <a:gridCol w="1183060">
                  <a:extLst>
                    <a:ext uri="{9D8B030D-6E8A-4147-A177-3AD203B41FA5}">
                      <a16:colId xmlns:a16="http://schemas.microsoft.com/office/drawing/2014/main" val="2881016291"/>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CE_OI_03:39:00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CE_LTP_03:39:00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CE_OI_09:24:04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CE_LTP_09:24:04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2458058"/>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370.85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246955484"/>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38983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42753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413.95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-88.8</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927229422"/>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370.05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-88.6</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58242270"/>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23124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23529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-86.9</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345851442"/>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283.45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-80.35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834243716"/>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58128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39465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18663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-73.6</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84360859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44277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206.55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24676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-68.75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4008860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221285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130398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172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90887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-62</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84393040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94252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31738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62514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738106351"/>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229835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94035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-46.8</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443218882"/>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81842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44214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37628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-37.3</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08852198"/>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199944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134403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65541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08479789"/>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41775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34334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44293191"/>
                  </a:ext>
                </a:extLst>
              </a:tr>
            </a:tbl>
          </a:graphicData>
        </a:graphic>
      </p:graphicFrame>
      <p:graphicFrame>
        <p:nvGraphicFramePr>
          <p:cNvPr id="4" name="Table 3">
            <a:extLst>
              <a:ext uri="{FF2B5EF4-FFF2-40B4-BE49-F238E27FC236}">
                <a16:creationId xmlns:a16="http://schemas.microsoft.com/office/drawing/2014/main" id="{9CB6553A-A6FB-2D17-2A3F-BC2A2CCE47E9}"/>
              </a:ext>
            </a:extLst>
          </p:cNvPr>
          <p:cNvGraphicFramePr>
            <a:graphicFrameLocks noGrp="1"/>
          </p:cNvGraphicFramePr>
          <p:nvPr>
            <p:extLst>
              <p:ext uri="{D42A27DB-BD31-4B8C-83A1-F6EECF244321}">
                <p14:modId xmlns:p14="http://schemas.microsoft.com/office/powerpoint/2010/main" val="821882726"/>
              </p:ext>
            </p:extLst>
          </p:nvPr>
        </p:nvGraphicFramePr>
        <p:xfrm>
          <a:off x="649133" y="4004981"/>
          <a:ext cx="11218401" cy="2667000"/>
        </p:xfrm>
        <a:graphic>
          <a:graphicData uri="http://schemas.openxmlformats.org/drawingml/2006/table">
            <a:tbl>
              <a:tblPr/>
              <a:tblGrid>
                <a:gridCol w="898125">
                  <a:extLst>
                    <a:ext uri="{9D8B030D-6E8A-4147-A177-3AD203B41FA5}">
                      <a16:colId xmlns:a16="http://schemas.microsoft.com/office/drawing/2014/main" val="325177704"/>
                    </a:ext>
                  </a:extLst>
                </a:gridCol>
                <a:gridCol w="1534978">
                  <a:extLst>
                    <a:ext uri="{9D8B030D-6E8A-4147-A177-3AD203B41FA5}">
                      <a16:colId xmlns:a16="http://schemas.microsoft.com/office/drawing/2014/main" val="1051983275"/>
                    </a:ext>
                  </a:extLst>
                </a:gridCol>
                <a:gridCol w="1616626">
                  <a:extLst>
                    <a:ext uri="{9D8B030D-6E8A-4147-A177-3AD203B41FA5}">
                      <a16:colId xmlns:a16="http://schemas.microsoft.com/office/drawing/2014/main" val="3164766246"/>
                    </a:ext>
                  </a:extLst>
                </a:gridCol>
                <a:gridCol w="1551307">
                  <a:extLst>
                    <a:ext uri="{9D8B030D-6E8A-4147-A177-3AD203B41FA5}">
                      <a16:colId xmlns:a16="http://schemas.microsoft.com/office/drawing/2014/main" val="4127424240"/>
                    </a:ext>
                  </a:extLst>
                </a:gridCol>
                <a:gridCol w="1632955">
                  <a:extLst>
                    <a:ext uri="{9D8B030D-6E8A-4147-A177-3AD203B41FA5}">
                      <a16:colId xmlns:a16="http://schemas.microsoft.com/office/drawing/2014/main" val="2799435843"/>
                    </a:ext>
                  </a:extLst>
                </a:gridCol>
                <a:gridCol w="1159398">
                  <a:extLst>
                    <a:ext uri="{9D8B030D-6E8A-4147-A177-3AD203B41FA5}">
                      <a16:colId xmlns:a16="http://schemas.microsoft.com/office/drawing/2014/main" val="1627237403"/>
                    </a:ext>
                  </a:extLst>
                </a:gridCol>
                <a:gridCol w="1698273">
                  <a:extLst>
                    <a:ext uri="{9D8B030D-6E8A-4147-A177-3AD203B41FA5}">
                      <a16:colId xmlns:a16="http://schemas.microsoft.com/office/drawing/2014/main" val="1185689452"/>
                    </a:ext>
                  </a:extLst>
                </a:gridCol>
                <a:gridCol w="1126739">
                  <a:extLst>
                    <a:ext uri="{9D8B030D-6E8A-4147-A177-3AD203B41FA5}">
                      <a16:colId xmlns:a16="http://schemas.microsoft.com/office/drawing/2014/main" val="1381425395"/>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PE_OI_03:39:00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PE_LTP_03:39:00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PE_OI_09:24:04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PE_LTP_09:24:04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372580441"/>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36735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23327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537129010"/>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117676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105532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583386661"/>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30315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0.45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299731538"/>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101352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74996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508866205"/>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84544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26441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58103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859599453"/>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111638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63.55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108069</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52.15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3569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11.4</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38576846"/>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58922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48467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64.7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10455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18</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25451274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169384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183257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-13873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98166944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33953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41957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-8004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32.1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953086463"/>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89853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92078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42.3</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636766415"/>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15358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48.85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648533953"/>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38912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59062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57.15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227781315"/>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725265833"/>
                  </a:ext>
                </a:extLst>
              </a:tr>
            </a:tbl>
          </a:graphicData>
        </a:graphic>
      </p:graphicFrame>
    </p:spTree>
    <p:extLst>
      <p:ext uri="{BB962C8B-B14F-4D97-AF65-F5344CB8AC3E}">
        <p14:creationId xmlns:p14="http://schemas.microsoft.com/office/powerpoint/2010/main" val="1338314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21-07-2023</a:t>
            </a:r>
            <a:endParaRPr lang="en-IN" dirty="0"/>
          </a:p>
        </p:txBody>
      </p:sp>
      <p:pic>
        <p:nvPicPr>
          <p:cNvPr id="4" name="Picture 3">
            <a:extLst>
              <a:ext uri="{FF2B5EF4-FFF2-40B4-BE49-F238E27FC236}">
                <a16:creationId xmlns:a16="http://schemas.microsoft.com/office/drawing/2014/main" id="{A0BBA2B8-EAF4-067D-3C42-AEC47D0C5004}"/>
              </a:ext>
            </a:extLst>
          </p:cNvPr>
          <p:cNvPicPr>
            <a:picLocks noChangeAspect="1"/>
          </p:cNvPicPr>
          <p:nvPr/>
        </p:nvPicPr>
        <p:blipFill>
          <a:blip r:embed="rId3"/>
          <a:stretch>
            <a:fillRect/>
          </a:stretch>
        </p:blipFill>
        <p:spPr>
          <a:xfrm>
            <a:off x="0" y="991359"/>
            <a:ext cx="12192000" cy="5701191"/>
          </a:xfrm>
          <a:prstGeom prst="rect">
            <a:avLst/>
          </a:prstGeom>
        </p:spPr>
      </p:pic>
    </p:spTree>
    <p:extLst>
      <p:ext uri="{BB962C8B-B14F-4D97-AF65-F5344CB8AC3E}">
        <p14:creationId xmlns:p14="http://schemas.microsoft.com/office/powerpoint/2010/main" val="21102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9AF76-573F-2260-F81F-0EEF77D91537}"/>
              </a:ext>
            </a:extLst>
          </p:cNvPr>
          <p:cNvSpPr txBox="1"/>
          <p:nvPr/>
        </p:nvSpPr>
        <p:spPr>
          <a:xfrm>
            <a:off x="650631" y="325315"/>
            <a:ext cx="8097715" cy="707886"/>
          </a:xfrm>
          <a:prstGeom prst="rect">
            <a:avLst/>
          </a:prstGeom>
          <a:noFill/>
        </p:spPr>
        <p:txBody>
          <a:bodyPr wrap="square" rtlCol="0">
            <a:spAutoFit/>
          </a:bodyPr>
          <a:lstStyle/>
          <a:p>
            <a:r>
              <a:rPr lang="en-US" sz="4000" dirty="0"/>
              <a:t>24-05-2023</a:t>
            </a:r>
            <a:endParaRPr lang="en-IN" sz="4000" dirty="0"/>
          </a:p>
        </p:txBody>
      </p:sp>
      <p:graphicFrame>
        <p:nvGraphicFramePr>
          <p:cNvPr id="2" name="Table 1">
            <a:extLst>
              <a:ext uri="{FF2B5EF4-FFF2-40B4-BE49-F238E27FC236}">
                <a16:creationId xmlns:a16="http://schemas.microsoft.com/office/drawing/2014/main" id="{546BE94F-BED5-695C-C30F-77A647EDC573}"/>
              </a:ext>
            </a:extLst>
          </p:cNvPr>
          <p:cNvGraphicFramePr>
            <a:graphicFrameLocks noGrp="1"/>
          </p:cNvGraphicFramePr>
          <p:nvPr>
            <p:extLst>
              <p:ext uri="{D42A27DB-BD31-4B8C-83A1-F6EECF244321}">
                <p14:modId xmlns:p14="http://schemas.microsoft.com/office/powerpoint/2010/main" val="1046460477"/>
              </p:ext>
            </p:extLst>
          </p:nvPr>
        </p:nvGraphicFramePr>
        <p:xfrm>
          <a:off x="924658" y="1033201"/>
          <a:ext cx="8966689" cy="2480310"/>
        </p:xfrm>
        <a:graphic>
          <a:graphicData uri="http://schemas.openxmlformats.org/drawingml/2006/table">
            <a:tbl>
              <a:tblPr/>
              <a:tblGrid>
                <a:gridCol w="717858">
                  <a:extLst>
                    <a:ext uri="{9D8B030D-6E8A-4147-A177-3AD203B41FA5}">
                      <a16:colId xmlns:a16="http://schemas.microsoft.com/office/drawing/2014/main" val="4102617168"/>
                    </a:ext>
                  </a:extLst>
                </a:gridCol>
                <a:gridCol w="1226884">
                  <a:extLst>
                    <a:ext uri="{9D8B030D-6E8A-4147-A177-3AD203B41FA5}">
                      <a16:colId xmlns:a16="http://schemas.microsoft.com/office/drawing/2014/main" val="3921292094"/>
                    </a:ext>
                  </a:extLst>
                </a:gridCol>
                <a:gridCol w="1292142">
                  <a:extLst>
                    <a:ext uri="{9D8B030D-6E8A-4147-A177-3AD203B41FA5}">
                      <a16:colId xmlns:a16="http://schemas.microsoft.com/office/drawing/2014/main" val="2808448508"/>
                    </a:ext>
                  </a:extLst>
                </a:gridCol>
                <a:gridCol w="1239935">
                  <a:extLst>
                    <a:ext uri="{9D8B030D-6E8A-4147-A177-3AD203B41FA5}">
                      <a16:colId xmlns:a16="http://schemas.microsoft.com/office/drawing/2014/main" val="1088700324"/>
                    </a:ext>
                  </a:extLst>
                </a:gridCol>
                <a:gridCol w="1305195">
                  <a:extLst>
                    <a:ext uri="{9D8B030D-6E8A-4147-A177-3AD203B41FA5}">
                      <a16:colId xmlns:a16="http://schemas.microsoft.com/office/drawing/2014/main" val="1318577183"/>
                    </a:ext>
                  </a:extLst>
                </a:gridCol>
                <a:gridCol w="926688">
                  <a:extLst>
                    <a:ext uri="{9D8B030D-6E8A-4147-A177-3AD203B41FA5}">
                      <a16:colId xmlns:a16="http://schemas.microsoft.com/office/drawing/2014/main" val="2115112730"/>
                    </a:ext>
                  </a:extLst>
                </a:gridCol>
                <a:gridCol w="1357402">
                  <a:extLst>
                    <a:ext uri="{9D8B030D-6E8A-4147-A177-3AD203B41FA5}">
                      <a16:colId xmlns:a16="http://schemas.microsoft.com/office/drawing/2014/main" val="778484484"/>
                    </a:ext>
                  </a:extLst>
                </a:gridCol>
                <a:gridCol w="900585">
                  <a:extLst>
                    <a:ext uri="{9D8B030D-6E8A-4147-A177-3AD203B41FA5}">
                      <a16:colId xmlns:a16="http://schemas.microsoft.com/office/drawing/2014/main" val="1519767851"/>
                    </a:ext>
                  </a:extLst>
                </a:gridCol>
              </a:tblGrid>
              <a:tr h="161764">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CE_OI_03:32:33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CE_LTP_03:32:33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CE_OI_09:23:43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CE_LTP_09:23:43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1714746074"/>
                  </a:ext>
                </a:extLst>
              </a:tr>
              <a:tr h="161764">
                <a:tc>
                  <a:txBody>
                    <a:bodyPr/>
                    <a:lstStyle/>
                    <a:p>
                      <a:pPr algn="r" fontAlgn="b"/>
                      <a:r>
                        <a:rPr lang="en-IN" sz="1100" b="0" i="0" u="none" strike="noStrike">
                          <a:solidFill>
                            <a:srgbClr val="000000"/>
                          </a:solidFill>
                          <a:effectLst/>
                          <a:latin typeface="Calibri" panose="020F0502020204030204" pitchFamily="34" charset="0"/>
                        </a:rPr>
                        <a:t>18000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25720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30605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146503440"/>
                  </a:ext>
                </a:extLst>
              </a:tr>
              <a:tr h="161764">
                <a:tc>
                  <a:txBody>
                    <a:bodyPr/>
                    <a:lstStyle/>
                    <a:p>
                      <a:pPr algn="r" fontAlgn="b"/>
                      <a:r>
                        <a:rPr lang="en-IN" sz="1100" b="0" i="0" u="none" strike="noStrike">
                          <a:solidFill>
                            <a:srgbClr val="000000"/>
                          </a:solidFill>
                          <a:effectLst/>
                          <a:latin typeface="Calibri" panose="020F0502020204030204" pitchFamily="34" charset="0"/>
                        </a:rPr>
                        <a:t>18050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9.8</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656126506"/>
                  </a:ext>
                </a:extLst>
              </a:tr>
              <a:tr h="161764">
                <a:tc>
                  <a:txBody>
                    <a:bodyPr/>
                    <a:lstStyle/>
                    <a:p>
                      <a:pPr algn="r" fontAlgn="b"/>
                      <a:r>
                        <a:rPr lang="en-IN" sz="1100" b="0" i="0" u="none" strike="noStrike">
                          <a:solidFill>
                            <a:srgbClr val="000000"/>
                          </a:solidFill>
                          <a:effectLst/>
                          <a:latin typeface="Calibri" panose="020F0502020204030204" pitchFamily="34" charset="0"/>
                        </a:rPr>
                        <a:t>18100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22176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24992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631453292"/>
                  </a:ext>
                </a:extLst>
              </a:tr>
              <a:tr h="161764">
                <a:tc>
                  <a:txBody>
                    <a:bodyPr/>
                    <a:lstStyle/>
                    <a:p>
                      <a:pPr algn="r" fontAlgn="b"/>
                      <a:r>
                        <a:rPr lang="en-IN" sz="1100" b="0" i="0" u="none" strike="noStrike">
                          <a:solidFill>
                            <a:srgbClr val="000000"/>
                          </a:solidFill>
                          <a:effectLst/>
                          <a:latin typeface="Calibri" panose="020F0502020204030204" pitchFamily="34" charset="0"/>
                        </a:rPr>
                        <a:t>18150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17358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55063847"/>
                  </a:ext>
                </a:extLst>
              </a:tr>
              <a:tr h="161764">
                <a:tc>
                  <a:txBody>
                    <a:bodyPr/>
                    <a:lstStyle/>
                    <a:p>
                      <a:pPr algn="r" fontAlgn="b"/>
                      <a:r>
                        <a:rPr lang="en-IN" sz="1100" b="0" i="0" u="none" strike="noStrike" dirty="0">
                          <a:solidFill>
                            <a:srgbClr val="FF0000"/>
                          </a:solidFill>
                          <a:effectLst/>
                          <a:latin typeface="Calibri" panose="020F0502020204030204" pitchFamily="34" charset="0"/>
                        </a:rPr>
                        <a:t>18200</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76420</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113.55</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77797</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111</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-1377</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2.55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604349257"/>
                  </a:ext>
                </a:extLst>
              </a:tr>
              <a:tr h="161764">
                <a:tc>
                  <a:txBody>
                    <a:bodyPr/>
                    <a:lstStyle/>
                    <a:p>
                      <a:pPr algn="r" fontAlgn="b"/>
                      <a:r>
                        <a:rPr lang="en-IN" sz="1100" b="0" i="0" u="none" strike="noStrike" dirty="0">
                          <a:solidFill>
                            <a:srgbClr val="FF0000"/>
                          </a:solidFill>
                          <a:effectLst/>
                          <a:latin typeface="Calibri" panose="020F0502020204030204" pitchFamily="34" charset="0"/>
                        </a:rPr>
                        <a:t>18250</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57234</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74.05</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40664</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75.8</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16570</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-1.75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83927860"/>
                  </a:ext>
                </a:extLst>
              </a:tr>
              <a:tr h="161764">
                <a:tc>
                  <a:txBody>
                    <a:bodyPr/>
                    <a:lstStyle/>
                    <a:p>
                      <a:pPr algn="r" fontAlgn="b"/>
                      <a:r>
                        <a:rPr lang="en-IN" sz="1100" b="0" i="0" u="none" strike="noStrike" dirty="0">
                          <a:solidFill>
                            <a:srgbClr val="FF0000"/>
                          </a:solidFill>
                          <a:effectLst/>
                          <a:latin typeface="Calibri" panose="020F0502020204030204" pitchFamily="34" charset="0"/>
                        </a:rPr>
                        <a:t>18300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246353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42.45</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207594</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47.1</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38759</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-4.65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093480605"/>
                  </a:ext>
                </a:extLst>
              </a:tr>
              <a:tr h="161764">
                <a:tc>
                  <a:txBody>
                    <a:bodyPr/>
                    <a:lstStyle/>
                    <a:p>
                      <a:pPr algn="r" fontAlgn="b"/>
                      <a:r>
                        <a:rPr lang="en-IN" sz="1100" b="0" i="0" u="none" strike="noStrike">
                          <a:solidFill>
                            <a:srgbClr val="FF0000"/>
                          </a:solidFill>
                          <a:effectLst/>
                          <a:latin typeface="Calibri" panose="020F0502020204030204" pitchFamily="34" charset="0"/>
                        </a:rPr>
                        <a:t>18350</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174086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20.8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106043</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27.15</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68043</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-6.35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72652454"/>
                  </a:ext>
                </a:extLst>
              </a:tr>
              <a:tr h="161764">
                <a:tc>
                  <a:txBody>
                    <a:bodyPr/>
                    <a:lstStyle/>
                    <a:p>
                      <a:pPr algn="r" fontAlgn="b"/>
                      <a:r>
                        <a:rPr lang="en-IN" sz="1100" b="0" i="0" u="none" strike="noStrike">
                          <a:solidFill>
                            <a:srgbClr val="FF0000"/>
                          </a:solidFill>
                          <a:effectLst/>
                          <a:latin typeface="Calibri" panose="020F0502020204030204" pitchFamily="34" charset="0"/>
                        </a:rPr>
                        <a:t>18400</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298867</a:t>
                      </a:r>
                    </a:p>
                  </a:txBody>
                  <a:tcPr marL="9525" marR="9525" marT="9525" marB="0" anchor="b">
                    <a:lnL>
                      <a:noFill/>
                    </a:lnL>
                    <a:lnR>
                      <a:noFill/>
                    </a:lnR>
                    <a:lnT>
                      <a:noFill/>
                    </a:lnT>
                    <a:lnB>
                      <a:noFill/>
                    </a:lnB>
                  </a:tcPr>
                </a:tc>
                <a:tc>
                  <a:txBody>
                    <a:bodyPr/>
                    <a:lstStyle/>
                    <a:p>
                      <a:pPr algn="r" fontAlgn="b"/>
                      <a:r>
                        <a:rPr lang="en-IN" sz="1100" b="0" i="0" u="none" strike="noStrike">
                          <a:solidFill>
                            <a:srgbClr val="FF0000"/>
                          </a:solidFill>
                          <a:effectLst/>
                          <a:latin typeface="Calibri" panose="020F0502020204030204" pitchFamily="34" charset="0"/>
                        </a:rPr>
                        <a:t>8.85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239762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14.75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59105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FF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829617993"/>
                  </a:ext>
                </a:extLst>
              </a:tr>
              <a:tr h="161764">
                <a:tc>
                  <a:txBody>
                    <a:bodyPr/>
                    <a:lstStyle/>
                    <a:p>
                      <a:pPr algn="r" fontAlgn="b"/>
                      <a:r>
                        <a:rPr lang="en-IN" sz="1100" b="0" i="0" u="none" strike="noStrike">
                          <a:solidFill>
                            <a:srgbClr val="000000"/>
                          </a:solidFill>
                          <a:effectLst/>
                          <a:latin typeface="Calibri" panose="020F0502020204030204" pitchFamily="34" charset="0"/>
                        </a:rPr>
                        <a:t>18450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204132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143899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60233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29976781"/>
                  </a:ext>
                </a:extLst>
              </a:tr>
              <a:tr h="161764">
                <a:tc>
                  <a:txBody>
                    <a:bodyPr/>
                    <a:lstStyle/>
                    <a:p>
                      <a:pPr algn="r" fontAlgn="b"/>
                      <a:r>
                        <a:rPr lang="en-IN" sz="1100" b="0" i="0" u="none" strike="noStrike">
                          <a:solidFill>
                            <a:srgbClr val="000000"/>
                          </a:solidFill>
                          <a:effectLst/>
                          <a:latin typeface="Calibri" panose="020F0502020204030204" pitchFamily="34" charset="0"/>
                        </a:rPr>
                        <a:t>18500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261873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225737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36136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00709199"/>
                  </a:ext>
                </a:extLst>
              </a:tr>
              <a:tr h="161764">
                <a:tc>
                  <a:txBody>
                    <a:bodyPr/>
                    <a:lstStyle/>
                    <a:p>
                      <a:pPr algn="r" fontAlgn="b"/>
                      <a:r>
                        <a:rPr lang="en-IN" sz="1100" b="0" i="0" u="none" strike="noStrike">
                          <a:solidFill>
                            <a:srgbClr val="000000"/>
                          </a:solidFill>
                          <a:effectLst/>
                          <a:latin typeface="Calibri" panose="020F0502020204030204" pitchFamily="34" charset="0"/>
                        </a:rPr>
                        <a:t>18550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150542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123632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26910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78275806"/>
                  </a:ext>
                </a:extLst>
              </a:tr>
              <a:tr h="161764">
                <a:tc>
                  <a:txBody>
                    <a:bodyPr/>
                    <a:lstStyle/>
                    <a:p>
                      <a:pPr algn="r" fontAlgn="b"/>
                      <a:r>
                        <a:rPr lang="en-IN" sz="1100" b="0" i="0" u="none" strike="noStrike">
                          <a:solidFill>
                            <a:srgbClr val="000000"/>
                          </a:solidFill>
                          <a:effectLst/>
                          <a:latin typeface="Calibri" panose="020F0502020204030204" pitchFamily="34" charset="0"/>
                        </a:rPr>
                        <a:t>18600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181278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197597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332928863"/>
                  </a:ext>
                </a:extLst>
              </a:tr>
            </a:tbl>
          </a:graphicData>
        </a:graphic>
      </p:graphicFrame>
      <p:graphicFrame>
        <p:nvGraphicFramePr>
          <p:cNvPr id="3" name="Table 2">
            <a:extLst>
              <a:ext uri="{FF2B5EF4-FFF2-40B4-BE49-F238E27FC236}">
                <a16:creationId xmlns:a16="http://schemas.microsoft.com/office/drawing/2014/main" id="{1C93CB76-6E0D-F015-8F84-4866B6378A43}"/>
              </a:ext>
            </a:extLst>
          </p:cNvPr>
          <p:cNvGraphicFramePr>
            <a:graphicFrameLocks noGrp="1"/>
          </p:cNvGraphicFramePr>
          <p:nvPr>
            <p:extLst>
              <p:ext uri="{D42A27DB-BD31-4B8C-83A1-F6EECF244321}">
                <p14:modId xmlns:p14="http://schemas.microsoft.com/office/powerpoint/2010/main" val="2674582370"/>
              </p:ext>
            </p:extLst>
          </p:nvPr>
        </p:nvGraphicFramePr>
        <p:xfrm>
          <a:off x="1141047" y="3793209"/>
          <a:ext cx="8750300" cy="2667000"/>
        </p:xfrm>
        <a:graphic>
          <a:graphicData uri="http://schemas.openxmlformats.org/drawingml/2006/table">
            <a:tbl>
              <a:tblPr/>
              <a:tblGrid>
                <a:gridCol w="698247">
                  <a:extLst>
                    <a:ext uri="{9D8B030D-6E8A-4147-A177-3AD203B41FA5}">
                      <a16:colId xmlns:a16="http://schemas.microsoft.com/office/drawing/2014/main" val="1210157970"/>
                    </a:ext>
                  </a:extLst>
                </a:gridCol>
                <a:gridCol w="1193367">
                  <a:extLst>
                    <a:ext uri="{9D8B030D-6E8A-4147-A177-3AD203B41FA5}">
                      <a16:colId xmlns:a16="http://schemas.microsoft.com/office/drawing/2014/main" val="3623921619"/>
                    </a:ext>
                  </a:extLst>
                </a:gridCol>
                <a:gridCol w="1256844">
                  <a:extLst>
                    <a:ext uri="{9D8B030D-6E8A-4147-A177-3AD203B41FA5}">
                      <a16:colId xmlns:a16="http://schemas.microsoft.com/office/drawing/2014/main" val="2312956045"/>
                    </a:ext>
                  </a:extLst>
                </a:gridCol>
                <a:gridCol w="1206062">
                  <a:extLst>
                    <a:ext uri="{9D8B030D-6E8A-4147-A177-3AD203B41FA5}">
                      <a16:colId xmlns:a16="http://schemas.microsoft.com/office/drawing/2014/main" val="3625963357"/>
                    </a:ext>
                  </a:extLst>
                </a:gridCol>
                <a:gridCol w="1269539">
                  <a:extLst>
                    <a:ext uri="{9D8B030D-6E8A-4147-A177-3AD203B41FA5}">
                      <a16:colId xmlns:a16="http://schemas.microsoft.com/office/drawing/2014/main" val="1378918162"/>
                    </a:ext>
                  </a:extLst>
                </a:gridCol>
                <a:gridCol w="901373">
                  <a:extLst>
                    <a:ext uri="{9D8B030D-6E8A-4147-A177-3AD203B41FA5}">
                      <a16:colId xmlns:a16="http://schemas.microsoft.com/office/drawing/2014/main" val="1621596282"/>
                    </a:ext>
                  </a:extLst>
                </a:gridCol>
                <a:gridCol w="1320321">
                  <a:extLst>
                    <a:ext uri="{9D8B030D-6E8A-4147-A177-3AD203B41FA5}">
                      <a16:colId xmlns:a16="http://schemas.microsoft.com/office/drawing/2014/main" val="2865021489"/>
                    </a:ext>
                  </a:extLst>
                </a:gridCol>
                <a:gridCol w="904547">
                  <a:extLst>
                    <a:ext uri="{9D8B030D-6E8A-4147-A177-3AD203B41FA5}">
                      <a16:colId xmlns:a16="http://schemas.microsoft.com/office/drawing/2014/main" val="263849768"/>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PE_OI_03:32:33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PE_LTP_03:32:33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PE_OI_09:23:43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PE_LTP_09:23:43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a:t>
                      </a:r>
                    </a:p>
                  </a:txBody>
                  <a:tcPr marL="9525" marR="9525" marT="9525" marB="0" anchor="b">
                    <a:lnL>
                      <a:noFill/>
                    </a:lnL>
                    <a:lnR>
                      <a:noFill/>
                    </a:lnR>
                    <a:lnT>
                      <a:noFill/>
                    </a:lnT>
                    <a:lnB>
                      <a:noFill/>
                    </a:lnB>
                  </a:tcPr>
                </a:tc>
                <a:extLst>
                  <a:ext uri="{0D108BD9-81ED-4DB2-BD59-A6C34878D82A}">
                    <a16:rowId xmlns:a16="http://schemas.microsoft.com/office/drawing/2014/main" val="2340122402"/>
                  </a:ext>
                </a:extLst>
              </a:tr>
              <a:tr h="190500">
                <a:tc>
                  <a:txBody>
                    <a:bodyPr/>
                    <a:lstStyle/>
                    <a:p>
                      <a:pPr algn="r" fontAlgn="b"/>
                      <a:r>
                        <a:rPr lang="en-IN" sz="1100" b="0" i="0" u="none" strike="noStrike">
                          <a:solidFill>
                            <a:srgbClr val="000000"/>
                          </a:solidFill>
                          <a:effectLst/>
                          <a:latin typeface="Calibri" panose="020F0502020204030204" pitchFamily="34" charset="0"/>
                        </a:rPr>
                        <a:t>18000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182829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207545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-24716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181483536"/>
                  </a:ext>
                </a:extLst>
              </a:tr>
              <a:tr h="190500">
                <a:tc>
                  <a:txBody>
                    <a:bodyPr/>
                    <a:lstStyle/>
                    <a:p>
                      <a:pPr algn="r" fontAlgn="b"/>
                      <a:r>
                        <a:rPr lang="en-IN" sz="1100" b="0" i="0" u="none" strike="noStrike">
                          <a:solidFill>
                            <a:srgbClr val="000000"/>
                          </a:solidFill>
                          <a:effectLst/>
                          <a:latin typeface="Calibri" panose="020F0502020204030204" pitchFamily="34" charset="0"/>
                        </a:rPr>
                        <a:t>18050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66489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78986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-12497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011776713"/>
                  </a:ext>
                </a:extLst>
              </a:tr>
              <a:tr h="190500">
                <a:tc>
                  <a:txBody>
                    <a:bodyPr/>
                    <a:lstStyle/>
                    <a:p>
                      <a:pPr algn="r" fontAlgn="b"/>
                      <a:r>
                        <a:rPr lang="en-IN" sz="1100" b="0" i="0" u="none" strike="noStrike">
                          <a:solidFill>
                            <a:srgbClr val="000000"/>
                          </a:solidFill>
                          <a:effectLst/>
                          <a:latin typeface="Calibri" panose="020F0502020204030204" pitchFamily="34" charset="0"/>
                        </a:rPr>
                        <a:t>18100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178713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170153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8560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43637910"/>
                  </a:ext>
                </a:extLst>
              </a:tr>
              <a:tr h="190500">
                <a:tc>
                  <a:txBody>
                    <a:bodyPr/>
                    <a:lstStyle/>
                    <a:p>
                      <a:pPr algn="r" fontAlgn="b"/>
                      <a:r>
                        <a:rPr lang="en-IN" sz="1100" b="0" i="0" u="none" strike="noStrike">
                          <a:solidFill>
                            <a:srgbClr val="000000"/>
                          </a:solidFill>
                          <a:effectLst/>
                          <a:latin typeface="Calibri" panose="020F0502020204030204" pitchFamily="34" charset="0"/>
                        </a:rPr>
                        <a:t>18150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115735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112547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701162280"/>
                  </a:ext>
                </a:extLst>
              </a:tr>
              <a:tr h="190500">
                <a:tc>
                  <a:txBody>
                    <a:bodyPr/>
                    <a:lstStyle/>
                    <a:p>
                      <a:pPr algn="r" fontAlgn="b"/>
                      <a:r>
                        <a:rPr lang="en-IN" sz="1100" b="0" i="0" u="none" strike="noStrike" dirty="0">
                          <a:solidFill>
                            <a:srgbClr val="00B050"/>
                          </a:solidFill>
                          <a:effectLst/>
                          <a:latin typeface="Calibri" panose="020F0502020204030204" pitchFamily="34" charset="0"/>
                        </a:rPr>
                        <a:t>18200</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251057</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12.3</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245681</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24.8</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5376</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-12.5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673329891"/>
                  </a:ext>
                </a:extLst>
              </a:tr>
              <a:tr h="190500">
                <a:tc>
                  <a:txBody>
                    <a:bodyPr/>
                    <a:lstStyle/>
                    <a:p>
                      <a:pPr algn="r" fontAlgn="b"/>
                      <a:r>
                        <a:rPr lang="en-IN" sz="1100" b="0" i="0" u="none" strike="noStrike" dirty="0">
                          <a:solidFill>
                            <a:srgbClr val="00B050"/>
                          </a:solidFill>
                          <a:effectLst/>
                          <a:latin typeface="Calibri" panose="020F0502020204030204" pitchFamily="34" charset="0"/>
                        </a:rPr>
                        <a:t>18250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126187</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22.9</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114173</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39.4</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12014</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-16.5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00245323"/>
                  </a:ext>
                </a:extLst>
              </a:tr>
              <a:tr h="190500">
                <a:tc>
                  <a:txBody>
                    <a:bodyPr/>
                    <a:lstStyle/>
                    <a:p>
                      <a:pPr algn="r" fontAlgn="b"/>
                      <a:r>
                        <a:rPr lang="en-IN" sz="1100" b="0" i="0" u="none" strike="noStrike">
                          <a:solidFill>
                            <a:srgbClr val="00B050"/>
                          </a:solidFill>
                          <a:effectLst/>
                          <a:latin typeface="Calibri" panose="020F0502020204030204" pitchFamily="34" charset="0"/>
                        </a:rPr>
                        <a:t>18300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233783</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40.45</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265001</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60.2</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-31218</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-19.75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219383605"/>
                  </a:ext>
                </a:extLst>
              </a:tr>
              <a:tr h="190500">
                <a:tc>
                  <a:txBody>
                    <a:bodyPr/>
                    <a:lstStyle/>
                    <a:p>
                      <a:pPr algn="r" fontAlgn="b"/>
                      <a:r>
                        <a:rPr lang="en-IN" sz="1100" b="0" i="0" u="none" strike="noStrike">
                          <a:solidFill>
                            <a:srgbClr val="00B050"/>
                          </a:solidFill>
                          <a:effectLst/>
                          <a:latin typeface="Calibri" panose="020F0502020204030204" pitchFamily="34" charset="0"/>
                        </a:rPr>
                        <a:t>18350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46775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69.55</a:t>
                      </a:r>
                    </a:p>
                  </a:txBody>
                  <a:tcPr marL="9525" marR="9525" marT="9525" marB="0" anchor="b">
                    <a:lnL>
                      <a:noFill/>
                    </a:lnL>
                    <a:lnR>
                      <a:noFill/>
                    </a:lnR>
                    <a:lnT>
                      <a:noFill/>
                    </a:lnT>
                    <a:lnB>
                      <a:noFill/>
                    </a:lnB>
                  </a:tcPr>
                </a:tc>
                <a:tc>
                  <a:txBody>
                    <a:bodyPr/>
                    <a:lstStyle/>
                    <a:p>
                      <a:pPr algn="r" fontAlgn="b"/>
                      <a:r>
                        <a:rPr lang="en-IN" sz="1100" b="0" i="0" u="none" strike="noStrike">
                          <a:solidFill>
                            <a:srgbClr val="00B050"/>
                          </a:solidFill>
                          <a:effectLst/>
                          <a:latin typeface="Calibri" panose="020F0502020204030204" pitchFamily="34" charset="0"/>
                        </a:rPr>
                        <a:t>76278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90.25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-29503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B05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95904775"/>
                  </a:ext>
                </a:extLst>
              </a:tr>
              <a:tr h="190500">
                <a:tc>
                  <a:txBody>
                    <a:bodyPr/>
                    <a:lstStyle/>
                    <a:p>
                      <a:pPr algn="r" fontAlgn="b"/>
                      <a:r>
                        <a:rPr lang="en-IN" sz="1100" b="0" i="0" u="none" strike="noStrike">
                          <a:solidFill>
                            <a:srgbClr val="000000"/>
                          </a:solidFill>
                          <a:effectLst/>
                          <a:latin typeface="Calibri" panose="020F0502020204030204" pitchFamily="34" charset="0"/>
                        </a:rPr>
                        <a:t>18400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69297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107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94152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127.5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185047483"/>
                  </a:ext>
                </a:extLst>
              </a:tr>
              <a:tr h="190500">
                <a:tc>
                  <a:txBody>
                    <a:bodyPr/>
                    <a:lstStyle/>
                    <a:p>
                      <a:pPr algn="r" fontAlgn="b"/>
                      <a:r>
                        <a:rPr lang="en-IN" sz="1100" b="0" i="0" u="none" strike="noStrike">
                          <a:solidFill>
                            <a:srgbClr val="000000"/>
                          </a:solidFill>
                          <a:effectLst/>
                          <a:latin typeface="Calibri" panose="020F0502020204030204" pitchFamily="34" charset="0"/>
                        </a:rPr>
                        <a:t>18450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10340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14273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447530339"/>
                  </a:ext>
                </a:extLst>
              </a:tr>
              <a:tr h="190500">
                <a:tc>
                  <a:txBody>
                    <a:bodyPr/>
                    <a:lstStyle/>
                    <a:p>
                      <a:pPr algn="r" fontAlgn="b"/>
                      <a:r>
                        <a:rPr lang="en-IN" sz="1100" b="0" i="0" u="none" strike="noStrike">
                          <a:solidFill>
                            <a:srgbClr val="000000"/>
                          </a:solidFill>
                          <a:effectLst/>
                          <a:latin typeface="Calibri" panose="020F0502020204030204" pitchFamily="34" charset="0"/>
                        </a:rPr>
                        <a:t>18500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28732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36818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-8086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-17.65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583551724"/>
                  </a:ext>
                </a:extLst>
              </a:tr>
              <a:tr h="190500">
                <a:tc>
                  <a:txBody>
                    <a:bodyPr/>
                    <a:lstStyle/>
                    <a:p>
                      <a:pPr algn="r" fontAlgn="b"/>
                      <a:r>
                        <a:rPr lang="en-IN" sz="1100" b="0" i="0" u="none" strike="noStrike">
                          <a:solidFill>
                            <a:srgbClr val="000000"/>
                          </a:solidFill>
                          <a:effectLst/>
                          <a:latin typeface="Calibri" panose="020F0502020204030204" pitchFamily="34" charset="0"/>
                        </a:rPr>
                        <a:t>18550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-17.2</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231233850"/>
                  </a:ext>
                </a:extLst>
              </a:tr>
              <a:tr h="190500">
                <a:tc>
                  <a:txBody>
                    <a:bodyPr/>
                    <a:lstStyle/>
                    <a:p>
                      <a:pPr algn="r" fontAlgn="b"/>
                      <a:r>
                        <a:rPr lang="en-IN" sz="1100" b="0" i="0" u="none" strike="noStrike">
                          <a:solidFill>
                            <a:srgbClr val="000000"/>
                          </a:solidFill>
                          <a:effectLst/>
                          <a:latin typeface="Calibri" panose="020F0502020204030204" pitchFamily="34" charset="0"/>
                        </a:rPr>
                        <a:t>18600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299.15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363884021"/>
                  </a:ext>
                </a:extLst>
              </a:tr>
            </a:tbl>
          </a:graphicData>
        </a:graphic>
      </p:graphicFrame>
    </p:spTree>
    <p:extLst>
      <p:ext uri="{BB962C8B-B14F-4D97-AF65-F5344CB8AC3E}">
        <p14:creationId xmlns:p14="http://schemas.microsoft.com/office/powerpoint/2010/main" val="532057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21-07-2023</a:t>
            </a:r>
            <a:endParaRPr lang="en-IN" dirty="0"/>
          </a:p>
        </p:txBody>
      </p:sp>
      <p:pic>
        <p:nvPicPr>
          <p:cNvPr id="5" name="Picture 4">
            <a:extLst>
              <a:ext uri="{FF2B5EF4-FFF2-40B4-BE49-F238E27FC236}">
                <a16:creationId xmlns:a16="http://schemas.microsoft.com/office/drawing/2014/main" id="{69665CF9-424C-6939-C677-7068FC8B6918}"/>
              </a:ext>
            </a:extLst>
          </p:cNvPr>
          <p:cNvPicPr>
            <a:picLocks noChangeAspect="1"/>
          </p:cNvPicPr>
          <p:nvPr/>
        </p:nvPicPr>
        <p:blipFill>
          <a:blip r:embed="rId3"/>
          <a:stretch>
            <a:fillRect/>
          </a:stretch>
        </p:blipFill>
        <p:spPr>
          <a:xfrm>
            <a:off x="0" y="1089286"/>
            <a:ext cx="12192000" cy="5328356"/>
          </a:xfrm>
          <a:prstGeom prst="rect">
            <a:avLst/>
          </a:prstGeom>
        </p:spPr>
      </p:pic>
    </p:spTree>
    <p:extLst>
      <p:ext uri="{BB962C8B-B14F-4D97-AF65-F5344CB8AC3E}">
        <p14:creationId xmlns:p14="http://schemas.microsoft.com/office/powerpoint/2010/main" val="3061647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buFont typeface="Arial" panose="020B0604020202020204" pitchFamily="34" charset="0"/>
              <a:buChar char="•"/>
            </a:pPr>
            <a:r>
              <a:rPr lang="en-US" dirty="0"/>
              <a:t>Overall market -&gt;Bearish sentiment on all the strike price with 19800 as the good resistance due to high shot buildup on the call side and large shot covering on the put side. There is no important support visible till 19500 due to heavy shot buildup on the put side.</a:t>
            </a:r>
          </a:p>
          <a:p>
            <a:pPr marL="171450" indent="-171450">
              <a:buFont typeface="Arial" panose="020B0604020202020204" pitchFamily="34" charset="0"/>
              <a:buChar char="•"/>
            </a:pPr>
            <a:r>
              <a:rPr lang="en-US" dirty="0"/>
              <a:t>Last 45 mins-&gt;The last 45 min conclusion is different as on call side 19800 shot covering is going on indicating the bullish sign and long covering on the 19500 and 19700 on put side indicating that market may not go down very much.</a:t>
            </a:r>
          </a:p>
          <a:p>
            <a:pPr marL="171450" indent="-171450"/>
            <a:r>
              <a:rPr lang="en-US" dirty="0"/>
              <a:t>My Vote-&gt; Limited bullishness and the but limited bearishness -&gt; Side way market with higher weakness bias.</a:t>
            </a:r>
            <a:endParaRPr lang="en-IN" dirty="0"/>
          </a:p>
        </p:txBody>
      </p:sp>
    </p:spTree>
    <p:extLst>
      <p:ext uri="{BB962C8B-B14F-4D97-AF65-F5344CB8AC3E}">
        <p14:creationId xmlns:p14="http://schemas.microsoft.com/office/powerpoint/2010/main" val="2597829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591620" y="115367"/>
            <a:ext cx="10515600" cy="743239"/>
          </a:xfrm>
        </p:spPr>
        <p:txBody>
          <a:bodyPr/>
          <a:lstStyle/>
          <a:p>
            <a:r>
              <a:rPr lang="en-US" dirty="0"/>
              <a:t>24-07-2023</a:t>
            </a:r>
            <a:endParaRPr lang="en-IN" dirty="0"/>
          </a:p>
        </p:txBody>
      </p:sp>
      <p:graphicFrame>
        <p:nvGraphicFramePr>
          <p:cNvPr id="5" name="Table 4">
            <a:extLst>
              <a:ext uri="{FF2B5EF4-FFF2-40B4-BE49-F238E27FC236}">
                <a16:creationId xmlns:a16="http://schemas.microsoft.com/office/drawing/2014/main" id="{A641CC70-118A-810D-ADE9-FF9AE9435D54}"/>
              </a:ext>
            </a:extLst>
          </p:cNvPr>
          <p:cNvGraphicFramePr>
            <a:graphicFrameLocks noGrp="1"/>
          </p:cNvGraphicFramePr>
          <p:nvPr>
            <p:extLst>
              <p:ext uri="{D42A27DB-BD31-4B8C-83A1-F6EECF244321}">
                <p14:modId xmlns:p14="http://schemas.microsoft.com/office/powerpoint/2010/main" val="1752066607"/>
              </p:ext>
            </p:extLst>
          </p:nvPr>
        </p:nvGraphicFramePr>
        <p:xfrm>
          <a:off x="0" y="914518"/>
          <a:ext cx="12191999" cy="2821305"/>
        </p:xfrm>
        <a:graphic>
          <a:graphicData uri="http://schemas.openxmlformats.org/drawingml/2006/table">
            <a:tbl>
              <a:tblPr/>
              <a:tblGrid>
                <a:gridCol w="991953">
                  <a:extLst>
                    <a:ext uri="{9D8B030D-6E8A-4147-A177-3AD203B41FA5}">
                      <a16:colId xmlns:a16="http://schemas.microsoft.com/office/drawing/2014/main" val="3799805809"/>
                    </a:ext>
                  </a:extLst>
                </a:gridCol>
                <a:gridCol w="1695337">
                  <a:extLst>
                    <a:ext uri="{9D8B030D-6E8A-4147-A177-3AD203B41FA5}">
                      <a16:colId xmlns:a16="http://schemas.microsoft.com/office/drawing/2014/main" val="908231254"/>
                    </a:ext>
                  </a:extLst>
                </a:gridCol>
                <a:gridCol w="1785515">
                  <a:extLst>
                    <a:ext uri="{9D8B030D-6E8A-4147-A177-3AD203B41FA5}">
                      <a16:colId xmlns:a16="http://schemas.microsoft.com/office/drawing/2014/main" val="2539585436"/>
                    </a:ext>
                  </a:extLst>
                </a:gridCol>
                <a:gridCol w="865703">
                  <a:extLst>
                    <a:ext uri="{9D8B030D-6E8A-4147-A177-3AD203B41FA5}">
                      <a16:colId xmlns:a16="http://schemas.microsoft.com/office/drawing/2014/main" val="3373727105"/>
                    </a:ext>
                  </a:extLst>
                </a:gridCol>
                <a:gridCol w="1803551">
                  <a:extLst>
                    <a:ext uri="{9D8B030D-6E8A-4147-A177-3AD203B41FA5}">
                      <a16:colId xmlns:a16="http://schemas.microsoft.com/office/drawing/2014/main" val="832345013"/>
                    </a:ext>
                  </a:extLst>
                </a:gridCol>
                <a:gridCol w="1280521">
                  <a:extLst>
                    <a:ext uri="{9D8B030D-6E8A-4147-A177-3AD203B41FA5}">
                      <a16:colId xmlns:a16="http://schemas.microsoft.com/office/drawing/2014/main" val="3252922474"/>
                    </a:ext>
                  </a:extLst>
                </a:gridCol>
                <a:gridCol w="1875692">
                  <a:extLst>
                    <a:ext uri="{9D8B030D-6E8A-4147-A177-3AD203B41FA5}">
                      <a16:colId xmlns:a16="http://schemas.microsoft.com/office/drawing/2014/main" val="3265121372"/>
                    </a:ext>
                  </a:extLst>
                </a:gridCol>
                <a:gridCol w="1893727">
                  <a:extLst>
                    <a:ext uri="{9D8B030D-6E8A-4147-A177-3AD203B41FA5}">
                      <a16:colId xmlns:a16="http://schemas.microsoft.com/office/drawing/2014/main" val="255487999"/>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CE_OI_03:35:15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CE_LTP_03:35:15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CE_OI_09:19:07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CE_LTP_09:19:07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Conclusion_Call_side</a:t>
                      </a:r>
                    </a:p>
                  </a:txBody>
                  <a:tcPr marL="9525" marR="9525" marT="9525" marB="0" anchor="b">
                    <a:lnL>
                      <a:noFill/>
                    </a:lnL>
                    <a:lnR>
                      <a:noFill/>
                    </a:lnR>
                    <a:lnT>
                      <a:noFill/>
                    </a:lnT>
                    <a:lnB>
                      <a:noFill/>
                    </a:lnB>
                  </a:tcPr>
                </a:tc>
                <a:extLst>
                  <a:ext uri="{0D108BD9-81ED-4DB2-BD59-A6C34878D82A}">
                    <a16:rowId xmlns:a16="http://schemas.microsoft.com/office/drawing/2014/main" val="4113463248"/>
                  </a:ext>
                </a:extLst>
              </a:tr>
              <a:tr h="190500">
                <a:tc>
                  <a:txBody>
                    <a:bodyPr/>
                    <a:lstStyle/>
                    <a:p>
                      <a:pPr algn="r" fontAlgn="b"/>
                      <a:r>
                        <a:rPr lang="en-IN" sz="1100" b="0" i="0" u="none" strike="noStrike">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650830822"/>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13216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292.95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642718083"/>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314.55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700323318"/>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38984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38465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271.65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-63.65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516054794"/>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-61.1</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99694377"/>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28796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193.65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28796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-60.15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30950453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27134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103.65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9621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17513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74156025"/>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178693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54448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127.65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124245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-49.65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0063095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94357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58.15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39675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54682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198654370"/>
                  </a:ext>
                </a:extLst>
              </a:tr>
              <a:tr h="190500">
                <a:tc>
                  <a:txBody>
                    <a:bodyPr/>
                    <a:lstStyle/>
                    <a:p>
                      <a:pPr algn="r" fontAlgn="b"/>
                      <a:r>
                        <a:rPr lang="en-IN" sz="1100" b="0" i="0" u="none" strike="noStrike">
                          <a:solidFill>
                            <a:srgbClr val="000000"/>
                          </a:solidFill>
                          <a:effectLs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255709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205593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50116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-36.7</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977698395"/>
                  </a:ext>
                </a:extLst>
              </a:tr>
              <a:tr h="190500">
                <a:tc>
                  <a:txBody>
                    <a:bodyPr/>
                    <a:lstStyle/>
                    <a:p>
                      <a:pPr algn="r" fontAlgn="b"/>
                      <a:r>
                        <a:rPr lang="en-IN" sz="1100" b="0" i="0" u="none" strike="noStrike">
                          <a:solidFill>
                            <a:srgbClr val="000000"/>
                          </a:solidFill>
                          <a:effectLs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125380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87634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37746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-27.9</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79501497"/>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214584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220747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593398272"/>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95407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79823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15584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72254884"/>
                  </a:ext>
                </a:extLst>
              </a:tr>
            </a:tbl>
          </a:graphicData>
        </a:graphic>
      </p:graphicFrame>
      <p:graphicFrame>
        <p:nvGraphicFramePr>
          <p:cNvPr id="6" name="Table 5">
            <a:extLst>
              <a:ext uri="{FF2B5EF4-FFF2-40B4-BE49-F238E27FC236}">
                <a16:creationId xmlns:a16="http://schemas.microsoft.com/office/drawing/2014/main" id="{2DBB5DE1-D76C-C1EE-9A2A-B43EFA9A65F5}"/>
              </a:ext>
            </a:extLst>
          </p:cNvPr>
          <p:cNvGraphicFramePr>
            <a:graphicFrameLocks noGrp="1"/>
          </p:cNvGraphicFramePr>
          <p:nvPr>
            <p:extLst>
              <p:ext uri="{D42A27DB-BD31-4B8C-83A1-F6EECF244321}">
                <p14:modId xmlns:p14="http://schemas.microsoft.com/office/powerpoint/2010/main" val="242112327"/>
              </p:ext>
            </p:extLst>
          </p:nvPr>
        </p:nvGraphicFramePr>
        <p:xfrm>
          <a:off x="3425" y="3954694"/>
          <a:ext cx="12188573" cy="2667000"/>
        </p:xfrm>
        <a:graphic>
          <a:graphicData uri="http://schemas.openxmlformats.org/drawingml/2006/table">
            <a:tbl>
              <a:tblPr/>
              <a:tblGrid>
                <a:gridCol w="928492">
                  <a:extLst>
                    <a:ext uri="{9D8B030D-6E8A-4147-A177-3AD203B41FA5}">
                      <a16:colId xmlns:a16="http://schemas.microsoft.com/office/drawing/2014/main" val="2079418537"/>
                    </a:ext>
                  </a:extLst>
                </a:gridCol>
                <a:gridCol w="1586878">
                  <a:extLst>
                    <a:ext uri="{9D8B030D-6E8A-4147-A177-3AD203B41FA5}">
                      <a16:colId xmlns:a16="http://schemas.microsoft.com/office/drawing/2014/main" val="4178346797"/>
                    </a:ext>
                  </a:extLst>
                </a:gridCol>
                <a:gridCol w="1671286">
                  <a:extLst>
                    <a:ext uri="{9D8B030D-6E8A-4147-A177-3AD203B41FA5}">
                      <a16:colId xmlns:a16="http://schemas.microsoft.com/office/drawing/2014/main" val="1993458135"/>
                    </a:ext>
                  </a:extLst>
                </a:gridCol>
                <a:gridCol w="1603760">
                  <a:extLst>
                    <a:ext uri="{9D8B030D-6E8A-4147-A177-3AD203B41FA5}">
                      <a16:colId xmlns:a16="http://schemas.microsoft.com/office/drawing/2014/main" val="1311651038"/>
                    </a:ext>
                  </a:extLst>
                </a:gridCol>
                <a:gridCol w="1688168">
                  <a:extLst>
                    <a:ext uri="{9D8B030D-6E8A-4147-A177-3AD203B41FA5}">
                      <a16:colId xmlns:a16="http://schemas.microsoft.com/office/drawing/2014/main" val="627543789"/>
                    </a:ext>
                  </a:extLst>
                </a:gridCol>
                <a:gridCol w="1198599">
                  <a:extLst>
                    <a:ext uri="{9D8B030D-6E8A-4147-A177-3AD203B41FA5}">
                      <a16:colId xmlns:a16="http://schemas.microsoft.com/office/drawing/2014/main" val="4264282362"/>
                    </a:ext>
                  </a:extLst>
                </a:gridCol>
                <a:gridCol w="1755695">
                  <a:extLst>
                    <a:ext uri="{9D8B030D-6E8A-4147-A177-3AD203B41FA5}">
                      <a16:colId xmlns:a16="http://schemas.microsoft.com/office/drawing/2014/main" val="3826856872"/>
                    </a:ext>
                  </a:extLst>
                </a:gridCol>
                <a:gridCol w="1755695">
                  <a:extLst>
                    <a:ext uri="{9D8B030D-6E8A-4147-A177-3AD203B41FA5}">
                      <a16:colId xmlns:a16="http://schemas.microsoft.com/office/drawing/2014/main" val="2004300013"/>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PE_OI_03:35:15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PE_LTP_03:35:15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PE_OI_09:19:07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PE_LTP_09:19:07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Conclusion_Put_side</a:t>
                      </a:r>
                    </a:p>
                  </a:txBody>
                  <a:tcPr marL="9525" marR="9525" marT="9525" marB="0" anchor="b">
                    <a:lnL>
                      <a:noFill/>
                    </a:lnL>
                    <a:lnR>
                      <a:noFill/>
                    </a:lnR>
                    <a:lnT>
                      <a:noFill/>
                    </a:lnT>
                    <a:lnB>
                      <a:noFill/>
                    </a:lnB>
                  </a:tcPr>
                </a:tc>
                <a:extLst>
                  <a:ext uri="{0D108BD9-81ED-4DB2-BD59-A6C34878D82A}">
                    <a16:rowId xmlns:a16="http://schemas.microsoft.com/office/drawing/2014/main" val="1184293946"/>
                  </a:ext>
                </a:extLst>
              </a:tr>
              <a:tr h="190500">
                <a:tc>
                  <a:txBody>
                    <a:bodyPr/>
                    <a:lstStyle/>
                    <a:p>
                      <a:pPr algn="r" fontAlgn="b"/>
                      <a:r>
                        <a:rPr lang="en-IN" sz="1100" b="0" i="0" u="none" strike="noStrike">
                          <a:solidFill>
                            <a:srgbClr val="000000"/>
                          </a:solidFill>
                          <a:effectLst/>
                          <a:latin typeface="Calibri" panose="020F0502020204030204" pitchFamily="34" charset="0"/>
                        </a:rPr>
                        <a:t>19350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40242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21331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18911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591214266"/>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110137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81769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28368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515523057"/>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51611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36636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786389247"/>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127833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114497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13336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671545029"/>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45159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29146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16013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060026532"/>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94983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100419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3.55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46902655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60876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71.35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86416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-25540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8.1</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4043776751"/>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152782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106858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82.55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45924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13.05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372947024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50251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125.45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53687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105.05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-3436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20.4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57534526"/>
                  </a:ext>
                </a:extLst>
              </a:tr>
              <a:tr h="190500">
                <a:tc>
                  <a:txBody>
                    <a:bodyPr/>
                    <a:lstStyle/>
                    <a:p>
                      <a:pPr algn="r" fontAlgn="b"/>
                      <a:r>
                        <a:rPr lang="en-IN" sz="1100" b="0" i="0" u="none" strike="noStrike">
                          <a:solidFill>
                            <a:srgbClr val="000000"/>
                          </a:solidFill>
                          <a:effectLs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133513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161850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-28337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026622792"/>
                  </a:ext>
                </a:extLst>
              </a:tr>
              <a:tr h="190500">
                <a:tc>
                  <a:txBody>
                    <a:bodyPr/>
                    <a:lstStyle/>
                    <a:p>
                      <a:pPr algn="r" fontAlgn="b"/>
                      <a:r>
                        <a:rPr lang="en-IN" sz="1100" b="0" i="0" u="none" strike="noStrike">
                          <a:solidFill>
                            <a:srgbClr val="000000"/>
                          </a:solidFill>
                          <a:effectLs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27684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163.05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57345445"/>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54841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80721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-25880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39.9</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607155237"/>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11798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282.65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46.25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080332137"/>
                  </a:ext>
                </a:extLst>
              </a:tr>
            </a:tbl>
          </a:graphicData>
        </a:graphic>
      </p:graphicFrame>
    </p:spTree>
    <p:extLst>
      <p:ext uri="{BB962C8B-B14F-4D97-AF65-F5344CB8AC3E}">
        <p14:creationId xmlns:p14="http://schemas.microsoft.com/office/powerpoint/2010/main" val="2204228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24-07-2023</a:t>
            </a:r>
            <a:endParaRPr lang="en-IN" dirty="0"/>
          </a:p>
        </p:txBody>
      </p:sp>
      <p:pic>
        <p:nvPicPr>
          <p:cNvPr id="5" name="Picture 4">
            <a:extLst>
              <a:ext uri="{FF2B5EF4-FFF2-40B4-BE49-F238E27FC236}">
                <a16:creationId xmlns:a16="http://schemas.microsoft.com/office/drawing/2014/main" id="{CF5B39F3-A16C-6729-453E-4663F88BB02E}"/>
              </a:ext>
            </a:extLst>
          </p:cNvPr>
          <p:cNvPicPr>
            <a:picLocks noChangeAspect="1"/>
          </p:cNvPicPr>
          <p:nvPr/>
        </p:nvPicPr>
        <p:blipFill>
          <a:blip r:embed="rId3"/>
          <a:stretch>
            <a:fillRect/>
          </a:stretch>
        </p:blipFill>
        <p:spPr>
          <a:xfrm>
            <a:off x="0" y="1108364"/>
            <a:ext cx="12192000" cy="5238361"/>
          </a:xfrm>
          <a:prstGeom prst="rect">
            <a:avLst/>
          </a:prstGeom>
        </p:spPr>
      </p:pic>
    </p:spTree>
    <p:extLst>
      <p:ext uri="{BB962C8B-B14F-4D97-AF65-F5344CB8AC3E}">
        <p14:creationId xmlns:p14="http://schemas.microsoft.com/office/powerpoint/2010/main" val="2237298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24-07-2023</a:t>
            </a:r>
            <a:endParaRPr lang="en-IN" dirty="0"/>
          </a:p>
        </p:txBody>
      </p:sp>
      <p:pic>
        <p:nvPicPr>
          <p:cNvPr id="4" name="Picture 3">
            <a:extLst>
              <a:ext uri="{FF2B5EF4-FFF2-40B4-BE49-F238E27FC236}">
                <a16:creationId xmlns:a16="http://schemas.microsoft.com/office/drawing/2014/main" id="{8845B2C5-BBDF-CDE0-1388-EAEE9DBBB116}"/>
              </a:ext>
            </a:extLst>
          </p:cNvPr>
          <p:cNvPicPr>
            <a:picLocks noChangeAspect="1"/>
          </p:cNvPicPr>
          <p:nvPr/>
        </p:nvPicPr>
        <p:blipFill>
          <a:blip r:embed="rId3"/>
          <a:stretch>
            <a:fillRect/>
          </a:stretch>
        </p:blipFill>
        <p:spPr>
          <a:xfrm>
            <a:off x="0" y="794540"/>
            <a:ext cx="12192000" cy="5556596"/>
          </a:xfrm>
          <a:prstGeom prst="rect">
            <a:avLst/>
          </a:prstGeom>
        </p:spPr>
      </p:pic>
    </p:spTree>
    <p:extLst>
      <p:ext uri="{BB962C8B-B14F-4D97-AF65-F5344CB8AC3E}">
        <p14:creationId xmlns:p14="http://schemas.microsoft.com/office/powerpoint/2010/main" val="2843086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r>
              <a:rPr lang="en-US" dirty="0"/>
              <a:t>Overall market -&gt;Market will be bearish next day with 19700 acting as the best resistance and 19550 acting as the best support .</a:t>
            </a:r>
          </a:p>
          <a:p>
            <a:pPr marL="171450" indent="-171450"/>
            <a:r>
              <a:rPr lang="en-US" dirty="0"/>
              <a:t>Last 45 mins-&gt;bearish and 19700 acting as the best resistance.</a:t>
            </a:r>
          </a:p>
          <a:p>
            <a:pPr marL="171450" indent="-171450">
              <a:buFont typeface="Arial" panose="020B0604020202020204" pitchFamily="34" charset="0"/>
              <a:buChar char="•"/>
            </a:pPr>
            <a:r>
              <a:rPr lang="en-US" dirty="0"/>
              <a:t>My Vote-&gt;Bearish with 19700 acting as the best resistance.</a:t>
            </a:r>
            <a:endParaRPr lang="en-IN" dirty="0"/>
          </a:p>
        </p:txBody>
      </p:sp>
    </p:spTree>
    <p:extLst>
      <p:ext uri="{BB962C8B-B14F-4D97-AF65-F5344CB8AC3E}">
        <p14:creationId xmlns:p14="http://schemas.microsoft.com/office/powerpoint/2010/main" val="597626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591620" y="115367"/>
            <a:ext cx="10515600" cy="743239"/>
          </a:xfrm>
        </p:spPr>
        <p:txBody>
          <a:bodyPr/>
          <a:lstStyle/>
          <a:p>
            <a:r>
              <a:rPr lang="en-US" dirty="0"/>
              <a:t>25-07-2023</a:t>
            </a:r>
            <a:endParaRPr lang="en-IN" dirty="0"/>
          </a:p>
        </p:txBody>
      </p:sp>
      <p:graphicFrame>
        <p:nvGraphicFramePr>
          <p:cNvPr id="3" name="Table 2">
            <a:extLst>
              <a:ext uri="{FF2B5EF4-FFF2-40B4-BE49-F238E27FC236}">
                <a16:creationId xmlns:a16="http://schemas.microsoft.com/office/drawing/2014/main" id="{AE33954C-8182-1FC8-9B58-2A133E46A101}"/>
              </a:ext>
            </a:extLst>
          </p:cNvPr>
          <p:cNvGraphicFramePr>
            <a:graphicFrameLocks noGrp="1"/>
          </p:cNvGraphicFramePr>
          <p:nvPr>
            <p:extLst>
              <p:ext uri="{D42A27DB-BD31-4B8C-83A1-F6EECF244321}">
                <p14:modId xmlns:p14="http://schemas.microsoft.com/office/powerpoint/2010/main" val="2304796792"/>
              </p:ext>
            </p:extLst>
          </p:nvPr>
        </p:nvGraphicFramePr>
        <p:xfrm>
          <a:off x="443066" y="927484"/>
          <a:ext cx="11522792" cy="2501520"/>
        </p:xfrm>
        <a:graphic>
          <a:graphicData uri="http://schemas.openxmlformats.org/drawingml/2006/table">
            <a:tbl>
              <a:tblPr/>
              <a:tblGrid>
                <a:gridCol w="876561">
                  <a:extLst>
                    <a:ext uri="{9D8B030D-6E8A-4147-A177-3AD203B41FA5}">
                      <a16:colId xmlns:a16="http://schemas.microsoft.com/office/drawing/2014/main" val="1448953865"/>
                    </a:ext>
                  </a:extLst>
                </a:gridCol>
                <a:gridCol w="1498122">
                  <a:extLst>
                    <a:ext uri="{9D8B030D-6E8A-4147-A177-3AD203B41FA5}">
                      <a16:colId xmlns:a16="http://schemas.microsoft.com/office/drawing/2014/main" val="2028135751"/>
                    </a:ext>
                  </a:extLst>
                </a:gridCol>
                <a:gridCol w="1577810">
                  <a:extLst>
                    <a:ext uri="{9D8B030D-6E8A-4147-A177-3AD203B41FA5}">
                      <a16:colId xmlns:a16="http://schemas.microsoft.com/office/drawing/2014/main" val="1526799331"/>
                    </a:ext>
                  </a:extLst>
                </a:gridCol>
                <a:gridCol w="1514060">
                  <a:extLst>
                    <a:ext uri="{9D8B030D-6E8A-4147-A177-3AD203B41FA5}">
                      <a16:colId xmlns:a16="http://schemas.microsoft.com/office/drawing/2014/main" val="1010732841"/>
                    </a:ext>
                  </a:extLst>
                </a:gridCol>
                <a:gridCol w="1593747">
                  <a:extLst>
                    <a:ext uri="{9D8B030D-6E8A-4147-A177-3AD203B41FA5}">
                      <a16:colId xmlns:a16="http://schemas.microsoft.com/office/drawing/2014/main" val="4200303687"/>
                    </a:ext>
                  </a:extLst>
                </a:gridCol>
                <a:gridCol w="1131560">
                  <a:extLst>
                    <a:ext uri="{9D8B030D-6E8A-4147-A177-3AD203B41FA5}">
                      <a16:colId xmlns:a16="http://schemas.microsoft.com/office/drawing/2014/main" val="2547028005"/>
                    </a:ext>
                  </a:extLst>
                </a:gridCol>
                <a:gridCol w="1657497">
                  <a:extLst>
                    <a:ext uri="{9D8B030D-6E8A-4147-A177-3AD203B41FA5}">
                      <a16:colId xmlns:a16="http://schemas.microsoft.com/office/drawing/2014/main" val="1954028208"/>
                    </a:ext>
                  </a:extLst>
                </a:gridCol>
                <a:gridCol w="1673435">
                  <a:extLst>
                    <a:ext uri="{9D8B030D-6E8A-4147-A177-3AD203B41FA5}">
                      <a16:colId xmlns:a16="http://schemas.microsoft.com/office/drawing/2014/main" val="923742461"/>
                    </a:ext>
                  </a:extLst>
                </a:gridCol>
              </a:tblGrid>
              <a:tr h="17868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CE_OI_03:32:43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CE_LTP_03:32:43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CE_OI_09:19:11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CE_LTP_09:19:11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Conclusion_Call_side</a:t>
                      </a:r>
                    </a:p>
                  </a:txBody>
                  <a:tcPr marL="9525" marR="9525" marT="9525" marB="0" anchor="b">
                    <a:lnL>
                      <a:noFill/>
                    </a:lnL>
                    <a:lnR>
                      <a:noFill/>
                    </a:lnR>
                    <a:lnT>
                      <a:noFill/>
                    </a:lnT>
                    <a:lnB>
                      <a:noFill/>
                    </a:lnB>
                  </a:tcPr>
                </a:tc>
                <a:extLst>
                  <a:ext uri="{0D108BD9-81ED-4DB2-BD59-A6C34878D82A}">
                    <a16:rowId xmlns:a16="http://schemas.microsoft.com/office/drawing/2014/main" val="2169730710"/>
                  </a:ext>
                </a:extLst>
              </a:tr>
              <a:tr h="17868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298.45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13168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-17.85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149669205"/>
                  </a:ext>
                </a:extLst>
              </a:tr>
              <a:tr h="17868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273.35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174398961"/>
                  </a:ext>
                </a:extLst>
              </a:tr>
              <a:tr h="17868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38735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38172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290015857"/>
                  </a:ext>
                </a:extLst>
              </a:tr>
              <a:tr h="17868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161.75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6556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35524152"/>
                  </a:ext>
                </a:extLst>
              </a:tr>
              <a:tr h="17868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45384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124.25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27881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441514422"/>
                  </a:ext>
                </a:extLst>
              </a:tr>
              <a:tr h="17868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48055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91.1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26967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116.25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21088</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-25.15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607541420"/>
                  </a:ext>
                </a:extLst>
              </a:tr>
              <a:tr h="17868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228515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178669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49846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-22.4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473648114"/>
                  </a:ext>
                </a:extLst>
              </a:tr>
              <a:tr h="17868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116791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89378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64.95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27413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819828322"/>
                  </a:ext>
                </a:extLst>
              </a:tr>
              <a:tr h="17868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261701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247876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46.85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13825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-18.45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719676187"/>
                  </a:ext>
                </a:extLst>
              </a:tr>
              <a:tr h="178680">
                <a:tc>
                  <a:txBody>
                    <a:bodyPr/>
                    <a:lstStyle/>
                    <a:p>
                      <a:pPr algn="r" fontAlgn="b"/>
                      <a:r>
                        <a:rPr lang="en-IN" sz="1100" b="0" i="0" u="none" strike="noStrike">
                          <a:solidFill>
                            <a:srgbClr val="000000"/>
                          </a:solidFill>
                          <a:effectLs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129206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123643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-14.25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71376410"/>
                  </a:ext>
                </a:extLst>
              </a:tr>
              <a:tr h="17868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204184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209911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456973908"/>
                  </a:ext>
                </a:extLst>
              </a:tr>
              <a:tr h="17868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115733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91438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24295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-9.85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863394397"/>
                  </a:ext>
                </a:extLst>
              </a:tr>
              <a:tr h="17868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225695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214990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10705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-6.95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22589937"/>
                  </a:ext>
                </a:extLst>
              </a:tr>
            </a:tbl>
          </a:graphicData>
        </a:graphic>
      </p:graphicFrame>
      <p:graphicFrame>
        <p:nvGraphicFramePr>
          <p:cNvPr id="4" name="Table 3">
            <a:extLst>
              <a:ext uri="{FF2B5EF4-FFF2-40B4-BE49-F238E27FC236}">
                <a16:creationId xmlns:a16="http://schemas.microsoft.com/office/drawing/2014/main" id="{1F8F1330-E18B-DEF4-4275-0D5FA1DF16F5}"/>
              </a:ext>
            </a:extLst>
          </p:cNvPr>
          <p:cNvGraphicFramePr>
            <a:graphicFrameLocks noGrp="1"/>
          </p:cNvGraphicFramePr>
          <p:nvPr>
            <p:extLst>
              <p:ext uri="{D42A27DB-BD31-4B8C-83A1-F6EECF244321}">
                <p14:modId xmlns:p14="http://schemas.microsoft.com/office/powerpoint/2010/main" val="3614910236"/>
              </p:ext>
            </p:extLst>
          </p:nvPr>
        </p:nvGraphicFramePr>
        <p:xfrm>
          <a:off x="443066" y="3867330"/>
          <a:ext cx="11522793" cy="2667000"/>
        </p:xfrm>
        <a:graphic>
          <a:graphicData uri="http://schemas.openxmlformats.org/drawingml/2006/table">
            <a:tbl>
              <a:tblPr/>
              <a:tblGrid>
                <a:gridCol w="877775">
                  <a:extLst>
                    <a:ext uri="{9D8B030D-6E8A-4147-A177-3AD203B41FA5}">
                      <a16:colId xmlns:a16="http://schemas.microsoft.com/office/drawing/2014/main" val="1762217428"/>
                    </a:ext>
                  </a:extLst>
                </a:gridCol>
                <a:gridCol w="1500197">
                  <a:extLst>
                    <a:ext uri="{9D8B030D-6E8A-4147-A177-3AD203B41FA5}">
                      <a16:colId xmlns:a16="http://schemas.microsoft.com/office/drawing/2014/main" val="2068592659"/>
                    </a:ext>
                  </a:extLst>
                </a:gridCol>
                <a:gridCol w="1579995">
                  <a:extLst>
                    <a:ext uri="{9D8B030D-6E8A-4147-A177-3AD203B41FA5}">
                      <a16:colId xmlns:a16="http://schemas.microsoft.com/office/drawing/2014/main" val="2198990486"/>
                    </a:ext>
                  </a:extLst>
                </a:gridCol>
                <a:gridCol w="1516157">
                  <a:extLst>
                    <a:ext uri="{9D8B030D-6E8A-4147-A177-3AD203B41FA5}">
                      <a16:colId xmlns:a16="http://schemas.microsoft.com/office/drawing/2014/main" val="1638914617"/>
                    </a:ext>
                  </a:extLst>
                </a:gridCol>
                <a:gridCol w="1595955">
                  <a:extLst>
                    <a:ext uri="{9D8B030D-6E8A-4147-A177-3AD203B41FA5}">
                      <a16:colId xmlns:a16="http://schemas.microsoft.com/office/drawing/2014/main" val="2864206742"/>
                    </a:ext>
                  </a:extLst>
                </a:gridCol>
                <a:gridCol w="1133128">
                  <a:extLst>
                    <a:ext uri="{9D8B030D-6E8A-4147-A177-3AD203B41FA5}">
                      <a16:colId xmlns:a16="http://schemas.microsoft.com/office/drawing/2014/main" val="2037290166"/>
                    </a:ext>
                  </a:extLst>
                </a:gridCol>
                <a:gridCol w="1659793">
                  <a:extLst>
                    <a:ext uri="{9D8B030D-6E8A-4147-A177-3AD203B41FA5}">
                      <a16:colId xmlns:a16="http://schemas.microsoft.com/office/drawing/2014/main" val="1992548746"/>
                    </a:ext>
                  </a:extLst>
                </a:gridCol>
                <a:gridCol w="1659793">
                  <a:extLst>
                    <a:ext uri="{9D8B030D-6E8A-4147-A177-3AD203B41FA5}">
                      <a16:colId xmlns:a16="http://schemas.microsoft.com/office/drawing/2014/main" val="2744622168"/>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PE_OI_03:32:43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PE_LTP_03:32:43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PE_OI_09:19:11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PE_LTP_09:19:11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Conclusion_Put_side</a:t>
                      </a:r>
                    </a:p>
                  </a:txBody>
                  <a:tcPr marL="9525" marR="9525" marT="9525" marB="0" anchor="b">
                    <a:lnL>
                      <a:noFill/>
                    </a:lnL>
                    <a:lnR>
                      <a:noFill/>
                    </a:lnR>
                    <a:lnT>
                      <a:noFill/>
                    </a:lnT>
                    <a:lnB>
                      <a:noFill/>
                    </a:lnB>
                  </a:tcPr>
                </a:tc>
                <a:extLst>
                  <a:ext uri="{0D108BD9-81ED-4DB2-BD59-A6C34878D82A}">
                    <a16:rowId xmlns:a16="http://schemas.microsoft.com/office/drawing/2014/main" val="4284213743"/>
                  </a:ext>
                </a:extLst>
              </a:tr>
              <a:tr h="190500">
                <a:tc>
                  <a:txBody>
                    <a:bodyPr/>
                    <a:lstStyle/>
                    <a:p>
                      <a:pPr algn="r" fontAlgn="b"/>
                      <a:r>
                        <a:rPr lang="en-IN" sz="1100" b="0" i="0" u="none" strike="noStrike">
                          <a:solidFill>
                            <a:srgbClr val="000000"/>
                          </a:solidFill>
                          <a:effectLst/>
                          <a:latin typeface="Calibri" panose="020F0502020204030204" pitchFamily="34" charset="0"/>
                        </a:rPr>
                        <a:t>19400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130465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110656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19809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916218365"/>
                  </a:ext>
                </a:extLst>
              </a:tr>
              <a:tr h="190500">
                <a:tc>
                  <a:txBody>
                    <a:bodyPr/>
                    <a:lstStyle/>
                    <a:p>
                      <a:pPr algn="r" fontAlgn="b"/>
                      <a:r>
                        <a:rPr lang="en-IN" sz="1100" b="0" i="0" u="none" strike="noStrike">
                          <a:solidFill>
                            <a:srgbClr val="000000"/>
                          </a:solidFill>
                          <a:effectLst/>
                          <a:latin typeface="Calibri" panose="020F0502020204030204" pitchFamily="34" charset="0"/>
                        </a:rPr>
                        <a:t>19450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88976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51513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37463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-6.95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324640709"/>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162595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125977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36618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-8.2</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66762749"/>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66164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42801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23363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93424535"/>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121939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89008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32931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-10.4</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835208286"/>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79174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47.35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54135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25039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-10.35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19863718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154553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70.05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145686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78.35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8867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-8.3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0108299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42652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99.85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45727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106.55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961271047"/>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76307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121193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-44886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499585904"/>
                  </a:ext>
                </a:extLst>
              </a:tr>
              <a:tr h="190500">
                <a:tc>
                  <a:txBody>
                    <a:bodyPr/>
                    <a:lstStyle/>
                    <a:p>
                      <a:pPr algn="r" fontAlgn="b"/>
                      <a:r>
                        <a:rPr lang="en-IN" sz="1100" b="0" i="0" u="none" strike="noStrike">
                          <a:solidFill>
                            <a:srgbClr val="000000"/>
                          </a:solidFill>
                          <a:effectLs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24262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27107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77653613"/>
                  </a:ext>
                </a:extLst>
              </a:tr>
              <a:tr h="190500">
                <a:tc>
                  <a:txBody>
                    <a:bodyPr/>
                    <a:lstStyle/>
                    <a:p>
                      <a:pPr algn="r" fontAlgn="b"/>
                      <a:r>
                        <a:rPr lang="en-IN" sz="1100" b="0" i="0" u="none" strike="noStrike">
                          <a:solidFill>
                            <a:srgbClr val="000000"/>
                          </a:solidFill>
                          <a:effectLs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42629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52921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214.65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-10292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1.75</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4175326310"/>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11687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257.45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686072422"/>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26451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7.15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979508778"/>
                  </a:ext>
                </a:extLst>
              </a:tr>
            </a:tbl>
          </a:graphicData>
        </a:graphic>
      </p:graphicFrame>
    </p:spTree>
    <p:extLst>
      <p:ext uri="{BB962C8B-B14F-4D97-AF65-F5344CB8AC3E}">
        <p14:creationId xmlns:p14="http://schemas.microsoft.com/office/powerpoint/2010/main" val="754018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25-07-2023</a:t>
            </a:r>
            <a:endParaRPr lang="en-IN" dirty="0"/>
          </a:p>
        </p:txBody>
      </p:sp>
      <p:pic>
        <p:nvPicPr>
          <p:cNvPr id="4" name="Picture 3">
            <a:extLst>
              <a:ext uri="{FF2B5EF4-FFF2-40B4-BE49-F238E27FC236}">
                <a16:creationId xmlns:a16="http://schemas.microsoft.com/office/drawing/2014/main" id="{FAD9D83E-860D-C278-14ED-E4559747D6E2}"/>
              </a:ext>
            </a:extLst>
          </p:cNvPr>
          <p:cNvPicPr>
            <a:picLocks noChangeAspect="1"/>
          </p:cNvPicPr>
          <p:nvPr/>
        </p:nvPicPr>
        <p:blipFill>
          <a:blip r:embed="rId3"/>
          <a:stretch>
            <a:fillRect/>
          </a:stretch>
        </p:blipFill>
        <p:spPr>
          <a:xfrm>
            <a:off x="0" y="1108364"/>
            <a:ext cx="12192000" cy="5560776"/>
          </a:xfrm>
          <a:prstGeom prst="rect">
            <a:avLst/>
          </a:prstGeom>
        </p:spPr>
      </p:pic>
    </p:spTree>
    <p:extLst>
      <p:ext uri="{BB962C8B-B14F-4D97-AF65-F5344CB8AC3E}">
        <p14:creationId xmlns:p14="http://schemas.microsoft.com/office/powerpoint/2010/main" val="1191664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25-07-2023</a:t>
            </a:r>
            <a:endParaRPr lang="en-IN" dirty="0"/>
          </a:p>
        </p:txBody>
      </p:sp>
      <p:pic>
        <p:nvPicPr>
          <p:cNvPr id="5" name="Picture 4">
            <a:extLst>
              <a:ext uri="{FF2B5EF4-FFF2-40B4-BE49-F238E27FC236}">
                <a16:creationId xmlns:a16="http://schemas.microsoft.com/office/drawing/2014/main" id="{B57312B6-5167-6FB8-F832-3538E741E28B}"/>
              </a:ext>
            </a:extLst>
          </p:cNvPr>
          <p:cNvPicPr>
            <a:picLocks noChangeAspect="1"/>
          </p:cNvPicPr>
          <p:nvPr/>
        </p:nvPicPr>
        <p:blipFill>
          <a:blip r:embed="rId3"/>
          <a:stretch>
            <a:fillRect/>
          </a:stretch>
        </p:blipFill>
        <p:spPr>
          <a:xfrm>
            <a:off x="0" y="885747"/>
            <a:ext cx="12192000" cy="5833270"/>
          </a:xfrm>
          <a:prstGeom prst="rect">
            <a:avLst/>
          </a:prstGeom>
        </p:spPr>
      </p:pic>
    </p:spTree>
    <p:extLst>
      <p:ext uri="{BB962C8B-B14F-4D97-AF65-F5344CB8AC3E}">
        <p14:creationId xmlns:p14="http://schemas.microsoft.com/office/powerpoint/2010/main" val="3436181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buFont typeface="Arial" panose="020B0604020202020204" pitchFamily="34" charset="0"/>
              <a:buChar char="•"/>
            </a:pPr>
            <a:r>
              <a:rPr lang="en-US" dirty="0"/>
              <a:t>Overall market -&gt;19700 is the good resistance and the 19650 is the good support. Market may remain may remain mild bearish</a:t>
            </a:r>
          </a:p>
          <a:p>
            <a:pPr marL="171450" indent="-171450"/>
            <a:r>
              <a:rPr lang="en-US" dirty="0"/>
              <a:t>Last 45 mins-&gt;Long covering at 19700 and 19800 strike price on call side implies bearish sign and long covering at 19700 strike price on put side implies mild bullish sign and shot build up on the lower strike price.</a:t>
            </a:r>
          </a:p>
          <a:p>
            <a:pPr marL="171450" indent="-171450"/>
            <a:r>
              <a:rPr lang="en-US" dirty="0"/>
              <a:t>My Vote-&gt;bearish market as there is shot build up on the call side and 19700 as the good resistance and 19650 as the good support. </a:t>
            </a:r>
            <a:endParaRPr lang="en-IN" dirty="0"/>
          </a:p>
        </p:txBody>
      </p:sp>
    </p:spTree>
    <p:extLst>
      <p:ext uri="{BB962C8B-B14F-4D97-AF65-F5344CB8AC3E}">
        <p14:creationId xmlns:p14="http://schemas.microsoft.com/office/powerpoint/2010/main" val="151112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61E3-E6F4-D8BF-24E9-6E49E199A810}"/>
              </a:ext>
            </a:extLst>
          </p:cNvPr>
          <p:cNvSpPr>
            <a:spLocks noGrp="1"/>
          </p:cNvSpPr>
          <p:nvPr>
            <p:ph type="title"/>
          </p:nvPr>
        </p:nvSpPr>
        <p:spPr>
          <a:xfrm>
            <a:off x="838200" y="365125"/>
            <a:ext cx="10515600" cy="610821"/>
          </a:xfrm>
        </p:spPr>
        <p:txBody>
          <a:bodyPr>
            <a:normAutofit fontScale="90000"/>
          </a:bodyPr>
          <a:lstStyle/>
          <a:p>
            <a:r>
              <a:rPr lang="en-US" sz="4400" dirty="0"/>
              <a:t>24-05-2023</a:t>
            </a:r>
            <a:endParaRPr lang="en-IN" dirty="0"/>
          </a:p>
        </p:txBody>
      </p:sp>
      <p:pic>
        <p:nvPicPr>
          <p:cNvPr id="4" name="Picture 3">
            <a:extLst>
              <a:ext uri="{FF2B5EF4-FFF2-40B4-BE49-F238E27FC236}">
                <a16:creationId xmlns:a16="http://schemas.microsoft.com/office/drawing/2014/main" id="{0E320B8A-D268-CFB9-83EC-A116EB5CC4BD}"/>
              </a:ext>
            </a:extLst>
          </p:cNvPr>
          <p:cNvPicPr>
            <a:picLocks noChangeAspect="1"/>
          </p:cNvPicPr>
          <p:nvPr/>
        </p:nvPicPr>
        <p:blipFill>
          <a:blip r:embed="rId3"/>
          <a:stretch>
            <a:fillRect/>
          </a:stretch>
        </p:blipFill>
        <p:spPr>
          <a:xfrm>
            <a:off x="0" y="975946"/>
            <a:ext cx="12192000" cy="5238525"/>
          </a:xfrm>
          <a:prstGeom prst="rect">
            <a:avLst/>
          </a:prstGeom>
        </p:spPr>
      </p:pic>
    </p:spTree>
    <p:extLst>
      <p:ext uri="{BB962C8B-B14F-4D97-AF65-F5344CB8AC3E}">
        <p14:creationId xmlns:p14="http://schemas.microsoft.com/office/powerpoint/2010/main" val="949832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591620" y="115367"/>
            <a:ext cx="10515600" cy="743239"/>
          </a:xfrm>
        </p:spPr>
        <p:txBody>
          <a:bodyPr/>
          <a:lstStyle/>
          <a:p>
            <a:r>
              <a:rPr lang="en-US" dirty="0"/>
              <a:t>26-07-2023</a:t>
            </a:r>
            <a:endParaRPr lang="en-IN" dirty="0"/>
          </a:p>
        </p:txBody>
      </p:sp>
      <p:graphicFrame>
        <p:nvGraphicFramePr>
          <p:cNvPr id="5" name="Table 4">
            <a:extLst>
              <a:ext uri="{FF2B5EF4-FFF2-40B4-BE49-F238E27FC236}">
                <a16:creationId xmlns:a16="http://schemas.microsoft.com/office/drawing/2014/main" id="{E5974FFB-A05B-E890-B6C4-D9D562E4D231}"/>
              </a:ext>
            </a:extLst>
          </p:cNvPr>
          <p:cNvGraphicFramePr>
            <a:graphicFrameLocks noGrp="1"/>
          </p:cNvGraphicFramePr>
          <p:nvPr>
            <p:extLst>
              <p:ext uri="{D42A27DB-BD31-4B8C-83A1-F6EECF244321}">
                <p14:modId xmlns:p14="http://schemas.microsoft.com/office/powerpoint/2010/main" val="264986336"/>
              </p:ext>
            </p:extLst>
          </p:nvPr>
        </p:nvGraphicFramePr>
        <p:xfrm>
          <a:off x="591619" y="1006143"/>
          <a:ext cx="11413568" cy="2667000"/>
        </p:xfrm>
        <a:graphic>
          <a:graphicData uri="http://schemas.openxmlformats.org/drawingml/2006/table">
            <a:tbl>
              <a:tblPr/>
              <a:tblGrid>
                <a:gridCol w="868252">
                  <a:extLst>
                    <a:ext uri="{9D8B030D-6E8A-4147-A177-3AD203B41FA5}">
                      <a16:colId xmlns:a16="http://schemas.microsoft.com/office/drawing/2014/main" val="4035699258"/>
                    </a:ext>
                  </a:extLst>
                </a:gridCol>
                <a:gridCol w="1483922">
                  <a:extLst>
                    <a:ext uri="{9D8B030D-6E8A-4147-A177-3AD203B41FA5}">
                      <a16:colId xmlns:a16="http://schemas.microsoft.com/office/drawing/2014/main" val="2204934853"/>
                    </a:ext>
                  </a:extLst>
                </a:gridCol>
                <a:gridCol w="1562854">
                  <a:extLst>
                    <a:ext uri="{9D8B030D-6E8A-4147-A177-3AD203B41FA5}">
                      <a16:colId xmlns:a16="http://schemas.microsoft.com/office/drawing/2014/main" val="991127943"/>
                    </a:ext>
                  </a:extLst>
                </a:gridCol>
                <a:gridCol w="1499708">
                  <a:extLst>
                    <a:ext uri="{9D8B030D-6E8A-4147-A177-3AD203B41FA5}">
                      <a16:colId xmlns:a16="http://schemas.microsoft.com/office/drawing/2014/main" val="4225972662"/>
                    </a:ext>
                  </a:extLst>
                </a:gridCol>
                <a:gridCol w="1578640">
                  <a:extLst>
                    <a:ext uri="{9D8B030D-6E8A-4147-A177-3AD203B41FA5}">
                      <a16:colId xmlns:a16="http://schemas.microsoft.com/office/drawing/2014/main" val="2603959114"/>
                    </a:ext>
                  </a:extLst>
                </a:gridCol>
                <a:gridCol w="1120834">
                  <a:extLst>
                    <a:ext uri="{9D8B030D-6E8A-4147-A177-3AD203B41FA5}">
                      <a16:colId xmlns:a16="http://schemas.microsoft.com/office/drawing/2014/main" val="2391438351"/>
                    </a:ext>
                  </a:extLst>
                </a:gridCol>
                <a:gridCol w="1641786">
                  <a:extLst>
                    <a:ext uri="{9D8B030D-6E8A-4147-A177-3AD203B41FA5}">
                      <a16:colId xmlns:a16="http://schemas.microsoft.com/office/drawing/2014/main" val="3647028038"/>
                    </a:ext>
                  </a:extLst>
                </a:gridCol>
                <a:gridCol w="1657572">
                  <a:extLst>
                    <a:ext uri="{9D8B030D-6E8A-4147-A177-3AD203B41FA5}">
                      <a16:colId xmlns:a16="http://schemas.microsoft.com/office/drawing/2014/main" val="3576107182"/>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CE_OI_03:32:51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CE_LTP_03:32:51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CE_OI_09:19:22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CE_LTP_09:19:22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Conclusion_Call_side</a:t>
                      </a:r>
                    </a:p>
                  </a:txBody>
                  <a:tcPr marL="9525" marR="9525" marT="9525" marB="0" anchor="b">
                    <a:lnL>
                      <a:noFill/>
                    </a:lnL>
                    <a:lnR>
                      <a:noFill/>
                    </a:lnR>
                    <a:lnT>
                      <a:noFill/>
                    </a:lnT>
                    <a:lnB>
                      <a:noFill/>
                    </a:lnB>
                  </a:tcPr>
                </a:tc>
                <a:extLst>
                  <a:ext uri="{0D108BD9-81ED-4DB2-BD59-A6C34878D82A}">
                    <a16:rowId xmlns:a16="http://schemas.microsoft.com/office/drawing/2014/main" val="1708477610"/>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32213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38986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-6773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47.7</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3897012512"/>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7474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184.7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44.3</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580567227"/>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29717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43582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-13865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2407929918"/>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20119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43777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106.95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-23658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967124676"/>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80591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217451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-136860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160876758"/>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102444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112960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50.75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-10516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17.05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63749387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281583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257458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24125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11.55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324992485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183197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131465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19.25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51732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7.75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highlight>
                            <a:srgbClr val="FFFF00"/>
                          </a:highligh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707895460"/>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268946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15.85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204133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64813</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4.65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Long </a:t>
                      </a:r>
                      <a:r>
                        <a:rPr lang="en-IN" sz="1100" b="0" i="0" u="none" strike="noStrike" dirty="0" err="1">
                          <a:solidFill>
                            <a:srgbClr val="00B050"/>
                          </a:solidFill>
                          <a:effectLst/>
                          <a:highlight>
                            <a:srgbClr val="FFFF00"/>
                          </a:highlight>
                          <a:latin typeface="Calibri" panose="020F0502020204030204" pitchFamily="34" charset="0"/>
                        </a:rPr>
                        <a:t>BuildUP</a:t>
                      </a:r>
                      <a:endParaRPr lang="en-IN" sz="1100" b="0" i="0" u="none" strike="noStrike" dirty="0">
                        <a:solidFill>
                          <a:srgbClr val="00B050"/>
                        </a:solidFill>
                        <a:effectLst/>
                        <a:highlight>
                          <a:srgbClr val="FFFF00"/>
                        </a:highligh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68297712"/>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148425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116819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31606</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Long </a:t>
                      </a:r>
                      <a:r>
                        <a:rPr lang="en-IN" sz="1100" b="0" i="0" u="none" strike="noStrike" dirty="0" err="1">
                          <a:solidFill>
                            <a:srgbClr val="00B050"/>
                          </a:solidFill>
                          <a:effectLst/>
                          <a:latin typeface="Calibri" panose="020F0502020204030204" pitchFamily="34" charset="0"/>
                        </a:rPr>
                        <a:t>BuildUP</a:t>
                      </a:r>
                      <a:endParaRPr lang="en-IN" sz="1100" b="0" i="0" u="none" strike="noStrike" dirty="0">
                        <a:solidFill>
                          <a:srgbClr val="00B05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219323541"/>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284987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229384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55603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BuildUP</a:t>
                      </a:r>
                    </a:p>
                  </a:txBody>
                  <a:tcPr marL="9525" marR="9525" marT="9525" marB="0" anchor="b">
                    <a:lnL>
                      <a:noFill/>
                    </a:lnL>
                    <a:lnR>
                      <a:noFill/>
                    </a:lnR>
                    <a:lnT>
                      <a:noFill/>
                    </a:lnT>
                    <a:lnB>
                      <a:noFill/>
                    </a:lnB>
                  </a:tcPr>
                </a:tc>
                <a:extLst>
                  <a:ext uri="{0D108BD9-81ED-4DB2-BD59-A6C34878D82A}">
                    <a16:rowId xmlns:a16="http://schemas.microsoft.com/office/drawing/2014/main" val="1864004085"/>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136211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76816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59395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tc>
                  <a:txBody>
                    <a:bodyPr/>
                    <a:lstStyle/>
                    <a:p>
                      <a:pPr algn="l" fontAlgn="b"/>
                      <a:r>
                        <a:rPr lang="en-IN" sz="1100" b="0" i="0" u="none" strike="noStrike">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933920044"/>
                  </a:ext>
                </a:extLst>
              </a:tr>
              <a:tr h="190500">
                <a:tc>
                  <a:txBody>
                    <a:bodyPr/>
                    <a:lstStyle/>
                    <a:p>
                      <a:pPr algn="r" fontAlgn="b"/>
                      <a:r>
                        <a:rPr lang="en-IN" sz="1100" b="0" i="0" u="none" strike="noStrike">
                          <a:solidFill>
                            <a:srgbClr val="000000"/>
                          </a:solidFill>
                          <a:effectLst/>
                          <a:latin typeface="Calibri" panose="020F0502020204030204" pitchFamily="34" charset="0"/>
                        </a:rPr>
                        <a:t>20100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168321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132778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35543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-0.35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FF000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03216251"/>
                  </a:ext>
                </a:extLst>
              </a:tr>
            </a:tbl>
          </a:graphicData>
        </a:graphic>
      </p:graphicFrame>
      <p:graphicFrame>
        <p:nvGraphicFramePr>
          <p:cNvPr id="6" name="Table 5">
            <a:extLst>
              <a:ext uri="{FF2B5EF4-FFF2-40B4-BE49-F238E27FC236}">
                <a16:creationId xmlns:a16="http://schemas.microsoft.com/office/drawing/2014/main" id="{4BADD55D-85B7-7F27-3B7E-5D76349F5737}"/>
              </a:ext>
            </a:extLst>
          </p:cNvPr>
          <p:cNvGraphicFramePr>
            <a:graphicFrameLocks noGrp="1"/>
          </p:cNvGraphicFramePr>
          <p:nvPr>
            <p:extLst>
              <p:ext uri="{D42A27DB-BD31-4B8C-83A1-F6EECF244321}">
                <p14:modId xmlns:p14="http://schemas.microsoft.com/office/powerpoint/2010/main" val="1253192475"/>
              </p:ext>
            </p:extLst>
          </p:nvPr>
        </p:nvGraphicFramePr>
        <p:xfrm>
          <a:off x="591619" y="3820680"/>
          <a:ext cx="11275917" cy="2667000"/>
        </p:xfrm>
        <a:graphic>
          <a:graphicData uri="http://schemas.openxmlformats.org/drawingml/2006/table">
            <a:tbl>
              <a:tblPr/>
              <a:tblGrid>
                <a:gridCol w="858969">
                  <a:extLst>
                    <a:ext uri="{9D8B030D-6E8A-4147-A177-3AD203B41FA5}">
                      <a16:colId xmlns:a16="http://schemas.microsoft.com/office/drawing/2014/main" val="4184277981"/>
                    </a:ext>
                  </a:extLst>
                </a:gridCol>
                <a:gridCol w="1468056">
                  <a:extLst>
                    <a:ext uri="{9D8B030D-6E8A-4147-A177-3AD203B41FA5}">
                      <a16:colId xmlns:a16="http://schemas.microsoft.com/office/drawing/2014/main" val="1702172039"/>
                    </a:ext>
                  </a:extLst>
                </a:gridCol>
                <a:gridCol w="1546144">
                  <a:extLst>
                    <a:ext uri="{9D8B030D-6E8A-4147-A177-3AD203B41FA5}">
                      <a16:colId xmlns:a16="http://schemas.microsoft.com/office/drawing/2014/main" val="4177353015"/>
                    </a:ext>
                  </a:extLst>
                </a:gridCol>
                <a:gridCol w="1483673">
                  <a:extLst>
                    <a:ext uri="{9D8B030D-6E8A-4147-A177-3AD203B41FA5}">
                      <a16:colId xmlns:a16="http://schemas.microsoft.com/office/drawing/2014/main" val="1039852740"/>
                    </a:ext>
                  </a:extLst>
                </a:gridCol>
                <a:gridCol w="1561761">
                  <a:extLst>
                    <a:ext uri="{9D8B030D-6E8A-4147-A177-3AD203B41FA5}">
                      <a16:colId xmlns:a16="http://schemas.microsoft.com/office/drawing/2014/main" val="920031047"/>
                    </a:ext>
                  </a:extLst>
                </a:gridCol>
                <a:gridCol w="1108850">
                  <a:extLst>
                    <a:ext uri="{9D8B030D-6E8A-4147-A177-3AD203B41FA5}">
                      <a16:colId xmlns:a16="http://schemas.microsoft.com/office/drawing/2014/main" val="886863650"/>
                    </a:ext>
                  </a:extLst>
                </a:gridCol>
                <a:gridCol w="1624232">
                  <a:extLst>
                    <a:ext uri="{9D8B030D-6E8A-4147-A177-3AD203B41FA5}">
                      <a16:colId xmlns:a16="http://schemas.microsoft.com/office/drawing/2014/main" val="3759085348"/>
                    </a:ext>
                  </a:extLst>
                </a:gridCol>
                <a:gridCol w="1624232">
                  <a:extLst>
                    <a:ext uri="{9D8B030D-6E8A-4147-A177-3AD203B41FA5}">
                      <a16:colId xmlns:a16="http://schemas.microsoft.com/office/drawing/2014/main" val="3457398488"/>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strikePrice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PE_OI_03:32:51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PE_LTP_03:32:51 PM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PE_OI_09:19:22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PE_LTP_09:19:22 AM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Change_in_OI</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Change_in_Premium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Conclusion_Put_side</a:t>
                      </a:r>
                    </a:p>
                  </a:txBody>
                  <a:tcPr marL="9525" marR="9525" marT="9525" marB="0" anchor="b">
                    <a:lnL>
                      <a:noFill/>
                    </a:lnL>
                    <a:lnR>
                      <a:noFill/>
                    </a:lnR>
                    <a:lnT>
                      <a:noFill/>
                    </a:lnT>
                    <a:lnB>
                      <a:noFill/>
                    </a:lnB>
                  </a:tcPr>
                </a:tc>
                <a:extLst>
                  <a:ext uri="{0D108BD9-81ED-4DB2-BD59-A6C34878D82A}">
                    <a16:rowId xmlns:a16="http://schemas.microsoft.com/office/drawing/2014/main" val="1945523526"/>
                  </a:ext>
                </a:extLst>
              </a:tr>
              <a:tr h="190500">
                <a:tc>
                  <a:txBody>
                    <a:bodyPr/>
                    <a:lstStyle/>
                    <a:p>
                      <a:pPr algn="r" fontAlgn="b"/>
                      <a:r>
                        <a:rPr lang="en-IN" sz="1100" b="0" i="0" u="none" strike="noStrike">
                          <a:solidFill>
                            <a:srgbClr val="000000"/>
                          </a:solidFill>
                          <a:effectLst/>
                          <a:latin typeface="Calibri" panose="020F0502020204030204" pitchFamily="34" charset="0"/>
                        </a:rPr>
                        <a:t>19500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143485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159289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-15804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549044113"/>
                  </a:ext>
                </a:extLst>
              </a:tr>
              <a:tr h="190500">
                <a:tc>
                  <a:txBody>
                    <a:bodyPr/>
                    <a:lstStyle/>
                    <a:p>
                      <a:pPr algn="r" fontAlgn="b"/>
                      <a:r>
                        <a:rPr lang="en-IN" sz="1100" b="0" i="0" u="none" strike="noStrike">
                          <a:solidFill>
                            <a:srgbClr val="000000"/>
                          </a:solidFill>
                          <a:effectLst/>
                          <a:latin typeface="Calibri" panose="020F0502020204030204" pitchFamily="34" charset="0"/>
                        </a:rPr>
                        <a:t>19550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103249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64671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38578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343204177"/>
                  </a:ext>
                </a:extLst>
              </a:tr>
              <a:tr h="190500">
                <a:tc>
                  <a:txBody>
                    <a:bodyPr/>
                    <a:lstStyle/>
                    <a:p>
                      <a:pPr algn="r" fontAlgn="b"/>
                      <a:r>
                        <a:rPr lang="en-IN" sz="1100" b="0" i="0" u="none" strike="noStrike">
                          <a:solidFill>
                            <a:srgbClr val="000000"/>
                          </a:solidFill>
                          <a:effectLst/>
                          <a:latin typeface="Calibri" panose="020F0502020204030204" pitchFamily="34" charset="0"/>
                        </a:rPr>
                        <a:t>19600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178026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116375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61651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078527800"/>
                  </a:ext>
                </a:extLst>
              </a:tr>
              <a:tr h="190500">
                <a:tc>
                  <a:txBody>
                    <a:bodyPr/>
                    <a:lstStyle/>
                    <a:p>
                      <a:pPr algn="r" fontAlgn="b"/>
                      <a:r>
                        <a:rPr lang="en-IN" sz="1100" b="0" i="0" u="none" strike="noStrike">
                          <a:solidFill>
                            <a:srgbClr val="000000"/>
                          </a:solidFill>
                          <a:effectLst/>
                          <a:latin typeface="Calibri" panose="020F0502020204030204" pitchFamily="34" charset="0"/>
                        </a:rPr>
                        <a:t>19650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128126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73534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54592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-19.45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3060032616"/>
                  </a:ext>
                </a:extLst>
              </a:tr>
              <a:tr h="190500">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19700</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216214</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26.5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143267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53.5</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72947</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-27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727012528"/>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19750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142084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44.35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37033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78.25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105051</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effectLst/>
                          <a:highlight>
                            <a:srgbClr val="FFFF00"/>
                          </a:highlight>
                          <a:latin typeface="Calibri" panose="020F0502020204030204" pitchFamily="34" charset="0"/>
                        </a:rPr>
                        <a:t>-33.9</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4201676644"/>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134561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72334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113.1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62227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-43.1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2081802443"/>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19850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33542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103.2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23948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148.75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9594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-45.55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8229422"/>
                  </a:ext>
                </a:extLst>
              </a:tr>
              <a:tr h="190500">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19900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44410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141.85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41701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190.1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2709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highlight>
                            <a:srgbClr val="FFFF00"/>
                          </a:highlight>
                          <a:latin typeface="Calibri" panose="020F0502020204030204" pitchFamily="34" charset="0"/>
                        </a:rPr>
                        <a:t>-48.25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highlight>
                            <a:srgbClr val="FFFF00"/>
                          </a:highlight>
                          <a:latin typeface="Calibri" panose="020F0502020204030204" pitchFamily="34" charset="0"/>
                        </a:rPr>
                        <a:t>Shot Buildup</a:t>
                      </a:r>
                    </a:p>
                  </a:txBody>
                  <a:tcPr marL="9525" marR="9525" marT="9525" marB="0" anchor="b">
                    <a:lnL>
                      <a:noFill/>
                    </a:lnL>
                    <a:lnR>
                      <a:noFill/>
                    </a:lnR>
                    <a:lnT>
                      <a:noFill/>
                    </a:lnT>
                    <a:lnB>
                      <a:noFill/>
                    </a:lnB>
                  </a:tcPr>
                </a:tc>
                <a:extLst>
                  <a:ext uri="{0D108BD9-81ED-4DB2-BD59-A6C34878D82A}">
                    <a16:rowId xmlns:a16="http://schemas.microsoft.com/office/drawing/2014/main" val="612483568"/>
                  </a:ext>
                </a:extLst>
              </a:tr>
              <a:tr h="190500">
                <a:tc>
                  <a:txBody>
                    <a:bodyPr/>
                    <a:lstStyle/>
                    <a:p>
                      <a:pPr algn="r" fontAlgn="b"/>
                      <a:r>
                        <a:rPr lang="en-IN" sz="1100" b="0" i="0" u="none" strike="noStrike">
                          <a:solidFill>
                            <a:srgbClr val="000000"/>
                          </a:solidFill>
                          <a:effectLst/>
                          <a:latin typeface="Calibri" panose="020F0502020204030204" pitchFamily="34" charset="0"/>
                        </a:rPr>
                        <a:t>19950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186.75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-48.95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1776451497"/>
                  </a:ext>
                </a:extLst>
              </a:tr>
              <a:tr h="190500">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24832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231.95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26351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284.85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-52.9</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2301966542"/>
                  </a:ext>
                </a:extLst>
              </a:tr>
              <a:tr h="190500">
                <a:tc>
                  <a:txBody>
                    <a:bodyPr/>
                    <a:lstStyle/>
                    <a:p>
                      <a:pPr algn="r" fontAlgn="b"/>
                      <a:r>
                        <a:rPr lang="en-IN" sz="1100" b="0" i="0" u="none" strike="noStrike">
                          <a:solidFill>
                            <a:srgbClr val="000000"/>
                          </a:solidFill>
                          <a:effectLst/>
                          <a:latin typeface="Calibri" panose="020F0502020204030204" pitchFamily="34" charset="0"/>
                        </a:rPr>
                        <a:t>20050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278.75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278.75</a:t>
                      </a:r>
                    </a:p>
                  </a:txBody>
                  <a:tcPr marL="9525" marR="9525" marT="9525" marB="0" anchor="b">
                    <a:lnL>
                      <a:noFill/>
                    </a:lnL>
                    <a:lnR>
                      <a:noFill/>
                    </a:lnR>
                    <a:lnT>
                      <a:noFill/>
                    </a:lnT>
                    <a:lnB>
                      <a:noFill/>
                    </a:lnB>
                  </a:tcPr>
                </a:tc>
                <a:tc>
                  <a:txBody>
                    <a:bodyPr/>
                    <a:lstStyle/>
                    <a:p>
                      <a:pPr algn="l" fontAlgn="b"/>
                      <a:r>
                        <a:rPr lang="en-IN" sz="1100" b="0" i="0" u="none" strike="noStrike">
                          <a:solidFill>
                            <a:srgbClr val="00B050"/>
                          </a:solidFill>
                          <a:effectLst/>
                          <a:latin typeface="Calibri" panose="020F0502020204030204" pitchFamily="34" charset="0"/>
                        </a:rPr>
                        <a:t>Shot Covering</a:t>
                      </a:r>
                    </a:p>
                  </a:txBody>
                  <a:tcPr marL="9525" marR="9525" marT="9525" marB="0" anchor="b">
                    <a:lnL>
                      <a:noFill/>
                    </a:lnL>
                    <a:lnR>
                      <a:noFill/>
                    </a:lnR>
                    <a:lnT>
                      <a:noFill/>
                    </a:lnT>
                    <a:lnB>
                      <a:noFill/>
                    </a:lnB>
                  </a:tcPr>
                </a:tc>
                <a:extLst>
                  <a:ext uri="{0D108BD9-81ED-4DB2-BD59-A6C34878D82A}">
                    <a16:rowId xmlns:a16="http://schemas.microsoft.com/office/drawing/2014/main" val="478851696"/>
                  </a:ext>
                </a:extLst>
              </a:tr>
              <a:tr h="190500">
                <a:tc>
                  <a:txBody>
                    <a:bodyPr/>
                    <a:lstStyle/>
                    <a:p>
                      <a:pPr algn="r" fontAlgn="b"/>
                      <a:r>
                        <a:rPr lang="en-IN" sz="1100" b="0" i="0" u="none" strike="noStrike">
                          <a:solidFill>
                            <a:srgbClr val="000000"/>
                          </a:solidFill>
                          <a:effectLst/>
                          <a:latin typeface="Calibri" panose="020F0502020204030204" pitchFamily="34" charset="0"/>
                        </a:rPr>
                        <a:t>20100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-51.9</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B050"/>
                          </a:solidFill>
                          <a:effectLst/>
                          <a:latin typeface="Calibri" panose="020F0502020204030204" pitchFamily="34" charset="0"/>
                        </a:rPr>
                        <a:t>Long Covering</a:t>
                      </a:r>
                    </a:p>
                  </a:txBody>
                  <a:tcPr marL="9525" marR="9525" marT="9525" marB="0" anchor="b">
                    <a:lnL>
                      <a:noFill/>
                    </a:lnL>
                    <a:lnR>
                      <a:noFill/>
                    </a:lnR>
                    <a:lnT>
                      <a:noFill/>
                    </a:lnT>
                    <a:lnB>
                      <a:noFill/>
                    </a:lnB>
                  </a:tcPr>
                </a:tc>
                <a:extLst>
                  <a:ext uri="{0D108BD9-81ED-4DB2-BD59-A6C34878D82A}">
                    <a16:rowId xmlns:a16="http://schemas.microsoft.com/office/drawing/2014/main" val="3786350261"/>
                  </a:ext>
                </a:extLst>
              </a:tr>
            </a:tbl>
          </a:graphicData>
        </a:graphic>
      </p:graphicFrame>
    </p:spTree>
    <p:extLst>
      <p:ext uri="{BB962C8B-B14F-4D97-AF65-F5344CB8AC3E}">
        <p14:creationId xmlns:p14="http://schemas.microsoft.com/office/powerpoint/2010/main" val="816150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838200" y="365125"/>
            <a:ext cx="10515600" cy="743239"/>
          </a:xfrm>
        </p:spPr>
        <p:txBody>
          <a:bodyPr/>
          <a:lstStyle/>
          <a:p>
            <a:r>
              <a:rPr lang="en-US" dirty="0"/>
              <a:t>27-07-2023</a:t>
            </a:r>
            <a:endParaRPr lang="en-IN" dirty="0"/>
          </a:p>
        </p:txBody>
      </p:sp>
      <p:pic>
        <p:nvPicPr>
          <p:cNvPr id="5" name="Picture 4">
            <a:extLst>
              <a:ext uri="{FF2B5EF4-FFF2-40B4-BE49-F238E27FC236}">
                <a16:creationId xmlns:a16="http://schemas.microsoft.com/office/drawing/2014/main" id="{014543B6-4D19-C15A-709E-8140FD3412AD}"/>
              </a:ext>
            </a:extLst>
          </p:cNvPr>
          <p:cNvPicPr>
            <a:picLocks noChangeAspect="1"/>
          </p:cNvPicPr>
          <p:nvPr/>
        </p:nvPicPr>
        <p:blipFill>
          <a:blip r:embed="rId3"/>
          <a:stretch>
            <a:fillRect/>
          </a:stretch>
        </p:blipFill>
        <p:spPr>
          <a:xfrm>
            <a:off x="0" y="999694"/>
            <a:ext cx="12192000" cy="5645192"/>
          </a:xfrm>
          <a:prstGeom prst="rect">
            <a:avLst/>
          </a:prstGeom>
        </p:spPr>
      </p:pic>
    </p:spTree>
    <p:extLst>
      <p:ext uri="{BB962C8B-B14F-4D97-AF65-F5344CB8AC3E}">
        <p14:creationId xmlns:p14="http://schemas.microsoft.com/office/powerpoint/2010/main" val="2766811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389-034D-CD69-4DE6-A346B91250E4}"/>
              </a:ext>
            </a:extLst>
          </p:cNvPr>
          <p:cNvSpPr>
            <a:spLocks noGrp="1"/>
          </p:cNvSpPr>
          <p:nvPr>
            <p:ph type="title"/>
          </p:nvPr>
        </p:nvSpPr>
        <p:spPr>
          <a:xfrm>
            <a:off x="395749" y="138983"/>
            <a:ext cx="10515600" cy="743239"/>
          </a:xfrm>
        </p:spPr>
        <p:txBody>
          <a:bodyPr/>
          <a:lstStyle/>
          <a:p>
            <a:r>
              <a:rPr lang="en-US" dirty="0"/>
              <a:t>27-07-2023</a:t>
            </a:r>
            <a:endParaRPr lang="en-IN" dirty="0"/>
          </a:p>
        </p:txBody>
      </p:sp>
      <p:pic>
        <p:nvPicPr>
          <p:cNvPr id="4" name="Picture 3">
            <a:extLst>
              <a:ext uri="{FF2B5EF4-FFF2-40B4-BE49-F238E27FC236}">
                <a16:creationId xmlns:a16="http://schemas.microsoft.com/office/drawing/2014/main" id="{F59C010A-5B5C-E0F8-0F55-E13479AC59B2}"/>
              </a:ext>
            </a:extLst>
          </p:cNvPr>
          <p:cNvPicPr>
            <a:picLocks noChangeAspect="1"/>
          </p:cNvPicPr>
          <p:nvPr/>
        </p:nvPicPr>
        <p:blipFill>
          <a:blip r:embed="rId3"/>
          <a:stretch>
            <a:fillRect/>
          </a:stretch>
        </p:blipFill>
        <p:spPr>
          <a:xfrm>
            <a:off x="0" y="882222"/>
            <a:ext cx="12192000" cy="5605136"/>
          </a:xfrm>
          <a:prstGeom prst="rect">
            <a:avLst/>
          </a:prstGeom>
        </p:spPr>
      </p:pic>
    </p:spTree>
    <p:extLst>
      <p:ext uri="{BB962C8B-B14F-4D97-AF65-F5344CB8AC3E}">
        <p14:creationId xmlns:p14="http://schemas.microsoft.com/office/powerpoint/2010/main" val="4149931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8C34-31F1-FA65-53D7-3E44EBA3751D}"/>
              </a:ext>
            </a:extLst>
          </p:cNvPr>
          <p:cNvSpPr>
            <a:spLocks noGrp="1"/>
          </p:cNvSpPr>
          <p:nvPr>
            <p:ph type="title"/>
          </p:nvPr>
        </p:nvSpPr>
        <p:spPr/>
        <p:txBody>
          <a:bodyPr/>
          <a:lstStyle/>
          <a:p>
            <a:r>
              <a:rPr lang="en-US" dirty="0"/>
              <a:t>Conclusion</a:t>
            </a:r>
            <a:endParaRPr lang="en-IN" dirty="0"/>
          </a:p>
        </p:txBody>
      </p:sp>
      <p:sp>
        <p:nvSpPr>
          <p:cNvPr id="3" name="Content Placeholder 4">
            <a:extLst>
              <a:ext uri="{FF2B5EF4-FFF2-40B4-BE49-F238E27FC236}">
                <a16:creationId xmlns:a16="http://schemas.microsoft.com/office/drawing/2014/main" id="{B8691190-F6B8-ABAD-474D-D66EEF07BDDB}"/>
              </a:ext>
            </a:extLst>
          </p:cNvPr>
          <p:cNvSpPr>
            <a:spLocks noGrp="1"/>
          </p:cNvSpPr>
          <p:nvPr>
            <p:ph idx="1"/>
          </p:nvPr>
        </p:nvSpPr>
        <p:spPr>
          <a:xfrm>
            <a:off x="838200" y="1825625"/>
            <a:ext cx="10515600" cy="4351338"/>
          </a:xfrm>
        </p:spPr>
        <p:txBody>
          <a:bodyPr>
            <a:normAutofit/>
          </a:bodyPr>
          <a:lstStyle/>
          <a:p>
            <a:pPr marL="171450" indent="-171450">
              <a:buFont typeface="Arial" panose="020B0604020202020204" pitchFamily="34" charset="0"/>
              <a:buChar char="•"/>
            </a:pPr>
            <a:r>
              <a:rPr lang="en-US" dirty="0"/>
              <a:t>Overall market -&gt;19750 will be the best support due to the high shot build up on put side and next good support is 19800. Market will be bullish as massive shot covering on the call side at 19700 and long build up at higher strike price</a:t>
            </a:r>
          </a:p>
          <a:p>
            <a:pPr marL="171450" indent="-171450">
              <a:buFont typeface="Arial" panose="020B0604020202020204" pitchFamily="34" charset="0"/>
              <a:buChar char="•"/>
            </a:pPr>
            <a:r>
              <a:rPr lang="en-US" dirty="0"/>
              <a:t>Last 45 mins-&gt;call side long covering on all the strike price -&gt; Bearish sentiment and on put side shot covering -&gt; Bearish move</a:t>
            </a:r>
          </a:p>
          <a:p>
            <a:pPr marL="171450" indent="-171450"/>
            <a:r>
              <a:rPr lang="en-US" dirty="0"/>
              <a:t>My Vote-&gt;Bearish as the tomorrow is expiry so last 45 mins sentiment is given high importance.</a:t>
            </a:r>
            <a:endParaRPr lang="en-IN" dirty="0"/>
          </a:p>
        </p:txBody>
      </p:sp>
    </p:spTree>
    <p:extLst>
      <p:ext uri="{BB962C8B-B14F-4D97-AF65-F5344CB8AC3E}">
        <p14:creationId xmlns:p14="http://schemas.microsoft.com/office/powerpoint/2010/main" val="3914103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EOD Call Side Conclusion</a:t>
            </a:r>
            <a:r>
              <a:rPr lang="en-US" dirty="0"/>
              <a:t> 28-07-2023</a:t>
            </a:r>
            <a:endParaRPr dirty="0"/>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CE_OI_03:30:15 PM</a:t>
                      </a:r>
                    </a:p>
                  </a:txBody>
                  <a:tcPr/>
                </a:tc>
                <a:tc>
                  <a:txBody>
                    <a:bodyPr/>
                    <a:lstStyle/>
                    <a:p>
                      <a:pPr>
                        <a:defRPr sz="1200"/>
                      </a:pPr>
                      <a:r>
                        <a:t>CE_LTP_03:30:15 PM</a:t>
                      </a:r>
                    </a:p>
                  </a:txBody>
                  <a:tcPr/>
                </a:tc>
                <a:tc>
                  <a:txBody>
                    <a:bodyPr/>
                    <a:lstStyle/>
                    <a:p>
                      <a:pPr>
                        <a:defRPr sz="1200"/>
                      </a:pPr>
                      <a:r>
                        <a:t>CE_OI_09:25:55 AM</a:t>
                      </a:r>
                    </a:p>
                  </a:txBody>
                  <a:tcPr/>
                </a:tc>
                <a:tc>
                  <a:txBody>
                    <a:bodyPr/>
                    <a:lstStyle/>
                    <a:p>
                      <a:pPr>
                        <a:defRPr sz="1200"/>
                      </a:pPr>
                      <a:r>
                        <a:t>CE_LTP_09:25:55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Conclusion_Call_side</a:t>
                      </a:r>
                    </a:p>
                  </a:txBody>
                  <a:tcPr/>
                </a:tc>
                <a:extLst>
                  <a:ext uri="{0D108BD9-81ED-4DB2-BD59-A6C34878D82A}">
                    <a16:rowId xmlns:a16="http://schemas.microsoft.com/office/drawing/2014/main" val="10000"/>
                  </a:ext>
                </a:extLst>
              </a:tr>
              <a:tr h="130628">
                <a:tc>
                  <a:txBody>
                    <a:bodyPr/>
                    <a:lstStyle/>
                    <a:p>
                      <a:pPr>
                        <a:defRPr sz="1000"/>
                      </a:pPr>
                      <a:r>
                        <a:t>19350</a:t>
                      </a:r>
                    </a:p>
                  </a:txBody>
                  <a:tcPr/>
                </a:tc>
                <a:tc>
                  <a:txBody>
                    <a:bodyPr/>
                    <a:lstStyle/>
                    <a:p>
                      <a:pPr>
                        <a:defRPr sz="1000"/>
                      </a:pPr>
                      <a:r>
                        <a:t>849</a:t>
                      </a:r>
                    </a:p>
                  </a:txBody>
                  <a:tcPr/>
                </a:tc>
                <a:tc>
                  <a:txBody>
                    <a:bodyPr/>
                    <a:lstStyle/>
                    <a:p>
                      <a:pPr>
                        <a:defRPr sz="1000"/>
                      </a:pPr>
                      <a:r>
                        <a:t>314.3</a:t>
                      </a:r>
                    </a:p>
                  </a:txBody>
                  <a:tcPr/>
                </a:tc>
                <a:tc>
                  <a:txBody>
                    <a:bodyPr/>
                    <a:lstStyle/>
                    <a:p>
                      <a:pPr>
                        <a:defRPr sz="1000"/>
                      </a:pPr>
                      <a:r>
                        <a:t>550</a:t>
                      </a:r>
                    </a:p>
                  </a:txBody>
                  <a:tcPr/>
                </a:tc>
                <a:tc>
                  <a:txBody>
                    <a:bodyPr/>
                    <a:lstStyle/>
                    <a:p>
                      <a:pPr>
                        <a:defRPr sz="1000"/>
                      </a:pPr>
                      <a:r>
                        <a:t>321.3</a:t>
                      </a:r>
                    </a:p>
                  </a:txBody>
                  <a:tcPr/>
                </a:tc>
                <a:tc>
                  <a:txBody>
                    <a:bodyPr/>
                    <a:lstStyle/>
                    <a:p>
                      <a:pPr>
                        <a:defRPr sz="1000"/>
                      </a:pPr>
                      <a:r>
                        <a:t>299</a:t>
                      </a:r>
                    </a:p>
                  </a:txBody>
                  <a:tcPr/>
                </a:tc>
                <a:tc>
                  <a:txBody>
                    <a:bodyPr/>
                    <a:lstStyle/>
                    <a:p>
                      <a:pPr>
                        <a:defRPr sz="1000"/>
                      </a:pPr>
                      <a:r>
                        <a:t>-7.0</a:t>
                      </a:r>
                    </a:p>
                  </a:txBody>
                  <a:tcPr/>
                </a:tc>
                <a:tc>
                  <a:txBody>
                    <a:bodyPr/>
                    <a:lstStyle/>
                    <a:p>
                      <a:pPr>
                        <a:defRPr sz="1000"/>
                      </a:pPr>
                      <a:r>
                        <a:t>Shot Buildup</a:t>
                      </a:r>
                    </a:p>
                  </a:txBody>
                  <a:tcPr/>
                </a:tc>
                <a:extLst>
                  <a:ext uri="{0D108BD9-81ED-4DB2-BD59-A6C34878D82A}">
                    <a16:rowId xmlns:a16="http://schemas.microsoft.com/office/drawing/2014/main" val="10001"/>
                  </a:ext>
                </a:extLst>
              </a:tr>
              <a:tr h="130628">
                <a:tc>
                  <a:txBody>
                    <a:bodyPr/>
                    <a:lstStyle/>
                    <a:p>
                      <a:pPr>
                        <a:defRPr sz="1000"/>
                      </a:pPr>
                      <a:r>
                        <a:t>19400</a:t>
                      </a:r>
                    </a:p>
                  </a:txBody>
                  <a:tcPr/>
                </a:tc>
                <a:tc>
                  <a:txBody>
                    <a:bodyPr/>
                    <a:lstStyle/>
                    <a:p>
                      <a:pPr>
                        <a:defRPr sz="1000"/>
                      </a:pPr>
                      <a:r>
                        <a:t>9368</a:t>
                      </a:r>
                    </a:p>
                  </a:txBody>
                  <a:tcPr/>
                </a:tc>
                <a:tc>
                  <a:txBody>
                    <a:bodyPr/>
                    <a:lstStyle/>
                    <a:p>
                      <a:pPr>
                        <a:defRPr sz="1000"/>
                      </a:pPr>
                      <a:r>
                        <a:t>274.35</a:t>
                      </a:r>
                    </a:p>
                  </a:txBody>
                  <a:tcPr/>
                </a:tc>
                <a:tc>
                  <a:txBody>
                    <a:bodyPr/>
                    <a:lstStyle/>
                    <a:p>
                      <a:pPr>
                        <a:defRPr sz="1000"/>
                      </a:pPr>
                      <a:r>
                        <a:t>2695</a:t>
                      </a:r>
                    </a:p>
                  </a:txBody>
                  <a:tcPr/>
                </a:tc>
                <a:tc>
                  <a:txBody>
                    <a:bodyPr/>
                    <a:lstStyle/>
                    <a:p>
                      <a:pPr>
                        <a:defRPr sz="1000"/>
                      </a:pPr>
                      <a:r>
                        <a:t>279.25</a:t>
                      </a:r>
                    </a:p>
                  </a:txBody>
                  <a:tcPr/>
                </a:tc>
                <a:tc>
                  <a:txBody>
                    <a:bodyPr/>
                    <a:lstStyle/>
                    <a:p>
                      <a:pPr>
                        <a:defRPr sz="1000"/>
                      </a:pPr>
                      <a:r>
                        <a:t>6673</a:t>
                      </a:r>
                    </a:p>
                  </a:txBody>
                  <a:tcPr/>
                </a:tc>
                <a:tc>
                  <a:txBody>
                    <a:bodyPr/>
                    <a:lstStyle/>
                    <a:p>
                      <a:pPr>
                        <a:defRPr sz="1000"/>
                      </a:pPr>
                      <a:r>
                        <a:t>-4.9</a:t>
                      </a:r>
                    </a:p>
                  </a:txBody>
                  <a:tcPr/>
                </a:tc>
                <a:tc>
                  <a:txBody>
                    <a:bodyPr/>
                    <a:lstStyle/>
                    <a:p>
                      <a:pPr>
                        <a:defRPr sz="1000"/>
                      </a:pPr>
                      <a:r>
                        <a:t>Shot Buildup</a:t>
                      </a:r>
                    </a:p>
                  </a:txBody>
                  <a:tcPr/>
                </a:tc>
                <a:extLst>
                  <a:ext uri="{0D108BD9-81ED-4DB2-BD59-A6C34878D82A}">
                    <a16:rowId xmlns:a16="http://schemas.microsoft.com/office/drawing/2014/main" val="10002"/>
                  </a:ext>
                </a:extLst>
              </a:tr>
              <a:tr h="130628">
                <a:tc>
                  <a:txBody>
                    <a:bodyPr/>
                    <a:lstStyle/>
                    <a:p>
                      <a:pPr>
                        <a:defRPr sz="1000"/>
                      </a:pPr>
                      <a:r>
                        <a:t>19450</a:t>
                      </a:r>
                    </a:p>
                  </a:txBody>
                  <a:tcPr/>
                </a:tc>
                <a:tc>
                  <a:txBody>
                    <a:bodyPr/>
                    <a:lstStyle/>
                    <a:p>
                      <a:pPr>
                        <a:defRPr sz="1000"/>
                      </a:pPr>
                      <a:r>
                        <a:t>2753</a:t>
                      </a:r>
                    </a:p>
                  </a:txBody>
                  <a:tcPr/>
                </a:tc>
                <a:tc>
                  <a:txBody>
                    <a:bodyPr/>
                    <a:lstStyle/>
                    <a:p>
                      <a:pPr>
                        <a:defRPr sz="1000"/>
                      </a:pPr>
                      <a:r>
                        <a:t>225.35</a:t>
                      </a:r>
                    </a:p>
                  </a:txBody>
                  <a:tcPr/>
                </a:tc>
                <a:tc>
                  <a:txBody>
                    <a:bodyPr/>
                    <a:lstStyle/>
                    <a:p>
                      <a:pPr>
                        <a:defRPr sz="1000"/>
                      </a:pPr>
                      <a:r>
                        <a:t>1089</a:t>
                      </a:r>
                    </a:p>
                  </a:txBody>
                  <a:tcPr/>
                </a:tc>
                <a:tc>
                  <a:txBody>
                    <a:bodyPr/>
                    <a:lstStyle/>
                    <a:p>
                      <a:pPr>
                        <a:defRPr sz="1000"/>
                      </a:pPr>
                      <a:r>
                        <a:t>239.0</a:t>
                      </a:r>
                    </a:p>
                  </a:txBody>
                  <a:tcPr/>
                </a:tc>
                <a:tc>
                  <a:txBody>
                    <a:bodyPr/>
                    <a:lstStyle/>
                    <a:p>
                      <a:pPr>
                        <a:defRPr sz="1000"/>
                      </a:pPr>
                      <a:r>
                        <a:t>1664</a:t>
                      </a:r>
                    </a:p>
                  </a:txBody>
                  <a:tcPr/>
                </a:tc>
                <a:tc>
                  <a:txBody>
                    <a:bodyPr/>
                    <a:lstStyle/>
                    <a:p>
                      <a:pPr>
                        <a:defRPr sz="1000"/>
                      </a:pPr>
                      <a:r>
                        <a:t>-13.65</a:t>
                      </a:r>
                    </a:p>
                  </a:txBody>
                  <a:tcPr/>
                </a:tc>
                <a:tc>
                  <a:txBody>
                    <a:bodyPr/>
                    <a:lstStyle/>
                    <a:p>
                      <a:pPr>
                        <a:defRPr sz="1000"/>
                      </a:pPr>
                      <a:r>
                        <a:t>Shot Buildup</a:t>
                      </a:r>
                    </a:p>
                  </a:txBody>
                  <a:tcPr/>
                </a:tc>
                <a:extLst>
                  <a:ext uri="{0D108BD9-81ED-4DB2-BD59-A6C34878D82A}">
                    <a16:rowId xmlns:a16="http://schemas.microsoft.com/office/drawing/2014/main" val="10003"/>
                  </a:ext>
                </a:extLst>
              </a:tr>
              <a:tr h="130628">
                <a:tc>
                  <a:txBody>
                    <a:bodyPr/>
                    <a:lstStyle/>
                    <a:p>
                      <a:pPr>
                        <a:defRPr sz="1000"/>
                      </a:pPr>
                      <a:r>
                        <a:t>19500</a:t>
                      </a:r>
                    </a:p>
                  </a:txBody>
                  <a:tcPr/>
                </a:tc>
                <a:tc>
                  <a:txBody>
                    <a:bodyPr/>
                    <a:lstStyle/>
                    <a:p>
                      <a:pPr>
                        <a:defRPr sz="1000"/>
                      </a:pPr>
                      <a:r>
                        <a:t>25206</a:t>
                      </a:r>
                    </a:p>
                  </a:txBody>
                  <a:tcPr/>
                </a:tc>
                <a:tc>
                  <a:txBody>
                    <a:bodyPr/>
                    <a:lstStyle/>
                    <a:p>
                      <a:pPr>
                        <a:defRPr sz="1000"/>
                      </a:pPr>
                      <a:r>
                        <a:t>191.7</a:t>
                      </a:r>
                    </a:p>
                  </a:txBody>
                  <a:tcPr/>
                </a:tc>
                <a:tc>
                  <a:txBody>
                    <a:bodyPr/>
                    <a:lstStyle/>
                    <a:p>
                      <a:pPr>
                        <a:defRPr sz="1000"/>
                      </a:pPr>
                      <a:r>
                        <a:t>15107</a:t>
                      </a:r>
                    </a:p>
                  </a:txBody>
                  <a:tcPr/>
                </a:tc>
                <a:tc>
                  <a:txBody>
                    <a:bodyPr/>
                    <a:lstStyle/>
                    <a:p>
                      <a:pPr>
                        <a:defRPr sz="1000"/>
                      </a:pPr>
                      <a:r>
                        <a:t>201.4</a:t>
                      </a:r>
                    </a:p>
                  </a:txBody>
                  <a:tcPr/>
                </a:tc>
                <a:tc>
                  <a:txBody>
                    <a:bodyPr/>
                    <a:lstStyle/>
                    <a:p>
                      <a:pPr>
                        <a:defRPr sz="1000"/>
                      </a:pPr>
                      <a:r>
                        <a:t>10099</a:t>
                      </a:r>
                    </a:p>
                  </a:txBody>
                  <a:tcPr/>
                </a:tc>
                <a:tc>
                  <a:txBody>
                    <a:bodyPr/>
                    <a:lstStyle/>
                    <a:p>
                      <a:pPr>
                        <a:defRPr sz="1000"/>
                      </a:pPr>
                      <a:r>
                        <a:t>-9.7</a:t>
                      </a:r>
                    </a:p>
                  </a:txBody>
                  <a:tcPr/>
                </a:tc>
                <a:tc>
                  <a:txBody>
                    <a:bodyPr/>
                    <a:lstStyle/>
                    <a:p>
                      <a:pPr>
                        <a:defRPr sz="1000"/>
                      </a:pPr>
                      <a:r>
                        <a:t>Shot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19550</a:t>
                      </a:r>
                    </a:p>
                  </a:txBody>
                  <a:tcPr/>
                </a:tc>
                <a:tc>
                  <a:txBody>
                    <a:bodyPr/>
                    <a:lstStyle/>
                    <a:p>
                      <a:pPr>
                        <a:defRPr sz="1000"/>
                      </a:pPr>
                      <a:r>
                        <a:rPr dirty="0">
                          <a:highlight>
                            <a:srgbClr val="FFFF00"/>
                          </a:highlight>
                        </a:rPr>
                        <a:t>9798</a:t>
                      </a:r>
                    </a:p>
                  </a:txBody>
                  <a:tcPr/>
                </a:tc>
                <a:tc>
                  <a:txBody>
                    <a:bodyPr/>
                    <a:lstStyle/>
                    <a:p>
                      <a:pPr>
                        <a:defRPr sz="1000"/>
                      </a:pPr>
                      <a:r>
                        <a:rPr>
                          <a:highlight>
                            <a:srgbClr val="FFFF00"/>
                          </a:highlight>
                        </a:rPr>
                        <a:t>156.85</a:t>
                      </a:r>
                    </a:p>
                  </a:txBody>
                  <a:tcPr/>
                </a:tc>
                <a:tc>
                  <a:txBody>
                    <a:bodyPr/>
                    <a:lstStyle/>
                    <a:p>
                      <a:pPr>
                        <a:defRPr sz="1000"/>
                      </a:pPr>
                      <a:r>
                        <a:rPr>
                          <a:highlight>
                            <a:srgbClr val="FFFF00"/>
                          </a:highlight>
                        </a:rPr>
                        <a:t>6137</a:t>
                      </a:r>
                    </a:p>
                  </a:txBody>
                  <a:tcPr/>
                </a:tc>
                <a:tc>
                  <a:txBody>
                    <a:bodyPr/>
                    <a:lstStyle/>
                    <a:p>
                      <a:pPr>
                        <a:defRPr sz="1000"/>
                      </a:pPr>
                      <a:r>
                        <a:rPr>
                          <a:highlight>
                            <a:srgbClr val="FFFF00"/>
                          </a:highlight>
                        </a:rPr>
                        <a:t>167.0</a:t>
                      </a:r>
                    </a:p>
                  </a:txBody>
                  <a:tcPr/>
                </a:tc>
                <a:tc>
                  <a:txBody>
                    <a:bodyPr/>
                    <a:lstStyle/>
                    <a:p>
                      <a:pPr>
                        <a:defRPr sz="1000"/>
                      </a:pPr>
                      <a:r>
                        <a:rPr>
                          <a:highlight>
                            <a:srgbClr val="FFFF00"/>
                          </a:highlight>
                        </a:rPr>
                        <a:t>3661</a:t>
                      </a:r>
                    </a:p>
                  </a:txBody>
                  <a:tcPr/>
                </a:tc>
                <a:tc>
                  <a:txBody>
                    <a:bodyPr/>
                    <a:lstStyle/>
                    <a:p>
                      <a:pPr>
                        <a:defRPr sz="1000"/>
                      </a:pPr>
                      <a:r>
                        <a:rPr>
                          <a:highlight>
                            <a:srgbClr val="FFFF00"/>
                          </a:highlight>
                        </a:rPr>
                        <a:t>-10.15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5"/>
                  </a:ext>
                </a:extLst>
              </a:tr>
              <a:tr h="130628">
                <a:tc>
                  <a:txBody>
                    <a:bodyPr/>
                    <a:lstStyle/>
                    <a:p>
                      <a:pPr>
                        <a:defRPr sz="1000"/>
                      </a:pPr>
                      <a:r>
                        <a:rPr dirty="0">
                          <a:highlight>
                            <a:srgbClr val="FFFF00"/>
                          </a:highlight>
                        </a:rPr>
                        <a:t>19600</a:t>
                      </a:r>
                    </a:p>
                  </a:txBody>
                  <a:tcPr/>
                </a:tc>
                <a:tc>
                  <a:txBody>
                    <a:bodyPr/>
                    <a:lstStyle/>
                    <a:p>
                      <a:pPr>
                        <a:defRPr sz="1000"/>
                      </a:pPr>
                      <a:r>
                        <a:rPr dirty="0">
                          <a:highlight>
                            <a:srgbClr val="FFFF00"/>
                          </a:highlight>
                        </a:rPr>
                        <a:t>92458</a:t>
                      </a:r>
                    </a:p>
                  </a:txBody>
                  <a:tcPr/>
                </a:tc>
                <a:tc>
                  <a:txBody>
                    <a:bodyPr/>
                    <a:lstStyle/>
                    <a:p>
                      <a:pPr>
                        <a:defRPr sz="1000"/>
                      </a:pPr>
                      <a:r>
                        <a:rPr dirty="0">
                          <a:highlight>
                            <a:srgbClr val="FFFF00"/>
                          </a:highlight>
                        </a:rPr>
                        <a:t>123.95</a:t>
                      </a:r>
                    </a:p>
                  </a:txBody>
                  <a:tcPr/>
                </a:tc>
                <a:tc>
                  <a:txBody>
                    <a:bodyPr/>
                    <a:lstStyle/>
                    <a:p>
                      <a:pPr>
                        <a:defRPr sz="1000"/>
                      </a:pPr>
                      <a:r>
                        <a:rPr dirty="0">
                          <a:highlight>
                            <a:srgbClr val="FFFF00"/>
                          </a:highlight>
                        </a:rPr>
                        <a:t>53245</a:t>
                      </a:r>
                    </a:p>
                  </a:txBody>
                  <a:tcPr/>
                </a:tc>
                <a:tc>
                  <a:txBody>
                    <a:bodyPr/>
                    <a:lstStyle/>
                    <a:p>
                      <a:pPr>
                        <a:defRPr sz="1000"/>
                      </a:pPr>
                      <a:r>
                        <a:rPr>
                          <a:highlight>
                            <a:srgbClr val="FFFF00"/>
                          </a:highlight>
                        </a:rPr>
                        <a:t>136.45</a:t>
                      </a:r>
                    </a:p>
                  </a:txBody>
                  <a:tcPr/>
                </a:tc>
                <a:tc>
                  <a:txBody>
                    <a:bodyPr/>
                    <a:lstStyle/>
                    <a:p>
                      <a:pPr>
                        <a:defRPr sz="1000"/>
                      </a:pPr>
                      <a:r>
                        <a:rPr>
                          <a:highlight>
                            <a:srgbClr val="FFFF00"/>
                          </a:highlight>
                        </a:rPr>
                        <a:t>39213</a:t>
                      </a:r>
                    </a:p>
                  </a:txBody>
                  <a:tcPr/>
                </a:tc>
                <a:tc>
                  <a:txBody>
                    <a:bodyPr/>
                    <a:lstStyle/>
                    <a:p>
                      <a:pPr>
                        <a:defRPr sz="1000"/>
                      </a:pPr>
                      <a:r>
                        <a:rPr>
                          <a:highlight>
                            <a:srgbClr val="FFFF00"/>
                          </a:highlight>
                        </a:rPr>
                        <a:t>-12.5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19650</a:t>
                      </a:r>
                    </a:p>
                  </a:txBody>
                  <a:tcPr/>
                </a:tc>
                <a:tc>
                  <a:txBody>
                    <a:bodyPr/>
                    <a:lstStyle/>
                    <a:p>
                      <a:pPr>
                        <a:defRPr sz="1000"/>
                      </a:pPr>
                      <a:r>
                        <a:rPr>
                          <a:highlight>
                            <a:srgbClr val="FFFF00"/>
                          </a:highlight>
                        </a:rPr>
                        <a:t>58420</a:t>
                      </a:r>
                    </a:p>
                  </a:txBody>
                  <a:tcPr/>
                </a:tc>
                <a:tc>
                  <a:txBody>
                    <a:bodyPr/>
                    <a:lstStyle/>
                    <a:p>
                      <a:pPr>
                        <a:defRPr sz="1000"/>
                      </a:pPr>
                      <a:r>
                        <a:rPr dirty="0">
                          <a:highlight>
                            <a:srgbClr val="FFFF00"/>
                          </a:highlight>
                        </a:rPr>
                        <a:t>95.0</a:t>
                      </a:r>
                    </a:p>
                  </a:txBody>
                  <a:tcPr/>
                </a:tc>
                <a:tc>
                  <a:txBody>
                    <a:bodyPr/>
                    <a:lstStyle/>
                    <a:p>
                      <a:pPr>
                        <a:defRPr sz="1000"/>
                      </a:pPr>
                      <a:r>
                        <a:rPr dirty="0">
                          <a:highlight>
                            <a:srgbClr val="FFFF00"/>
                          </a:highlight>
                        </a:rPr>
                        <a:t>45121</a:t>
                      </a:r>
                    </a:p>
                  </a:txBody>
                  <a:tcPr/>
                </a:tc>
                <a:tc>
                  <a:txBody>
                    <a:bodyPr/>
                    <a:lstStyle/>
                    <a:p>
                      <a:pPr>
                        <a:defRPr sz="1000"/>
                      </a:pPr>
                      <a:r>
                        <a:rPr dirty="0">
                          <a:highlight>
                            <a:srgbClr val="FFFF00"/>
                          </a:highlight>
                        </a:rPr>
                        <a:t>108.75</a:t>
                      </a:r>
                    </a:p>
                  </a:txBody>
                  <a:tcPr/>
                </a:tc>
                <a:tc>
                  <a:txBody>
                    <a:bodyPr/>
                    <a:lstStyle/>
                    <a:p>
                      <a:pPr>
                        <a:defRPr sz="1000"/>
                      </a:pPr>
                      <a:r>
                        <a:rPr dirty="0">
                          <a:highlight>
                            <a:srgbClr val="FFFF00"/>
                          </a:highlight>
                        </a:rPr>
                        <a:t>13299</a:t>
                      </a:r>
                    </a:p>
                  </a:txBody>
                  <a:tcPr/>
                </a:tc>
                <a:tc>
                  <a:txBody>
                    <a:bodyPr/>
                    <a:lstStyle/>
                    <a:p>
                      <a:pPr>
                        <a:defRPr sz="1000"/>
                      </a:pPr>
                      <a:r>
                        <a:rPr dirty="0">
                          <a:highlight>
                            <a:srgbClr val="FFFF00"/>
                          </a:highlight>
                        </a:rPr>
                        <a:t>-13.75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19700</a:t>
                      </a:r>
                    </a:p>
                  </a:txBody>
                  <a:tcPr/>
                </a:tc>
                <a:tc>
                  <a:txBody>
                    <a:bodyPr/>
                    <a:lstStyle/>
                    <a:p>
                      <a:pPr>
                        <a:defRPr sz="1000"/>
                      </a:pPr>
                      <a:r>
                        <a:rPr>
                          <a:highlight>
                            <a:srgbClr val="FFFF00"/>
                          </a:highlight>
                        </a:rPr>
                        <a:t>150894</a:t>
                      </a:r>
                    </a:p>
                  </a:txBody>
                  <a:tcPr/>
                </a:tc>
                <a:tc>
                  <a:txBody>
                    <a:bodyPr/>
                    <a:lstStyle/>
                    <a:p>
                      <a:pPr>
                        <a:defRPr sz="1000"/>
                      </a:pPr>
                      <a:r>
                        <a:rPr>
                          <a:highlight>
                            <a:srgbClr val="FFFF00"/>
                          </a:highlight>
                        </a:rPr>
                        <a:t>71.5</a:t>
                      </a:r>
                    </a:p>
                  </a:txBody>
                  <a:tcPr/>
                </a:tc>
                <a:tc>
                  <a:txBody>
                    <a:bodyPr/>
                    <a:lstStyle/>
                    <a:p>
                      <a:pPr>
                        <a:defRPr sz="1000"/>
                      </a:pPr>
                      <a:r>
                        <a:rPr>
                          <a:highlight>
                            <a:srgbClr val="FFFF00"/>
                          </a:highlight>
                        </a:rPr>
                        <a:t>123637</a:t>
                      </a:r>
                    </a:p>
                  </a:txBody>
                  <a:tcPr/>
                </a:tc>
                <a:tc>
                  <a:txBody>
                    <a:bodyPr/>
                    <a:lstStyle/>
                    <a:p>
                      <a:pPr>
                        <a:defRPr sz="1000"/>
                      </a:pPr>
                      <a:r>
                        <a:rPr>
                          <a:highlight>
                            <a:srgbClr val="FFFF00"/>
                          </a:highlight>
                        </a:rPr>
                        <a:t>84.9</a:t>
                      </a:r>
                    </a:p>
                  </a:txBody>
                  <a:tcPr/>
                </a:tc>
                <a:tc>
                  <a:txBody>
                    <a:bodyPr/>
                    <a:lstStyle/>
                    <a:p>
                      <a:pPr>
                        <a:defRPr sz="1000"/>
                      </a:pPr>
                      <a:r>
                        <a:rPr dirty="0">
                          <a:highlight>
                            <a:srgbClr val="FFFF00"/>
                          </a:highlight>
                        </a:rPr>
                        <a:t>27257</a:t>
                      </a:r>
                    </a:p>
                  </a:txBody>
                  <a:tcPr/>
                </a:tc>
                <a:tc>
                  <a:txBody>
                    <a:bodyPr/>
                    <a:lstStyle/>
                    <a:p>
                      <a:pPr>
                        <a:defRPr sz="1000"/>
                      </a:pPr>
                      <a:r>
                        <a:rPr dirty="0">
                          <a:highlight>
                            <a:srgbClr val="FFFF00"/>
                          </a:highlight>
                        </a:rPr>
                        <a:t>-13.4</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19750</a:t>
                      </a:r>
                    </a:p>
                  </a:txBody>
                  <a:tcPr/>
                </a:tc>
                <a:tc>
                  <a:txBody>
                    <a:bodyPr/>
                    <a:lstStyle/>
                    <a:p>
                      <a:pPr>
                        <a:defRPr sz="1000"/>
                      </a:pPr>
                      <a:r>
                        <a:rPr>
                          <a:highlight>
                            <a:srgbClr val="FFFF00"/>
                          </a:highlight>
                        </a:rPr>
                        <a:t>111978</a:t>
                      </a:r>
                    </a:p>
                  </a:txBody>
                  <a:tcPr/>
                </a:tc>
                <a:tc>
                  <a:txBody>
                    <a:bodyPr/>
                    <a:lstStyle/>
                    <a:p>
                      <a:pPr>
                        <a:defRPr sz="1000"/>
                      </a:pPr>
                      <a:r>
                        <a:rPr>
                          <a:highlight>
                            <a:srgbClr val="FFFF00"/>
                          </a:highlight>
                        </a:rPr>
                        <a:t>52.35</a:t>
                      </a:r>
                    </a:p>
                  </a:txBody>
                  <a:tcPr/>
                </a:tc>
                <a:tc>
                  <a:txBody>
                    <a:bodyPr/>
                    <a:lstStyle/>
                    <a:p>
                      <a:pPr>
                        <a:defRPr sz="1000"/>
                      </a:pPr>
                      <a:r>
                        <a:rPr>
                          <a:highlight>
                            <a:srgbClr val="FFFF00"/>
                          </a:highlight>
                        </a:rPr>
                        <a:t>51966</a:t>
                      </a:r>
                    </a:p>
                  </a:txBody>
                  <a:tcPr/>
                </a:tc>
                <a:tc>
                  <a:txBody>
                    <a:bodyPr/>
                    <a:lstStyle/>
                    <a:p>
                      <a:pPr>
                        <a:defRPr sz="1000"/>
                      </a:pPr>
                      <a:r>
                        <a:rPr>
                          <a:highlight>
                            <a:srgbClr val="FFFF00"/>
                          </a:highlight>
                        </a:rPr>
                        <a:t>64.95</a:t>
                      </a:r>
                    </a:p>
                  </a:txBody>
                  <a:tcPr/>
                </a:tc>
                <a:tc>
                  <a:txBody>
                    <a:bodyPr/>
                    <a:lstStyle/>
                    <a:p>
                      <a:pPr>
                        <a:defRPr sz="1000"/>
                      </a:pPr>
                      <a:r>
                        <a:rPr>
                          <a:highlight>
                            <a:srgbClr val="FFFF00"/>
                          </a:highlight>
                        </a:rPr>
                        <a:t>60012</a:t>
                      </a:r>
                    </a:p>
                  </a:txBody>
                  <a:tcPr/>
                </a:tc>
                <a:tc>
                  <a:txBody>
                    <a:bodyPr/>
                    <a:lstStyle/>
                    <a:p>
                      <a:pPr>
                        <a:defRPr sz="1000"/>
                      </a:pPr>
                      <a:r>
                        <a:rPr>
                          <a:highlight>
                            <a:srgbClr val="FFFF00"/>
                          </a:highlight>
                        </a:rPr>
                        <a:t>-12.6</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9"/>
                  </a:ext>
                </a:extLst>
              </a:tr>
              <a:tr h="130628">
                <a:tc>
                  <a:txBody>
                    <a:bodyPr/>
                    <a:lstStyle/>
                    <a:p>
                      <a:pPr>
                        <a:defRPr sz="1000"/>
                      </a:pPr>
                      <a:r>
                        <a:t>19800</a:t>
                      </a:r>
                    </a:p>
                  </a:txBody>
                  <a:tcPr/>
                </a:tc>
                <a:tc>
                  <a:txBody>
                    <a:bodyPr/>
                    <a:lstStyle/>
                    <a:p>
                      <a:pPr>
                        <a:defRPr sz="1000"/>
                      </a:pPr>
                      <a:r>
                        <a:t>192183</a:t>
                      </a:r>
                    </a:p>
                  </a:txBody>
                  <a:tcPr/>
                </a:tc>
                <a:tc>
                  <a:txBody>
                    <a:bodyPr/>
                    <a:lstStyle/>
                    <a:p>
                      <a:pPr>
                        <a:defRPr sz="1000"/>
                      </a:pPr>
                      <a:r>
                        <a:t>39.0</a:t>
                      </a:r>
                    </a:p>
                  </a:txBody>
                  <a:tcPr/>
                </a:tc>
                <a:tc>
                  <a:txBody>
                    <a:bodyPr/>
                    <a:lstStyle/>
                    <a:p>
                      <a:pPr>
                        <a:defRPr sz="1000"/>
                      </a:pPr>
                      <a:r>
                        <a:t>233398</a:t>
                      </a:r>
                    </a:p>
                  </a:txBody>
                  <a:tcPr/>
                </a:tc>
                <a:tc>
                  <a:txBody>
                    <a:bodyPr/>
                    <a:lstStyle/>
                    <a:p>
                      <a:pPr>
                        <a:defRPr sz="1000"/>
                      </a:pPr>
                      <a:r>
                        <a:t>48.85</a:t>
                      </a:r>
                    </a:p>
                  </a:txBody>
                  <a:tcPr/>
                </a:tc>
                <a:tc>
                  <a:txBody>
                    <a:bodyPr/>
                    <a:lstStyle/>
                    <a:p>
                      <a:pPr>
                        <a:defRPr sz="1000"/>
                      </a:pPr>
                      <a:r>
                        <a:t>-41215</a:t>
                      </a:r>
                    </a:p>
                  </a:txBody>
                  <a:tcPr/>
                </a:tc>
                <a:tc>
                  <a:txBody>
                    <a:bodyPr/>
                    <a:lstStyle/>
                    <a:p>
                      <a:pPr>
                        <a:defRPr sz="1000"/>
                      </a:pPr>
                      <a:r>
                        <a:t>-9.85</a:t>
                      </a:r>
                    </a:p>
                  </a:txBody>
                  <a:tcPr/>
                </a:tc>
                <a:tc>
                  <a:txBody>
                    <a:bodyPr/>
                    <a:lstStyle/>
                    <a:p>
                      <a:pPr>
                        <a:defRPr sz="1000"/>
                      </a:pPr>
                      <a:r>
                        <a:t>Long Covering</a:t>
                      </a:r>
                    </a:p>
                  </a:txBody>
                  <a:tcPr/>
                </a:tc>
                <a:extLst>
                  <a:ext uri="{0D108BD9-81ED-4DB2-BD59-A6C34878D82A}">
                    <a16:rowId xmlns:a16="http://schemas.microsoft.com/office/drawing/2014/main" val="10010"/>
                  </a:ext>
                </a:extLst>
              </a:tr>
              <a:tr h="130628">
                <a:tc>
                  <a:txBody>
                    <a:bodyPr/>
                    <a:lstStyle/>
                    <a:p>
                      <a:pPr>
                        <a:defRPr sz="1000"/>
                      </a:pPr>
                      <a:r>
                        <a:t>19850</a:t>
                      </a:r>
                    </a:p>
                  </a:txBody>
                  <a:tcPr/>
                </a:tc>
                <a:tc>
                  <a:txBody>
                    <a:bodyPr/>
                    <a:lstStyle/>
                    <a:p>
                      <a:pPr>
                        <a:defRPr sz="1000"/>
                      </a:pPr>
                      <a:r>
                        <a:t>69874</a:t>
                      </a:r>
                    </a:p>
                  </a:txBody>
                  <a:tcPr/>
                </a:tc>
                <a:tc>
                  <a:txBody>
                    <a:bodyPr/>
                    <a:lstStyle/>
                    <a:p>
                      <a:pPr>
                        <a:defRPr sz="1000"/>
                      </a:pPr>
                      <a:r>
                        <a:t>27.5</a:t>
                      </a:r>
                    </a:p>
                  </a:txBody>
                  <a:tcPr/>
                </a:tc>
                <a:tc>
                  <a:txBody>
                    <a:bodyPr/>
                    <a:lstStyle/>
                    <a:p>
                      <a:pPr>
                        <a:defRPr sz="1000"/>
                      </a:pPr>
                      <a:r>
                        <a:t>60229</a:t>
                      </a:r>
                    </a:p>
                  </a:txBody>
                  <a:tcPr/>
                </a:tc>
                <a:tc>
                  <a:txBody>
                    <a:bodyPr/>
                    <a:lstStyle/>
                    <a:p>
                      <a:pPr>
                        <a:defRPr sz="1000"/>
                      </a:pPr>
                      <a:r>
                        <a:t>36.55</a:t>
                      </a:r>
                    </a:p>
                  </a:txBody>
                  <a:tcPr/>
                </a:tc>
                <a:tc>
                  <a:txBody>
                    <a:bodyPr/>
                    <a:lstStyle/>
                    <a:p>
                      <a:pPr>
                        <a:defRPr sz="1000"/>
                      </a:pPr>
                      <a:r>
                        <a:t>9645</a:t>
                      </a:r>
                    </a:p>
                  </a:txBody>
                  <a:tcPr/>
                </a:tc>
                <a:tc>
                  <a:txBody>
                    <a:bodyPr/>
                    <a:lstStyle/>
                    <a:p>
                      <a:pPr>
                        <a:defRPr sz="1000"/>
                      </a:pPr>
                      <a:r>
                        <a:t>-9.05</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19900</a:t>
                      </a:r>
                    </a:p>
                  </a:txBody>
                  <a:tcPr/>
                </a:tc>
                <a:tc>
                  <a:txBody>
                    <a:bodyPr/>
                    <a:lstStyle/>
                    <a:p>
                      <a:pPr>
                        <a:defRPr sz="1000"/>
                      </a:pPr>
                      <a:r>
                        <a:t>105175</a:t>
                      </a:r>
                    </a:p>
                  </a:txBody>
                  <a:tcPr/>
                </a:tc>
                <a:tc>
                  <a:txBody>
                    <a:bodyPr/>
                    <a:lstStyle/>
                    <a:p>
                      <a:pPr>
                        <a:defRPr sz="1000"/>
                      </a:pPr>
                      <a:r>
                        <a:t>19.0</a:t>
                      </a:r>
                    </a:p>
                  </a:txBody>
                  <a:tcPr/>
                </a:tc>
                <a:tc>
                  <a:txBody>
                    <a:bodyPr/>
                    <a:lstStyle/>
                    <a:p>
                      <a:pPr>
                        <a:defRPr sz="1000"/>
                      </a:pPr>
                      <a:r>
                        <a:t>107126</a:t>
                      </a:r>
                    </a:p>
                  </a:txBody>
                  <a:tcPr/>
                </a:tc>
                <a:tc>
                  <a:txBody>
                    <a:bodyPr/>
                    <a:lstStyle/>
                    <a:p>
                      <a:pPr>
                        <a:defRPr sz="1000"/>
                      </a:pPr>
                      <a:r>
                        <a:t>27.0</a:t>
                      </a:r>
                    </a:p>
                  </a:txBody>
                  <a:tcPr/>
                </a:tc>
                <a:tc>
                  <a:txBody>
                    <a:bodyPr/>
                    <a:lstStyle/>
                    <a:p>
                      <a:pPr>
                        <a:defRPr sz="1000"/>
                      </a:pPr>
                      <a:r>
                        <a:t>-1951</a:t>
                      </a:r>
                    </a:p>
                  </a:txBody>
                  <a:tcPr/>
                </a:tc>
                <a:tc>
                  <a:txBody>
                    <a:bodyPr/>
                    <a:lstStyle/>
                    <a:p>
                      <a:pPr>
                        <a:defRPr sz="1000"/>
                      </a:pPr>
                      <a:r>
                        <a:t>-8.0</a:t>
                      </a:r>
                    </a:p>
                  </a:txBody>
                  <a:tcPr/>
                </a:tc>
                <a:tc>
                  <a:txBody>
                    <a:bodyPr/>
                    <a:lstStyle/>
                    <a:p>
                      <a:pPr>
                        <a:defRPr sz="1000"/>
                      </a:pPr>
                      <a:r>
                        <a:t>Long Covering</a:t>
                      </a:r>
                    </a:p>
                  </a:txBody>
                  <a:tcPr/>
                </a:tc>
                <a:extLst>
                  <a:ext uri="{0D108BD9-81ED-4DB2-BD59-A6C34878D82A}">
                    <a16:rowId xmlns:a16="http://schemas.microsoft.com/office/drawing/2014/main" val="10012"/>
                  </a:ext>
                </a:extLst>
              </a:tr>
              <a:tr h="130636">
                <a:tc>
                  <a:txBody>
                    <a:bodyPr/>
                    <a:lstStyle/>
                    <a:p>
                      <a:pPr>
                        <a:defRPr sz="1000"/>
                      </a:pPr>
                      <a:r>
                        <a:t>19950</a:t>
                      </a:r>
                    </a:p>
                  </a:txBody>
                  <a:tcPr/>
                </a:tc>
                <a:tc>
                  <a:txBody>
                    <a:bodyPr/>
                    <a:lstStyle/>
                    <a:p>
                      <a:pPr>
                        <a:defRPr sz="1000"/>
                      </a:pPr>
                      <a:r>
                        <a:t>44354</a:t>
                      </a:r>
                    </a:p>
                  </a:txBody>
                  <a:tcPr/>
                </a:tc>
                <a:tc>
                  <a:txBody>
                    <a:bodyPr/>
                    <a:lstStyle/>
                    <a:p>
                      <a:pPr>
                        <a:defRPr sz="1000"/>
                      </a:pPr>
                      <a:r>
                        <a:t>13.0</a:t>
                      </a:r>
                    </a:p>
                  </a:txBody>
                  <a:tcPr/>
                </a:tc>
                <a:tc>
                  <a:txBody>
                    <a:bodyPr/>
                    <a:lstStyle/>
                    <a:p>
                      <a:pPr>
                        <a:defRPr sz="1000"/>
                      </a:pPr>
                      <a:r>
                        <a:t>28908</a:t>
                      </a:r>
                    </a:p>
                  </a:txBody>
                  <a:tcPr/>
                </a:tc>
                <a:tc>
                  <a:txBody>
                    <a:bodyPr/>
                    <a:lstStyle/>
                    <a:p>
                      <a:pPr>
                        <a:defRPr sz="1000"/>
                      </a:pPr>
                      <a:r>
                        <a:t>19.85</a:t>
                      </a:r>
                    </a:p>
                  </a:txBody>
                  <a:tcPr/>
                </a:tc>
                <a:tc>
                  <a:txBody>
                    <a:bodyPr/>
                    <a:lstStyle/>
                    <a:p>
                      <a:pPr>
                        <a:defRPr sz="1000"/>
                      </a:pPr>
                      <a:r>
                        <a:t>15446</a:t>
                      </a:r>
                    </a:p>
                  </a:txBody>
                  <a:tcPr/>
                </a:tc>
                <a:tc>
                  <a:txBody>
                    <a:bodyPr/>
                    <a:lstStyle/>
                    <a:p>
                      <a:pPr>
                        <a:defRPr sz="1000"/>
                      </a:pPr>
                      <a:r>
                        <a:t>-6.85</a:t>
                      </a:r>
                    </a:p>
                  </a:txBody>
                  <a:tcPr/>
                </a:tc>
                <a:tc>
                  <a:txBody>
                    <a:bodyPr/>
                    <a:lstStyle/>
                    <a:p>
                      <a:pPr>
                        <a:defRPr sz="1000"/>
                      </a:pPr>
                      <a:r>
                        <a:rPr dirty="0"/>
                        <a:t>Shot Buildup</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EOD Put Side Conclusion</a:t>
            </a:r>
            <a:r>
              <a:rPr lang="en-US" dirty="0"/>
              <a:t> 28-07-2023</a:t>
            </a:r>
            <a:endParaRPr dirty="0"/>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PE_OI_03:30:15 PM</a:t>
                      </a:r>
                    </a:p>
                  </a:txBody>
                  <a:tcPr/>
                </a:tc>
                <a:tc>
                  <a:txBody>
                    <a:bodyPr/>
                    <a:lstStyle/>
                    <a:p>
                      <a:pPr>
                        <a:defRPr sz="1200"/>
                      </a:pPr>
                      <a:r>
                        <a:t>PE_LTP_03:30:15 PM</a:t>
                      </a:r>
                    </a:p>
                  </a:txBody>
                  <a:tcPr/>
                </a:tc>
                <a:tc>
                  <a:txBody>
                    <a:bodyPr/>
                    <a:lstStyle/>
                    <a:p>
                      <a:pPr>
                        <a:defRPr sz="1200"/>
                      </a:pPr>
                      <a:r>
                        <a:t>PE_OI_09:25:55 AM</a:t>
                      </a:r>
                    </a:p>
                  </a:txBody>
                  <a:tcPr/>
                </a:tc>
                <a:tc>
                  <a:txBody>
                    <a:bodyPr/>
                    <a:lstStyle/>
                    <a:p>
                      <a:pPr>
                        <a:defRPr sz="1200"/>
                      </a:pPr>
                      <a:r>
                        <a:t>PE_LTP_09:25:55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Conclusion_Put_side</a:t>
                      </a:r>
                    </a:p>
                  </a:txBody>
                  <a:tcPr/>
                </a:tc>
                <a:extLst>
                  <a:ext uri="{0D108BD9-81ED-4DB2-BD59-A6C34878D82A}">
                    <a16:rowId xmlns:a16="http://schemas.microsoft.com/office/drawing/2014/main" val="10000"/>
                  </a:ext>
                </a:extLst>
              </a:tr>
              <a:tr h="130628">
                <a:tc>
                  <a:txBody>
                    <a:bodyPr/>
                    <a:lstStyle/>
                    <a:p>
                      <a:pPr>
                        <a:defRPr sz="1000"/>
                      </a:pPr>
                      <a:r>
                        <a:t>19350</a:t>
                      </a:r>
                    </a:p>
                  </a:txBody>
                  <a:tcPr/>
                </a:tc>
                <a:tc>
                  <a:txBody>
                    <a:bodyPr/>
                    <a:lstStyle/>
                    <a:p>
                      <a:pPr>
                        <a:defRPr sz="1000"/>
                      </a:pPr>
                      <a:r>
                        <a:t>34961</a:t>
                      </a:r>
                    </a:p>
                  </a:txBody>
                  <a:tcPr/>
                </a:tc>
                <a:tc>
                  <a:txBody>
                    <a:bodyPr/>
                    <a:lstStyle/>
                    <a:p>
                      <a:pPr>
                        <a:defRPr sz="1000"/>
                      </a:pPr>
                      <a:r>
                        <a:t>13.65</a:t>
                      </a:r>
                    </a:p>
                  </a:txBody>
                  <a:tcPr/>
                </a:tc>
                <a:tc>
                  <a:txBody>
                    <a:bodyPr/>
                    <a:lstStyle/>
                    <a:p>
                      <a:pPr>
                        <a:defRPr sz="1000"/>
                      </a:pPr>
                      <a:r>
                        <a:t>19170</a:t>
                      </a:r>
                    </a:p>
                  </a:txBody>
                  <a:tcPr/>
                </a:tc>
                <a:tc>
                  <a:txBody>
                    <a:bodyPr/>
                    <a:lstStyle/>
                    <a:p>
                      <a:pPr>
                        <a:defRPr sz="1000"/>
                      </a:pPr>
                      <a:r>
                        <a:t>22.6</a:t>
                      </a:r>
                    </a:p>
                  </a:txBody>
                  <a:tcPr/>
                </a:tc>
                <a:tc>
                  <a:txBody>
                    <a:bodyPr/>
                    <a:lstStyle/>
                    <a:p>
                      <a:pPr>
                        <a:defRPr sz="1000"/>
                      </a:pPr>
                      <a:r>
                        <a:t>15791</a:t>
                      </a:r>
                    </a:p>
                  </a:txBody>
                  <a:tcPr/>
                </a:tc>
                <a:tc>
                  <a:txBody>
                    <a:bodyPr/>
                    <a:lstStyle/>
                    <a:p>
                      <a:pPr>
                        <a:defRPr sz="1000"/>
                      </a:pPr>
                      <a:r>
                        <a:t>-8.95</a:t>
                      </a:r>
                    </a:p>
                  </a:txBody>
                  <a:tcPr/>
                </a:tc>
                <a:tc>
                  <a:txBody>
                    <a:bodyPr/>
                    <a:lstStyle/>
                    <a:p>
                      <a:pPr>
                        <a:defRPr sz="1000"/>
                      </a:pPr>
                      <a:r>
                        <a:t>Shot Buildup</a:t>
                      </a:r>
                    </a:p>
                  </a:txBody>
                  <a:tcPr/>
                </a:tc>
                <a:extLst>
                  <a:ext uri="{0D108BD9-81ED-4DB2-BD59-A6C34878D82A}">
                    <a16:rowId xmlns:a16="http://schemas.microsoft.com/office/drawing/2014/main" val="10001"/>
                  </a:ext>
                </a:extLst>
              </a:tr>
              <a:tr h="130628">
                <a:tc>
                  <a:txBody>
                    <a:bodyPr/>
                    <a:lstStyle/>
                    <a:p>
                      <a:pPr>
                        <a:defRPr sz="1000"/>
                      </a:pPr>
                      <a:r>
                        <a:t>19400</a:t>
                      </a:r>
                    </a:p>
                  </a:txBody>
                  <a:tcPr/>
                </a:tc>
                <a:tc>
                  <a:txBody>
                    <a:bodyPr/>
                    <a:lstStyle/>
                    <a:p>
                      <a:pPr>
                        <a:defRPr sz="1000"/>
                      </a:pPr>
                      <a:r>
                        <a:t>74767</a:t>
                      </a:r>
                    </a:p>
                  </a:txBody>
                  <a:tcPr/>
                </a:tc>
                <a:tc>
                  <a:txBody>
                    <a:bodyPr/>
                    <a:lstStyle/>
                    <a:p>
                      <a:pPr>
                        <a:defRPr sz="1000"/>
                      </a:pPr>
                      <a:r>
                        <a:t>19.85</a:t>
                      </a:r>
                    </a:p>
                  </a:txBody>
                  <a:tcPr/>
                </a:tc>
                <a:tc>
                  <a:txBody>
                    <a:bodyPr/>
                    <a:lstStyle/>
                    <a:p>
                      <a:pPr>
                        <a:defRPr sz="1000"/>
                      </a:pPr>
                      <a:r>
                        <a:t>65393</a:t>
                      </a:r>
                    </a:p>
                  </a:txBody>
                  <a:tcPr/>
                </a:tc>
                <a:tc>
                  <a:txBody>
                    <a:bodyPr/>
                    <a:lstStyle/>
                    <a:p>
                      <a:pPr>
                        <a:defRPr sz="1000"/>
                      </a:pPr>
                      <a:r>
                        <a:t>29.85</a:t>
                      </a:r>
                    </a:p>
                  </a:txBody>
                  <a:tcPr/>
                </a:tc>
                <a:tc>
                  <a:txBody>
                    <a:bodyPr/>
                    <a:lstStyle/>
                    <a:p>
                      <a:pPr>
                        <a:defRPr sz="1000"/>
                      </a:pPr>
                      <a:r>
                        <a:t>9374</a:t>
                      </a:r>
                    </a:p>
                  </a:txBody>
                  <a:tcPr/>
                </a:tc>
                <a:tc>
                  <a:txBody>
                    <a:bodyPr/>
                    <a:lstStyle/>
                    <a:p>
                      <a:pPr>
                        <a:defRPr sz="1000"/>
                      </a:pPr>
                      <a:r>
                        <a:t>-10.0</a:t>
                      </a:r>
                    </a:p>
                  </a:txBody>
                  <a:tcPr/>
                </a:tc>
                <a:tc>
                  <a:txBody>
                    <a:bodyPr/>
                    <a:lstStyle/>
                    <a:p>
                      <a:pPr>
                        <a:defRPr sz="1000"/>
                      </a:pPr>
                      <a:r>
                        <a:t>Shot Buildup</a:t>
                      </a:r>
                    </a:p>
                  </a:txBody>
                  <a:tcPr/>
                </a:tc>
                <a:extLst>
                  <a:ext uri="{0D108BD9-81ED-4DB2-BD59-A6C34878D82A}">
                    <a16:rowId xmlns:a16="http://schemas.microsoft.com/office/drawing/2014/main" val="10002"/>
                  </a:ext>
                </a:extLst>
              </a:tr>
              <a:tr h="130628">
                <a:tc>
                  <a:txBody>
                    <a:bodyPr/>
                    <a:lstStyle/>
                    <a:p>
                      <a:pPr>
                        <a:defRPr sz="1000"/>
                      </a:pPr>
                      <a:r>
                        <a:t>19450</a:t>
                      </a:r>
                    </a:p>
                  </a:txBody>
                  <a:tcPr/>
                </a:tc>
                <a:tc>
                  <a:txBody>
                    <a:bodyPr/>
                    <a:lstStyle/>
                    <a:p>
                      <a:pPr>
                        <a:defRPr sz="1000"/>
                      </a:pPr>
                      <a:r>
                        <a:t>54006</a:t>
                      </a:r>
                    </a:p>
                  </a:txBody>
                  <a:tcPr/>
                </a:tc>
                <a:tc>
                  <a:txBody>
                    <a:bodyPr/>
                    <a:lstStyle/>
                    <a:p>
                      <a:pPr>
                        <a:defRPr sz="1000"/>
                      </a:pPr>
                      <a:r>
                        <a:t>26.95</a:t>
                      </a:r>
                    </a:p>
                  </a:txBody>
                  <a:tcPr/>
                </a:tc>
                <a:tc>
                  <a:txBody>
                    <a:bodyPr/>
                    <a:lstStyle/>
                    <a:p>
                      <a:pPr>
                        <a:defRPr sz="1000"/>
                      </a:pPr>
                      <a:r>
                        <a:t>19635</a:t>
                      </a:r>
                    </a:p>
                  </a:txBody>
                  <a:tcPr/>
                </a:tc>
                <a:tc>
                  <a:txBody>
                    <a:bodyPr/>
                    <a:lstStyle/>
                    <a:p>
                      <a:pPr>
                        <a:defRPr sz="1000"/>
                      </a:pPr>
                      <a:r>
                        <a:t>39.6</a:t>
                      </a:r>
                    </a:p>
                  </a:txBody>
                  <a:tcPr/>
                </a:tc>
                <a:tc>
                  <a:txBody>
                    <a:bodyPr/>
                    <a:lstStyle/>
                    <a:p>
                      <a:pPr>
                        <a:defRPr sz="1000"/>
                      </a:pPr>
                      <a:r>
                        <a:t>34371</a:t>
                      </a:r>
                    </a:p>
                  </a:txBody>
                  <a:tcPr/>
                </a:tc>
                <a:tc>
                  <a:txBody>
                    <a:bodyPr/>
                    <a:lstStyle/>
                    <a:p>
                      <a:pPr>
                        <a:defRPr sz="1000"/>
                      </a:pPr>
                      <a:r>
                        <a:t>-12.65</a:t>
                      </a:r>
                    </a:p>
                  </a:txBody>
                  <a:tcPr/>
                </a:tc>
                <a:tc>
                  <a:txBody>
                    <a:bodyPr/>
                    <a:lstStyle/>
                    <a:p>
                      <a:pPr>
                        <a:defRPr sz="1000"/>
                      </a:pPr>
                      <a:r>
                        <a:t>Shot Buildup</a:t>
                      </a:r>
                    </a:p>
                  </a:txBody>
                  <a:tcPr/>
                </a:tc>
                <a:extLst>
                  <a:ext uri="{0D108BD9-81ED-4DB2-BD59-A6C34878D82A}">
                    <a16:rowId xmlns:a16="http://schemas.microsoft.com/office/drawing/2014/main" val="10003"/>
                  </a:ext>
                </a:extLst>
              </a:tr>
              <a:tr h="130628">
                <a:tc>
                  <a:txBody>
                    <a:bodyPr/>
                    <a:lstStyle/>
                    <a:p>
                      <a:pPr>
                        <a:defRPr sz="1000"/>
                      </a:pPr>
                      <a:r>
                        <a:t>19500</a:t>
                      </a:r>
                    </a:p>
                  </a:txBody>
                  <a:tcPr/>
                </a:tc>
                <a:tc>
                  <a:txBody>
                    <a:bodyPr/>
                    <a:lstStyle/>
                    <a:p>
                      <a:pPr>
                        <a:defRPr sz="1000"/>
                      </a:pPr>
                      <a:r>
                        <a:t>116747</a:t>
                      </a:r>
                    </a:p>
                  </a:txBody>
                  <a:tcPr/>
                </a:tc>
                <a:tc>
                  <a:txBody>
                    <a:bodyPr/>
                    <a:lstStyle/>
                    <a:p>
                      <a:pPr>
                        <a:defRPr sz="1000"/>
                      </a:pPr>
                      <a:r>
                        <a:t>37.0</a:t>
                      </a:r>
                    </a:p>
                  </a:txBody>
                  <a:tcPr/>
                </a:tc>
                <a:tc>
                  <a:txBody>
                    <a:bodyPr/>
                    <a:lstStyle/>
                    <a:p>
                      <a:pPr>
                        <a:defRPr sz="1000"/>
                      </a:pPr>
                      <a:r>
                        <a:t>72133</a:t>
                      </a:r>
                    </a:p>
                  </a:txBody>
                  <a:tcPr/>
                </a:tc>
                <a:tc>
                  <a:txBody>
                    <a:bodyPr/>
                    <a:lstStyle/>
                    <a:p>
                      <a:pPr>
                        <a:defRPr sz="1000"/>
                      </a:pPr>
                      <a:r>
                        <a:t>52.05</a:t>
                      </a:r>
                    </a:p>
                  </a:txBody>
                  <a:tcPr/>
                </a:tc>
                <a:tc>
                  <a:txBody>
                    <a:bodyPr/>
                    <a:lstStyle/>
                    <a:p>
                      <a:pPr>
                        <a:defRPr sz="1000"/>
                      </a:pPr>
                      <a:r>
                        <a:t>44614</a:t>
                      </a:r>
                    </a:p>
                  </a:txBody>
                  <a:tcPr/>
                </a:tc>
                <a:tc>
                  <a:txBody>
                    <a:bodyPr/>
                    <a:lstStyle/>
                    <a:p>
                      <a:pPr>
                        <a:defRPr sz="1000"/>
                      </a:pPr>
                      <a:r>
                        <a:t>-15.05</a:t>
                      </a:r>
                    </a:p>
                  </a:txBody>
                  <a:tcPr/>
                </a:tc>
                <a:tc>
                  <a:txBody>
                    <a:bodyPr/>
                    <a:lstStyle/>
                    <a:p>
                      <a:pPr>
                        <a:defRPr sz="1000"/>
                      </a:pPr>
                      <a:r>
                        <a:t>Shot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19550</a:t>
                      </a:r>
                    </a:p>
                  </a:txBody>
                  <a:tcPr/>
                </a:tc>
                <a:tc>
                  <a:txBody>
                    <a:bodyPr/>
                    <a:lstStyle/>
                    <a:p>
                      <a:pPr>
                        <a:defRPr sz="1000"/>
                      </a:pPr>
                      <a:r>
                        <a:rPr dirty="0">
                          <a:highlight>
                            <a:srgbClr val="FFFF00"/>
                          </a:highlight>
                        </a:rPr>
                        <a:t>42565</a:t>
                      </a:r>
                    </a:p>
                  </a:txBody>
                  <a:tcPr/>
                </a:tc>
                <a:tc>
                  <a:txBody>
                    <a:bodyPr/>
                    <a:lstStyle/>
                    <a:p>
                      <a:pPr>
                        <a:defRPr sz="1000"/>
                      </a:pPr>
                      <a:r>
                        <a:rPr>
                          <a:highlight>
                            <a:srgbClr val="FFFF00"/>
                          </a:highlight>
                        </a:rPr>
                        <a:t>51.1</a:t>
                      </a:r>
                    </a:p>
                  </a:txBody>
                  <a:tcPr/>
                </a:tc>
                <a:tc>
                  <a:txBody>
                    <a:bodyPr/>
                    <a:lstStyle/>
                    <a:p>
                      <a:pPr>
                        <a:defRPr sz="1000"/>
                      </a:pPr>
                      <a:r>
                        <a:rPr>
                          <a:highlight>
                            <a:srgbClr val="FFFF00"/>
                          </a:highlight>
                        </a:rPr>
                        <a:t>25452</a:t>
                      </a:r>
                    </a:p>
                  </a:txBody>
                  <a:tcPr/>
                </a:tc>
                <a:tc>
                  <a:txBody>
                    <a:bodyPr/>
                    <a:lstStyle/>
                    <a:p>
                      <a:pPr>
                        <a:defRPr sz="1000"/>
                      </a:pPr>
                      <a:r>
                        <a:rPr>
                          <a:highlight>
                            <a:srgbClr val="FFFF00"/>
                          </a:highlight>
                        </a:rPr>
                        <a:t>67.6</a:t>
                      </a:r>
                    </a:p>
                  </a:txBody>
                  <a:tcPr/>
                </a:tc>
                <a:tc>
                  <a:txBody>
                    <a:bodyPr/>
                    <a:lstStyle/>
                    <a:p>
                      <a:pPr>
                        <a:defRPr sz="1000"/>
                      </a:pPr>
                      <a:r>
                        <a:rPr>
                          <a:highlight>
                            <a:srgbClr val="FFFF00"/>
                          </a:highlight>
                        </a:rPr>
                        <a:t>17113</a:t>
                      </a:r>
                    </a:p>
                  </a:txBody>
                  <a:tcPr/>
                </a:tc>
                <a:tc>
                  <a:txBody>
                    <a:bodyPr/>
                    <a:lstStyle/>
                    <a:p>
                      <a:pPr>
                        <a:defRPr sz="1000"/>
                      </a:pPr>
                      <a:r>
                        <a:rPr>
                          <a:highlight>
                            <a:srgbClr val="FFFF00"/>
                          </a:highlight>
                        </a:rPr>
                        <a:t>-16.5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19600</a:t>
                      </a:r>
                    </a:p>
                  </a:txBody>
                  <a:tcPr/>
                </a:tc>
                <a:tc>
                  <a:txBody>
                    <a:bodyPr/>
                    <a:lstStyle/>
                    <a:p>
                      <a:pPr>
                        <a:defRPr sz="1000"/>
                      </a:pPr>
                      <a:r>
                        <a:rPr dirty="0">
                          <a:highlight>
                            <a:srgbClr val="FFFF00"/>
                          </a:highlight>
                        </a:rPr>
                        <a:t>138822</a:t>
                      </a:r>
                    </a:p>
                  </a:txBody>
                  <a:tcPr/>
                </a:tc>
                <a:tc>
                  <a:txBody>
                    <a:bodyPr/>
                    <a:lstStyle/>
                    <a:p>
                      <a:pPr>
                        <a:defRPr sz="1000"/>
                      </a:pPr>
                      <a:r>
                        <a:rPr dirty="0">
                          <a:highlight>
                            <a:srgbClr val="FFFF00"/>
                          </a:highlight>
                        </a:rPr>
                        <a:t>70.0</a:t>
                      </a:r>
                    </a:p>
                  </a:txBody>
                  <a:tcPr/>
                </a:tc>
                <a:tc>
                  <a:txBody>
                    <a:bodyPr/>
                    <a:lstStyle/>
                    <a:p>
                      <a:pPr>
                        <a:defRPr sz="1000"/>
                      </a:pPr>
                      <a:r>
                        <a:rPr dirty="0">
                          <a:highlight>
                            <a:srgbClr val="FFFF00"/>
                          </a:highlight>
                        </a:rPr>
                        <a:t>106697</a:t>
                      </a:r>
                    </a:p>
                  </a:txBody>
                  <a:tcPr/>
                </a:tc>
                <a:tc>
                  <a:txBody>
                    <a:bodyPr/>
                    <a:lstStyle/>
                    <a:p>
                      <a:pPr>
                        <a:defRPr sz="1000"/>
                      </a:pPr>
                      <a:r>
                        <a:rPr dirty="0">
                          <a:highlight>
                            <a:srgbClr val="FFFF00"/>
                          </a:highlight>
                        </a:rPr>
                        <a:t>86.45</a:t>
                      </a:r>
                    </a:p>
                  </a:txBody>
                  <a:tcPr/>
                </a:tc>
                <a:tc>
                  <a:txBody>
                    <a:bodyPr/>
                    <a:lstStyle/>
                    <a:p>
                      <a:pPr>
                        <a:defRPr sz="1000"/>
                      </a:pPr>
                      <a:r>
                        <a:rPr dirty="0">
                          <a:highlight>
                            <a:srgbClr val="FFFF00"/>
                          </a:highlight>
                        </a:rPr>
                        <a:t>32125</a:t>
                      </a:r>
                    </a:p>
                  </a:txBody>
                  <a:tcPr/>
                </a:tc>
                <a:tc>
                  <a:txBody>
                    <a:bodyPr/>
                    <a:lstStyle/>
                    <a:p>
                      <a:pPr>
                        <a:defRPr sz="1000"/>
                      </a:pPr>
                      <a:r>
                        <a:rPr dirty="0">
                          <a:highlight>
                            <a:srgbClr val="FFFF00"/>
                          </a:highlight>
                        </a:rPr>
                        <a:t>-16.45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19650</a:t>
                      </a:r>
                    </a:p>
                  </a:txBody>
                  <a:tcPr/>
                </a:tc>
                <a:tc>
                  <a:txBody>
                    <a:bodyPr/>
                    <a:lstStyle/>
                    <a:p>
                      <a:pPr>
                        <a:defRPr sz="1000"/>
                      </a:pPr>
                      <a:r>
                        <a:rPr>
                          <a:highlight>
                            <a:srgbClr val="FFFF00"/>
                          </a:highlight>
                        </a:rPr>
                        <a:t>35258</a:t>
                      </a:r>
                    </a:p>
                  </a:txBody>
                  <a:tcPr/>
                </a:tc>
                <a:tc>
                  <a:txBody>
                    <a:bodyPr/>
                    <a:lstStyle/>
                    <a:p>
                      <a:pPr>
                        <a:defRPr sz="1000"/>
                      </a:pPr>
                      <a:r>
                        <a:rPr>
                          <a:highlight>
                            <a:srgbClr val="FFFF00"/>
                          </a:highlight>
                        </a:rPr>
                        <a:t>91.0</a:t>
                      </a:r>
                    </a:p>
                  </a:txBody>
                  <a:tcPr/>
                </a:tc>
                <a:tc>
                  <a:txBody>
                    <a:bodyPr/>
                    <a:lstStyle/>
                    <a:p>
                      <a:pPr>
                        <a:defRPr sz="1000"/>
                      </a:pPr>
                      <a:r>
                        <a:rPr>
                          <a:highlight>
                            <a:srgbClr val="FFFF00"/>
                          </a:highlight>
                        </a:rPr>
                        <a:t>47211</a:t>
                      </a:r>
                    </a:p>
                  </a:txBody>
                  <a:tcPr/>
                </a:tc>
                <a:tc>
                  <a:txBody>
                    <a:bodyPr/>
                    <a:lstStyle/>
                    <a:p>
                      <a:pPr>
                        <a:defRPr sz="1000"/>
                      </a:pPr>
                      <a:r>
                        <a:rPr>
                          <a:highlight>
                            <a:srgbClr val="FFFF00"/>
                          </a:highlight>
                        </a:rPr>
                        <a:t>108.95</a:t>
                      </a:r>
                    </a:p>
                  </a:txBody>
                  <a:tcPr/>
                </a:tc>
                <a:tc>
                  <a:txBody>
                    <a:bodyPr/>
                    <a:lstStyle/>
                    <a:p>
                      <a:pPr>
                        <a:defRPr sz="1000"/>
                      </a:pPr>
                      <a:r>
                        <a:rPr>
                          <a:highlight>
                            <a:srgbClr val="FFFF00"/>
                          </a:highlight>
                        </a:rPr>
                        <a:t>-11953</a:t>
                      </a:r>
                    </a:p>
                  </a:txBody>
                  <a:tcPr/>
                </a:tc>
                <a:tc>
                  <a:txBody>
                    <a:bodyPr/>
                    <a:lstStyle/>
                    <a:p>
                      <a:pPr>
                        <a:defRPr sz="1000"/>
                      </a:pPr>
                      <a:r>
                        <a:rPr>
                          <a:highlight>
                            <a:srgbClr val="FFFF00"/>
                          </a:highlight>
                        </a:rPr>
                        <a:t>-17.95</a:t>
                      </a:r>
                    </a:p>
                  </a:txBody>
                  <a:tcPr/>
                </a:tc>
                <a:tc>
                  <a:txBody>
                    <a:bodyPr/>
                    <a:lstStyle/>
                    <a:p>
                      <a:pPr>
                        <a:defRPr sz="1000"/>
                      </a:pPr>
                      <a:r>
                        <a:rPr dirty="0">
                          <a:highlight>
                            <a:srgbClr val="FFFF00"/>
                          </a:highlight>
                        </a:rPr>
                        <a:t>Long Covering</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19700</a:t>
                      </a:r>
                    </a:p>
                  </a:txBody>
                  <a:tcPr/>
                </a:tc>
                <a:tc>
                  <a:txBody>
                    <a:bodyPr/>
                    <a:lstStyle/>
                    <a:p>
                      <a:pPr>
                        <a:defRPr sz="1000"/>
                      </a:pPr>
                      <a:r>
                        <a:rPr>
                          <a:highlight>
                            <a:srgbClr val="FFFF00"/>
                          </a:highlight>
                        </a:rPr>
                        <a:t>59004</a:t>
                      </a:r>
                    </a:p>
                  </a:txBody>
                  <a:tcPr/>
                </a:tc>
                <a:tc>
                  <a:txBody>
                    <a:bodyPr/>
                    <a:lstStyle/>
                    <a:p>
                      <a:pPr>
                        <a:defRPr sz="1000"/>
                      </a:pPr>
                      <a:r>
                        <a:rPr>
                          <a:highlight>
                            <a:srgbClr val="FFFF00"/>
                          </a:highlight>
                        </a:rPr>
                        <a:t>116.75</a:t>
                      </a:r>
                    </a:p>
                  </a:txBody>
                  <a:tcPr/>
                </a:tc>
                <a:tc>
                  <a:txBody>
                    <a:bodyPr/>
                    <a:lstStyle/>
                    <a:p>
                      <a:pPr>
                        <a:defRPr sz="1000"/>
                      </a:pPr>
                      <a:r>
                        <a:rPr>
                          <a:highlight>
                            <a:srgbClr val="FFFF00"/>
                          </a:highlight>
                        </a:rPr>
                        <a:t>77121</a:t>
                      </a:r>
                    </a:p>
                  </a:txBody>
                  <a:tcPr/>
                </a:tc>
                <a:tc>
                  <a:txBody>
                    <a:bodyPr/>
                    <a:lstStyle/>
                    <a:p>
                      <a:pPr>
                        <a:defRPr sz="1000"/>
                      </a:pPr>
                      <a:r>
                        <a:rPr>
                          <a:highlight>
                            <a:srgbClr val="FFFF00"/>
                          </a:highlight>
                        </a:rPr>
                        <a:t>135.05</a:t>
                      </a:r>
                    </a:p>
                  </a:txBody>
                  <a:tcPr/>
                </a:tc>
                <a:tc>
                  <a:txBody>
                    <a:bodyPr/>
                    <a:lstStyle/>
                    <a:p>
                      <a:pPr>
                        <a:defRPr sz="1000"/>
                      </a:pPr>
                      <a:r>
                        <a:rPr>
                          <a:highlight>
                            <a:srgbClr val="FFFF00"/>
                          </a:highlight>
                        </a:rPr>
                        <a:t>-18117</a:t>
                      </a:r>
                    </a:p>
                  </a:txBody>
                  <a:tcPr/>
                </a:tc>
                <a:tc>
                  <a:txBody>
                    <a:bodyPr/>
                    <a:lstStyle/>
                    <a:p>
                      <a:pPr>
                        <a:defRPr sz="1000"/>
                      </a:pPr>
                      <a:r>
                        <a:rPr>
                          <a:highlight>
                            <a:srgbClr val="FFFF00"/>
                          </a:highlight>
                        </a:rPr>
                        <a:t>-18.3</a:t>
                      </a:r>
                    </a:p>
                  </a:txBody>
                  <a:tcPr/>
                </a:tc>
                <a:tc>
                  <a:txBody>
                    <a:bodyPr/>
                    <a:lstStyle/>
                    <a:p>
                      <a:pPr>
                        <a:defRPr sz="1000"/>
                      </a:pPr>
                      <a:r>
                        <a:rPr dirty="0">
                          <a:highlight>
                            <a:srgbClr val="FFFF00"/>
                          </a:highlight>
                        </a:rPr>
                        <a:t>Long Covering</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19750</a:t>
                      </a:r>
                    </a:p>
                  </a:txBody>
                  <a:tcPr/>
                </a:tc>
                <a:tc>
                  <a:txBody>
                    <a:bodyPr/>
                    <a:lstStyle/>
                    <a:p>
                      <a:pPr>
                        <a:defRPr sz="1000"/>
                      </a:pPr>
                      <a:r>
                        <a:rPr>
                          <a:highlight>
                            <a:srgbClr val="FFFF00"/>
                          </a:highlight>
                        </a:rPr>
                        <a:t>10891</a:t>
                      </a:r>
                    </a:p>
                  </a:txBody>
                  <a:tcPr/>
                </a:tc>
                <a:tc>
                  <a:txBody>
                    <a:bodyPr/>
                    <a:lstStyle/>
                    <a:p>
                      <a:pPr>
                        <a:defRPr sz="1000"/>
                      </a:pPr>
                      <a:r>
                        <a:rPr>
                          <a:highlight>
                            <a:srgbClr val="FFFF00"/>
                          </a:highlight>
                        </a:rPr>
                        <a:t>149.9</a:t>
                      </a:r>
                    </a:p>
                  </a:txBody>
                  <a:tcPr/>
                </a:tc>
                <a:tc>
                  <a:txBody>
                    <a:bodyPr/>
                    <a:lstStyle/>
                    <a:p>
                      <a:pPr>
                        <a:defRPr sz="1000"/>
                      </a:pPr>
                      <a:r>
                        <a:rPr>
                          <a:highlight>
                            <a:srgbClr val="FFFF00"/>
                          </a:highlight>
                        </a:rPr>
                        <a:t>18520</a:t>
                      </a:r>
                    </a:p>
                  </a:txBody>
                  <a:tcPr/>
                </a:tc>
                <a:tc>
                  <a:txBody>
                    <a:bodyPr/>
                    <a:lstStyle/>
                    <a:p>
                      <a:pPr>
                        <a:defRPr sz="1000"/>
                      </a:pPr>
                      <a:r>
                        <a:rPr>
                          <a:highlight>
                            <a:srgbClr val="FFFF00"/>
                          </a:highlight>
                        </a:rPr>
                        <a:t>165.55</a:t>
                      </a:r>
                    </a:p>
                  </a:txBody>
                  <a:tcPr/>
                </a:tc>
                <a:tc>
                  <a:txBody>
                    <a:bodyPr/>
                    <a:lstStyle/>
                    <a:p>
                      <a:pPr>
                        <a:defRPr sz="1000"/>
                      </a:pPr>
                      <a:r>
                        <a:rPr>
                          <a:highlight>
                            <a:srgbClr val="FFFF00"/>
                          </a:highlight>
                        </a:rPr>
                        <a:t>-7629</a:t>
                      </a:r>
                    </a:p>
                  </a:txBody>
                  <a:tcPr/>
                </a:tc>
                <a:tc>
                  <a:txBody>
                    <a:bodyPr/>
                    <a:lstStyle/>
                    <a:p>
                      <a:pPr>
                        <a:defRPr sz="1000"/>
                      </a:pPr>
                      <a:r>
                        <a:rPr>
                          <a:highlight>
                            <a:srgbClr val="FFFF00"/>
                          </a:highlight>
                        </a:rPr>
                        <a:t>-15.65</a:t>
                      </a:r>
                    </a:p>
                  </a:txBody>
                  <a:tcPr/>
                </a:tc>
                <a:tc>
                  <a:txBody>
                    <a:bodyPr/>
                    <a:lstStyle/>
                    <a:p>
                      <a:pPr>
                        <a:defRPr sz="1000"/>
                      </a:pPr>
                      <a:r>
                        <a:rPr dirty="0">
                          <a:highlight>
                            <a:srgbClr val="FFFF00"/>
                          </a:highlight>
                        </a:rPr>
                        <a:t>Long Covering</a:t>
                      </a:r>
                    </a:p>
                  </a:txBody>
                  <a:tcPr/>
                </a:tc>
                <a:extLst>
                  <a:ext uri="{0D108BD9-81ED-4DB2-BD59-A6C34878D82A}">
                    <a16:rowId xmlns:a16="http://schemas.microsoft.com/office/drawing/2014/main" val="10009"/>
                  </a:ext>
                </a:extLst>
              </a:tr>
              <a:tr h="130628">
                <a:tc>
                  <a:txBody>
                    <a:bodyPr/>
                    <a:lstStyle/>
                    <a:p>
                      <a:pPr>
                        <a:defRPr sz="1000"/>
                      </a:pPr>
                      <a:r>
                        <a:t>19800</a:t>
                      </a:r>
                    </a:p>
                  </a:txBody>
                  <a:tcPr/>
                </a:tc>
                <a:tc>
                  <a:txBody>
                    <a:bodyPr/>
                    <a:lstStyle/>
                    <a:p>
                      <a:pPr>
                        <a:defRPr sz="1000"/>
                      </a:pPr>
                      <a:r>
                        <a:t>49712</a:t>
                      </a:r>
                    </a:p>
                  </a:txBody>
                  <a:tcPr/>
                </a:tc>
                <a:tc>
                  <a:txBody>
                    <a:bodyPr/>
                    <a:lstStyle/>
                    <a:p>
                      <a:pPr>
                        <a:defRPr sz="1000"/>
                      </a:pPr>
                      <a:r>
                        <a:t>183.2</a:t>
                      </a:r>
                    </a:p>
                  </a:txBody>
                  <a:tcPr/>
                </a:tc>
                <a:tc>
                  <a:txBody>
                    <a:bodyPr/>
                    <a:lstStyle/>
                    <a:p>
                      <a:pPr>
                        <a:defRPr sz="1000"/>
                      </a:pPr>
                      <a:r>
                        <a:t>108009</a:t>
                      </a:r>
                    </a:p>
                  </a:txBody>
                  <a:tcPr/>
                </a:tc>
                <a:tc>
                  <a:txBody>
                    <a:bodyPr/>
                    <a:lstStyle/>
                    <a:p>
                      <a:pPr>
                        <a:defRPr sz="1000"/>
                      </a:pPr>
                      <a:r>
                        <a:t>199.7</a:t>
                      </a:r>
                    </a:p>
                  </a:txBody>
                  <a:tcPr/>
                </a:tc>
                <a:tc>
                  <a:txBody>
                    <a:bodyPr/>
                    <a:lstStyle/>
                    <a:p>
                      <a:pPr>
                        <a:defRPr sz="1000"/>
                      </a:pPr>
                      <a:r>
                        <a:t>-58297</a:t>
                      </a:r>
                    </a:p>
                  </a:txBody>
                  <a:tcPr/>
                </a:tc>
                <a:tc>
                  <a:txBody>
                    <a:bodyPr/>
                    <a:lstStyle/>
                    <a:p>
                      <a:pPr>
                        <a:defRPr sz="1000"/>
                      </a:pPr>
                      <a:r>
                        <a:t>-16.5</a:t>
                      </a:r>
                    </a:p>
                  </a:txBody>
                  <a:tcPr/>
                </a:tc>
                <a:tc>
                  <a:txBody>
                    <a:bodyPr/>
                    <a:lstStyle/>
                    <a:p>
                      <a:pPr>
                        <a:defRPr sz="1000"/>
                      </a:pPr>
                      <a:r>
                        <a:t>Long Covering</a:t>
                      </a:r>
                    </a:p>
                  </a:txBody>
                  <a:tcPr/>
                </a:tc>
                <a:extLst>
                  <a:ext uri="{0D108BD9-81ED-4DB2-BD59-A6C34878D82A}">
                    <a16:rowId xmlns:a16="http://schemas.microsoft.com/office/drawing/2014/main" val="10010"/>
                  </a:ext>
                </a:extLst>
              </a:tr>
              <a:tr h="130628">
                <a:tc>
                  <a:txBody>
                    <a:bodyPr/>
                    <a:lstStyle/>
                    <a:p>
                      <a:pPr>
                        <a:defRPr sz="1000"/>
                      </a:pPr>
                      <a:r>
                        <a:t>19850</a:t>
                      </a:r>
                    </a:p>
                  </a:txBody>
                  <a:tcPr/>
                </a:tc>
                <a:tc>
                  <a:txBody>
                    <a:bodyPr/>
                    <a:lstStyle/>
                    <a:p>
                      <a:pPr>
                        <a:defRPr sz="1000"/>
                      </a:pPr>
                      <a:r>
                        <a:t>6924</a:t>
                      </a:r>
                    </a:p>
                  </a:txBody>
                  <a:tcPr/>
                </a:tc>
                <a:tc>
                  <a:txBody>
                    <a:bodyPr/>
                    <a:lstStyle/>
                    <a:p>
                      <a:pPr>
                        <a:defRPr sz="1000"/>
                      </a:pPr>
                      <a:r>
                        <a:t>223.65</a:t>
                      </a:r>
                    </a:p>
                  </a:txBody>
                  <a:tcPr/>
                </a:tc>
                <a:tc>
                  <a:txBody>
                    <a:bodyPr/>
                    <a:lstStyle/>
                    <a:p>
                      <a:pPr>
                        <a:defRPr sz="1000"/>
                      </a:pPr>
                      <a:r>
                        <a:t>9910</a:t>
                      </a:r>
                    </a:p>
                  </a:txBody>
                  <a:tcPr/>
                </a:tc>
                <a:tc>
                  <a:txBody>
                    <a:bodyPr/>
                    <a:lstStyle/>
                    <a:p>
                      <a:pPr>
                        <a:defRPr sz="1000"/>
                      </a:pPr>
                      <a:r>
                        <a:t>237.25</a:t>
                      </a:r>
                    </a:p>
                  </a:txBody>
                  <a:tcPr/>
                </a:tc>
                <a:tc>
                  <a:txBody>
                    <a:bodyPr/>
                    <a:lstStyle/>
                    <a:p>
                      <a:pPr>
                        <a:defRPr sz="1000"/>
                      </a:pPr>
                      <a:r>
                        <a:t>-2986</a:t>
                      </a:r>
                    </a:p>
                  </a:txBody>
                  <a:tcPr/>
                </a:tc>
                <a:tc>
                  <a:txBody>
                    <a:bodyPr/>
                    <a:lstStyle/>
                    <a:p>
                      <a:pPr>
                        <a:defRPr sz="1000"/>
                      </a:pPr>
                      <a:r>
                        <a:t>-13.6</a:t>
                      </a:r>
                    </a:p>
                  </a:txBody>
                  <a:tcPr/>
                </a:tc>
                <a:tc>
                  <a:txBody>
                    <a:bodyPr/>
                    <a:lstStyle/>
                    <a:p>
                      <a:pPr>
                        <a:defRPr sz="1000"/>
                      </a:pPr>
                      <a:r>
                        <a:t>Long Covering</a:t>
                      </a:r>
                    </a:p>
                  </a:txBody>
                  <a:tcPr/>
                </a:tc>
                <a:extLst>
                  <a:ext uri="{0D108BD9-81ED-4DB2-BD59-A6C34878D82A}">
                    <a16:rowId xmlns:a16="http://schemas.microsoft.com/office/drawing/2014/main" val="10011"/>
                  </a:ext>
                </a:extLst>
              </a:tr>
              <a:tr h="130628">
                <a:tc>
                  <a:txBody>
                    <a:bodyPr/>
                    <a:lstStyle/>
                    <a:p>
                      <a:pPr>
                        <a:defRPr sz="1000"/>
                      </a:pPr>
                      <a:r>
                        <a:t>19900</a:t>
                      </a:r>
                    </a:p>
                  </a:txBody>
                  <a:tcPr/>
                </a:tc>
                <a:tc>
                  <a:txBody>
                    <a:bodyPr/>
                    <a:lstStyle/>
                    <a:p>
                      <a:pPr>
                        <a:defRPr sz="1000"/>
                      </a:pPr>
                      <a:r>
                        <a:t>9396</a:t>
                      </a:r>
                    </a:p>
                  </a:txBody>
                  <a:tcPr/>
                </a:tc>
                <a:tc>
                  <a:txBody>
                    <a:bodyPr/>
                    <a:lstStyle/>
                    <a:p>
                      <a:pPr>
                        <a:defRPr sz="1000"/>
                      </a:pPr>
                      <a:r>
                        <a:t>266.45</a:t>
                      </a:r>
                    </a:p>
                  </a:txBody>
                  <a:tcPr/>
                </a:tc>
                <a:tc>
                  <a:txBody>
                    <a:bodyPr/>
                    <a:lstStyle/>
                    <a:p>
                      <a:pPr>
                        <a:defRPr sz="1000"/>
                      </a:pPr>
                      <a:r>
                        <a:t>16997</a:t>
                      </a:r>
                    </a:p>
                  </a:txBody>
                  <a:tcPr/>
                </a:tc>
                <a:tc>
                  <a:txBody>
                    <a:bodyPr/>
                    <a:lstStyle/>
                    <a:p>
                      <a:pPr>
                        <a:defRPr sz="1000"/>
                      </a:pPr>
                      <a:r>
                        <a:t>278.0</a:t>
                      </a:r>
                    </a:p>
                  </a:txBody>
                  <a:tcPr/>
                </a:tc>
                <a:tc>
                  <a:txBody>
                    <a:bodyPr/>
                    <a:lstStyle/>
                    <a:p>
                      <a:pPr>
                        <a:defRPr sz="1000"/>
                      </a:pPr>
                      <a:r>
                        <a:t>-7601</a:t>
                      </a:r>
                    </a:p>
                  </a:txBody>
                  <a:tcPr/>
                </a:tc>
                <a:tc>
                  <a:txBody>
                    <a:bodyPr/>
                    <a:lstStyle/>
                    <a:p>
                      <a:pPr>
                        <a:defRPr sz="1000"/>
                      </a:pPr>
                      <a:r>
                        <a:t>-11.55</a:t>
                      </a:r>
                    </a:p>
                  </a:txBody>
                  <a:tcPr/>
                </a:tc>
                <a:tc>
                  <a:txBody>
                    <a:bodyPr/>
                    <a:lstStyle/>
                    <a:p>
                      <a:pPr>
                        <a:defRPr sz="1000"/>
                      </a:pPr>
                      <a:r>
                        <a:t>Long Covering</a:t>
                      </a:r>
                    </a:p>
                  </a:txBody>
                  <a:tcPr/>
                </a:tc>
                <a:extLst>
                  <a:ext uri="{0D108BD9-81ED-4DB2-BD59-A6C34878D82A}">
                    <a16:rowId xmlns:a16="http://schemas.microsoft.com/office/drawing/2014/main" val="10012"/>
                  </a:ext>
                </a:extLst>
              </a:tr>
              <a:tr h="130636">
                <a:tc>
                  <a:txBody>
                    <a:bodyPr/>
                    <a:lstStyle/>
                    <a:p>
                      <a:pPr>
                        <a:defRPr sz="1000"/>
                      </a:pPr>
                      <a:r>
                        <a:t>19950</a:t>
                      </a:r>
                    </a:p>
                  </a:txBody>
                  <a:tcPr/>
                </a:tc>
                <a:tc>
                  <a:txBody>
                    <a:bodyPr/>
                    <a:lstStyle/>
                    <a:p>
                      <a:pPr>
                        <a:defRPr sz="1000"/>
                      </a:pPr>
                      <a:r>
                        <a:t>2263</a:t>
                      </a:r>
                    </a:p>
                  </a:txBody>
                  <a:tcPr/>
                </a:tc>
                <a:tc>
                  <a:txBody>
                    <a:bodyPr/>
                    <a:lstStyle/>
                    <a:p>
                      <a:pPr>
                        <a:defRPr sz="1000"/>
                      </a:pPr>
                      <a:r>
                        <a:t>309.4</a:t>
                      </a:r>
                    </a:p>
                  </a:txBody>
                  <a:tcPr/>
                </a:tc>
                <a:tc>
                  <a:txBody>
                    <a:bodyPr/>
                    <a:lstStyle/>
                    <a:p>
                      <a:pPr>
                        <a:defRPr sz="1000"/>
                      </a:pPr>
                      <a:r>
                        <a:t>3014</a:t>
                      </a:r>
                    </a:p>
                  </a:txBody>
                  <a:tcPr/>
                </a:tc>
                <a:tc>
                  <a:txBody>
                    <a:bodyPr/>
                    <a:lstStyle/>
                    <a:p>
                      <a:pPr>
                        <a:defRPr sz="1000"/>
                      </a:pPr>
                      <a:r>
                        <a:t>321.65</a:t>
                      </a:r>
                    </a:p>
                  </a:txBody>
                  <a:tcPr/>
                </a:tc>
                <a:tc>
                  <a:txBody>
                    <a:bodyPr/>
                    <a:lstStyle/>
                    <a:p>
                      <a:pPr>
                        <a:defRPr sz="1000"/>
                      </a:pPr>
                      <a:r>
                        <a:t>-751</a:t>
                      </a:r>
                    </a:p>
                  </a:txBody>
                  <a:tcPr/>
                </a:tc>
                <a:tc>
                  <a:txBody>
                    <a:bodyPr/>
                    <a:lstStyle/>
                    <a:p>
                      <a:pPr>
                        <a:defRPr sz="1000"/>
                      </a:pPr>
                      <a:r>
                        <a:t>-12.25</a:t>
                      </a:r>
                    </a:p>
                  </a:txBody>
                  <a:tcPr/>
                </a:tc>
                <a:tc>
                  <a:txBody>
                    <a:bodyPr/>
                    <a:lstStyle/>
                    <a:p>
                      <a:pPr>
                        <a:defRPr sz="1000"/>
                      </a:pPr>
                      <a:r>
                        <a:rPr dirty="0"/>
                        <a:t>Long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Final 45 mins Call side</a:t>
            </a:r>
            <a:r>
              <a:rPr lang="en-US" dirty="0"/>
              <a:t> 28-07-2023</a:t>
            </a:r>
            <a:endParaRPr dirty="0"/>
          </a:p>
        </p:txBody>
      </p:sp>
      <p:pic>
        <p:nvPicPr>
          <p:cNvPr id="3" name="Picture 2" descr="Maximum_OI_on_the_Call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Call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Final 45 mins Put side</a:t>
            </a:r>
            <a:r>
              <a:rPr lang="en-US" dirty="0"/>
              <a:t> 28-07-2023</a:t>
            </a:r>
            <a:endParaRPr dirty="0"/>
          </a:p>
        </p:txBody>
      </p:sp>
      <p:pic>
        <p:nvPicPr>
          <p:cNvPr id="3" name="Picture 2" descr="Maximum_OI_on_the_Put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Put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 All conclusion</a:t>
            </a:r>
          </a:p>
        </p:txBody>
      </p:sp>
      <p:sp>
        <p:nvSpPr>
          <p:cNvPr id="3" name="Content Placeholder 2"/>
          <p:cNvSpPr>
            <a:spLocks noGrp="1"/>
          </p:cNvSpPr>
          <p:nvPr>
            <p:ph idx="1"/>
          </p:nvPr>
        </p:nvSpPr>
        <p:spPr/>
        <p:txBody>
          <a:bodyPr>
            <a:normAutofit/>
          </a:bodyPr>
          <a:lstStyle/>
          <a:p>
            <a:r>
              <a:rPr dirty="0"/>
              <a:t>Overall Sentiment:</a:t>
            </a:r>
            <a:r>
              <a:rPr lang="en-US" dirty="0"/>
              <a:t> Bearish sentiment with 19750 act as the good resistance and 19600 as the good support. </a:t>
            </a:r>
            <a:endParaRPr dirty="0"/>
          </a:p>
          <a:p>
            <a:r>
              <a:rPr dirty="0"/>
              <a:t>Final 45 mins Sentiment:</a:t>
            </a:r>
            <a:r>
              <a:rPr lang="en-US" dirty="0"/>
              <a:t> Bullish view as there is shot covering on the call side and long covering put side.</a:t>
            </a:r>
            <a:endParaRPr dirty="0"/>
          </a:p>
          <a:p>
            <a:r>
              <a:rPr dirty="0"/>
              <a:t>My Vote:</a:t>
            </a:r>
            <a:r>
              <a:rPr lang="en-US" dirty="0"/>
              <a:t> Side way or bearish due to large shot buildup on the call side.</a:t>
            </a:r>
            <a:endParaRPr dirty="0"/>
          </a:p>
          <a:p>
            <a:r>
              <a:rPr dirty="0"/>
              <a:t>Result:</a:t>
            </a:r>
            <a:r>
              <a:rPr lang="en-US" dirty="0"/>
              <a:t> Market went bullish but it have respected support and resistance.</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Call Side Conclusion 31-07-2023</a:t>
            </a:r>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CE_OI_03:35:31 PM</a:t>
                      </a:r>
                    </a:p>
                  </a:txBody>
                  <a:tcPr/>
                </a:tc>
                <a:tc>
                  <a:txBody>
                    <a:bodyPr/>
                    <a:lstStyle/>
                    <a:p>
                      <a:pPr>
                        <a:defRPr sz="1200"/>
                      </a:pPr>
                      <a:r>
                        <a:t>CE_LTP_03:35:31 PM</a:t>
                      </a:r>
                    </a:p>
                  </a:txBody>
                  <a:tcPr/>
                </a:tc>
                <a:tc>
                  <a:txBody>
                    <a:bodyPr/>
                    <a:lstStyle/>
                    <a:p>
                      <a:pPr>
                        <a:defRPr sz="1200"/>
                      </a:pPr>
                      <a:r>
                        <a:t>CE_OI_10:41:15 AM</a:t>
                      </a:r>
                    </a:p>
                  </a:txBody>
                  <a:tcPr/>
                </a:tc>
                <a:tc>
                  <a:txBody>
                    <a:bodyPr/>
                    <a:lstStyle/>
                    <a:p>
                      <a:pPr>
                        <a:defRPr sz="1200"/>
                      </a:pPr>
                      <a:r>
                        <a:t>CE_LTP_10:41:15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Conclusion_Call_side</a:t>
                      </a:r>
                    </a:p>
                  </a:txBody>
                  <a:tcPr/>
                </a:tc>
                <a:extLst>
                  <a:ext uri="{0D108BD9-81ED-4DB2-BD59-A6C34878D82A}">
                    <a16:rowId xmlns:a16="http://schemas.microsoft.com/office/drawing/2014/main" val="10000"/>
                  </a:ext>
                </a:extLst>
              </a:tr>
              <a:tr h="130628">
                <a:tc>
                  <a:txBody>
                    <a:bodyPr/>
                    <a:lstStyle/>
                    <a:p>
                      <a:pPr>
                        <a:defRPr sz="1000"/>
                      </a:pPr>
                      <a:r>
                        <a:t>19450</a:t>
                      </a:r>
                    </a:p>
                  </a:txBody>
                  <a:tcPr/>
                </a:tc>
                <a:tc>
                  <a:txBody>
                    <a:bodyPr/>
                    <a:lstStyle/>
                    <a:p>
                      <a:pPr>
                        <a:defRPr sz="1000"/>
                      </a:pPr>
                      <a:r>
                        <a:t>1874</a:t>
                      </a:r>
                    </a:p>
                  </a:txBody>
                  <a:tcPr/>
                </a:tc>
                <a:tc>
                  <a:txBody>
                    <a:bodyPr/>
                    <a:lstStyle/>
                    <a:p>
                      <a:pPr>
                        <a:defRPr sz="1000"/>
                      </a:pPr>
                      <a:r>
                        <a:t>316.8</a:t>
                      </a:r>
                    </a:p>
                  </a:txBody>
                  <a:tcPr/>
                </a:tc>
                <a:tc>
                  <a:txBody>
                    <a:bodyPr/>
                    <a:lstStyle/>
                    <a:p>
                      <a:pPr>
                        <a:defRPr sz="1000"/>
                      </a:pPr>
                      <a:r>
                        <a:t>4290</a:t>
                      </a:r>
                    </a:p>
                  </a:txBody>
                  <a:tcPr/>
                </a:tc>
                <a:tc>
                  <a:txBody>
                    <a:bodyPr/>
                    <a:lstStyle/>
                    <a:p>
                      <a:pPr>
                        <a:defRPr sz="1000"/>
                      </a:pPr>
                      <a:r>
                        <a:t>260.15</a:t>
                      </a:r>
                    </a:p>
                  </a:txBody>
                  <a:tcPr/>
                </a:tc>
                <a:tc>
                  <a:txBody>
                    <a:bodyPr/>
                    <a:lstStyle/>
                    <a:p>
                      <a:pPr>
                        <a:defRPr sz="1000"/>
                      </a:pPr>
                      <a:r>
                        <a:t>-2416</a:t>
                      </a:r>
                    </a:p>
                  </a:txBody>
                  <a:tcPr/>
                </a:tc>
                <a:tc>
                  <a:txBody>
                    <a:bodyPr/>
                    <a:lstStyle/>
                    <a:p>
                      <a:pPr>
                        <a:defRPr sz="1000"/>
                      </a:pPr>
                      <a:r>
                        <a:t>56.65</a:t>
                      </a:r>
                    </a:p>
                  </a:txBody>
                  <a:tcPr/>
                </a:tc>
                <a:tc>
                  <a:txBody>
                    <a:bodyPr/>
                    <a:lstStyle/>
                    <a:p>
                      <a:pPr>
                        <a:defRPr sz="1000"/>
                      </a:pPr>
                      <a:r>
                        <a:t>Shot Covering</a:t>
                      </a:r>
                    </a:p>
                  </a:txBody>
                  <a:tcPr/>
                </a:tc>
                <a:extLst>
                  <a:ext uri="{0D108BD9-81ED-4DB2-BD59-A6C34878D82A}">
                    <a16:rowId xmlns:a16="http://schemas.microsoft.com/office/drawing/2014/main" val="10001"/>
                  </a:ext>
                </a:extLst>
              </a:tr>
              <a:tr h="130628">
                <a:tc>
                  <a:txBody>
                    <a:bodyPr/>
                    <a:lstStyle/>
                    <a:p>
                      <a:pPr>
                        <a:defRPr sz="1000"/>
                      </a:pPr>
                      <a:r>
                        <a:t>19500</a:t>
                      </a:r>
                    </a:p>
                  </a:txBody>
                  <a:tcPr/>
                </a:tc>
                <a:tc>
                  <a:txBody>
                    <a:bodyPr/>
                    <a:lstStyle/>
                    <a:p>
                      <a:pPr>
                        <a:defRPr sz="1000"/>
                      </a:pPr>
                      <a:r>
                        <a:t>17717</a:t>
                      </a:r>
                    </a:p>
                  </a:txBody>
                  <a:tcPr/>
                </a:tc>
                <a:tc>
                  <a:txBody>
                    <a:bodyPr/>
                    <a:lstStyle/>
                    <a:p>
                      <a:pPr>
                        <a:defRPr sz="1000"/>
                      </a:pPr>
                      <a:r>
                        <a:t>268.1</a:t>
                      </a:r>
                    </a:p>
                  </a:txBody>
                  <a:tcPr/>
                </a:tc>
                <a:tc>
                  <a:txBody>
                    <a:bodyPr/>
                    <a:lstStyle/>
                    <a:p>
                      <a:pPr>
                        <a:defRPr sz="1000"/>
                      </a:pPr>
                      <a:r>
                        <a:t>27152</a:t>
                      </a:r>
                    </a:p>
                  </a:txBody>
                  <a:tcPr/>
                </a:tc>
                <a:tc>
                  <a:txBody>
                    <a:bodyPr/>
                    <a:lstStyle/>
                    <a:p>
                      <a:pPr>
                        <a:defRPr sz="1000"/>
                      </a:pPr>
                      <a:r>
                        <a:t>219.45</a:t>
                      </a:r>
                    </a:p>
                  </a:txBody>
                  <a:tcPr/>
                </a:tc>
                <a:tc>
                  <a:txBody>
                    <a:bodyPr/>
                    <a:lstStyle/>
                    <a:p>
                      <a:pPr>
                        <a:defRPr sz="1000"/>
                      </a:pPr>
                      <a:r>
                        <a:t>-9435</a:t>
                      </a:r>
                    </a:p>
                  </a:txBody>
                  <a:tcPr/>
                </a:tc>
                <a:tc>
                  <a:txBody>
                    <a:bodyPr/>
                    <a:lstStyle/>
                    <a:p>
                      <a:pPr>
                        <a:defRPr sz="1000"/>
                      </a:pPr>
                      <a:r>
                        <a:t>48.65</a:t>
                      </a:r>
                    </a:p>
                  </a:txBody>
                  <a:tcPr/>
                </a:tc>
                <a:tc>
                  <a:txBody>
                    <a:bodyPr/>
                    <a:lstStyle/>
                    <a:p>
                      <a:pPr>
                        <a:defRPr sz="1000"/>
                      </a:pPr>
                      <a:r>
                        <a:t>Shot Covering</a:t>
                      </a:r>
                    </a:p>
                  </a:txBody>
                  <a:tcPr/>
                </a:tc>
                <a:extLst>
                  <a:ext uri="{0D108BD9-81ED-4DB2-BD59-A6C34878D82A}">
                    <a16:rowId xmlns:a16="http://schemas.microsoft.com/office/drawing/2014/main" val="10002"/>
                  </a:ext>
                </a:extLst>
              </a:tr>
              <a:tr h="130628">
                <a:tc>
                  <a:txBody>
                    <a:bodyPr/>
                    <a:lstStyle/>
                    <a:p>
                      <a:pPr>
                        <a:defRPr sz="1000"/>
                      </a:pPr>
                      <a:r>
                        <a:t>19550</a:t>
                      </a:r>
                    </a:p>
                  </a:txBody>
                  <a:tcPr/>
                </a:tc>
                <a:tc>
                  <a:txBody>
                    <a:bodyPr/>
                    <a:lstStyle/>
                    <a:p>
                      <a:pPr>
                        <a:defRPr sz="1000"/>
                      </a:pPr>
                      <a:r>
                        <a:t>5975</a:t>
                      </a:r>
                    </a:p>
                  </a:txBody>
                  <a:tcPr/>
                </a:tc>
                <a:tc>
                  <a:txBody>
                    <a:bodyPr/>
                    <a:lstStyle/>
                    <a:p>
                      <a:pPr>
                        <a:defRPr sz="1000"/>
                      </a:pPr>
                      <a:r>
                        <a:t>225.1</a:t>
                      </a:r>
                    </a:p>
                  </a:txBody>
                  <a:tcPr/>
                </a:tc>
                <a:tc>
                  <a:txBody>
                    <a:bodyPr/>
                    <a:lstStyle/>
                    <a:p>
                      <a:pPr>
                        <a:defRPr sz="1000"/>
                      </a:pPr>
                      <a:r>
                        <a:t>13858</a:t>
                      </a:r>
                    </a:p>
                  </a:txBody>
                  <a:tcPr/>
                </a:tc>
                <a:tc>
                  <a:txBody>
                    <a:bodyPr/>
                    <a:lstStyle/>
                    <a:p>
                      <a:pPr>
                        <a:defRPr sz="1000"/>
                      </a:pPr>
                      <a:r>
                        <a:t>183.05</a:t>
                      </a:r>
                    </a:p>
                  </a:txBody>
                  <a:tcPr/>
                </a:tc>
                <a:tc>
                  <a:txBody>
                    <a:bodyPr/>
                    <a:lstStyle/>
                    <a:p>
                      <a:pPr>
                        <a:defRPr sz="1000"/>
                      </a:pPr>
                      <a:r>
                        <a:t>-7883</a:t>
                      </a:r>
                    </a:p>
                  </a:txBody>
                  <a:tcPr/>
                </a:tc>
                <a:tc>
                  <a:txBody>
                    <a:bodyPr/>
                    <a:lstStyle/>
                    <a:p>
                      <a:pPr>
                        <a:defRPr sz="1000"/>
                      </a:pPr>
                      <a:r>
                        <a:t>42.05</a:t>
                      </a:r>
                    </a:p>
                  </a:txBody>
                  <a:tcPr/>
                </a:tc>
                <a:tc>
                  <a:txBody>
                    <a:bodyPr/>
                    <a:lstStyle/>
                    <a:p>
                      <a:pPr>
                        <a:defRPr sz="1000"/>
                      </a:pPr>
                      <a:r>
                        <a:t>Shot Covering</a:t>
                      </a:r>
                    </a:p>
                  </a:txBody>
                  <a:tcPr/>
                </a:tc>
                <a:extLst>
                  <a:ext uri="{0D108BD9-81ED-4DB2-BD59-A6C34878D82A}">
                    <a16:rowId xmlns:a16="http://schemas.microsoft.com/office/drawing/2014/main" val="10003"/>
                  </a:ext>
                </a:extLst>
              </a:tr>
              <a:tr h="130628">
                <a:tc>
                  <a:txBody>
                    <a:bodyPr/>
                    <a:lstStyle/>
                    <a:p>
                      <a:pPr>
                        <a:defRPr sz="1000"/>
                      </a:pPr>
                      <a:r>
                        <a:t>19600</a:t>
                      </a:r>
                    </a:p>
                  </a:txBody>
                  <a:tcPr/>
                </a:tc>
                <a:tc>
                  <a:txBody>
                    <a:bodyPr/>
                    <a:lstStyle/>
                    <a:p>
                      <a:pPr>
                        <a:defRPr sz="1000"/>
                      </a:pPr>
                      <a:r>
                        <a:t>54831</a:t>
                      </a:r>
                    </a:p>
                  </a:txBody>
                  <a:tcPr/>
                </a:tc>
                <a:tc>
                  <a:txBody>
                    <a:bodyPr/>
                    <a:lstStyle/>
                    <a:p>
                      <a:pPr>
                        <a:defRPr sz="1000"/>
                      </a:pPr>
                      <a:r>
                        <a:t>182.0</a:t>
                      </a:r>
                    </a:p>
                  </a:txBody>
                  <a:tcPr/>
                </a:tc>
                <a:tc>
                  <a:txBody>
                    <a:bodyPr/>
                    <a:lstStyle/>
                    <a:p>
                      <a:pPr>
                        <a:defRPr sz="1000"/>
                      </a:pPr>
                      <a:r>
                        <a:t>133979</a:t>
                      </a:r>
                    </a:p>
                  </a:txBody>
                  <a:tcPr/>
                </a:tc>
                <a:tc>
                  <a:txBody>
                    <a:bodyPr/>
                    <a:lstStyle/>
                    <a:p>
                      <a:pPr>
                        <a:defRPr sz="1000"/>
                      </a:pPr>
                      <a:r>
                        <a:t>146.55</a:t>
                      </a:r>
                    </a:p>
                  </a:txBody>
                  <a:tcPr/>
                </a:tc>
                <a:tc>
                  <a:txBody>
                    <a:bodyPr/>
                    <a:lstStyle/>
                    <a:p>
                      <a:pPr>
                        <a:defRPr sz="1000"/>
                      </a:pPr>
                      <a:r>
                        <a:t>-79148</a:t>
                      </a:r>
                    </a:p>
                  </a:txBody>
                  <a:tcPr/>
                </a:tc>
                <a:tc>
                  <a:txBody>
                    <a:bodyPr/>
                    <a:lstStyle/>
                    <a:p>
                      <a:pPr>
                        <a:defRPr sz="1000"/>
                      </a:pPr>
                      <a:r>
                        <a:t>35.45</a:t>
                      </a:r>
                    </a:p>
                  </a:txBody>
                  <a:tcPr/>
                </a:tc>
                <a:tc>
                  <a:txBody>
                    <a:bodyPr/>
                    <a:lstStyle/>
                    <a:p>
                      <a:pPr>
                        <a:defRPr sz="1000"/>
                      </a:pPr>
                      <a:r>
                        <a:t>Shot Covering</a:t>
                      </a:r>
                    </a:p>
                  </a:txBody>
                  <a:tcPr/>
                </a:tc>
                <a:extLst>
                  <a:ext uri="{0D108BD9-81ED-4DB2-BD59-A6C34878D82A}">
                    <a16:rowId xmlns:a16="http://schemas.microsoft.com/office/drawing/2014/main" val="10004"/>
                  </a:ext>
                </a:extLst>
              </a:tr>
              <a:tr h="130628">
                <a:tc>
                  <a:txBody>
                    <a:bodyPr/>
                    <a:lstStyle/>
                    <a:p>
                      <a:pPr>
                        <a:defRPr sz="1000"/>
                      </a:pPr>
                      <a:r>
                        <a:t>19650</a:t>
                      </a:r>
                    </a:p>
                  </a:txBody>
                  <a:tcPr/>
                </a:tc>
                <a:tc>
                  <a:txBody>
                    <a:bodyPr/>
                    <a:lstStyle/>
                    <a:p>
                      <a:pPr>
                        <a:defRPr sz="1000"/>
                      </a:pPr>
                      <a:r>
                        <a:t>37368</a:t>
                      </a:r>
                    </a:p>
                  </a:txBody>
                  <a:tcPr/>
                </a:tc>
                <a:tc>
                  <a:txBody>
                    <a:bodyPr/>
                    <a:lstStyle/>
                    <a:p>
                      <a:pPr>
                        <a:defRPr sz="1000"/>
                      </a:pPr>
                      <a:r>
                        <a:t>142.2</a:t>
                      </a:r>
                    </a:p>
                  </a:txBody>
                  <a:tcPr/>
                </a:tc>
                <a:tc>
                  <a:txBody>
                    <a:bodyPr/>
                    <a:lstStyle/>
                    <a:p>
                      <a:pPr>
                        <a:defRPr sz="1000"/>
                      </a:pPr>
                      <a:r>
                        <a:t>93851</a:t>
                      </a:r>
                    </a:p>
                  </a:txBody>
                  <a:tcPr/>
                </a:tc>
                <a:tc>
                  <a:txBody>
                    <a:bodyPr/>
                    <a:lstStyle/>
                    <a:p>
                      <a:pPr>
                        <a:defRPr sz="1000"/>
                      </a:pPr>
                      <a:r>
                        <a:t>111.05</a:t>
                      </a:r>
                    </a:p>
                  </a:txBody>
                  <a:tcPr/>
                </a:tc>
                <a:tc>
                  <a:txBody>
                    <a:bodyPr/>
                    <a:lstStyle/>
                    <a:p>
                      <a:pPr>
                        <a:defRPr sz="1000"/>
                      </a:pPr>
                      <a:r>
                        <a:t>-56483</a:t>
                      </a:r>
                    </a:p>
                  </a:txBody>
                  <a:tcPr/>
                </a:tc>
                <a:tc>
                  <a:txBody>
                    <a:bodyPr/>
                    <a:lstStyle/>
                    <a:p>
                      <a:pPr>
                        <a:defRPr sz="1000"/>
                      </a:pPr>
                      <a:r>
                        <a:t>31.15</a:t>
                      </a:r>
                    </a:p>
                  </a:txBody>
                  <a:tcPr/>
                </a:tc>
                <a:tc>
                  <a:txBody>
                    <a:bodyPr/>
                    <a:lstStyle/>
                    <a:p>
                      <a:pPr>
                        <a:defRPr sz="1000"/>
                      </a:pPr>
                      <a:r>
                        <a:t>Shot Covering</a:t>
                      </a:r>
                    </a:p>
                  </a:txBody>
                  <a:tcPr/>
                </a:tc>
                <a:extLst>
                  <a:ext uri="{0D108BD9-81ED-4DB2-BD59-A6C34878D82A}">
                    <a16:rowId xmlns:a16="http://schemas.microsoft.com/office/drawing/2014/main" val="10005"/>
                  </a:ext>
                </a:extLst>
              </a:tr>
              <a:tr h="130628">
                <a:tc>
                  <a:txBody>
                    <a:bodyPr/>
                    <a:lstStyle/>
                    <a:p>
                      <a:pPr>
                        <a:defRPr sz="1000"/>
                      </a:pPr>
                      <a:r>
                        <a:rPr dirty="0">
                          <a:highlight>
                            <a:srgbClr val="FFFF00"/>
                          </a:highlight>
                        </a:rPr>
                        <a:t>19700</a:t>
                      </a:r>
                    </a:p>
                  </a:txBody>
                  <a:tcPr/>
                </a:tc>
                <a:tc>
                  <a:txBody>
                    <a:bodyPr/>
                    <a:lstStyle/>
                    <a:p>
                      <a:pPr>
                        <a:defRPr sz="1000"/>
                      </a:pPr>
                      <a:r>
                        <a:rPr dirty="0">
                          <a:highlight>
                            <a:srgbClr val="FFFF00"/>
                          </a:highlight>
                        </a:rPr>
                        <a:t>128429</a:t>
                      </a:r>
                    </a:p>
                  </a:txBody>
                  <a:tcPr/>
                </a:tc>
                <a:tc>
                  <a:txBody>
                    <a:bodyPr/>
                    <a:lstStyle/>
                    <a:p>
                      <a:pPr>
                        <a:defRPr sz="1000"/>
                      </a:pPr>
                      <a:r>
                        <a:rPr dirty="0">
                          <a:highlight>
                            <a:srgbClr val="FFFF00"/>
                          </a:highlight>
                        </a:rPr>
                        <a:t>109.4</a:t>
                      </a:r>
                    </a:p>
                  </a:txBody>
                  <a:tcPr/>
                </a:tc>
                <a:tc>
                  <a:txBody>
                    <a:bodyPr/>
                    <a:lstStyle/>
                    <a:p>
                      <a:pPr>
                        <a:defRPr sz="1000"/>
                      </a:pPr>
                      <a:r>
                        <a:rPr dirty="0">
                          <a:highlight>
                            <a:srgbClr val="FFFF00"/>
                          </a:highlight>
                        </a:rPr>
                        <a:t>211439</a:t>
                      </a:r>
                    </a:p>
                  </a:txBody>
                  <a:tcPr/>
                </a:tc>
                <a:tc>
                  <a:txBody>
                    <a:bodyPr/>
                    <a:lstStyle/>
                    <a:p>
                      <a:pPr>
                        <a:defRPr sz="1000"/>
                      </a:pPr>
                      <a:r>
                        <a:rPr>
                          <a:highlight>
                            <a:srgbClr val="FFFF00"/>
                          </a:highlight>
                        </a:rPr>
                        <a:t>83.7</a:t>
                      </a:r>
                    </a:p>
                  </a:txBody>
                  <a:tcPr/>
                </a:tc>
                <a:tc>
                  <a:txBody>
                    <a:bodyPr/>
                    <a:lstStyle/>
                    <a:p>
                      <a:pPr>
                        <a:defRPr sz="1000"/>
                      </a:pPr>
                      <a:r>
                        <a:rPr>
                          <a:highlight>
                            <a:srgbClr val="FFFF00"/>
                          </a:highlight>
                        </a:rPr>
                        <a:t>-83010</a:t>
                      </a:r>
                    </a:p>
                  </a:txBody>
                  <a:tcPr/>
                </a:tc>
                <a:tc>
                  <a:txBody>
                    <a:bodyPr/>
                    <a:lstStyle/>
                    <a:p>
                      <a:pPr>
                        <a:defRPr sz="1000"/>
                      </a:pPr>
                      <a:r>
                        <a:rPr>
                          <a:highlight>
                            <a:srgbClr val="FFFF00"/>
                          </a:highlight>
                        </a:rPr>
                        <a:t>25.7</a:t>
                      </a:r>
                    </a:p>
                  </a:txBody>
                  <a:tcPr/>
                </a:tc>
                <a:tc>
                  <a:txBody>
                    <a:bodyPr/>
                    <a:lstStyle/>
                    <a:p>
                      <a:pPr>
                        <a:defRPr sz="1000"/>
                      </a:pPr>
                      <a:r>
                        <a:rPr>
                          <a:highlight>
                            <a:srgbClr val="FFFF00"/>
                          </a:highlight>
                        </a:rPr>
                        <a:t>Shot Covering</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19750</a:t>
                      </a:r>
                    </a:p>
                  </a:txBody>
                  <a:tcPr/>
                </a:tc>
                <a:tc>
                  <a:txBody>
                    <a:bodyPr/>
                    <a:lstStyle/>
                    <a:p>
                      <a:pPr>
                        <a:defRPr sz="1000"/>
                      </a:pPr>
                      <a:r>
                        <a:rPr>
                          <a:highlight>
                            <a:srgbClr val="FFFF00"/>
                          </a:highlight>
                        </a:rPr>
                        <a:t>75478</a:t>
                      </a:r>
                    </a:p>
                  </a:txBody>
                  <a:tcPr/>
                </a:tc>
                <a:tc>
                  <a:txBody>
                    <a:bodyPr/>
                    <a:lstStyle/>
                    <a:p>
                      <a:pPr>
                        <a:defRPr sz="1000"/>
                      </a:pPr>
                      <a:r>
                        <a:rPr>
                          <a:highlight>
                            <a:srgbClr val="FFFF00"/>
                          </a:highlight>
                        </a:rPr>
                        <a:t>79.0</a:t>
                      </a:r>
                    </a:p>
                  </a:txBody>
                  <a:tcPr/>
                </a:tc>
                <a:tc>
                  <a:txBody>
                    <a:bodyPr/>
                    <a:lstStyle/>
                    <a:p>
                      <a:pPr>
                        <a:defRPr sz="1000"/>
                      </a:pPr>
                      <a:r>
                        <a:rPr dirty="0">
                          <a:highlight>
                            <a:srgbClr val="FFFF00"/>
                          </a:highlight>
                        </a:rPr>
                        <a:t>133996</a:t>
                      </a:r>
                    </a:p>
                  </a:txBody>
                  <a:tcPr/>
                </a:tc>
                <a:tc>
                  <a:txBody>
                    <a:bodyPr/>
                    <a:lstStyle/>
                    <a:p>
                      <a:pPr>
                        <a:defRPr sz="1000"/>
                      </a:pPr>
                      <a:r>
                        <a:rPr dirty="0">
                          <a:highlight>
                            <a:srgbClr val="FFFF00"/>
                          </a:highlight>
                        </a:rPr>
                        <a:t>60.6</a:t>
                      </a:r>
                    </a:p>
                  </a:txBody>
                  <a:tcPr/>
                </a:tc>
                <a:tc>
                  <a:txBody>
                    <a:bodyPr/>
                    <a:lstStyle/>
                    <a:p>
                      <a:pPr>
                        <a:defRPr sz="1000"/>
                      </a:pPr>
                      <a:r>
                        <a:rPr>
                          <a:highlight>
                            <a:srgbClr val="FFFF00"/>
                          </a:highlight>
                        </a:rPr>
                        <a:t>-58518</a:t>
                      </a:r>
                    </a:p>
                  </a:txBody>
                  <a:tcPr/>
                </a:tc>
                <a:tc>
                  <a:txBody>
                    <a:bodyPr/>
                    <a:lstStyle/>
                    <a:p>
                      <a:pPr>
                        <a:defRPr sz="1000"/>
                      </a:pPr>
                      <a:r>
                        <a:rPr>
                          <a:highlight>
                            <a:srgbClr val="FFFF00"/>
                          </a:highlight>
                        </a:rPr>
                        <a:t>18.4</a:t>
                      </a:r>
                    </a:p>
                  </a:txBody>
                  <a:tcPr/>
                </a:tc>
                <a:tc>
                  <a:txBody>
                    <a:bodyPr/>
                    <a:lstStyle/>
                    <a:p>
                      <a:pPr>
                        <a:defRPr sz="1000"/>
                      </a:pPr>
                      <a:r>
                        <a:rPr>
                          <a:highlight>
                            <a:srgbClr val="FFFF00"/>
                          </a:highlight>
                        </a:rPr>
                        <a:t>Shot Covering</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19800</a:t>
                      </a:r>
                    </a:p>
                  </a:txBody>
                  <a:tcPr/>
                </a:tc>
                <a:tc>
                  <a:txBody>
                    <a:bodyPr/>
                    <a:lstStyle/>
                    <a:p>
                      <a:pPr>
                        <a:defRPr sz="1000"/>
                      </a:pPr>
                      <a:r>
                        <a:rPr>
                          <a:highlight>
                            <a:srgbClr val="FFFF00"/>
                          </a:highlight>
                        </a:rPr>
                        <a:t>170271</a:t>
                      </a:r>
                    </a:p>
                  </a:txBody>
                  <a:tcPr/>
                </a:tc>
                <a:tc>
                  <a:txBody>
                    <a:bodyPr/>
                    <a:lstStyle/>
                    <a:p>
                      <a:pPr>
                        <a:defRPr sz="1000"/>
                      </a:pPr>
                      <a:r>
                        <a:rPr>
                          <a:highlight>
                            <a:srgbClr val="FFFF00"/>
                          </a:highlight>
                        </a:rPr>
                        <a:t>54.85</a:t>
                      </a:r>
                    </a:p>
                  </a:txBody>
                  <a:tcPr/>
                </a:tc>
                <a:tc>
                  <a:txBody>
                    <a:bodyPr/>
                    <a:lstStyle/>
                    <a:p>
                      <a:pPr>
                        <a:defRPr sz="1000"/>
                      </a:pPr>
                      <a:r>
                        <a:rPr>
                          <a:highlight>
                            <a:srgbClr val="FFFF00"/>
                          </a:highlight>
                        </a:rPr>
                        <a:t>229487</a:t>
                      </a:r>
                    </a:p>
                  </a:txBody>
                  <a:tcPr/>
                </a:tc>
                <a:tc>
                  <a:txBody>
                    <a:bodyPr/>
                    <a:lstStyle/>
                    <a:p>
                      <a:pPr>
                        <a:defRPr sz="1000"/>
                      </a:pPr>
                      <a:r>
                        <a:rPr>
                          <a:highlight>
                            <a:srgbClr val="FFFF00"/>
                          </a:highlight>
                        </a:rPr>
                        <a:t>44.2</a:t>
                      </a:r>
                    </a:p>
                  </a:txBody>
                  <a:tcPr/>
                </a:tc>
                <a:tc>
                  <a:txBody>
                    <a:bodyPr/>
                    <a:lstStyle/>
                    <a:p>
                      <a:pPr>
                        <a:defRPr sz="1000"/>
                      </a:pPr>
                      <a:r>
                        <a:rPr dirty="0">
                          <a:highlight>
                            <a:srgbClr val="FFFF00"/>
                          </a:highlight>
                        </a:rPr>
                        <a:t>-59216</a:t>
                      </a:r>
                    </a:p>
                  </a:txBody>
                  <a:tcPr/>
                </a:tc>
                <a:tc>
                  <a:txBody>
                    <a:bodyPr/>
                    <a:lstStyle/>
                    <a:p>
                      <a:pPr>
                        <a:defRPr sz="1000"/>
                      </a:pPr>
                      <a:r>
                        <a:rPr dirty="0">
                          <a:highlight>
                            <a:srgbClr val="FFFF00"/>
                          </a:highlight>
                        </a:rPr>
                        <a:t>10.65</a:t>
                      </a:r>
                    </a:p>
                  </a:txBody>
                  <a:tcPr/>
                </a:tc>
                <a:tc>
                  <a:txBody>
                    <a:bodyPr/>
                    <a:lstStyle/>
                    <a:p>
                      <a:pPr>
                        <a:defRPr sz="1000"/>
                      </a:pPr>
                      <a:r>
                        <a:rPr>
                          <a:highlight>
                            <a:srgbClr val="FFFF00"/>
                          </a:highlight>
                        </a:rPr>
                        <a:t>Shot Covering</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19850</a:t>
                      </a:r>
                    </a:p>
                  </a:txBody>
                  <a:tcPr/>
                </a:tc>
                <a:tc>
                  <a:txBody>
                    <a:bodyPr/>
                    <a:lstStyle/>
                    <a:p>
                      <a:pPr>
                        <a:defRPr sz="1000"/>
                      </a:pPr>
                      <a:r>
                        <a:rPr>
                          <a:highlight>
                            <a:srgbClr val="FFFF00"/>
                          </a:highlight>
                        </a:rPr>
                        <a:t>78772</a:t>
                      </a:r>
                    </a:p>
                  </a:txBody>
                  <a:tcPr/>
                </a:tc>
                <a:tc>
                  <a:txBody>
                    <a:bodyPr/>
                    <a:lstStyle/>
                    <a:p>
                      <a:pPr>
                        <a:defRPr sz="1000"/>
                      </a:pPr>
                      <a:r>
                        <a:rPr>
                          <a:highlight>
                            <a:srgbClr val="FFFF00"/>
                          </a:highlight>
                        </a:rPr>
                        <a:t>36.6</a:t>
                      </a:r>
                    </a:p>
                  </a:txBody>
                  <a:tcPr/>
                </a:tc>
                <a:tc>
                  <a:txBody>
                    <a:bodyPr/>
                    <a:lstStyle/>
                    <a:p>
                      <a:pPr>
                        <a:defRPr sz="1000"/>
                      </a:pPr>
                      <a:r>
                        <a:rPr>
                          <a:highlight>
                            <a:srgbClr val="FFFF00"/>
                          </a:highlight>
                        </a:rPr>
                        <a:t>81325</a:t>
                      </a:r>
                    </a:p>
                  </a:txBody>
                  <a:tcPr/>
                </a:tc>
                <a:tc>
                  <a:txBody>
                    <a:bodyPr/>
                    <a:lstStyle/>
                    <a:p>
                      <a:pPr>
                        <a:defRPr sz="1000"/>
                      </a:pPr>
                      <a:r>
                        <a:rPr>
                          <a:highlight>
                            <a:srgbClr val="FFFF00"/>
                          </a:highlight>
                        </a:rPr>
                        <a:t>29.1</a:t>
                      </a:r>
                    </a:p>
                  </a:txBody>
                  <a:tcPr/>
                </a:tc>
                <a:tc>
                  <a:txBody>
                    <a:bodyPr/>
                    <a:lstStyle/>
                    <a:p>
                      <a:pPr>
                        <a:defRPr sz="1000"/>
                      </a:pPr>
                      <a:r>
                        <a:rPr>
                          <a:highlight>
                            <a:srgbClr val="FFFF00"/>
                          </a:highlight>
                        </a:rPr>
                        <a:t>-2553</a:t>
                      </a:r>
                    </a:p>
                  </a:txBody>
                  <a:tcPr/>
                </a:tc>
                <a:tc>
                  <a:txBody>
                    <a:bodyPr/>
                    <a:lstStyle/>
                    <a:p>
                      <a:pPr>
                        <a:defRPr sz="1000"/>
                      </a:pPr>
                      <a:r>
                        <a:rPr dirty="0">
                          <a:highlight>
                            <a:srgbClr val="FFFF00"/>
                          </a:highlight>
                        </a:rPr>
                        <a:t>7.5</a:t>
                      </a:r>
                    </a:p>
                  </a:txBody>
                  <a:tcPr/>
                </a:tc>
                <a:tc>
                  <a:txBody>
                    <a:bodyPr/>
                    <a:lstStyle/>
                    <a:p>
                      <a:pPr>
                        <a:defRPr sz="1000"/>
                      </a:pPr>
                      <a:r>
                        <a:rPr dirty="0">
                          <a:highlight>
                            <a:srgbClr val="FFFF00"/>
                          </a:highlight>
                        </a:rPr>
                        <a:t>Shot Covering</a:t>
                      </a:r>
                    </a:p>
                  </a:txBody>
                  <a:tcPr/>
                </a:tc>
                <a:extLst>
                  <a:ext uri="{0D108BD9-81ED-4DB2-BD59-A6C34878D82A}">
                    <a16:rowId xmlns:a16="http://schemas.microsoft.com/office/drawing/2014/main" val="10009"/>
                  </a:ext>
                </a:extLst>
              </a:tr>
              <a:tr h="130628">
                <a:tc>
                  <a:txBody>
                    <a:bodyPr/>
                    <a:lstStyle/>
                    <a:p>
                      <a:pPr>
                        <a:defRPr sz="1000"/>
                      </a:pPr>
                      <a:r>
                        <a:rPr>
                          <a:highlight>
                            <a:srgbClr val="FFFF00"/>
                          </a:highlight>
                        </a:rPr>
                        <a:t>19900</a:t>
                      </a:r>
                    </a:p>
                  </a:txBody>
                  <a:tcPr/>
                </a:tc>
                <a:tc>
                  <a:txBody>
                    <a:bodyPr/>
                    <a:lstStyle/>
                    <a:p>
                      <a:pPr>
                        <a:defRPr sz="1000"/>
                      </a:pPr>
                      <a:r>
                        <a:rPr>
                          <a:highlight>
                            <a:srgbClr val="FFFF00"/>
                          </a:highlight>
                        </a:rPr>
                        <a:t>112586</a:t>
                      </a:r>
                    </a:p>
                  </a:txBody>
                  <a:tcPr/>
                </a:tc>
                <a:tc>
                  <a:txBody>
                    <a:bodyPr/>
                    <a:lstStyle/>
                    <a:p>
                      <a:pPr>
                        <a:defRPr sz="1000"/>
                      </a:pPr>
                      <a:r>
                        <a:rPr>
                          <a:highlight>
                            <a:srgbClr val="FFFF00"/>
                          </a:highlight>
                        </a:rPr>
                        <a:t>23.4</a:t>
                      </a:r>
                    </a:p>
                  </a:txBody>
                  <a:tcPr/>
                </a:tc>
                <a:tc>
                  <a:txBody>
                    <a:bodyPr/>
                    <a:lstStyle/>
                    <a:p>
                      <a:pPr>
                        <a:defRPr sz="1000"/>
                      </a:pPr>
                      <a:r>
                        <a:rPr>
                          <a:highlight>
                            <a:srgbClr val="FFFF00"/>
                          </a:highlight>
                        </a:rPr>
                        <a:t>129347</a:t>
                      </a:r>
                    </a:p>
                  </a:txBody>
                  <a:tcPr/>
                </a:tc>
                <a:tc>
                  <a:txBody>
                    <a:bodyPr/>
                    <a:lstStyle/>
                    <a:p>
                      <a:pPr>
                        <a:defRPr sz="1000"/>
                      </a:pPr>
                      <a:r>
                        <a:rPr>
                          <a:highlight>
                            <a:srgbClr val="FFFF00"/>
                          </a:highlight>
                        </a:rPr>
                        <a:t>19.75</a:t>
                      </a:r>
                    </a:p>
                  </a:txBody>
                  <a:tcPr/>
                </a:tc>
                <a:tc>
                  <a:txBody>
                    <a:bodyPr/>
                    <a:lstStyle/>
                    <a:p>
                      <a:pPr>
                        <a:defRPr sz="1000"/>
                      </a:pPr>
                      <a:r>
                        <a:rPr>
                          <a:highlight>
                            <a:srgbClr val="FFFF00"/>
                          </a:highlight>
                        </a:rPr>
                        <a:t>-16761</a:t>
                      </a:r>
                    </a:p>
                  </a:txBody>
                  <a:tcPr/>
                </a:tc>
                <a:tc>
                  <a:txBody>
                    <a:bodyPr/>
                    <a:lstStyle/>
                    <a:p>
                      <a:pPr>
                        <a:defRPr sz="1000"/>
                      </a:pPr>
                      <a:r>
                        <a:rPr>
                          <a:highlight>
                            <a:srgbClr val="FFFF00"/>
                          </a:highlight>
                        </a:rPr>
                        <a:t>3.65</a:t>
                      </a:r>
                    </a:p>
                  </a:txBody>
                  <a:tcPr/>
                </a:tc>
                <a:tc>
                  <a:txBody>
                    <a:bodyPr/>
                    <a:lstStyle/>
                    <a:p>
                      <a:pPr>
                        <a:defRPr sz="1000"/>
                      </a:pPr>
                      <a:r>
                        <a:rPr dirty="0">
                          <a:highlight>
                            <a:srgbClr val="FFFF00"/>
                          </a:highlight>
                        </a:rPr>
                        <a:t>Shot Covering</a:t>
                      </a:r>
                    </a:p>
                  </a:txBody>
                  <a:tcPr/>
                </a:tc>
                <a:extLst>
                  <a:ext uri="{0D108BD9-81ED-4DB2-BD59-A6C34878D82A}">
                    <a16:rowId xmlns:a16="http://schemas.microsoft.com/office/drawing/2014/main" val="10010"/>
                  </a:ext>
                </a:extLst>
              </a:tr>
              <a:tr h="130628">
                <a:tc>
                  <a:txBody>
                    <a:bodyPr/>
                    <a:lstStyle/>
                    <a:p>
                      <a:pPr>
                        <a:defRPr sz="1000"/>
                      </a:pPr>
                      <a:r>
                        <a:t>19950</a:t>
                      </a:r>
                    </a:p>
                  </a:txBody>
                  <a:tcPr/>
                </a:tc>
                <a:tc>
                  <a:txBody>
                    <a:bodyPr/>
                    <a:lstStyle/>
                    <a:p>
                      <a:pPr>
                        <a:defRPr sz="1000"/>
                      </a:pPr>
                      <a:r>
                        <a:t>77055</a:t>
                      </a:r>
                    </a:p>
                  </a:txBody>
                  <a:tcPr/>
                </a:tc>
                <a:tc>
                  <a:txBody>
                    <a:bodyPr/>
                    <a:lstStyle/>
                    <a:p>
                      <a:pPr>
                        <a:defRPr sz="1000"/>
                      </a:pPr>
                      <a:r>
                        <a:t>14.0</a:t>
                      </a:r>
                    </a:p>
                  </a:txBody>
                  <a:tcPr/>
                </a:tc>
                <a:tc>
                  <a:txBody>
                    <a:bodyPr/>
                    <a:lstStyle/>
                    <a:p>
                      <a:pPr>
                        <a:defRPr sz="1000"/>
                      </a:pPr>
                      <a:r>
                        <a:t>67436</a:t>
                      </a:r>
                    </a:p>
                  </a:txBody>
                  <a:tcPr/>
                </a:tc>
                <a:tc>
                  <a:txBody>
                    <a:bodyPr/>
                    <a:lstStyle/>
                    <a:p>
                      <a:pPr>
                        <a:defRPr sz="1000"/>
                      </a:pPr>
                      <a:r>
                        <a:t>12.4</a:t>
                      </a:r>
                    </a:p>
                  </a:txBody>
                  <a:tcPr/>
                </a:tc>
                <a:tc>
                  <a:txBody>
                    <a:bodyPr/>
                    <a:lstStyle/>
                    <a:p>
                      <a:pPr>
                        <a:defRPr sz="1000"/>
                      </a:pPr>
                      <a:r>
                        <a:t>9619</a:t>
                      </a:r>
                    </a:p>
                  </a:txBody>
                  <a:tcPr/>
                </a:tc>
                <a:tc>
                  <a:txBody>
                    <a:bodyPr/>
                    <a:lstStyle/>
                    <a:p>
                      <a:pPr>
                        <a:defRPr sz="1000"/>
                      </a:pPr>
                      <a:r>
                        <a:t>1.6</a:t>
                      </a:r>
                    </a:p>
                  </a:txBody>
                  <a:tcPr/>
                </a:tc>
                <a:tc>
                  <a:txBody>
                    <a:bodyPr/>
                    <a:lstStyle/>
                    <a:p>
                      <a:pPr>
                        <a:defRPr sz="1000"/>
                      </a:pPr>
                      <a:r>
                        <a:t>Long BuildUP</a:t>
                      </a:r>
                    </a:p>
                  </a:txBody>
                  <a:tcPr/>
                </a:tc>
                <a:extLst>
                  <a:ext uri="{0D108BD9-81ED-4DB2-BD59-A6C34878D82A}">
                    <a16:rowId xmlns:a16="http://schemas.microsoft.com/office/drawing/2014/main" val="10011"/>
                  </a:ext>
                </a:extLst>
              </a:tr>
              <a:tr h="130628">
                <a:tc>
                  <a:txBody>
                    <a:bodyPr/>
                    <a:lstStyle/>
                    <a:p>
                      <a:pPr>
                        <a:defRPr sz="1000"/>
                      </a:pPr>
                      <a:r>
                        <a:t>20000</a:t>
                      </a:r>
                    </a:p>
                  </a:txBody>
                  <a:tcPr/>
                </a:tc>
                <a:tc>
                  <a:txBody>
                    <a:bodyPr/>
                    <a:lstStyle/>
                    <a:p>
                      <a:pPr>
                        <a:defRPr sz="1000"/>
                      </a:pPr>
                      <a:r>
                        <a:t>140618</a:t>
                      </a:r>
                    </a:p>
                  </a:txBody>
                  <a:tcPr/>
                </a:tc>
                <a:tc>
                  <a:txBody>
                    <a:bodyPr/>
                    <a:lstStyle/>
                    <a:p>
                      <a:pPr>
                        <a:defRPr sz="1000"/>
                      </a:pPr>
                      <a:r>
                        <a:t>8.35</a:t>
                      </a:r>
                    </a:p>
                  </a:txBody>
                  <a:tcPr/>
                </a:tc>
                <a:tc>
                  <a:txBody>
                    <a:bodyPr/>
                    <a:lstStyle/>
                    <a:p>
                      <a:pPr>
                        <a:defRPr sz="1000"/>
                      </a:pPr>
                      <a:r>
                        <a:t>151736</a:t>
                      </a:r>
                    </a:p>
                  </a:txBody>
                  <a:tcPr/>
                </a:tc>
                <a:tc>
                  <a:txBody>
                    <a:bodyPr/>
                    <a:lstStyle/>
                    <a:p>
                      <a:pPr>
                        <a:defRPr sz="1000"/>
                      </a:pPr>
                      <a:r>
                        <a:t>8.35</a:t>
                      </a:r>
                    </a:p>
                  </a:txBody>
                  <a:tcPr/>
                </a:tc>
                <a:tc>
                  <a:txBody>
                    <a:bodyPr/>
                    <a:lstStyle/>
                    <a:p>
                      <a:pPr>
                        <a:defRPr sz="1000"/>
                      </a:pPr>
                      <a:r>
                        <a:t>-11118</a:t>
                      </a:r>
                    </a:p>
                  </a:txBody>
                  <a:tcPr/>
                </a:tc>
                <a:tc>
                  <a:txBody>
                    <a:bodyPr/>
                    <a:lstStyle/>
                    <a:p>
                      <a:pPr>
                        <a:defRPr sz="1000"/>
                      </a:pPr>
                      <a:r>
                        <a:t>0.0</a:t>
                      </a:r>
                    </a:p>
                  </a:txBody>
                  <a:tcPr/>
                </a:tc>
                <a:tc>
                  <a:txBody>
                    <a:bodyPr/>
                    <a:lstStyle/>
                    <a:p>
                      <a:pPr>
                        <a:defRPr sz="1000"/>
                      </a:pPr>
                      <a:r>
                        <a:t>nan</a:t>
                      </a:r>
                    </a:p>
                  </a:txBody>
                  <a:tcPr/>
                </a:tc>
                <a:extLst>
                  <a:ext uri="{0D108BD9-81ED-4DB2-BD59-A6C34878D82A}">
                    <a16:rowId xmlns:a16="http://schemas.microsoft.com/office/drawing/2014/main" val="10012"/>
                  </a:ext>
                </a:extLst>
              </a:tr>
              <a:tr h="130636">
                <a:tc>
                  <a:txBody>
                    <a:bodyPr/>
                    <a:lstStyle/>
                    <a:p>
                      <a:pPr>
                        <a:defRPr sz="1000"/>
                      </a:pPr>
                      <a:r>
                        <a:t>20050</a:t>
                      </a:r>
                    </a:p>
                  </a:txBody>
                  <a:tcPr/>
                </a:tc>
                <a:tc>
                  <a:txBody>
                    <a:bodyPr/>
                    <a:lstStyle/>
                    <a:p>
                      <a:pPr>
                        <a:defRPr sz="1000"/>
                      </a:pPr>
                      <a:r>
                        <a:t>65672</a:t>
                      </a:r>
                    </a:p>
                  </a:txBody>
                  <a:tcPr/>
                </a:tc>
                <a:tc>
                  <a:txBody>
                    <a:bodyPr/>
                    <a:lstStyle/>
                    <a:p>
                      <a:pPr>
                        <a:defRPr sz="1000"/>
                      </a:pPr>
                      <a:r>
                        <a:t>5.15</a:t>
                      </a:r>
                    </a:p>
                  </a:txBody>
                  <a:tcPr/>
                </a:tc>
                <a:tc>
                  <a:txBody>
                    <a:bodyPr/>
                    <a:lstStyle/>
                    <a:p>
                      <a:pPr>
                        <a:defRPr sz="1000"/>
                      </a:pPr>
                      <a:r>
                        <a:t>68898</a:t>
                      </a:r>
                    </a:p>
                  </a:txBody>
                  <a:tcPr/>
                </a:tc>
                <a:tc>
                  <a:txBody>
                    <a:bodyPr/>
                    <a:lstStyle/>
                    <a:p>
                      <a:pPr>
                        <a:defRPr sz="1000"/>
                      </a:pPr>
                      <a:r>
                        <a:t>5.4</a:t>
                      </a:r>
                    </a:p>
                  </a:txBody>
                  <a:tcPr/>
                </a:tc>
                <a:tc>
                  <a:txBody>
                    <a:bodyPr/>
                    <a:lstStyle/>
                    <a:p>
                      <a:pPr>
                        <a:defRPr sz="1000"/>
                      </a:pPr>
                      <a:r>
                        <a:t>-3226</a:t>
                      </a:r>
                    </a:p>
                  </a:txBody>
                  <a:tcPr/>
                </a:tc>
                <a:tc>
                  <a:txBody>
                    <a:bodyPr/>
                    <a:lstStyle/>
                    <a:p>
                      <a:pPr>
                        <a:defRPr sz="1000"/>
                      </a:pPr>
                      <a:r>
                        <a:t>-0.25</a:t>
                      </a:r>
                    </a:p>
                  </a:txBody>
                  <a:tcPr/>
                </a:tc>
                <a:tc>
                  <a:txBody>
                    <a:bodyPr/>
                    <a:lstStyle/>
                    <a:p>
                      <a:pPr>
                        <a:defRPr sz="1000"/>
                      </a:pPr>
                      <a:r>
                        <a:rPr dirty="0"/>
                        <a:t>Long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E4F-72B9-B1FA-6B6E-0B82B387052B}"/>
              </a:ext>
            </a:extLst>
          </p:cNvPr>
          <p:cNvSpPr>
            <a:spLocks noGrp="1"/>
          </p:cNvSpPr>
          <p:nvPr>
            <p:ph type="title"/>
          </p:nvPr>
        </p:nvSpPr>
        <p:spPr>
          <a:xfrm>
            <a:off x="838200" y="365126"/>
            <a:ext cx="10515600" cy="584444"/>
          </a:xfrm>
        </p:spPr>
        <p:txBody>
          <a:bodyPr>
            <a:normAutofit fontScale="90000"/>
          </a:bodyPr>
          <a:lstStyle/>
          <a:p>
            <a:r>
              <a:rPr lang="en-US" sz="4400" dirty="0"/>
              <a:t>24-05-2023</a:t>
            </a:r>
            <a:endParaRPr lang="en-IN" dirty="0"/>
          </a:p>
        </p:txBody>
      </p:sp>
      <p:pic>
        <p:nvPicPr>
          <p:cNvPr id="4" name="Picture 3">
            <a:extLst>
              <a:ext uri="{FF2B5EF4-FFF2-40B4-BE49-F238E27FC236}">
                <a16:creationId xmlns:a16="http://schemas.microsoft.com/office/drawing/2014/main" id="{CB973174-C4EF-14BE-46B5-98D8B7F3462F}"/>
              </a:ext>
            </a:extLst>
          </p:cNvPr>
          <p:cNvPicPr>
            <a:picLocks noChangeAspect="1"/>
          </p:cNvPicPr>
          <p:nvPr/>
        </p:nvPicPr>
        <p:blipFill>
          <a:blip r:embed="rId3"/>
          <a:stretch>
            <a:fillRect/>
          </a:stretch>
        </p:blipFill>
        <p:spPr>
          <a:xfrm>
            <a:off x="0" y="1062596"/>
            <a:ext cx="12192000" cy="5295515"/>
          </a:xfrm>
          <a:prstGeom prst="rect">
            <a:avLst/>
          </a:prstGeom>
        </p:spPr>
      </p:pic>
    </p:spTree>
    <p:extLst>
      <p:ext uri="{BB962C8B-B14F-4D97-AF65-F5344CB8AC3E}">
        <p14:creationId xmlns:p14="http://schemas.microsoft.com/office/powerpoint/2010/main" val="20194926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Put Side Conclusion 31-07-2023</a:t>
            </a:r>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PE_OI_03:35:31 PM</a:t>
                      </a:r>
                    </a:p>
                  </a:txBody>
                  <a:tcPr/>
                </a:tc>
                <a:tc>
                  <a:txBody>
                    <a:bodyPr/>
                    <a:lstStyle/>
                    <a:p>
                      <a:pPr>
                        <a:defRPr sz="1200"/>
                      </a:pPr>
                      <a:r>
                        <a:t>PE_LTP_03:35:31 PM</a:t>
                      </a:r>
                    </a:p>
                  </a:txBody>
                  <a:tcPr/>
                </a:tc>
                <a:tc>
                  <a:txBody>
                    <a:bodyPr/>
                    <a:lstStyle/>
                    <a:p>
                      <a:pPr>
                        <a:defRPr sz="1200"/>
                      </a:pPr>
                      <a:r>
                        <a:t>PE_OI_10:41:15 AM</a:t>
                      </a:r>
                    </a:p>
                  </a:txBody>
                  <a:tcPr/>
                </a:tc>
                <a:tc>
                  <a:txBody>
                    <a:bodyPr/>
                    <a:lstStyle/>
                    <a:p>
                      <a:pPr>
                        <a:defRPr sz="1200"/>
                      </a:pPr>
                      <a:r>
                        <a:t>PE_LTP_10:41:15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Conclusion_Put_side</a:t>
                      </a:r>
                    </a:p>
                  </a:txBody>
                  <a:tcPr/>
                </a:tc>
                <a:extLst>
                  <a:ext uri="{0D108BD9-81ED-4DB2-BD59-A6C34878D82A}">
                    <a16:rowId xmlns:a16="http://schemas.microsoft.com/office/drawing/2014/main" val="10000"/>
                  </a:ext>
                </a:extLst>
              </a:tr>
              <a:tr h="130628">
                <a:tc>
                  <a:txBody>
                    <a:bodyPr/>
                    <a:lstStyle/>
                    <a:p>
                      <a:pPr>
                        <a:defRPr sz="1000"/>
                      </a:pPr>
                      <a:r>
                        <a:t>19450</a:t>
                      </a:r>
                    </a:p>
                  </a:txBody>
                  <a:tcPr/>
                </a:tc>
                <a:tc>
                  <a:txBody>
                    <a:bodyPr/>
                    <a:lstStyle/>
                    <a:p>
                      <a:pPr>
                        <a:defRPr sz="1000"/>
                      </a:pPr>
                      <a:r>
                        <a:t>64290</a:t>
                      </a:r>
                    </a:p>
                  </a:txBody>
                  <a:tcPr/>
                </a:tc>
                <a:tc>
                  <a:txBody>
                    <a:bodyPr/>
                    <a:lstStyle/>
                    <a:p>
                      <a:pPr>
                        <a:defRPr sz="1000"/>
                      </a:pPr>
                      <a:r>
                        <a:t>8.2</a:t>
                      </a:r>
                    </a:p>
                  </a:txBody>
                  <a:tcPr/>
                </a:tc>
                <a:tc>
                  <a:txBody>
                    <a:bodyPr/>
                    <a:lstStyle/>
                    <a:p>
                      <a:pPr>
                        <a:defRPr sz="1000"/>
                      </a:pPr>
                      <a:r>
                        <a:t>71133</a:t>
                      </a:r>
                    </a:p>
                  </a:txBody>
                  <a:tcPr/>
                </a:tc>
                <a:tc>
                  <a:txBody>
                    <a:bodyPr/>
                    <a:lstStyle/>
                    <a:p>
                      <a:pPr>
                        <a:defRPr sz="1000"/>
                      </a:pPr>
                      <a:r>
                        <a:t>16.55</a:t>
                      </a:r>
                    </a:p>
                  </a:txBody>
                  <a:tcPr/>
                </a:tc>
                <a:tc>
                  <a:txBody>
                    <a:bodyPr/>
                    <a:lstStyle/>
                    <a:p>
                      <a:pPr>
                        <a:defRPr sz="1000"/>
                      </a:pPr>
                      <a:r>
                        <a:t>-6843</a:t>
                      </a:r>
                    </a:p>
                  </a:txBody>
                  <a:tcPr/>
                </a:tc>
                <a:tc>
                  <a:txBody>
                    <a:bodyPr/>
                    <a:lstStyle/>
                    <a:p>
                      <a:pPr>
                        <a:defRPr sz="1000"/>
                      </a:pPr>
                      <a:r>
                        <a:t>-8.35</a:t>
                      </a:r>
                    </a:p>
                  </a:txBody>
                  <a:tcPr/>
                </a:tc>
                <a:tc>
                  <a:txBody>
                    <a:bodyPr/>
                    <a:lstStyle/>
                    <a:p>
                      <a:pPr>
                        <a:defRPr sz="1000"/>
                      </a:pPr>
                      <a:r>
                        <a:t>Long Covering</a:t>
                      </a:r>
                    </a:p>
                  </a:txBody>
                  <a:tcPr/>
                </a:tc>
                <a:extLst>
                  <a:ext uri="{0D108BD9-81ED-4DB2-BD59-A6C34878D82A}">
                    <a16:rowId xmlns:a16="http://schemas.microsoft.com/office/drawing/2014/main" val="10001"/>
                  </a:ext>
                </a:extLst>
              </a:tr>
              <a:tr h="130628">
                <a:tc>
                  <a:txBody>
                    <a:bodyPr/>
                    <a:lstStyle/>
                    <a:p>
                      <a:pPr>
                        <a:defRPr sz="1000"/>
                      </a:pPr>
                      <a:r>
                        <a:t>19500</a:t>
                      </a:r>
                    </a:p>
                  </a:txBody>
                  <a:tcPr/>
                </a:tc>
                <a:tc>
                  <a:txBody>
                    <a:bodyPr/>
                    <a:lstStyle/>
                    <a:p>
                      <a:pPr>
                        <a:defRPr sz="1000"/>
                      </a:pPr>
                      <a:r>
                        <a:t>122485</a:t>
                      </a:r>
                    </a:p>
                  </a:txBody>
                  <a:tcPr/>
                </a:tc>
                <a:tc>
                  <a:txBody>
                    <a:bodyPr/>
                    <a:lstStyle/>
                    <a:p>
                      <a:pPr>
                        <a:defRPr sz="1000"/>
                      </a:pPr>
                      <a:r>
                        <a:t>12.2</a:t>
                      </a:r>
                    </a:p>
                  </a:txBody>
                  <a:tcPr/>
                </a:tc>
                <a:tc>
                  <a:txBody>
                    <a:bodyPr/>
                    <a:lstStyle/>
                    <a:p>
                      <a:pPr>
                        <a:defRPr sz="1000"/>
                      </a:pPr>
                      <a:r>
                        <a:t>149129</a:t>
                      </a:r>
                    </a:p>
                  </a:txBody>
                  <a:tcPr/>
                </a:tc>
                <a:tc>
                  <a:txBody>
                    <a:bodyPr/>
                    <a:lstStyle/>
                    <a:p>
                      <a:pPr>
                        <a:defRPr sz="1000"/>
                      </a:pPr>
                      <a:r>
                        <a:t>24.1</a:t>
                      </a:r>
                    </a:p>
                  </a:txBody>
                  <a:tcPr/>
                </a:tc>
                <a:tc>
                  <a:txBody>
                    <a:bodyPr/>
                    <a:lstStyle/>
                    <a:p>
                      <a:pPr>
                        <a:defRPr sz="1000"/>
                      </a:pPr>
                      <a:r>
                        <a:t>-26644</a:t>
                      </a:r>
                    </a:p>
                  </a:txBody>
                  <a:tcPr/>
                </a:tc>
                <a:tc>
                  <a:txBody>
                    <a:bodyPr/>
                    <a:lstStyle/>
                    <a:p>
                      <a:pPr>
                        <a:defRPr sz="1000"/>
                      </a:pPr>
                      <a:r>
                        <a:t>-11.9</a:t>
                      </a:r>
                    </a:p>
                  </a:txBody>
                  <a:tcPr/>
                </a:tc>
                <a:tc>
                  <a:txBody>
                    <a:bodyPr/>
                    <a:lstStyle/>
                    <a:p>
                      <a:pPr>
                        <a:defRPr sz="1000"/>
                      </a:pPr>
                      <a:r>
                        <a:t>Long Covering</a:t>
                      </a:r>
                    </a:p>
                  </a:txBody>
                  <a:tcPr/>
                </a:tc>
                <a:extLst>
                  <a:ext uri="{0D108BD9-81ED-4DB2-BD59-A6C34878D82A}">
                    <a16:rowId xmlns:a16="http://schemas.microsoft.com/office/drawing/2014/main" val="10002"/>
                  </a:ext>
                </a:extLst>
              </a:tr>
              <a:tr h="130628">
                <a:tc>
                  <a:txBody>
                    <a:bodyPr/>
                    <a:lstStyle/>
                    <a:p>
                      <a:pPr>
                        <a:defRPr sz="1000"/>
                      </a:pPr>
                      <a:r>
                        <a:t>19550</a:t>
                      </a:r>
                    </a:p>
                  </a:txBody>
                  <a:tcPr/>
                </a:tc>
                <a:tc>
                  <a:txBody>
                    <a:bodyPr/>
                    <a:lstStyle/>
                    <a:p>
                      <a:pPr>
                        <a:defRPr sz="1000"/>
                      </a:pPr>
                      <a:r>
                        <a:t>64408</a:t>
                      </a:r>
                    </a:p>
                  </a:txBody>
                  <a:tcPr/>
                </a:tc>
                <a:tc>
                  <a:txBody>
                    <a:bodyPr/>
                    <a:lstStyle/>
                    <a:p>
                      <a:pPr>
                        <a:defRPr sz="1000"/>
                      </a:pPr>
                      <a:r>
                        <a:t>17.2</a:t>
                      </a:r>
                    </a:p>
                  </a:txBody>
                  <a:tcPr/>
                </a:tc>
                <a:tc>
                  <a:txBody>
                    <a:bodyPr/>
                    <a:lstStyle/>
                    <a:p>
                      <a:pPr>
                        <a:defRPr sz="1000"/>
                      </a:pPr>
                      <a:r>
                        <a:t>81224</a:t>
                      </a:r>
                    </a:p>
                  </a:txBody>
                  <a:tcPr/>
                </a:tc>
                <a:tc>
                  <a:txBody>
                    <a:bodyPr/>
                    <a:lstStyle/>
                    <a:p>
                      <a:pPr>
                        <a:defRPr sz="1000"/>
                      </a:pPr>
                      <a:r>
                        <a:t>32.65</a:t>
                      </a:r>
                    </a:p>
                  </a:txBody>
                  <a:tcPr/>
                </a:tc>
                <a:tc>
                  <a:txBody>
                    <a:bodyPr/>
                    <a:lstStyle/>
                    <a:p>
                      <a:pPr>
                        <a:defRPr sz="1000"/>
                      </a:pPr>
                      <a:r>
                        <a:t>-16816</a:t>
                      </a:r>
                    </a:p>
                  </a:txBody>
                  <a:tcPr/>
                </a:tc>
                <a:tc>
                  <a:txBody>
                    <a:bodyPr/>
                    <a:lstStyle/>
                    <a:p>
                      <a:pPr>
                        <a:defRPr sz="1000"/>
                      </a:pPr>
                      <a:r>
                        <a:t>-15.45</a:t>
                      </a:r>
                    </a:p>
                  </a:txBody>
                  <a:tcPr/>
                </a:tc>
                <a:tc>
                  <a:txBody>
                    <a:bodyPr/>
                    <a:lstStyle/>
                    <a:p>
                      <a:pPr>
                        <a:defRPr sz="1000"/>
                      </a:pPr>
                      <a:r>
                        <a:t>Long Covering</a:t>
                      </a:r>
                    </a:p>
                  </a:txBody>
                  <a:tcPr/>
                </a:tc>
                <a:extLst>
                  <a:ext uri="{0D108BD9-81ED-4DB2-BD59-A6C34878D82A}">
                    <a16:rowId xmlns:a16="http://schemas.microsoft.com/office/drawing/2014/main" val="10003"/>
                  </a:ext>
                </a:extLst>
              </a:tr>
              <a:tr h="130628">
                <a:tc>
                  <a:txBody>
                    <a:bodyPr/>
                    <a:lstStyle/>
                    <a:p>
                      <a:pPr>
                        <a:defRPr sz="1000"/>
                      </a:pPr>
                      <a:r>
                        <a:t>19600</a:t>
                      </a:r>
                    </a:p>
                  </a:txBody>
                  <a:tcPr/>
                </a:tc>
                <a:tc>
                  <a:txBody>
                    <a:bodyPr/>
                    <a:lstStyle/>
                    <a:p>
                      <a:pPr>
                        <a:defRPr sz="1000"/>
                      </a:pPr>
                      <a:r>
                        <a:t>195740</a:t>
                      </a:r>
                    </a:p>
                  </a:txBody>
                  <a:tcPr/>
                </a:tc>
                <a:tc>
                  <a:txBody>
                    <a:bodyPr/>
                    <a:lstStyle/>
                    <a:p>
                      <a:pPr>
                        <a:defRPr sz="1000"/>
                      </a:pPr>
                      <a:r>
                        <a:t>24.15</a:t>
                      </a:r>
                    </a:p>
                  </a:txBody>
                  <a:tcPr/>
                </a:tc>
                <a:tc>
                  <a:txBody>
                    <a:bodyPr/>
                    <a:lstStyle/>
                    <a:p>
                      <a:pPr>
                        <a:defRPr sz="1000"/>
                      </a:pPr>
                      <a:r>
                        <a:t>270644</a:t>
                      </a:r>
                    </a:p>
                  </a:txBody>
                  <a:tcPr/>
                </a:tc>
                <a:tc>
                  <a:txBody>
                    <a:bodyPr/>
                    <a:lstStyle/>
                    <a:p>
                      <a:pPr>
                        <a:defRPr sz="1000"/>
                      </a:pPr>
                      <a:r>
                        <a:t>45.85</a:t>
                      </a:r>
                    </a:p>
                  </a:txBody>
                  <a:tcPr/>
                </a:tc>
                <a:tc>
                  <a:txBody>
                    <a:bodyPr/>
                    <a:lstStyle/>
                    <a:p>
                      <a:pPr>
                        <a:defRPr sz="1000"/>
                      </a:pPr>
                      <a:r>
                        <a:t>-74904</a:t>
                      </a:r>
                    </a:p>
                  </a:txBody>
                  <a:tcPr/>
                </a:tc>
                <a:tc>
                  <a:txBody>
                    <a:bodyPr/>
                    <a:lstStyle/>
                    <a:p>
                      <a:pPr>
                        <a:defRPr sz="1000"/>
                      </a:pPr>
                      <a:r>
                        <a:t>-21.7</a:t>
                      </a:r>
                    </a:p>
                  </a:txBody>
                  <a:tcPr/>
                </a:tc>
                <a:tc>
                  <a:txBody>
                    <a:bodyPr/>
                    <a:lstStyle/>
                    <a:p>
                      <a:pPr>
                        <a:defRPr sz="1000"/>
                      </a:pPr>
                      <a:r>
                        <a:t>Long Covering</a:t>
                      </a:r>
                    </a:p>
                  </a:txBody>
                  <a:tcPr/>
                </a:tc>
                <a:extLst>
                  <a:ext uri="{0D108BD9-81ED-4DB2-BD59-A6C34878D82A}">
                    <a16:rowId xmlns:a16="http://schemas.microsoft.com/office/drawing/2014/main" val="10004"/>
                  </a:ext>
                </a:extLst>
              </a:tr>
              <a:tr h="130628">
                <a:tc>
                  <a:txBody>
                    <a:bodyPr/>
                    <a:lstStyle/>
                    <a:p>
                      <a:pPr>
                        <a:defRPr sz="1000"/>
                      </a:pPr>
                      <a:r>
                        <a:t>19650</a:t>
                      </a:r>
                    </a:p>
                  </a:txBody>
                  <a:tcPr/>
                </a:tc>
                <a:tc>
                  <a:txBody>
                    <a:bodyPr/>
                    <a:lstStyle/>
                    <a:p>
                      <a:pPr>
                        <a:defRPr sz="1000"/>
                      </a:pPr>
                      <a:r>
                        <a:t>94717</a:t>
                      </a:r>
                    </a:p>
                  </a:txBody>
                  <a:tcPr/>
                </a:tc>
                <a:tc>
                  <a:txBody>
                    <a:bodyPr/>
                    <a:lstStyle/>
                    <a:p>
                      <a:pPr>
                        <a:defRPr sz="1000"/>
                      </a:pPr>
                      <a:r>
                        <a:t>35.8</a:t>
                      </a:r>
                    </a:p>
                  </a:txBody>
                  <a:tcPr/>
                </a:tc>
                <a:tc>
                  <a:txBody>
                    <a:bodyPr/>
                    <a:lstStyle/>
                    <a:p>
                      <a:pPr>
                        <a:defRPr sz="1000"/>
                      </a:pPr>
                      <a:r>
                        <a:t>111955</a:t>
                      </a:r>
                    </a:p>
                  </a:txBody>
                  <a:tcPr/>
                </a:tc>
                <a:tc>
                  <a:txBody>
                    <a:bodyPr/>
                    <a:lstStyle/>
                    <a:p>
                      <a:pPr>
                        <a:defRPr sz="1000"/>
                      </a:pPr>
                      <a:r>
                        <a:t>65.75</a:t>
                      </a:r>
                    </a:p>
                  </a:txBody>
                  <a:tcPr/>
                </a:tc>
                <a:tc>
                  <a:txBody>
                    <a:bodyPr/>
                    <a:lstStyle/>
                    <a:p>
                      <a:pPr>
                        <a:defRPr sz="1000"/>
                      </a:pPr>
                      <a:r>
                        <a:t>-17238</a:t>
                      </a:r>
                    </a:p>
                  </a:txBody>
                  <a:tcPr/>
                </a:tc>
                <a:tc>
                  <a:txBody>
                    <a:bodyPr/>
                    <a:lstStyle/>
                    <a:p>
                      <a:pPr>
                        <a:defRPr sz="1000"/>
                      </a:pPr>
                      <a:r>
                        <a:t>-29.95</a:t>
                      </a:r>
                    </a:p>
                  </a:txBody>
                  <a:tcPr/>
                </a:tc>
                <a:tc>
                  <a:txBody>
                    <a:bodyPr/>
                    <a:lstStyle/>
                    <a:p>
                      <a:pPr>
                        <a:defRPr sz="1000"/>
                      </a:pPr>
                      <a:r>
                        <a:t>Long Covering</a:t>
                      </a:r>
                    </a:p>
                  </a:txBody>
                  <a:tcPr/>
                </a:tc>
                <a:extLst>
                  <a:ext uri="{0D108BD9-81ED-4DB2-BD59-A6C34878D82A}">
                    <a16:rowId xmlns:a16="http://schemas.microsoft.com/office/drawing/2014/main" val="10005"/>
                  </a:ext>
                </a:extLst>
              </a:tr>
              <a:tr h="130628">
                <a:tc>
                  <a:txBody>
                    <a:bodyPr/>
                    <a:lstStyle/>
                    <a:p>
                      <a:pPr>
                        <a:defRPr sz="1000"/>
                      </a:pPr>
                      <a:r>
                        <a:rPr dirty="0">
                          <a:highlight>
                            <a:srgbClr val="FFFF00"/>
                          </a:highlight>
                        </a:rPr>
                        <a:t>19700</a:t>
                      </a:r>
                    </a:p>
                  </a:txBody>
                  <a:tcPr/>
                </a:tc>
                <a:tc>
                  <a:txBody>
                    <a:bodyPr/>
                    <a:lstStyle/>
                    <a:p>
                      <a:pPr>
                        <a:defRPr sz="1000"/>
                      </a:pPr>
                      <a:r>
                        <a:rPr dirty="0">
                          <a:highlight>
                            <a:srgbClr val="FFFF00"/>
                          </a:highlight>
                        </a:rPr>
                        <a:t>166897</a:t>
                      </a:r>
                    </a:p>
                  </a:txBody>
                  <a:tcPr/>
                </a:tc>
                <a:tc>
                  <a:txBody>
                    <a:bodyPr/>
                    <a:lstStyle/>
                    <a:p>
                      <a:pPr>
                        <a:defRPr sz="1000"/>
                      </a:pPr>
                      <a:r>
                        <a:rPr dirty="0">
                          <a:highlight>
                            <a:srgbClr val="FFFF00"/>
                          </a:highlight>
                        </a:rPr>
                        <a:t>50.45</a:t>
                      </a:r>
                    </a:p>
                  </a:txBody>
                  <a:tcPr/>
                </a:tc>
                <a:tc>
                  <a:txBody>
                    <a:bodyPr/>
                    <a:lstStyle/>
                    <a:p>
                      <a:pPr>
                        <a:defRPr sz="1000"/>
                      </a:pPr>
                      <a:r>
                        <a:rPr dirty="0">
                          <a:highlight>
                            <a:srgbClr val="FFFF00"/>
                          </a:highlight>
                        </a:rPr>
                        <a:t>120259</a:t>
                      </a:r>
                    </a:p>
                  </a:txBody>
                  <a:tcPr/>
                </a:tc>
                <a:tc>
                  <a:txBody>
                    <a:bodyPr/>
                    <a:lstStyle/>
                    <a:p>
                      <a:pPr>
                        <a:defRPr sz="1000"/>
                      </a:pPr>
                      <a:r>
                        <a:rPr dirty="0">
                          <a:highlight>
                            <a:srgbClr val="FFFF00"/>
                          </a:highlight>
                        </a:rPr>
                        <a:t>88.4</a:t>
                      </a:r>
                    </a:p>
                  </a:txBody>
                  <a:tcPr/>
                </a:tc>
                <a:tc>
                  <a:txBody>
                    <a:bodyPr/>
                    <a:lstStyle/>
                    <a:p>
                      <a:pPr>
                        <a:defRPr sz="1000"/>
                      </a:pPr>
                      <a:r>
                        <a:rPr>
                          <a:highlight>
                            <a:srgbClr val="FFFF00"/>
                          </a:highlight>
                        </a:rPr>
                        <a:t>46638</a:t>
                      </a:r>
                    </a:p>
                  </a:txBody>
                  <a:tcPr/>
                </a:tc>
                <a:tc>
                  <a:txBody>
                    <a:bodyPr/>
                    <a:lstStyle/>
                    <a:p>
                      <a:pPr>
                        <a:defRPr sz="1000"/>
                      </a:pPr>
                      <a:r>
                        <a:rPr>
                          <a:highlight>
                            <a:srgbClr val="FFFF00"/>
                          </a:highlight>
                        </a:rPr>
                        <a:t>-37.95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19750</a:t>
                      </a:r>
                    </a:p>
                  </a:txBody>
                  <a:tcPr/>
                </a:tc>
                <a:tc>
                  <a:txBody>
                    <a:bodyPr/>
                    <a:lstStyle/>
                    <a:p>
                      <a:pPr>
                        <a:defRPr sz="1000"/>
                      </a:pPr>
                      <a:r>
                        <a:rPr>
                          <a:highlight>
                            <a:srgbClr val="FFFF00"/>
                          </a:highlight>
                        </a:rPr>
                        <a:t>45736</a:t>
                      </a:r>
                    </a:p>
                  </a:txBody>
                  <a:tcPr/>
                </a:tc>
                <a:tc>
                  <a:txBody>
                    <a:bodyPr/>
                    <a:lstStyle/>
                    <a:p>
                      <a:pPr>
                        <a:defRPr sz="1000"/>
                      </a:pPr>
                      <a:r>
                        <a:rPr>
                          <a:highlight>
                            <a:srgbClr val="FFFF00"/>
                          </a:highlight>
                        </a:rPr>
                        <a:t>70.2</a:t>
                      </a:r>
                    </a:p>
                  </a:txBody>
                  <a:tcPr/>
                </a:tc>
                <a:tc>
                  <a:txBody>
                    <a:bodyPr/>
                    <a:lstStyle/>
                    <a:p>
                      <a:pPr>
                        <a:defRPr sz="1000"/>
                      </a:pPr>
                      <a:r>
                        <a:rPr dirty="0">
                          <a:highlight>
                            <a:srgbClr val="FFFF00"/>
                          </a:highlight>
                        </a:rPr>
                        <a:t>24031</a:t>
                      </a:r>
                    </a:p>
                  </a:txBody>
                  <a:tcPr/>
                </a:tc>
                <a:tc>
                  <a:txBody>
                    <a:bodyPr/>
                    <a:lstStyle/>
                    <a:p>
                      <a:pPr>
                        <a:defRPr sz="1000"/>
                      </a:pPr>
                      <a:r>
                        <a:rPr>
                          <a:highlight>
                            <a:srgbClr val="FFFF00"/>
                          </a:highlight>
                        </a:rPr>
                        <a:t>115.45</a:t>
                      </a:r>
                    </a:p>
                  </a:txBody>
                  <a:tcPr/>
                </a:tc>
                <a:tc>
                  <a:txBody>
                    <a:bodyPr/>
                    <a:lstStyle/>
                    <a:p>
                      <a:pPr>
                        <a:defRPr sz="1000"/>
                      </a:pPr>
                      <a:r>
                        <a:rPr dirty="0">
                          <a:highlight>
                            <a:srgbClr val="FFFF00"/>
                          </a:highlight>
                        </a:rPr>
                        <a:t>21705</a:t>
                      </a:r>
                    </a:p>
                  </a:txBody>
                  <a:tcPr/>
                </a:tc>
                <a:tc>
                  <a:txBody>
                    <a:bodyPr/>
                    <a:lstStyle/>
                    <a:p>
                      <a:pPr>
                        <a:defRPr sz="1000"/>
                      </a:pPr>
                      <a:r>
                        <a:rPr dirty="0">
                          <a:highlight>
                            <a:srgbClr val="FFFF00"/>
                          </a:highlight>
                        </a:rPr>
                        <a:t>-45.25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19800</a:t>
                      </a:r>
                    </a:p>
                  </a:txBody>
                  <a:tcPr/>
                </a:tc>
                <a:tc>
                  <a:txBody>
                    <a:bodyPr/>
                    <a:lstStyle/>
                    <a:p>
                      <a:pPr>
                        <a:defRPr sz="1000"/>
                      </a:pPr>
                      <a:r>
                        <a:rPr>
                          <a:highlight>
                            <a:srgbClr val="FFFF00"/>
                          </a:highlight>
                        </a:rPr>
                        <a:t>58402</a:t>
                      </a:r>
                    </a:p>
                  </a:txBody>
                  <a:tcPr/>
                </a:tc>
                <a:tc>
                  <a:txBody>
                    <a:bodyPr/>
                    <a:lstStyle/>
                    <a:p>
                      <a:pPr>
                        <a:defRPr sz="1000"/>
                      </a:pPr>
                      <a:r>
                        <a:rPr>
                          <a:highlight>
                            <a:srgbClr val="FFFF00"/>
                          </a:highlight>
                        </a:rPr>
                        <a:t>97.75</a:t>
                      </a:r>
                    </a:p>
                  </a:txBody>
                  <a:tcPr/>
                </a:tc>
                <a:tc>
                  <a:txBody>
                    <a:bodyPr/>
                    <a:lstStyle/>
                    <a:p>
                      <a:pPr>
                        <a:defRPr sz="1000"/>
                      </a:pPr>
                      <a:r>
                        <a:rPr>
                          <a:highlight>
                            <a:srgbClr val="FFFF00"/>
                          </a:highlight>
                        </a:rPr>
                        <a:t>65428</a:t>
                      </a:r>
                    </a:p>
                  </a:txBody>
                  <a:tcPr/>
                </a:tc>
                <a:tc>
                  <a:txBody>
                    <a:bodyPr/>
                    <a:lstStyle/>
                    <a:p>
                      <a:pPr>
                        <a:defRPr sz="1000"/>
                      </a:pPr>
                      <a:r>
                        <a:rPr dirty="0">
                          <a:highlight>
                            <a:srgbClr val="FFFF00"/>
                          </a:highlight>
                        </a:rPr>
                        <a:t>143.3</a:t>
                      </a:r>
                    </a:p>
                  </a:txBody>
                  <a:tcPr/>
                </a:tc>
                <a:tc>
                  <a:txBody>
                    <a:bodyPr/>
                    <a:lstStyle/>
                    <a:p>
                      <a:pPr>
                        <a:defRPr sz="1000"/>
                      </a:pPr>
                      <a:r>
                        <a:rPr>
                          <a:highlight>
                            <a:srgbClr val="FFFF00"/>
                          </a:highlight>
                        </a:rPr>
                        <a:t>-7026</a:t>
                      </a:r>
                    </a:p>
                  </a:txBody>
                  <a:tcPr/>
                </a:tc>
                <a:tc>
                  <a:txBody>
                    <a:bodyPr/>
                    <a:lstStyle/>
                    <a:p>
                      <a:pPr>
                        <a:defRPr sz="1000"/>
                      </a:pPr>
                      <a:r>
                        <a:rPr>
                          <a:highlight>
                            <a:srgbClr val="FFFF00"/>
                          </a:highlight>
                        </a:rPr>
                        <a:t>-45.55</a:t>
                      </a:r>
                    </a:p>
                  </a:txBody>
                  <a:tcPr/>
                </a:tc>
                <a:tc>
                  <a:txBody>
                    <a:bodyPr/>
                    <a:lstStyle/>
                    <a:p>
                      <a:pPr>
                        <a:defRPr sz="1000"/>
                      </a:pPr>
                      <a:r>
                        <a:rPr dirty="0">
                          <a:highlight>
                            <a:srgbClr val="FFFF00"/>
                          </a:highlight>
                        </a:rPr>
                        <a:t>Long Covering</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19850</a:t>
                      </a:r>
                    </a:p>
                  </a:txBody>
                  <a:tcPr/>
                </a:tc>
                <a:tc>
                  <a:txBody>
                    <a:bodyPr/>
                    <a:lstStyle/>
                    <a:p>
                      <a:pPr>
                        <a:defRPr sz="1000"/>
                      </a:pPr>
                      <a:r>
                        <a:rPr>
                          <a:highlight>
                            <a:srgbClr val="FFFF00"/>
                          </a:highlight>
                        </a:rPr>
                        <a:t>8164</a:t>
                      </a:r>
                    </a:p>
                  </a:txBody>
                  <a:tcPr/>
                </a:tc>
                <a:tc>
                  <a:txBody>
                    <a:bodyPr/>
                    <a:lstStyle/>
                    <a:p>
                      <a:pPr>
                        <a:defRPr sz="1000"/>
                      </a:pPr>
                      <a:r>
                        <a:rPr>
                          <a:highlight>
                            <a:srgbClr val="FFFF00"/>
                          </a:highlight>
                        </a:rPr>
                        <a:t>127.1</a:t>
                      </a:r>
                    </a:p>
                  </a:txBody>
                  <a:tcPr/>
                </a:tc>
                <a:tc>
                  <a:txBody>
                    <a:bodyPr/>
                    <a:lstStyle/>
                    <a:p>
                      <a:pPr>
                        <a:defRPr sz="1000"/>
                      </a:pPr>
                      <a:r>
                        <a:rPr>
                          <a:highlight>
                            <a:srgbClr val="FFFF00"/>
                          </a:highlight>
                        </a:rPr>
                        <a:t>10259</a:t>
                      </a:r>
                    </a:p>
                  </a:txBody>
                  <a:tcPr/>
                </a:tc>
                <a:tc>
                  <a:txBody>
                    <a:bodyPr/>
                    <a:lstStyle/>
                    <a:p>
                      <a:pPr>
                        <a:defRPr sz="1000"/>
                      </a:pPr>
                      <a:r>
                        <a:rPr dirty="0">
                          <a:highlight>
                            <a:srgbClr val="FFFF00"/>
                          </a:highlight>
                        </a:rPr>
                        <a:t>184.15</a:t>
                      </a:r>
                    </a:p>
                  </a:txBody>
                  <a:tcPr/>
                </a:tc>
                <a:tc>
                  <a:txBody>
                    <a:bodyPr/>
                    <a:lstStyle/>
                    <a:p>
                      <a:pPr>
                        <a:defRPr sz="1000"/>
                      </a:pPr>
                      <a:r>
                        <a:rPr dirty="0">
                          <a:highlight>
                            <a:srgbClr val="FFFF00"/>
                          </a:highlight>
                        </a:rPr>
                        <a:t>-2095</a:t>
                      </a:r>
                    </a:p>
                  </a:txBody>
                  <a:tcPr/>
                </a:tc>
                <a:tc>
                  <a:txBody>
                    <a:bodyPr/>
                    <a:lstStyle/>
                    <a:p>
                      <a:pPr>
                        <a:defRPr sz="1000"/>
                      </a:pPr>
                      <a:r>
                        <a:rPr>
                          <a:highlight>
                            <a:srgbClr val="FFFF00"/>
                          </a:highlight>
                        </a:rPr>
                        <a:t>-57.05</a:t>
                      </a:r>
                    </a:p>
                  </a:txBody>
                  <a:tcPr/>
                </a:tc>
                <a:tc>
                  <a:txBody>
                    <a:bodyPr/>
                    <a:lstStyle/>
                    <a:p>
                      <a:pPr>
                        <a:defRPr sz="1000"/>
                      </a:pPr>
                      <a:r>
                        <a:rPr dirty="0">
                          <a:highlight>
                            <a:srgbClr val="FFFF00"/>
                          </a:highlight>
                        </a:rPr>
                        <a:t>Long Covering</a:t>
                      </a:r>
                    </a:p>
                  </a:txBody>
                  <a:tcPr/>
                </a:tc>
                <a:extLst>
                  <a:ext uri="{0D108BD9-81ED-4DB2-BD59-A6C34878D82A}">
                    <a16:rowId xmlns:a16="http://schemas.microsoft.com/office/drawing/2014/main" val="10009"/>
                  </a:ext>
                </a:extLst>
              </a:tr>
              <a:tr h="130628">
                <a:tc>
                  <a:txBody>
                    <a:bodyPr/>
                    <a:lstStyle/>
                    <a:p>
                      <a:pPr>
                        <a:defRPr sz="1000"/>
                      </a:pPr>
                      <a:r>
                        <a:rPr>
                          <a:highlight>
                            <a:srgbClr val="FFFF00"/>
                          </a:highlight>
                        </a:rPr>
                        <a:t>19900</a:t>
                      </a:r>
                    </a:p>
                  </a:txBody>
                  <a:tcPr/>
                </a:tc>
                <a:tc>
                  <a:txBody>
                    <a:bodyPr/>
                    <a:lstStyle/>
                    <a:p>
                      <a:pPr>
                        <a:defRPr sz="1000"/>
                      </a:pPr>
                      <a:r>
                        <a:rPr>
                          <a:highlight>
                            <a:srgbClr val="FFFF00"/>
                          </a:highlight>
                        </a:rPr>
                        <a:t>12419</a:t>
                      </a:r>
                    </a:p>
                  </a:txBody>
                  <a:tcPr/>
                </a:tc>
                <a:tc>
                  <a:txBody>
                    <a:bodyPr/>
                    <a:lstStyle/>
                    <a:p>
                      <a:pPr>
                        <a:defRPr sz="1000"/>
                      </a:pPr>
                      <a:r>
                        <a:rPr>
                          <a:highlight>
                            <a:srgbClr val="FFFF00"/>
                          </a:highlight>
                        </a:rPr>
                        <a:t>165.0</a:t>
                      </a:r>
                    </a:p>
                  </a:txBody>
                  <a:tcPr/>
                </a:tc>
                <a:tc>
                  <a:txBody>
                    <a:bodyPr/>
                    <a:lstStyle/>
                    <a:p>
                      <a:pPr>
                        <a:defRPr sz="1000"/>
                      </a:pPr>
                      <a:r>
                        <a:rPr>
                          <a:highlight>
                            <a:srgbClr val="FFFF00"/>
                          </a:highlight>
                        </a:rPr>
                        <a:t>11118</a:t>
                      </a:r>
                    </a:p>
                  </a:txBody>
                  <a:tcPr/>
                </a:tc>
                <a:tc>
                  <a:txBody>
                    <a:bodyPr/>
                    <a:lstStyle/>
                    <a:p>
                      <a:pPr>
                        <a:defRPr sz="1000"/>
                      </a:pPr>
                      <a:r>
                        <a:rPr>
                          <a:highlight>
                            <a:srgbClr val="FFFF00"/>
                          </a:highlight>
                        </a:rPr>
                        <a:t>219.2</a:t>
                      </a:r>
                    </a:p>
                  </a:txBody>
                  <a:tcPr/>
                </a:tc>
                <a:tc>
                  <a:txBody>
                    <a:bodyPr/>
                    <a:lstStyle/>
                    <a:p>
                      <a:pPr>
                        <a:defRPr sz="1000"/>
                      </a:pPr>
                      <a:r>
                        <a:rPr dirty="0">
                          <a:highlight>
                            <a:srgbClr val="FFFF00"/>
                          </a:highlight>
                        </a:rPr>
                        <a:t>1301</a:t>
                      </a:r>
                    </a:p>
                  </a:txBody>
                  <a:tcPr/>
                </a:tc>
                <a:tc>
                  <a:txBody>
                    <a:bodyPr/>
                    <a:lstStyle/>
                    <a:p>
                      <a:pPr>
                        <a:defRPr sz="1000"/>
                      </a:pPr>
                      <a:r>
                        <a:rPr dirty="0">
                          <a:highlight>
                            <a:srgbClr val="FFFF00"/>
                          </a:highlight>
                        </a:rPr>
                        <a:t>-54.2</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10"/>
                  </a:ext>
                </a:extLst>
              </a:tr>
              <a:tr h="130628">
                <a:tc>
                  <a:txBody>
                    <a:bodyPr/>
                    <a:lstStyle/>
                    <a:p>
                      <a:pPr>
                        <a:defRPr sz="1000"/>
                      </a:pPr>
                      <a:r>
                        <a:t>19950</a:t>
                      </a:r>
                    </a:p>
                  </a:txBody>
                  <a:tcPr/>
                </a:tc>
                <a:tc>
                  <a:txBody>
                    <a:bodyPr/>
                    <a:lstStyle/>
                    <a:p>
                      <a:pPr>
                        <a:defRPr sz="1000"/>
                      </a:pPr>
                      <a:r>
                        <a:t>2195</a:t>
                      </a:r>
                    </a:p>
                  </a:txBody>
                  <a:tcPr/>
                </a:tc>
                <a:tc>
                  <a:txBody>
                    <a:bodyPr/>
                    <a:lstStyle/>
                    <a:p>
                      <a:pPr>
                        <a:defRPr sz="1000"/>
                      </a:pPr>
                      <a:r>
                        <a:t>204.35</a:t>
                      </a:r>
                    </a:p>
                  </a:txBody>
                  <a:tcPr/>
                </a:tc>
                <a:tc>
                  <a:txBody>
                    <a:bodyPr/>
                    <a:lstStyle/>
                    <a:p>
                      <a:pPr>
                        <a:defRPr sz="1000"/>
                      </a:pPr>
                      <a:r>
                        <a:t>2336</a:t>
                      </a:r>
                    </a:p>
                  </a:txBody>
                  <a:tcPr/>
                </a:tc>
                <a:tc>
                  <a:txBody>
                    <a:bodyPr/>
                    <a:lstStyle/>
                    <a:p>
                      <a:pPr>
                        <a:defRPr sz="1000"/>
                      </a:pPr>
                      <a:r>
                        <a:t>266.55</a:t>
                      </a:r>
                    </a:p>
                  </a:txBody>
                  <a:tcPr/>
                </a:tc>
                <a:tc>
                  <a:txBody>
                    <a:bodyPr/>
                    <a:lstStyle/>
                    <a:p>
                      <a:pPr>
                        <a:defRPr sz="1000"/>
                      </a:pPr>
                      <a:r>
                        <a:t>-141</a:t>
                      </a:r>
                    </a:p>
                  </a:txBody>
                  <a:tcPr/>
                </a:tc>
                <a:tc>
                  <a:txBody>
                    <a:bodyPr/>
                    <a:lstStyle/>
                    <a:p>
                      <a:pPr>
                        <a:defRPr sz="1000"/>
                      </a:pPr>
                      <a:r>
                        <a:t>-62.2</a:t>
                      </a:r>
                    </a:p>
                  </a:txBody>
                  <a:tcPr/>
                </a:tc>
                <a:tc>
                  <a:txBody>
                    <a:bodyPr/>
                    <a:lstStyle/>
                    <a:p>
                      <a:pPr>
                        <a:defRPr sz="1000"/>
                      </a:pPr>
                      <a:r>
                        <a:t>Long Covering</a:t>
                      </a:r>
                    </a:p>
                  </a:txBody>
                  <a:tcPr/>
                </a:tc>
                <a:extLst>
                  <a:ext uri="{0D108BD9-81ED-4DB2-BD59-A6C34878D82A}">
                    <a16:rowId xmlns:a16="http://schemas.microsoft.com/office/drawing/2014/main" val="10011"/>
                  </a:ext>
                </a:extLst>
              </a:tr>
              <a:tr h="130628">
                <a:tc>
                  <a:txBody>
                    <a:bodyPr/>
                    <a:lstStyle/>
                    <a:p>
                      <a:pPr>
                        <a:defRPr sz="1000"/>
                      </a:pPr>
                      <a:r>
                        <a:t>20000</a:t>
                      </a:r>
                    </a:p>
                  </a:txBody>
                  <a:tcPr/>
                </a:tc>
                <a:tc>
                  <a:txBody>
                    <a:bodyPr/>
                    <a:lstStyle/>
                    <a:p>
                      <a:pPr>
                        <a:defRPr sz="1000"/>
                      </a:pPr>
                      <a:r>
                        <a:t>9413</a:t>
                      </a:r>
                    </a:p>
                  </a:txBody>
                  <a:tcPr/>
                </a:tc>
                <a:tc>
                  <a:txBody>
                    <a:bodyPr/>
                    <a:lstStyle/>
                    <a:p>
                      <a:pPr>
                        <a:defRPr sz="1000"/>
                      </a:pPr>
                      <a:r>
                        <a:t>248.05</a:t>
                      </a:r>
                    </a:p>
                  </a:txBody>
                  <a:tcPr/>
                </a:tc>
                <a:tc>
                  <a:txBody>
                    <a:bodyPr/>
                    <a:lstStyle/>
                    <a:p>
                      <a:pPr>
                        <a:defRPr sz="1000"/>
                      </a:pPr>
                      <a:r>
                        <a:t>8538</a:t>
                      </a:r>
                    </a:p>
                  </a:txBody>
                  <a:tcPr/>
                </a:tc>
                <a:tc>
                  <a:txBody>
                    <a:bodyPr/>
                    <a:lstStyle/>
                    <a:p>
                      <a:pPr>
                        <a:defRPr sz="1000"/>
                      </a:pPr>
                      <a:r>
                        <a:t>308.0</a:t>
                      </a:r>
                    </a:p>
                  </a:txBody>
                  <a:tcPr/>
                </a:tc>
                <a:tc>
                  <a:txBody>
                    <a:bodyPr/>
                    <a:lstStyle/>
                    <a:p>
                      <a:pPr>
                        <a:defRPr sz="1000"/>
                      </a:pPr>
                      <a:r>
                        <a:t>875</a:t>
                      </a:r>
                    </a:p>
                  </a:txBody>
                  <a:tcPr/>
                </a:tc>
                <a:tc>
                  <a:txBody>
                    <a:bodyPr/>
                    <a:lstStyle/>
                    <a:p>
                      <a:pPr>
                        <a:defRPr sz="1000"/>
                      </a:pPr>
                      <a:r>
                        <a:t>-59.95</a:t>
                      </a:r>
                    </a:p>
                  </a:txBody>
                  <a:tcPr/>
                </a:tc>
                <a:tc>
                  <a:txBody>
                    <a:bodyPr/>
                    <a:lstStyle/>
                    <a:p>
                      <a:pPr>
                        <a:defRPr sz="1000"/>
                      </a:pPr>
                      <a:r>
                        <a:t>Shot Buildup</a:t>
                      </a:r>
                    </a:p>
                  </a:txBody>
                  <a:tcPr/>
                </a:tc>
                <a:extLst>
                  <a:ext uri="{0D108BD9-81ED-4DB2-BD59-A6C34878D82A}">
                    <a16:rowId xmlns:a16="http://schemas.microsoft.com/office/drawing/2014/main" val="10012"/>
                  </a:ext>
                </a:extLst>
              </a:tr>
              <a:tr h="130636">
                <a:tc>
                  <a:txBody>
                    <a:bodyPr/>
                    <a:lstStyle/>
                    <a:p>
                      <a:pPr>
                        <a:defRPr sz="1000"/>
                      </a:pPr>
                      <a:r>
                        <a:t>20050</a:t>
                      </a:r>
                    </a:p>
                  </a:txBody>
                  <a:tcPr/>
                </a:tc>
                <a:tc>
                  <a:txBody>
                    <a:bodyPr/>
                    <a:lstStyle/>
                    <a:p>
                      <a:pPr>
                        <a:defRPr sz="1000"/>
                      </a:pPr>
                      <a:r>
                        <a:t>786</a:t>
                      </a:r>
                    </a:p>
                  </a:txBody>
                  <a:tcPr/>
                </a:tc>
                <a:tc>
                  <a:txBody>
                    <a:bodyPr/>
                    <a:lstStyle/>
                    <a:p>
                      <a:pPr>
                        <a:defRPr sz="1000"/>
                      </a:pPr>
                      <a:r>
                        <a:t>297.65</a:t>
                      </a:r>
                    </a:p>
                  </a:txBody>
                  <a:tcPr/>
                </a:tc>
                <a:tc>
                  <a:txBody>
                    <a:bodyPr/>
                    <a:lstStyle/>
                    <a:p>
                      <a:pPr>
                        <a:defRPr sz="1000"/>
                      </a:pPr>
                      <a:r>
                        <a:t>921</a:t>
                      </a:r>
                    </a:p>
                  </a:txBody>
                  <a:tcPr/>
                </a:tc>
                <a:tc>
                  <a:txBody>
                    <a:bodyPr/>
                    <a:lstStyle/>
                    <a:p>
                      <a:pPr>
                        <a:defRPr sz="1000"/>
                      </a:pPr>
                      <a:r>
                        <a:t>354.9</a:t>
                      </a:r>
                    </a:p>
                  </a:txBody>
                  <a:tcPr/>
                </a:tc>
                <a:tc>
                  <a:txBody>
                    <a:bodyPr/>
                    <a:lstStyle/>
                    <a:p>
                      <a:pPr>
                        <a:defRPr sz="1000"/>
                      </a:pPr>
                      <a:r>
                        <a:t>-135</a:t>
                      </a:r>
                    </a:p>
                  </a:txBody>
                  <a:tcPr/>
                </a:tc>
                <a:tc>
                  <a:txBody>
                    <a:bodyPr/>
                    <a:lstStyle/>
                    <a:p>
                      <a:pPr>
                        <a:defRPr sz="1000"/>
                      </a:pPr>
                      <a:r>
                        <a:t>-57.25</a:t>
                      </a:r>
                    </a:p>
                  </a:txBody>
                  <a:tcPr/>
                </a:tc>
                <a:tc>
                  <a:txBody>
                    <a:bodyPr/>
                    <a:lstStyle/>
                    <a:p>
                      <a:pPr>
                        <a:defRPr sz="1000"/>
                      </a:pPr>
                      <a:r>
                        <a:rPr dirty="0"/>
                        <a:t>Long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Call side 31-07-2023</a:t>
            </a:r>
          </a:p>
        </p:txBody>
      </p:sp>
      <p:pic>
        <p:nvPicPr>
          <p:cNvPr id="3" name="Picture 2" descr="Maximum_OI_on_the_Call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Call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Put side 31-07-2023</a:t>
            </a:r>
          </a:p>
        </p:txBody>
      </p:sp>
      <p:pic>
        <p:nvPicPr>
          <p:cNvPr id="3" name="Picture 2" descr="Maximum_OI_on_the_Put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Put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 All conclusion 31-07-2023</a:t>
            </a:r>
          </a:p>
        </p:txBody>
      </p:sp>
      <p:sp>
        <p:nvSpPr>
          <p:cNvPr id="3" name="Content Placeholder 2"/>
          <p:cNvSpPr>
            <a:spLocks noGrp="1"/>
          </p:cNvSpPr>
          <p:nvPr>
            <p:ph idx="1"/>
          </p:nvPr>
        </p:nvSpPr>
        <p:spPr/>
        <p:txBody>
          <a:bodyPr/>
          <a:lstStyle/>
          <a:p>
            <a:r>
              <a:rPr dirty="0"/>
              <a:t>Overall Sentiment:</a:t>
            </a:r>
            <a:r>
              <a:rPr lang="en-US" dirty="0"/>
              <a:t> Bullish with 19750 as the good support </a:t>
            </a:r>
            <a:endParaRPr dirty="0"/>
          </a:p>
          <a:p>
            <a:r>
              <a:rPr dirty="0"/>
              <a:t>Final 45 mins Sentiment:</a:t>
            </a:r>
            <a:r>
              <a:rPr lang="en-US" dirty="0"/>
              <a:t> Bullish View due to the covering on all the strike prices</a:t>
            </a:r>
            <a:endParaRPr dirty="0"/>
          </a:p>
          <a:p>
            <a:r>
              <a:rPr dirty="0"/>
              <a:t>My Vote:</a:t>
            </a:r>
            <a:r>
              <a:rPr lang="en-US" dirty="0"/>
              <a:t> Bullish with 19750 as the good support </a:t>
            </a:r>
            <a:endParaRPr dirty="0"/>
          </a:p>
          <a:p>
            <a:r>
              <a:rPr dirty="0"/>
              <a:t>Result:</a:t>
            </a:r>
            <a:r>
              <a:rPr lang="en-US" dirty="0"/>
              <a:t> Market Opened gap up but ended up in the bearish move and 19750 support was not respected but 19700 support was respected. </a:t>
            </a: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Call Side Conclusion 01-08-2023</a:t>
            </a:r>
          </a:p>
        </p:txBody>
      </p:sp>
      <p:graphicFrame>
        <p:nvGraphicFramePr>
          <p:cNvPr id="3" name="Table 2"/>
          <p:cNvGraphicFramePr>
            <a:graphicFrameLocks noGrp="1"/>
          </p:cNvGraphicFramePr>
          <p:nvPr>
            <p:extLst>
              <p:ext uri="{D42A27DB-BD31-4B8C-83A1-F6EECF244321}">
                <p14:modId xmlns:p14="http://schemas.microsoft.com/office/powerpoint/2010/main" val="3595825566"/>
              </p:ext>
            </p:extLst>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CE_OI_03:31:02 PM</a:t>
                      </a:r>
                    </a:p>
                  </a:txBody>
                  <a:tcPr/>
                </a:tc>
                <a:tc>
                  <a:txBody>
                    <a:bodyPr/>
                    <a:lstStyle/>
                    <a:p>
                      <a:pPr>
                        <a:defRPr sz="1200"/>
                      </a:pPr>
                      <a:r>
                        <a:t>CE_LTP_03:31:02 PM</a:t>
                      </a:r>
                    </a:p>
                  </a:txBody>
                  <a:tcPr/>
                </a:tc>
                <a:tc>
                  <a:txBody>
                    <a:bodyPr/>
                    <a:lstStyle/>
                    <a:p>
                      <a:pPr>
                        <a:defRPr sz="1200"/>
                      </a:pPr>
                      <a:r>
                        <a:t>CE_OI_09:19:04 AM</a:t>
                      </a:r>
                    </a:p>
                  </a:txBody>
                  <a:tcPr/>
                </a:tc>
                <a:tc>
                  <a:txBody>
                    <a:bodyPr/>
                    <a:lstStyle/>
                    <a:p>
                      <a:pPr>
                        <a:defRPr sz="1200"/>
                      </a:pPr>
                      <a:r>
                        <a:t>CE_LTP_09:19:04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Conclusion_Call_side</a:t>
                      </a:r>
                    </a:p>
                  </a:txBody>
                  <a:tcPr/>
                </a:tc>
                <a:extLst>
                  <a:ext uri="{0D108BD9-81ED-4DB2-BD59-A6C34878D82A}">
                    <a16:rowId xmlns:a16="http://schemas.microsoft.com/office/drawing/2014/main" val="10000"/>
                  </a:ext>
                </a:extLst>
              </a:tr>
              <a:tr h="130628">
                <a:tc>
                  <a:txBody>
                    <a:bodyPr/>
                    <a:lstStyle/>
                    <a:p>
                      <a:pPr>
                        <a:defRPr sz="1000"/>
                      </a:pPr>
                      <a:r>
                        <a:t>19450</a:t>
                      </a:r>
                    </a:p>
                  </a:txBody>
                  <a:tcPr/>
                </a:tc>
                <a:tc>
                  <a:txBody>
                    <a:bodyPr/>
                    <a:lstStyle/>
                    <a:p>
                      <a:pPr>
                        <a:defRPr sz="1000"/>
                      </a:pPr>
                      <a:r>
                        <a:t>1397</a:t>
                      </a:r>
                    </a:p>
                  </a:txBody>
                  <a:tcPr/>
                </a:tc>
                <a:tc>
                  <a:txBody>
                    <a:bodyPr/>
                    <a:lstStyle/>
                    <a:p>
                      <a:pPr>
                        <a:defRPr sz="1000"/>
                      </a:pPr>
                      <a:r>
                        <a:t>291.0</a:t>
                      </a:r>
                    </a:p>
                  </a:txBody>
                  <a:tcPr/>
                </a:tc>
                <a:tc>
                  <a:txBody>
                    <a:bodyPr/>
                    <a:lstStyle/>
                    <a:p>
                      <a:pPr>
                        <a:defRPr sz="1000"/>
                      </a:pPr>
                      <a:r>
                        <a:t>1820</a:t>
                      </a:r>
                    </a:p>
                  </a:txBody>
                  <a:tcPr/>
                </a:tc>
                <a:tc>
                  <a:txBody>
                    <a:bodyPr/>
                    <a:lstStyle/>
                    <a:p>
                      <a:pPr>
                        <a:defRPr sz="1000"/>
                      </a:pPr>
                      <a:r>
                        <a:t>327.25</a:t>
                      </a:r>
                    </a:p>
                  </a:txBody>
                  <a:tcPr/>
                </a:tc>
                <a:tc>
                  <a:txBody>
                    <a:bodyPr/>
                    <a:lstStyle/>
                    <a:p>
                      <a:pPr>
                        <a:defRPr sz="1000"/>
                      </a:pPr>
                      <a:r>
                        <a:t>-423</a:t>
                      </a:r>
                    </a:p>
                  </a:txBody>
                  <a:tcPr/>
                </a:tc>
                <a:tc>
                  <a:txBody>
                    <a:bodyPr/>
                    <a:lstStyle/>
                    <a:p>
                      <a:pPr>
                        <a:defRPr sz="1000"/>
                      </a:pPr>
                      <a:r>
                        <a:t>-36.25</a:t>
                      </a:r>
                    </a:p>
                  </a:txBody>
                  <a:tcPr/>
                </a:tc>
                <a:tc>
                  <a:txBody>
                    <a:bodyPr/>
                    <a:lstStyle/>
                    <a:p>
                      <a:pPr>
                        <a:defRPr sz="1000"/>
                      </a:pPr>
                      <a:r>
                        <a:t>Long Covering</a:t>
                      </a:r>
                    </a:p>
                  </a:txBody>
                  <a:tcPr/>
                </a:tc>
                <a:extLst>
                  <a:ext uri="{0D108BD9-81ED-4DB2-BD59-A6C34878D82A}">
                    <a16:rowId xmlns:a16="http://schemas.microsoft.com/office/drawing/2014/main" val="10001"/>
                  </a:ext>
                </a:extLst>
              </a:tr>
              <a:tr h="130628">
                <a:tc>
                  <a:txBody>
                    <a:bodyPr/>
                    <a:lstStyle/>
                    <a:p>
                      <a:pPr>
                        <a:defRPr sz="1000"/>
                      </a:pPr>
                      <a:r>
                        <a:t>19500</a:t>
                      </a:r>
                    </a:p>
                  </a:txBody>
                  <a:tcPr/>
                </a:tc>
                <a:tc>
                  <a:txBody>
                    <a:bodyPr/>
                    <a:lstStyle/>
                    <a:p>
                      <a:pPr>
                        <a:defRPr sz="1000"/>
                      </a:pPr>
                      <a:r>
                        <a:t>12243</a:t>
                      </a:r>
                    </a:p>
                  </a:txBody>
                  <a:tcPr/>
                </a:tc>
                <a:tc>
                  <a:txBody>
                    <a:bodyPr/>
                    <a:lstStyle/>
                    <a:p>
                      <a:pPr>
                        <a:defRPr sz="1000"/>
                      </a:pPr>
                      <a:r>
                        <a:t>244.3</a:t>
                      </a:r>
                    </a:p>
                  </a:txBody>
                  <a:tcPr/>
                </a:tc>
                <a:tc>
                  <a:txBody>
                    <a:bodyPr/>
                    <a:lstStyle/>
                    <a:p>
                      <a:pPr>
                        <a:defRPr sz="1000"/>
                      </a:pPr>
                      <a:r>
                        <a:t>17227</a:t>
                      </a:r>
                    </a:p>
                  </a:txBody>
                  <a:tcPr/>
                </a:tc>
                <a:tc>
                  <a:txBody>
                    <a:bodyPr/>
                    <a:lstStyle/>
                    <a:p>
                      <a:pPr>
                        <a:defRPr sz="1000"/>
                      </a:pPr>
                      <a:r>
                        <a:t>279.25</a:t>
                      </a:r>
                    </a:p>
                  </a:txBody>
                  <a:tcPr/>
                </a:tc>
                <a:tc>
                  <a:txBody>
                    <a:bodyPr/>
                    <a:lstStyle/>
                    <a:p>
                      <a:pPr>
                        <a:defRPr sz="1000"/>
                      </a:pPr>
                      <a:r>
                        <a:t>-4984</a:t>
                      </a:r>
                    </a:p>
                  </a:txBody>
                  <a:tcPr/>
                </a:tc>
                <a:tc>
                  <a:txBody>
                    <a:bodyPr/>
                    <a:lstStyle/>
                    <a:p>
                      <a:pPr>
                        <a:defRPr sz="1000"/>
                      </a:pPr>
                      <a:r>
                        <a:t>-34.95</a:t>
                      </a:r>
                    </a:p>
                  </a:txBody>
                  <a:tcPr/>
                </a:tc>
                <a:tc>
                  <a:txBody>
                    <a:bodyPr/>
                    <a:lstStyle/>
                    <a:p>
                      <a:pPr>
                        <a:defRPr sz="1000"/>
                      </a:pPr>
                      <a:r>
                        <a:t>Long Covering</a:t>
                      </a:r>
                    </a:p>
                  </a:txBody>
                  <a:tcPr/>
                </a:tc>
                <a:extLst>
                  <a:ext uri="{0D108BD9-81ED-4DB2-BD59-A6C34878D82A}">
                    <a16:rowId xmlns:a16="http://schemas.microsoft.com/office/drawing/2014/main" val="10002"/>
                  </a:ext>
                </a:extLst>
              </a:tr>
              <a:tr h="130628">
                <a:tc>
                  <a:txBody>
                    <a:bodyPr/>
                    <a:lstStyle/>
                    <a:p>
                      <a:pPr>
                        <a:defRPr sz="1000"/>
                      </a:pPr>
                      <a:r>
                        <a:t>19550</a:t>
                      </a:r>
                    </a:p>
                  </a:txBody>
                  <a:tcPr/>
                </a:tc>
                <a:tc>
                  <a:txBody>
                    <a:bodyPr/>
                    <a:lstStyle/>
                    <a:p>
                      <a:pPr>
                        <a:defRPr sz="1000"/>
                      </a:pPr>
                      <a:r>
                        <a:t>4559</a:t>
                      </a:r>
                    </a:p>
                  </a:txBody>
                  <a:tcPr/>
                </a:tc>
                <a:tc>
                  <a:txBody>
                    <a:bodyPr/>
                    <a:lstStyle/>
                    <a:p>
                      <a:pPr>
                        <a:defRPr sz="1000"/>
                      </a:pPr>
                      <a:r>
                        <a:t>198.35</a:t>
                      </a:r>
                    </a:p>
                  </a:txBody>
                  <a:tcPr/>
                </a:tc>
                <a:tc>
                  <a:txBody>
                    <a:bodyPr/>
                    <a:lstStyle/>
                    <a:p>
                      <a:pPr>
                        <a:defRPr sz="1000"/>
                      </a:pPr>
                      <a:r>
                        <a:t>5567</a:t>
                      </a:r>
                    </a:p>
                  </a:txBody>
                  <a:tcPr/>
                </a:tc>
                <a:tc>
                  <a:txBody>
                    <a:bodyPr/>
                    <a:lstStyle/>
                    <a:p>
                      <a:pPr>
                        <a:defRPr sz="1000"/>
                      </a:pPr>
                      <a:r>
                        <a:t>234.6</a:t>
                      </a:r>
                    </a:p>
                  </a:txBody>
                  <a:tcPr/>
                </a:tc>
                <a:tc>
                  <a:txBody>
                    <a:bodyPr/>
                    <a:lstStyle/>
                    <a:p>
                      <a:pPr>
                        <a:defRPr sz="1000"/>
                      </a:pPr>
                      <a:r>
                        <a:t>-1008</a:t>
                      </a:r>
                    </a:p>
                  </a:txBody>
                  <a:tcPr/>
                </a:tc>
                <a:tc>
                  <a:txBody>
                    <a:bodyPr/>
                    <a:lstStyle/>
                    <a:p>
                      <a:pPr>
                        <a:defRPr sz="1000"/>
                      </a:pPr>
                      <a:r>
                        <a:t>-36.25</a:t>
                      </a:r>
                    </a:p>
                  </a:txBody>
                  <a:tcPr/>
                </a:tc>
                <a:tc>
                  <a:txBody>
                    <a:bodyPr/>
                    <a:lstStyle/>
                    <a:p>
                      <a:pPr>
                        <a:defRPr sz="1000"/>
                      </a:pPr>
                      <a:r>
                        <a:t>Long Covering</a:t>
                      </a:r>
                    </a:p>
                  </a:txBody>
                  <a:tcPr/>
                </a:tc>
                <a:extLst>
                  <a:ext uri="{0D108BD9-81ED-4DB2-BD59-A6C34878D82A}">
                    <a16:rowId xmlns:a16="http://schemas.microsoft.com/office/drawing/2014/main" val="10003"/>
                  </a:ext>
                </a:extLst>
              </a:tr>
              <a:tr h="130628">
                <a:tc>
                  <a:txBody>
                    <a:bodyPr/>
                    <a:lstStyle/>
                    <a:p>
                      <a:pPr>
                        <a:defRPr sz="1000"/>
                      </a:pPr>
                      <a:r>
                        <a:t>19600</a:t>
                      </a:r>
                    </a:p>
                  </a:txBody>
                  <a:tcPr/>
                </a:tc>
                <a:tc>
                  <a:txBody>
                    <a:bodyPr/>
                    <a:lstStyle/>
                    <a:p>
                      <a:pPr>
                        <a:defRPr sz="1000"/>
                      </a:pPr>
                      <a:r>
                        <a:t>40190</a:t>
                      </a:r>
                    </a:p>
                  </a:txBody>
                  <a:tcPr/>
                </a:tc>
                <a:tc>
                  <a:txBody>
                    <a:bodyPr/>
                    <a:lstStyle/>
                    <a:p>
                      <a:pPr>
                        <a:defRPr sz="1000"/>
                      </a:pPr>
                      <a:r>
                        <a:t>155.7</a:t>
                      </a:r>
                    </a:p>
                  </a:txBody>
                  <a:tcPr/>
                </a:tc>
                <a:tc>
                  <a:txBody>
                    <a:bodyPr/>
                    <a:lstStyle/>
                    <a:p>
                      <a:pPr>
                        <a:defRPr sz="1000"/>
                      </a:pPr>
                      <a:r>
                        <a:t>50217</a:t>
                      </a:r>
                    </a:p>
                  </a:txBody>
                  <a:tcPr/>
                </a:tc>
                <a:tc>
                  <a:txBody>
                    <a:bodyPr/>
                    <a:lstStyle/>
                    <a:p>
                      <a:pPr>
                        <a:defRPr sz="1000"/>
                      </a:pPr>
                      <a:r>
                        <a:t>190.65</a:t>
                      </a:r>
                    </a:p>
                  </a:txBody>
                  <a:tcPr/>
                </a:tc>
                <a:tc>
                  <a:txBody>
                    <a:bodyPr/>
                    <a:lstStyle/>
                    <a:p>
                      <a:pPr>
                        <a:defRPr sz="1000"/>
                      </a:pPr>
                      <a:r>
                        <a:t>-10027</a:t>
                      </a:r>
                    </a:p>
                  </a:txBody>
                  <a:tcPr/>
                </a:tc>
                <a:tc>
                  <a:txBody>
                    <a:bodyPr/>
                    <a:lstStyle/>
                    <a:p>
                      <a:pPr>
                        <a:defRPr sz="1000"/>
                      </a:pPr>
                      <a:r>
                        <a:t>-34.95</a:t>
                      </a:r>
                    </a:p>
                  </a:txBody>
                  <a:tcPr/>
                </a:tc>
                <a:tc>
                  <a:txBody>
                    <a:bodyPr/>
                    <a:lstStyle/>
                    <a:p>
                      <a:pPr>
                        <a:defRPr sz="1000"/>
                      </a:pPr>
                      <a:r>
                        <a:t>Long Covering</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19650</a:t>
                      </a:r>
                    </a:p>
                  </a:txBody>
                  <a:tcPr/>
                </a:tc>
                <a:tc>
                  <a:txBody>
                    <a:bodyPr/>
                    <a:lstStyle/>
                    <a:p>
                      <a:pPr>
                        <a:defRPr sz="1000"/>
                      </a:pPr>
                      <a:r>
                        <a:rPr>
                          <a:highlight>
                            <a:srgbClr val="FFFF00"/>
                          </a:highlight>
                        </a:rPr>
                        <a:t>35531</a:t>
                      </a:r>
                    </a:p>
                  </a:txBody>
                  <a:tcPr/>
                </a:tc>
                <a:tc>
                  <a:txBody>
                    <a:bodyPr/>
                    <a:lstStyle/>
                    <a:p>
                      <a:pPr>
                        <a:defRPr sz="1000"/>
                      </a:pPr>
                      <a:r>
                        <a:rPr>
                          <a:highlight>
                            <a:srgbClr val="FFFF00"/>
                          </a:highlight>
                        </a:rPr>
                        <a:t>116.5</a:t>
                      </a:r>
                    </a:p>
                  </a:txBody>
                  <a:tcPr/>
                </a:tc>
                <a:tc>
                  <a:txBody>
                    <a:bodyPr/>
                    <a:lstStyle/>
                    <a:p>
                      <a:pPr>
                        <a:defRPr sz="1000"/>
                      </a:pPr>
                      <a:r>
                        <a:rPr>
                          <a:highlight>
                            <a:srgbClr val="FFFF00"/>
                          </a:highlight>
                        </a:rPr>
                        <a:t>35875</a:t>
                      </a:r>
                    </a:p>
                  </a:txBody>
                  <a:tcPr/>
                </a:tc>
                <a:tc>
                  <a:txBody>
                    <a:bodyPr/>
                    <a:lstStyle/>
                    <a:p>
                      <a:pPr>
                        <a:defRPr sz="1000"/>
                      </a:pPr>
                      <a:r>
                        <a:rPr>
                          <a:highlight>
                            <a:srgbClr val="FFFF00"/>
                          </a:highlight>
                        </a:rPr>
                        <a:t>149.0</a:t>
                      </a:r>
                    </a:p>
                  </a:txBody>
                  <a:tcPr/>
                </a:tc>
                <a:tc>
                  <a:txBody>
                    <a:bodyPr/>
                    <a:lstStyle/>
                    <a:p>
                      <a:pPr>
                        <a:defRPr sz="1000"/>
                      </a:pPr>
                      <a:r>
                        <a:rPr>
                          <a:highlight>
                            <a:srgbClr val="FFFF00"/>
                          </a:highlight>
                        </a:rPr>
                        <a:t>-344</a:t>
                      </a:r>
                    </a:p>
                  </a:txBody>
                  <a:tcPr/>
                </a:tc>
                <a:tc>
                  <a:txBody>
                    <a:bodyPr/>
                    <a:lstStyle/>
                    <a:p>
                      <a:pPr>
                        <a:defRPr sz="1000"/>
                      </a:pPr>
                      <a:r>
                        <a:rPr>
                          <a:highlight>
                            <a:srgbClr val="FFFF00"/>
                          </a:highlight>
                        </a:rPr>
                        <a:t>-32.5</a:t>
                      </a:r>
                    </a:p>
                  </a:txBody>
                  <a:tcPr/>
                </a:tc>
                <a:tc>
                  <a:txBody>
                    <a:bodyPr/>
                    <a:lstStyle/>
                    <a:p>
                      <a:pPr>
                        <a:defRPr sz="1000"/>
                      </a:pPr>
                      <a:r>
                        <a:rPr>
                          <a:highlight>
                            <a:srgbClr val="FFFF00"/>
                          </a:highlight>
                        </a:rPr>
                        <a:t>Long Covering</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19700</a:t>
                      </a:r>
                    </a:p>
                  </a:txBody>
                  <a:tcPr/>
                </a:tc>
                <a:tc>
                  <a:txBody>
                    <a:bodyPr/>
                    <a:lstStyle/>
                    <a:p>
                      <a:pPr>
                        <a:defRPr sz="1000"/>
                      </a:pPr>
                      <a:r>
                        <a:rPr dirty="0">
                          <a:highlight>
                            <a:srgbClr val="FFFF00"/>
                          </a:highlight>
                        </a:rPr>
                        <a:t>157081</a:t>
                      </a:r>
                    </a:p>
                  </a:txBody>
                  <a:tcPr/>
                </a:tc>
                <a:tc>
                  <a:txBody>
                    <a:bodyPr/>
                    <a:lstStyle/>
                    <a:p>
                      <a:pPr>
                        <a:defRPr sz="1000"/>
                      </a:pPr>
                      <a:r>
                        <a:rPr dirty="0">
                          <a:highlight>
                            <a:srgbClr val="FFFF00"/>
                          </a:highlight>
                        </a:rPr>
                        <a:t>82.4</a:t>
                      </a:r>
                    </a:p>
                  </a:txBody>
                  <a:tcPr/>
                </a:tc>
                <a:tc>
                  <a:txBody>
                    <a:bodyPr/>
                    <a:lstStyle/>
                    <a:p>
                      <a:pPr>
                        <a:defRPr sz="1000"/>
                      </a:pPr>
                      <a:r>
                        <a:rPr>
                          <a:highlight>
                            <a:srgbClr val="FFFF00"/>
                          </a:highlight>
                        </a:rPr>
                        <a:t>122220</a:t>
                      </a:r>
                    </a:p>
                  </a:txBody>
                  <a:tcPr/>
                </a:tc>
                <a:tc>
                  <a:txBody>
                    <a:bodyPr/>
                    <a:lstStyle/>
                    <a:p>
                      <a:pPr>
                        <a:defRPr sz="1000"/>
                      </a:pPr>
                      <a:r>
                        <a:rPr>
                          <a:highlight>
                            <a:srgbClr val="FFFF00"/>
                          </a:highlight>
                        </a:rPr>
                        <a:t>113.1</a:t>
                      </a:r>
                    </a:p>
                  </a:txBody>
                  <a:tcPr/>
                </a:tc>
                <a:tc>
                  <a:txBody>
                    <a:bodyPr/>
                    <a:lstStyle/>
                    <a:p>
                      <a:pPr>
                        <a:defRPr sz="1000"/>
                      </a:pPr>
                      <a:r>
                        <a:rPr>
                          <a:highlight>
                            <a:srgbClr val="FFFF00"/>
                          </a:highlight>
                        </a:rPr>
                        <a:t>34861</a:t>
                      </a:r>
                    </a:p>
                  </a:txBody>
                  <a:tcPr/>
                </a:tc>
                <a:tc>
                  <a:txBody>
                    <a:bodyPr/>
                    <a:lstStyle/>
                    <a:p>
                      <a:pPr>
                        <a:defRPr sz="1000"/>
                      </a:pPr>
                      <a:r>
                        <a:rPr>
                          <a:highlight>
                            <a:srgbClr val="FFFF00"/>
                          </a:highlight>
                        </a:rPr>
                        <a:t>-30.7</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19750</a:t>
                      </a:r>
                    </a:p>
                  </a:txBody>
                  <a:tcPr/>
                </a:tc>
                <a:tc>
                  <a:txBody>
                    <a:bodyPr/>
                    <a:lstStyle/>
                    <a:p>
                      <a:pPr>
                        <a:defRPr sz="1000"/>
                      </a:pPr>
                      <a:r>
                        <a:rPr>
                          <a:highlight>
                            <a:srgbClr val="FFFF00"/>
                          </a:highlight>
                        </a:rPr>
                        <a:t>150274</a:t>
                      </a:r>
                    </a:p>
                  </a:txBody>
                  <a:tcPr/>
                </a:tc>
                <a:tc>
                  <a:txBody>
                    <a:bodyPr/>
                    <a:lstStyle/>
                    <a:p>
                      <a:pPr>
                        <a:defRPr sz="1000"/>
                      </a:pPr>
                      <a:r>
                        <a:rPr dirty="0">
                          <a:highlight>
                            <a:srgbClr val="FFFF00"/>
                          </a:highlight>
                        </a:rPr>
                        <a:t>55.65</a:t>
                      </a:r>
                    </a:p>
                  </a:txBody>
                  <a:tcPr/>
                </a:tc>
                <a:tc>
                  <a:txBody>
                    <a:bodyPr/>
                    <a:lstStyle/>
                    <a:p>
                      <a:pPr>
                        <a:defRPr sz="1000"/>
                      </a:pPr>
                      <a:r>
                        <a:rPr dirty="0">
                          <a:highlight>
                            <a:srgbClr val="FFFF00"/>
                          </a:highlight>
                        </a:rPr>
                        <a:t>74812</a:t>
                      </a:r>
                    </a:p>
                  </a:txBody>
                  <a:tcPr/>
                </a:tc>
                <a:tc>
                  <a:txBody>
                    <a:bodyPr/>
                    <a:lstStyle/>
                    <a:p>
                      <a:pPr>
                        <a:defRPr sz="1000"/>
                      </a:pPr>
                      <a:r>
                        <a:rPr dirty="0">
                          <a:highlight>
                            <a:srgbClr val="FFFF00"/>
                          </a:highlight>
                        </a:rPr>
                        <a:t>82.2</a:t>
                      </a:r>
                    </a:p>
                  </a:txBody>
                  <a:tcPr/>
                </a:tc>
                <a:tc>
                  <a:txBody>
                    <a:bodyPr/>
                    <a:lstStyle/>
                    <a:p>
                      <a:pPr>
                        <a:defRPr sz="1000"/>
                      </a:pPr>
                      <a:r>
                        <a:rPr>
                          <a:highlight>
                            <a:srgbClr val="FFFF00"/>
                          </a:highlight>
                        </a:rPr>
                        <a:t>75462</a:t>
                      </a:r>
                    </a:p>
                  </a:txBody>
                  <a:tcPr/>
                </a:tc>
                <a:tc>
                  <a:txBody>
                    <a:bodyPr/>
                    <a:lstStyle/>
                    <a:p>
                      <a:pPr>
                        <a:defRPr sz="1000"/>
                      </a:pPr>
                      <a:r>
                        <a:rPr>
                          <a:highlight>
                            <a:srgbClr val="FFFF00"/>
                          </a:highlight>
                        </a:rPr>
                        <a:t>-26.55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19800</a:t>
                      </a:r>
                    </a:p>
                  </a:txBody>
                  <a:tcPr/>
                </a:tc>
                <a:tc>
                  <a:txBody>
                    <a:bodyPr/>
                    <a:lstStyle/>
                    <a:p>
                      <a:pPr>
                        <a:defRPr sz="1000"/>
                      </a:pPr>
                      <a:r>
                        <a:rPr>
                          <a:highlight>
                            <a:srgbClr val="FFFF00"/>
                          </a:highlight>
                        </a:rPr>
                        <a:t>280593</a:t>
                      </a:r>
                    </a:p>
                  </a:txBody>
                  <a:tcPr/>
                </a:tc>
                <a:tc>
                  <a:txBody>
                    <a:bodyPr/>
                    <a:lstStyle/>
                    <a:p>
                      <a:pPr>
                        <a:defRPr sz="1000"/>
                      </a:pPr>
                      <a:r>
                        <a:rPr>
                          <a:highlight>
                            <a:srgbClr val="FFFF00"/>
                          </a:highlight>
                        </a:rPr>
                        <a:t>35.6</a:t>
                      </a:r>
                    </a:p>
                  </a:txBody>
                  <a:tcPr/>
                </a:tc>
                <a:tc>
                  <a:txBody>
                    <a:bodyPr/>
                    <a:lstStyle/>
                    <a:p>
                      <a:pPr>
                        <a:defRPr sz="1000"/>
                      </a:pPr>
                      <a:r>
                        <a:rPr>
                          <a:highlight>
                            <a:srgbClr val="FFFF00"/>
                          </a:highlight>
                        </a:rPr>
                        <a:t>173262</a:t>
                      </a:r>
                    </a:p>
                  </a:txBody>
                  <a:tcPr/>
                </a:tc>
                <a:tc>
                  <a:txBody>
                    <a:bodyPr/>
                    <a:lstStyle/>
                    <a:p>
                      <a:pPr>
                        <a:defRPr sz="1000"/>
                      </a:pPr>
                      <a:r>
                        <a:rPr>
                          <a:highlight>
                            <a:srgbClr val="FFFF00"/>
                          </a:highlight>
                        </a:rPr>
                        <a:t>57.2</a:t>
                      </a:r>
                    </a:p>
                  </a:txBody>
                  <a:tcPr/>
                </a:tc>
                <a:tc>
                  <a:txBody>
                    <a:bodyPr/>
                    <a:lstStyle/>
                    <a:p>
                      <a:pPr>
                        <a:defRPr sz="1000"/>
                      </a:pPr>
                      <a:r>
                        <a:rPr dirty="0">
                          <a:highlight>
                            <a:srgbClr val="FFFF00"/>
                          </a:highlight>
                        </a:rPr>
                        <a:t>107331</a:t>
                      </a:r>
                    </a:p>
                  </a:txBody>
                  <a:tcPr/>
                </a:tc>
                <a:tc>
                  <a:txBody>
                    <a:bodyPr/>
                    <a:lstStyle/>
                    <a:p>
                      <a:pPr>
                        <a:defRPr sz="1000"/>
                      </a:pPr>
                      <a:r>
                        <a:rPr dirty="0">
                          <a:highlight>
                            <a:srgbClr val="FFFF00"/>
                          </a:highlight>
                        </a:rPr>
                        <a:t>-21.6</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8"/>
                  </a:ext>
                </a:extLst>
              </a:tr>
              <a:tr h="130628">
                <a:tc>
                  <a:txBody>
                    <a:bodyPr/>
                    <a:lstStyle/>
                    <a:p>
                      <a:pPr>
                        <a:defRPr sz="1000"/>
                      </a:pPr>
                      <a:r>
                        <a:t>19850</a:t>
                      </a:r>
                    </a:p>
                  </a:txBody>
                  <a:tcPr/>
                </a:tc>
                <a:tc>
                  <a:txBody>
                    <a:bodyPr/>
                    <a:lstStyle/>
                    <a:p>
                      <a:pPr>
                        <a:defRPr sz="1000"/>
                      </a:pPr>
                      <a:r>
                        <a:t>135215</a:t>
                      </a:r>
                    </a:p>
                  </a:txBody>
                  <a:tcPr/>
                </a:tc>
                <a:tc>
                  <a:txBody>
                    <a:bodyPr/>
                    <a:lstStyle/>
                    <a:p>
                      <a:pPr>
                        <a:defRPr sz="1000"/>
                      </a:pPr>
                      <a:r>
                        <a:t>21.1</a:t>
                      </a:r>
                    </a:p>
                  </a:txBody>
                  <a:tcPr/>
                </a:tc>
                <a:tc>
                  <a:txBody>
                    <a:bodyPr/>
                    <a:lstStyle/>
                    <a:p>
                      <a:pPr>
                        <a:defRPr sz="1000"/>
                      </a:pPr>
                      <a:r>
                        <a:t>78680</a:t>
                      </a:r>
                    </a:p>
                  </a:txBody>
                  <a:tcPr/>
                </a:tc>
                <a:tc>
                  <a:txBody>
                    <a:bodyPr/>
                    <a:lstStyle/>
                    <a:p>
                      <a:pPr>
                        <a:defRPr sz="1000"/>
                      </a:pPr>
                      <a:r>
                        <a:t>38.05</a:t>
                      </a:r>
                    </a:p>
                  </a:txBody>
                  <a:tcPr/>
                </a:tc>
                <a:tc>
                  <a:txBody>
                    <a:bodyPr/>
                    <a:lstStyle/>
                    <a:p>
                      <a:pPr>
                        <a:defRPr sz="1000"/>
                      </a:pPr>
                      <a:r>
                        <a:t>56535</a:t>
                      </a:r>
                    </a:p>
                  </a:txBody>
                  <a:tcPr/>
                </a:tc>
                <a:tc>
                  <a:txBody>
                    <a:bodyPr/>
                    <a:lstStyle/>
                    <a:p>
                      <a:pPr>
                        <a:defRPr sz="1000"/>
                      </a:pPr>
                      <a:r>
                        <a:t>-16.95</a:t>
                      </a:r>
                    </a:p>
                  </a:txBody>
                  <a:tcPr/>
                </a:tc>
                <a:tc>
                  <a:txBody>
                    <a:bodyPr/>
                    <a:lstStyle/>
                    <a:p>
                      <a:pPr>
                        <a:defRPr sz="1000"/>
                      </a:pPr>
                      <a:r>
                        <a:rPr dirty="0"/>
                        <a:t>Shot Buildup</a:t>
                      </a:r>
                    </a:p>
                  </a:txBody>
                  <a:tcPr/>
                </a:tc>
                <a:extLst>
                  <a:ext uri="{0D108BD9-81ED-4DB2-BD59-A6C34878D82A}">
                    <a16:rowId xmlns:a16="http://schemas.microsoft.com/office/drawing/2014/main" val="10009"/>
                  </a:ext>
                </a:extLst>
              </a:tr>
              <a:tr h="130628">
                <a:tc>
                  <a:txBody>
                    <a:bodyPr/>
                    <a:lstStyle/>
                    <a:p>
                      <a:pPr>
                        <a:defRPr sz="1000"/>
                      </a:pPr>
                      <a:r>
                        <a:t>19900</a:t>
                      </a:r>
                    </a:p>
                  </a:txBody>
                  <a:tcPr/>
                </a:tc>
                <a:tc>
                  <a:txBody>
                    <a:bodyPr/>
                    <a:lstStyle/>
                    <a:p>
                      <a:pPr>
                        <a:defRPr sz="1000"/>
                      </a:pPr>
                      <a:r>
                        <a:t>161848</a:t>
                      </a:r>
                    </a:p>
                  </a:txBody>
                  <a:tcPr/>
                </a:tc>
                <a:tc>
                  <a:txBody>
                    <a:bodyPr/>
                    <a:lstStyle/>
                    <a:p>
                      <a:pPr>
                        <a:defRPr sz="1000"/>
                      </a:pPr>
                      <a:r>
                        <a:t>11.8</a:t>
                      </a:r>
                    </a:p>
                  </a:txBody>
                  <a:tcPr/>
                </a:tc>
                <a:tc>
                  <a:txBody>
                    <a:bodyPr/>
                    <a:lstStyle/>
                    <a:p>
                      <a:pPr>
                        <a:defRPr sz="1000"/>
                      </a:pPr>
                      <a:r>
                        <a:t>113477</a:t>
                      </a:r>
                    </a:p>
                  </a:txBody>
                  <a:tcPr/>
                </a:tc>
                <a:tc>
                  <a:txBody>
                    <a:bodyPr/>
                    <a:lstStyle/>
                    <a:p>
                      <a:pPr>
                        <a:defRPr sz="1000"/>
                      </a:pPr>
                      <a:r>
                        <a:t>24.55</a:t>
                      </a:r>
                    </a:p>
                  </a:txBody>
                  <a:tcPr/>
                </a:tc>
                <a:tc>
                  <a:txBody>
                    <a:bodyPr/>
                    <a:lstStyle/>
                    <a:p>
                      <a:pPr>
                        <a:defRPr sz="1000"/>
                      </a:pPr>
                      <a:r>
                        <a:t>48371</a:t>
                      </a:r>
                    </a:p>
                  </a:txBody>
                  <a:tcPr/>
                </a:tc>
                <a:tc>
                  <a:txBody>
                    <a:bodyPr/>
                    <a:lstStyle/>
                    <a:p>
                      <a:pPr>
                        <a:defRPr sz="1000"/>
                      </a:pPr>
                      <a:r>
                        <a:t>-12.75</a:t>
                      </a:r>
                    </a:p>
                  </a:txBody>
                  <a:tcPr/>
                </a:tc>
                <a:tc>
                  <a:txBody>
                    <a:bodyPr/>
                    <a:lstStyle/>
                    <a:p>
                      <a:pPr>
                        <a:defRPr sz="1000"/>
                      </a:pPr>
                      <a:r>
                        <a:t>Shot Buildup</a:t>
                      </a:r>
                    </a:p>
                  </a:txBody>
                  <a:tcPr/>
                </a:tc>
                <a:extLst>
                  <a:ext uri="{0D108BD9-81ED-4DB2-BD59-A6C34878D82A}">
                    <a16:rowId xmlns:a16="http://schemas.microsoft.com/office/drawing/2014/main" val="10010"/>
                  </a:ext>
                </a:extLst>
              </a:tr>
              <a:tr h="130628">
                <a:tc>
                  <a:txBody>
                    <a:bodyPr/>
                    <a:lstStyle/>
                    <a:p>
                      <a:pPr>
                        <a:defRPr sz="1000"/>
                      </a:pPr>
                      <a:r>
                        <a:t>19950</a:t>
                      </a:r>
                    </a:p>
                  </a:txBody>
                  <a:tcPr/>
                </a:tc>
                <a:tc>
                  <a:txBody>
                    <a:bodyPr/>
                    <a:lstStyle/>
                    <a:p>
                      <a:pPr>
                        <a:defRPr sz="1000"/>
                      </a:pPr>
                      <a:r>
                        <a:t>112243</a:t>
                      </a:r>
                    </a:p>
                  </a:txBody>
                  <a:tcPr/>
                </a:tc>
                <a:tc>
                  <a:txBody>
                    <a:bodyPr/>
                    <a:lstStyle/>
                    <a:p>
                      <a:pPr>
                        <a:defRPr sz="1000"/>
                      </a:pPr>
                      <a:r>
                        <a:t>6.25</a:t>
                      </a:r>
                    </a:p>
                  </a:txBody>
                  <a:tcPr/>
                </a:tc>
                <a:tc>
                  <a:txBody>
                    <a:bodyPr/>
                    <a:lstStyle/>
                    <a:p>
                      <a:pPr>
                        <a:defRPr sz="1000"/>
                      </a:pPr>
                      <a:r>
                        <a:t>75678</a:t>
                      </a:r>
                    </a:p>
                  </a:txBody>
                  <a:tcPr/>
                </a:tc>
                <a:tc>
                  <a:txBody>
                    <a:bodyPr/>
                    <a:lstStyle/>
                    <a:p>
                      <a:pPr>
                        <a:defRPr sz="1000"/>
                      </a:pPr>
                      <a:r>
                        <a:t>14.15</a:t>
                      </a:r>
                    </a:p>
                  </a:txBody>
                  <a:tcPr/>
                </a:tc>
                <a:tc>
                  <a:txBody>
                    <a:bodyPr/>
                    <a:lstStyle/>
                    <a:p>
                      <a:pPr>
                        <a:defRPr sz="1000"/>
                      </a:pPr>
                      <a:r>
                        <a:t>36565</a:t>
                      </a:r>
                    </a:p>
                  </a:txBody>
                  <a:tcPr/>
                </a:tc>
                <a:tc>
                  <a:txBody>
                    <a:bodyPr/>
                    <a:lstStyle/>
                    <a:p>
                      <a:pPr>
                        <a:defRPr sz="1000"/>
                      </a:pPr>
                      <a:r>
                        <a:t>-7.9</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20000</a:t>
                      </a:r>
                    </a:p>
                  </a:txBody>
                  <a:tcPr/>
                </a:tc>
                <a:tc>
                  <a:txBody>
                    <a:bodyPr/>
                    <a:lstStyle/>
                    <a:p>
                      <a:pPr>
                        <a:defRPr sz="1000"/>
                      </a:pPr>
                      <a:r>
                        <a:t>159541</a:t>
                      </a:r>
                    </a:p>
                  </a:txBody>
                  <a:tcPr/>
                </a:tc>
                <a:tc>
                  <a:txBody>
                    <a:bodyPr/>
                    <a:lstStyle/>
                    <a:p>
                      <a:pPr>
                        <a:defRPr sz="1000"/>
                      </a:pPr>
                      <a:r>
                        <a:t>3.5</a:t>
                      </a:r>
                    </a:p>
                  </a:txBody>
                  <a:tcPr/>
                </a:tc>
                <a:tc>
                  <a:txBody>
                    <a:bodyPr/>
                    <a:lstStyle/>
                    <a:p>
                      <a:pPr>
                        <a:defRPr sz="1000"/>
                      </a:pPr>
                      <a:r>
                        <a:t>140049</a:t>
                      </a:r>
                    </a:p>
                  </a:txBody>
                  <a:tcPr/>
                </a:tc>
                <a:tc>
                  <a:txBody>
                    <a:bodyPr/>
                    <a:lstStyle/>
                    <a:p>
                      <a:pPr>
                        <a:defRPr sz="1000"/>
                      </a:pPr>
                      <a:r>
                        <a:t>8.75</a:t>
                      </a:r>
                    </a:p>
                  </a:txBody>
                  <a:tcPr/>
                </a:tc>
                <a:tc>
                  <a:txBody>
                    <a:bodyPr/>
                    <a:lstStyle/>
                    <a:p>
                      <a:pPr>
                        <a:defRPr sz="1000"/>
                      </a:pPr>
                      <a:r>
                        <a:t>19492</a:t>
                      </a:r>
                    </a:p>
                  </a:txBody>
                  <a:tcPr/>
                </a:tc>
                <a:tc>
                  <a:txBody>
                    <a:bodyPr/>
                    <a:lstStyle/>
                    <a:p>
                      <a:pPr>
                        <a:defRPr sz="1000"/>
                      </a:pPr>
                      <a:r>
                        <a:t>-5.25</a:t>
                      </a:r>
                    </a:p>
                  </a:txBody>
                  <a:tcPr/>
                </a:tc>
                <a:tc>
                  <a:txBody>
                    <a:bodyPr/>
                    <a:lstStyle/>
                    <a:p>
                      <a:pPr>
                        <a:defRPr sz="1000"/>
                      </a:pPr>
                      <a:r>
                        <a:t>Shot Buildup</a:t>
                      </a:r>
                    </a:p>
                  </a:txBody>
                  <a:tcPr/>
                </a:tc>
                <a:extLst>
                  <a:ext uri="{0D108BD9-81ED-4DB2-BD59-A6C34878D82A}">
                    <a16:rowId xmlns:a16="http://schemas.microsoft.com/office/drawing/2014/main" val="10012"/>
                  </a:ext>
                </a:extLst>
              </a:tr>
              <a:tr h="130636">
                <a:tc>
                  <a:txBody>
                    <a:bodyPr/>
                    <a:lstStyle/>
                    <a:p>
                      <a:pPr>
                        <a:defRPr sz="1000"/>
                      </a:pPr>
                      <a:r>
                        <a:t>20050</a:t>
                      </a:r>
                    </a:p>
                  </a:txBody>
                  <a:tcPr/>
                </a:tc>
                <a:tc>
                  <a:txBody>
                    <a:bodyPr/>
                    <a:lstStyle/>
                    <a:p>
                      <a:pPr>
                        <a:defRPr sz="1000"/>
                      </a:pPr>
                      <a:r>
                        <a:t>77902</a:t>
                      </a:r>
                    </a:p>
                  </a:txBody>
                  <a:tcPr/>
                </a:tc>
                <a:tc>
                  <a:txBody>
                    <a:bodyPr/>
                    <a:lstStyle/>
                    <a:p>
                      <a:pPr>
                        <a:defRPr sz="1000"/>
                      </a:pPr>
                      <a:r>
                        <a:t>2.45</a:t>
                      </a:r>
                    </a:p>
                  </a:txBody>
                  <a:tcPr/>
                </a:tc>
                <a:tc>
                  <a:txBody>
                    <a:bodyPr/>
                    <a:lstStyle/>
                    <a:p>
                      <a:pPr>
                        <a:defRPr sz="1000"/>
                      </a:pPr>
                      <a:r>
                        <a:t>65550</a:t>
                      </a:r>
                    </a:p>
                  </a:txBody>
                  <a:tcPr/>
                </a:tc>
                <a:tc>
                  <a:txBody>
                    <a:bodyPr/>
                    <a:lstStyle/>
                    <a:p>
                      <a:pPr>
                        <a:defRPr sz="1000"/>
                      </a:pPr>
                      <a:r>
                        <a:t>5.4</a:t>
                      </a:r>
                    </a:p>
                  </a:txBody>
                  <a:tcPr/>
                </a:tc>
                <a:tc>
                  <a:txBody>
                    <a:bodyPr/>
                    <a:lstStyle/>
                    <a:p>
                      <a:pPr>
                        <a:defRPr sz="1000"/>
                      </a:pPr>
                      <a:r>
                        <a:t>12352</a:t>
                      </a:r>
                    </a:p>
                  </a:txBody>
                  <a:tcPr/>
                </a:tc>
                <a:tc>
                  <a:txBody>
                    <a:bodyPr/>
                    <a:lstStyle/>
                    <a:p>
                      <a:pPr>
                        <a:defRPr sz="1000"/>
                      </a:pPr>
                      <a:r>
                        <a:t>-2.95</a:t>
                      </a:r>
                    </a:p>
                  </a:txBody>
                  <a:tcPr/>
                </a:tc>
                <a:tc>
                  <a:txBody>
                    <a:bodyPr/>
                    <a:lstStyle/>
                    <a:p>
                      <a:pPr>
                        <a:defRPr sz="1000"/>
                      </a:pPr>
                      <a:r>
                        <a:rPr dirty="0"/>
                        <a:t>Shot Buildup</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Put Side Conclusion 01-08-2023</a:t>
            </a:r>
          </a:p>
        </p:txBody>
      </p:sp>
      <p:graphicFrame>
        <p:nvGraphicFramePr>
          <p:cNvPr id="3" name="Table 2"/>
          <p:cNvGraphicFramePr>
            <a:graphicFrameLocks noGrp="1"/>
          </p:cNvGraphicFramePr>
          <p:nvPr>
            <p:extLst>
              <p:ext uri="{D42A27DB-BD31-4B8C-83A1-F6EECF244321}">
                <p14:modId xmlns:p14="http://schemas.microsoft.com/office/powerpoint/2010/main" val="2002000308"/>
              </p:ext>
            </p:extLst>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PE_OI_03:31:02 PM</a:t>
                      </a:r>
                    </a:p>
                  </a:txBody>
                  <a:tcPr/>
                </a:tc>
                <a:tc>
                  <a:txBody>
                    <a:bodyPr/>
                    <a:lstStyle/>
                    <a:p>
                      <a:pPr>
                        <a:defRPr sz="1200"/>
                      </a:pPr>
                      <a:r>
                        <a:t>PE_LTP_03:31:02 PM</a:t>
                      </a:r>
                    </a:p>
                  </a:txBody>
                  <a:tcPr/>
                </a:tc>
                <a:tc>
                  <a:txBody>
                    <a:bodyPr/>
                    <a:lstStyle/>
                    <a:p>
                      <a:pPr>
                        <a:defRPr sz="1200"/>
                      </a:pPr>
                      <a:r>
                        <a:t>PE_OI_09:19:04 AM</a:t>
                      </a:r>
                    </a:p>
                  </a:txBody>
                  <a:tcPr/>
                </a:tc>
                <a:tc>
                  <a:txBody>
                    <a:bodyPr/>
                    <a:lstStyle/>
                    <a:p>
                      <a:pPr>
                        <a:defRPr sz="1200"/>
                      </a:pPr>
                      <a:r>
                        <a:t>PE_LTP_09:19:04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Conclusion_Put_side</a:t>
                      </a:r>
                    </a:p>
                  </a:txBody>
                  <a:tcPr/>
                </a:tc>
                <a:extLst>
                  <a:ext uri="{0D108BD9-81ED-4DB2-BD59-A6C34878D82A}">
                    <a16:rowId xmlns:a16="http://schemas.microsoft.com/office/drawing/2014/main" val="10000"/>
                  </a:ext>
                </a:extLst>
              </a:tr>
              <a:tr h="130628">
                <a:tc>
                  <a:txBody>
                    <a:bodyPr/>
                    <a:lstStyle/>
                    <a:p>
                      <a:pPr>
                        <a:defRPr sz="1000"/>
                      </a:pPr>
                      <a:r>
                        <a:t>19450</a:t>
                      </a:r>
                    </a:p>
                  </a:txBody>
                  <a:tcPr/>
                </a:tc>
                <a:tc>
                  <a:txBody>
                    <a:bodyPr/>
                    <a:lstStyle/>
                    <a:p>
                      <a:pPr>
                        <a:defRPr sz="1000"/>
                      </a:pPr>
                      <a:r>
                        <a:t>72126</a:t>
                      </a:r>
                    </a:p>
                  </a:txBody>
                  <a:tcPr/>
                </a:tc>
                <a:tc>
                  <a:txBody>
                    <a:bodyPr/>
                    <a:lstStyle/>
                    <a:p>
                      <a:pPr>
                        <a:defRPr sz="1000"/>
                      </a:pPr>
                      <a:r>
                        <a:t>5.15</a:t>
                      </a:r>
                    </a:p>
                  </a:txBody>
                  <a:tcPr/>
                </a:tc>
                <a:tc>
                  <a:txBody>
                    <a:bodyPr/>
                    <a:lstStyle/>
                    <a:p>
                      <a:pPr>
                        <a:defRPr sz="1000"/>
                      </a:pPr>
                      <a:r>
                        <a:t>62508</a:t>
                      </a:r>
                    </a:p>
                  </a:txBody>
                  <a:tcPr/>
                </a:tc>
                <a:tc>
                  <a:txBody>
                    <a:bodyPr/>
                    <a:lstStyle/>
                    <a:p>
                      <a:pPr>
                        <a:defRPr sz="1000"/>
                      </a:pPr>
                      <a:r>
                        <a:t>6.4</a:t>
                      </a:r>
                    </a:p>
                  </a:txBody>
                  <a:tcPr/>
                </a:tc>
                <a:tc>
                  <a:txBody>
                    <a:bodyPr/>
                    <a:lstStyle/>
                    <a:p>
                      <a:pPr>
                        <a:defRPr sz="1000"/>
                      </a:pPr>
                      <a:r>
                        <a:t>9618</a:t>
                      </a:r>
                    </a:p>
                  </a:txBody>
                  <a:tcPr/>
                </a:tc>
                <a:tc>
                  <a:txBody>
                    <a:bodyPr/>
                    <a:lstStyle/>
                    <a:p>
                      <a:pPr>
                        <a:defRPr sz="1000"/>
                      </a:pPr>
                      <a:r>
                        <a:t>-1.25</a:t>
                      </a:r>
                    </a:p>
                  </a:txBody>
                  <a:tcPr/>
                </a:tc>
                <a:tc>
                  <a:txBody>
                    <a:bodyPr/>
                    <a:lstStyle/>
                    <a:p>
                      <a:pPr>
                        <a:defRPr sz="1000"/>
                      </a:pPr>
                      <a:r>
                        <a:t>Shot Buildup</a:t>
                      </a:r>
                    </a:p>
                  </a:txBody>
                  <a:tcPr/>
                </a:tc>
                <a:extLst>
                  <a:ext uri="{0D108BD9-81ED-4DB2-BD59-A6C34878D82A}">
                    <a16:rowId xmlns:a16="http://schemas.microsoft.com/office/drawing/2014/main" val="10001"/>
                  </a:ext>
                </a:extLst>
              </a:tr>
              <a:tr h="130628">
                <a:tc>
                  <a:txBody>
                    <a:bodyPr/>
                    <a:lstStyle/>
                    <a:p>
                      <a:pPr>
                        <a:defRPr sz="1000"/>
                      </a:pPr>
                      <a:r>
                        <a:t>19500</a:t>
                      </a:r>
                    </a:p>
                  </a:txBody>
                  <a:tcPr/>
                </a:tc>
                <a:tc>
                  <a:txBody>
                    <a:bodyPr/>
                    <a:lstStyle/>
                    <a:p>
                      <a:pPr>
                        <a:defRPr sz="1000"/>
                      </a:pPr>
                      <a:r>
                        <a:t>146257</a:t>
                      </a:r>
                    </a:p>
                  </a:txBody>
                  <a:tcPr/>
                </a:tc>
                <a:tc>
                  <a:txBody>
                    <a:bodyPr/>
                    <a:lstStyle/>
                    <a:p>
                      <a:pPr>
                        <a:defRPr sz="1000"/>
                      </a:pPr>
                      <a:r>
                        <a:t>8.05</a:t>
                      </a:r>
                    </a:p>
                  </a:txBody>
                  <a:tcPr/>
                </a:tc>
                <a:tc>
                  <a:txBody>
                    <a:bodyPr/>
                    <a:lstStyle/>
                    <a:p>
                      <a:pPr>
                        <a:defRPr sz="1000"/>
                      </a:pPr>
                      <a:r>
                        <a:t>119567</a:t>
                      </a:r>
                    </a:p>
                  </a:txBody>
                  <a:tcPr/>
                </a:tc>
                <a:tc>
                  <a:txBody>
                    <a:bodyPr/>
                    <a:lstStyle/>
                    <a:p>
                      <a:pPr>
                        <a:defRPr sz="1000"/>
                      </a:pPr>
                      <a:r>
                        <a:t>9.25</a:t>
                      </a:r>
                    </a:p>
                  </a:txBody>
                  <a:tcPr/>
                </a:tc>
                <a:tc>
                  <a:txBody>
                    <a:bodyPr/>
                    <a:lstStyle/>
                    <a:p>
                      <a:pPr>
                        <a:defRPr sz="1000"/>
                      </a:pPr>
                      <a:r>
                        <a:t>26690</a:t>
                      </a:r>
                    </a:p>
                  </a:txBody>
                  <a:tcPr/>
                </a:tc>
                <a:tc>
                  <a:txBody>
                    <a:bodyPr/>
                    <a:lstStyle/>
                    <a:p>
                      <a:pPr>
                        <a:defRPr sz="1000"/>
                      </a:pPr>
                      <a:r>
                        <a:t>-1.2</a:t>
                      </a:r>
                    </a:p>
                  </a:txBody>
                  <a:tcPr/>
                </a:tc>
                <a:tc>
                  <a:txBody>
                    <a:bodyPr/>
                    <a:lstStyle/>
                    <a:p>
                      <a:pPr>
                        <a:defRPr sz="1000"/>
                      </a:pPr>
                      <a:r>
                        <a:t>Shot Buildup</a:t>
                      </a:r>
                    </a:p>
                  </a:txBody>
                  <a:tcPr/>
                </a:tc>
                <a:extLst>
                  <a:ext uri="{0D108BD9-81ED-4DB2-BD59-A6C34878D82A}">
                    <a16:rowId xmlns:a16="http://schemas.microsoft.com/office/drawing/2014/main" val="10002"/>
                  </a:ext>
                </a:extLst>
              </a:tr>
              <a:tr h="130628">
                <a:tc>
                  <a:txBody>
                    <a:bodyPr/>
                    <a:lstStyle/>
                    <a:p>
                      <a:pPr>
                        <a:defRPr sz="1000"/>
                      </a:pPr>
                      <a:r>
                        <a:t>19550</a:t>
                      </a:r>
                    </a:p>
                  </a:txBody>
                  <a:tcPr/>
                </a:tc>
                <a:tc>
                  <a:txBody>
                    <a:bodyPr/>
                    <a:lstStyle/>
                    <a:p>
                      <a:pPr>
                        <a:defRPr sz="1000"/>
                      </a:pPr>
                      <a:r>
                        <a:t>64372</a:t>
                      </a:r>
                    </a:p>
                  </a:txBody>
                  <a:tcPr/>
                </a:tc>
                <a:tc>
                  <a:txBody>
                    <a:bodyPr/>
                    <a:lstStyle/>
                    <a:p>
                      <a:pPr>
                        <a:defRPr sz="1000"/>
                      </a:pPr>
                      <a:r>
                        <a:t>12.3</a:t>
                      </a:r>
                    </a:p>
                  </a:txBody>
                  <a:tcPr/>
                </a:tc>
                <a:tc>
                  <a:txBody>
                    <a:bodyPr/>
                    <a:lstStyle/>
                    <a:p>
                      <a:pPr>
                        <a:defRPr sz="1000"/>
                      </a:pPr>
                      <a:r>
                        <a:t>61153</a:t>
                      </a:r>
                    </a:p>
                  </a:txBody>
                  <a:tcPr/>
                </a:tc>
                <a:tc>
                  <a:txBody>
                    <a:bodyPr/>
                    <a:lstStyle/>
                    <a:p>
                      <a:pPr>
                        <a:defRPr sz="1000"/>
                      </a:pPr>
                      <a:r>
                        <a:t>13.0</a:t>
                      </a:r>
                    </a:p>
                  </a:txBody>
                  <a:tcPr/>
                </a:tc>
                <a:tc>
                  <a:txBody>
                    <a:bodyPr/>
                    <a:lstStyle/>
                    <a:p>
                      <a:pPr>
                        <a:defRPr sz="1000"/>
                      </a:pPr>
                      <a:r>
                        <a:t>3219</a:t>
                      </a:r>
                    </a:p>
                  </a:txBody>
                  <a:tcPr/>
                </a:tc>
                <a:tc>
                  <a:txBody>
                    <a:bodyPr/>
                    <a:lstStyle/>
                    <a:p>
                      <a:pPr>
                        <a:defRPr sz="1000"/>
                      </a:pPr>
                      <a:r>
                        <a:t>-0.7</a:t>
                      </a:r>
                    </a:p>
                  </a:txBody>
                  <a:tcPr/>
                </a:tc>
                <a:tc>
                  <a:txBody>
                    <a:bodyPr/>
                    <a:lstStyle/>
                    <a:p>
                      <a:pPr>
                        <a:defRPr sz="1000"/>
                      </a:pPr>
                      <a:r>
                        <a:t>Shot Buildup</a:t>
                      </a:r>
                    </a:p>
                  </a:txBody>
                  <a:tcPr/>
                </a:tc>
                <a:extLst>
                  <a:ext uri="{0D108BD9-81ED-4DB2-BD59-A6C34878D82A}">
                    <a16:rowId xmlns:a16="http://schemas.microsoft.com/office/drawing/2014/main" val="10003"/>
                  </a:ext>
                </a:extLst>
              </a:tr>
              <a:tr h="130628">
                <a:tc>
                  <a:txBody>
                    <a:bodyPr/>
                    <a:lstStyle/>
                    <a:p>
                      <a:pPr>
                        <a:defRPr sz="1000"/>
                      </a:pPr>
                      <a:r>
                        <a:t>19600</a:t>
                      </a:r>
                    </a:p>
                  </a:txBody>
                  <a:tcPr/>
                </a:tc>
                <a:tc>
                  <a:txBody>
                    <a:bodyPr/>
                    <a:lstStyle/>
                    <a:p>
                      <a:pPr>
                        <a:defRPr sz="1000"/>
                      </a:pPr>
                      <a:r>
                        <a:t>199546</a:t>
                      </a:r>
                    </a:p>
                  </a:txBody>
                  <a:tcPr/>
                </a:tc>
                <a:tc>
                  <a:txBody>
                    <a:bodyPr/>
                    <a:lstStyle/>
                    <a:p>
                      <a:pPr>
                        <a:defRPr sz="1000"/>
                      </a:pPr>
                      <a:r>
                        <a:t>19.85</a:t>
                      </a:r>
                    </a:p>
                  </a:txBody>
                  <a:tcPr/>
                </a:tc>
                <a:tc>
                  <a:txBody>
                    <a:bodyPr/>
                    <a:lstStyle/>
                    <a:p>
                      <a:pPr>
                        <a:defRPr sz="1000"/>
                      </a:pPr>
                      <a:r>
                        <a:t>190862</a:t>
                      </a:r>
                    </a:p>
                  </a:txBody>
                  <a:tcPr/>
                </a:tc>
                <a:tc>
                  <a:txBody>
                    <a:bodyPr/>
                    <a:lstStyle/>
                    <a:p>
                      <a:pPr>
                        <a:defRPr sz="1000"/>
                      </a:pPr>
                      <a:r>
                        <a:t>19.6</a:t>
                      </a:r>
                    </a:p>
                  </a:txBody>
                  <a:tcPr/>
                </a:tc>
                <a:tc>
                  <a:txBody>
                    <a:bodyPr/>
                    <a:lstStyle/>
                    <a:p>
                      <a:pPr>
                        <a:defRPr sz="1000"/>
                      </a:pPr>
                      <a:r>
                        <a:t>8684</a:t>
                      </a:r>
                    </a:p>
                  </a:txBody>
                  <a:tcPr/>
                </a:tc>
                <a:tc>
                  <a:txBody>
                    <a:bodyPr/>
                    <a:lstStyle/>
                    <a:p>
                      <a:pPr>
                        <a:defRPr sz="1000"/>
                      </a:pPr>
                      <a:r>
                        <a:t>0.25</a:t>
                      </a:r>
                    </a:p>
                  </a:txBody>
                  <a:tcPr/>
                </a:tc>
                <a:tc>
                  <a:txBody>
                    <a:bodyPr/>
                    <a:lstStyle/>
                    <a:p>
                      <a:pPr>
                        <a:defRPr sz="1000"/>
                      </a:pPr>
                      <a:r>
                        <a:t>Long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19650</a:t>
                      </a:r>
                    </a:p>
                  </a:txBody>
                  <a:tcPr/>
                </a:tc>
                <a:tc>
                  <a:txBody>
                    <a:bodyPr/>
                    <a:lstStyle/>
                    <a:p>
                      <a:pPr>
                        <a:defRPr sz="1000"/>
                      </a:pPr>
                      <a:r>
                        <a:rPr>
                          <a:highlight>
                            <a:srgbClr val="FFFF00"/>
                          </a:highlight>
                        </a:rPr>
                        <a:t>96021</a:t>
                      </a:r>
                    </a:p>
                  </a:txBody>
                  <a:tcPr/>
                </a:tc>
                <a:tc>
                  <a:txBody>
                    <a:bodyPr/>
                    <a:lstStyle/>
                    <a:p>
                      <a:pPr>
                        <a:defRPr sz="1000"/>
                      </a:pPr>
                      <a:r>
                        <a:rPr>
                          <a:highlight>
                            <a:srgbClr val="FFFF00"/>
                          </a:highlight>
                        </a:rPr>
                        <a:t>30.5</a:t>
                      </a:r>
                    </a:p>
                  </a:txBody>
                  <a:tcPr/>
                </a:tc>
                <a:tc>
                  <a:txBody>
                    <a:bodyPr/>
                    <a:lstStyle/>
                    <a:p>
                      <a:pPr>
                        <a:defRPr sz="1000"/>
                      </a:pPr>
                      <a:r>
                        <a:rPr>
                          <a:highlight>
                            <a:srgbClr val="FFFF00"/>
                          </a:highlight>
                        </a:rPr>
                        <a:t>89659</a:t>
                      </a:r>
                    </a:p>
                  </a:txBody>
                  <a:tcPr/>
                </a:tc>
                <a:tc>
                  <a:txBody>
                    <a:bodyPr/>
                    <a:lstStyle/>
                    <a:p>
                      <a:pPr>
                        <a:defRPr sz="1000"/>
                      </a:pPr>
                      <a:r>
                        <a:rPr>
                          <a:highlight>
                            <a:srgbClr val="FFFF00"/>
                          </a:highlight>
                        </a:rPr>
                        <a:t>29.7</a:t>
                      </a:r>
                    </a:p>
                  </a:txBody>
                  <a:tcPr/>
                </a:tc>
                <a:tc>
                  <a:txBody>
                    <a:bodyPr/>
                    <a:lstStyle/>
                    <a:p>
                      <a:pPr>
                        <a:defRPr sz="1000"/>
                      </a:pPr>
                      <a:r>
                        <a:rPr>
                          <a:highlight>
                            <a:srgbClr val="FFFF00"/>
                          </a:highlight>
                        </a:rPr>
                        <a:t>6362</a:t>
                      </a:r>
                    </a:p>
                  </a:txBody>
                  <a:tcPr/>
                </a:tc>
                <a:tc>
                  <a:txBody>
                    <a:bodyPr/>
                    <a:lstStyle/>
                    <a:p>
                      <a:pPr>
                        <a:defRPr sz="1000"/>
                      </a:pPr>
                      <a:r>
                        <a:rPr>
                          <a:highlight>
                            <a:srgbClr val="FFFF00"/>
                          </a:highlight>
                        </a:rPr>
                        <a:t>0.8</a:t>
                      </a:r>
                    </a:p>
                  </a:txBody>
                  <a:tcPr/>
                </a:tc>
                <a:tc>
                  <a:txBody>
                    <a:bodyPr/>
                    <a:lstStyle/>
                    <a:p>
                      <a:pPr>
                        <a:defRPr sz="1000"/>
                      </a:pPr>
                      <a:r>
                        <a:rPr>
                          <a:highlight>
                            <a:srgbClr val="FFFF00"/>
                          </a:highlight>
                        </a:rPr>
                        <a:t>Long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19700</a:t>
                      </a:r>
                    </a:p>
                  </a:txBody>
                  <a:tcPr/>
                </a:tc>
                <a:tc>
                  <a:txBody>
                    <a:bodyPr/>
                    <a:lstStyle/>
                    <a:p>
                      <a:pPr>
                        <a:defRPr sz="1000"/>
                      </a:pPr>
                      <a:r>
                        <a:rPr dirty="0">
                          <a:highlight>
                            <a:srgbClr val="FFFF00"/>
                          </a:highlight>
                        </a:rPr>
                        <a:t>194820</a:t>
                      </a:r>
                    </a:p>
                  </a:txBody>
                  <a:tcPr/>
                </a:tc>
                <a:tc>
                  <a:txBody>
                    <a:bodyPr/>
                    <a:lstStyle/>
                    <a:p>
                      <a:pPr>
                        <a:defRPr sz="1000"/>
                      </a:pPr>
                      <a:r>
                        <a:rPr dirty="0">
                          <a:highlight>
                            <a:srgbClr val="FFFF00"/>
                          </a:highlight>
                        </a:rPr>
                        <a:t>46.4</a:t>
                      </a:r>
                    </a:p>
                  </a:txBody>
                  <a:tcPr/>
                </a:tc>
                <a:tc>
                  <a:txBody>
                    <a:bodyPr/>
                    <a:lstStyle/>
                    <a:p>
                      <a:pPr>
                        <a:defRPr sz="1000"/>
                      </a:pPr>
                      <a:r>
                        <a:rPr dirty="0">
                          <a:highlight>
                            <a:srgbClr val="FFFF00"/>
                          </a:highlight>
                        </a:rPr>
                        <a:t>159632</a:t>
                      </a:r>
                    </a:p>
                  </a:txBody>
                  <a:tcPr/>
                </a:tc>
                <a:tc>
                  <a:txBody>
                    <a:bodyPr/>
                    <a:lstStyle/>
                    <a:p>
                      <a:pPr>
                        <a:defRPr sz="1000"/>
                      </a:pPr>
                      <a:r>
                        <a:rPr>
                          <a:highlight>
                            <a:srgbClr val="FFFF00"/>
                          </a:highlight>
                        </a:rPr>
                        <a:t>43.4</a:t>
                      </a:r>
                    </a:p>
                  </a:txBody>
                  <a:tcPr/>
                </a:tc>
                <a:tc>
                  <a:txBody>
                    <a:bodyPr/>
                    <a:lstStyle/>
                    <a:p>
                      <a:pPr>
                        <a:defRPr sz="1000"/>
                      </a:pPr>
                      <a:r>
                        <a:rPr>
                          <a:highlight>
                            <a:srgbClr val="FFFF00"/>
                          </a:highlight>
                        </a:rPr>
                        <a:t>35188</a:t>
                      </a:r>
                    </a:p>
                  </a:txBody>
                  <a:tcPr/>
                </a:tc>
                <a:tc>
                  <a:txBody>
                    <a:bodyPr/>
                    <a:lstStyle/>
                    <a:p>
                      <a:pPr>
                        <a:defRPr sz="1000"/>
                      </a:pPr>
                      <a:r>
                        <a:rPr>
                          <a:highlight>
                            <a:srgbClr val="FFFF00"/>
                          </a:highlight>
                        </a:rPr>
                        <a:t>3.0</a:t>
                      </a:r>
                    </a:p>
                  </a:txBody>
                  <a:tcPr/>
                </a:tc>
                <a:tc>
                  <a:txBody>
                    <a:bodyPr/>
                    <a:lstStyle/>
                    <a:p>
                      <a:pPr>
                        <a:defRPr sz="1000"/>
                      </a:pPr>
                      <a:r>
                        <a:rPr>
                          <a:highlight>
                            <a:srgbClr val="FFFF00"/>
                          </a:highlight>
                        </a:rPr>
                        <a:t>Long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19750</a:t>
                      </a:r>
                    </a:p>
                  </a:txBody>
                  <a:tcPr/>
                </a:tc>
                <a:tc>
                  <a:txBody>
                    <a:bodyPr/>
                    <a:lstStyle/>
                    <a:p>
                      <a:pPr>
                        <a:defRPr sz="1000"/>
                      </a:pPr>
                      <a:r>
                        <a:rPr>
                          <a:highlight>
                            <a:srgbClr val="FFFF00"/>
                          </a:highlight>
                        </a:rPr>
                        <a:t>72552</a:t>
                      </a:r>
                    </a:p>
                  </a:txBody>
                  <a:tcPr/>
                </a:tc>
                <a:tc>
                  <a:txBody>
                    <a:bodyPr/>
                    <a:lstStyle/>
                    <a:p>
                      <a:pPr>
                        <a:defRPr sz="1000"/>
                      </a:pPr>
                      <a:r>
                        <a:rPr>
                          <a:highlight>
                            <a:srgbClr val="FFFF00"/>
                          </a:highlight>
                        </a:rPr>
                        <a:t>68.95</a:t>
                      </a:r>
                    </a:p>
                  </a:txBody>
                  <a:tcPr/>
                </a:tc>
                <a:tc>
                  <a:txBody>
                    <a:bodyPr/>
                    <a:lstStyle/>
                    <a:p>
                      <a:pPr>
                        <a:defRPr sz="1000"/>
                      </a:pPr>
                      <a:r>
                        <a:rPr dirty="0">
                          <a:highlight>
                            <a:srgbClr val="FFFF00"/>
                          </a:highlight>
                        </a:rPr>
                        <a:t>41013</a:t>
                      </a:r>
                    </a:p>
                  </a:txBody>
                  <a:tcPr/>
                </a:tc>
                <a:tc>
                  <a:txBody>
                    <a:bodyPr/>
                    <a:lstStyle/>
                    <a:p>
                      <a:pPr>
                        <a:defRPr sz="1000"/>
                      </a:pPr>
                      <a:r>
                        <a:rPr dirty="0">
                          <a:highlight>
                            <a:srgbClr val="FFFF00"/>
                          </a:highlight>
                        </a:rPr>
                        <a:t>62.65</a:t>
                      </a:r>
                    </a:p>
                  </a:txBody>
                  <a:tcPr/>
                </a:tc>
                <a:tc>
                  <a:txBody>
                    <a:bodyPr/>
                    <a:lstStyle/>
                    <a:p>
                      <a:pPr>
                        <a:defRPr sz="1000"/>
                      </a:pPr>
                      <a:r>
                        <a:rPr dirty="0">
                          <a:highlight>
                            <a:srgbClr val="FFFF00"/>
                          </a:highlight>
                        </a:rPr>
                        <a:t>31539</a:t>
                      </a:r>
                    </a:p>
                  </a:txBody>
                  <a:tcPr/>
                </a:tc>
                <a:tc>
                  <a:txBody>
                    <a:bodyPr/>
                    <a:lstStyle/>
                    <a:p>
                      <a:pPr>
                        <a:defRPr sz="1000"/>
                      </a:pPr>
                      <a:r>
                        <a:rPr dirty="0">
                          <a:highlight>
                            <a:srgbClr val="FFFF00"/>
                          </a:highlight>
                        </a:rPr>
                        <a:t>6.3</a:t>
                      </a:r>
                    </a:p>
                  </a:txBody>
                  <a:tcPr/>
                </a:tc>
                <a:tc>
                  <a:txBody>
                    <a:bodyPr/>
                    <a:lstStyle/>
                    <a:p>
                      <a:pPr>
                        <a:defRPr sz="1000"/>
                      </a:pPr>
                      <a:r>
                        <a:rPr>
                          <a:highlight>
                            <a:srgbClr val="FFFF00"/>
                          </a:highlight>
                        </a:rPr>
                        <a:t>Long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19800</a:t>
                      </a:r>
                    </a:p>
                  </a:txBody>
                  <a:tcPr/>
                </a:tc>
                <a:tc>
                  <a:txBody>
                    <a:bodyPr/>
                    <a:lstStyle/>
                    <a:p>
                      <a:pPr>
                        <a:defRPr sz="1000"/>
                      </a:pPr>
                      <a:r>
                        <a:rPr>
                          <a:highlight>
                            <a:srgbClr val="FFFF00"/>
                          </a:highlight>
                        </a:rPr>
                        <a:t>82538</a:t>
                      </a:r>
                    </a:p>
                  </a:txBody>
                  <a:tcPr/>
                </a:tc>
                <a:tc>
                  <a:txBody>
                    <a:bodyPr/>
                    <a:lstStyle/>
                    <a:p>
                      <a:pPr>
                        <a:defRPr sz="1000"/>
                      </a:pPr>
                      <a:r>
                        <a:rPr>
                          <a:highlight>
                            <a:srgbClr val="FFFF00"/>
                          </a:highlight>
                        </a:rPr>
                        <a:t>99.0</a:t>
                      </a:r>
                    </a:p>
                  </a:txBody>
                  <a:tcPr/>
                </a:tc>
                <a:tc>
                  <a:txBody>
                    <a:bodyPr/>
                    <a:lstStyle/>
                    <a:p>
                      <a:pPr>
                        <a:defRPr sz="1000"/>
                      </a:pPr>
                      <a:r>
                        <a:rPr>
                          <a:highlight>
                            <a:srgbClr val="FFFF00"/>
                          </a:highlight>
                        </a:rPr>
                        <a:t>59713</a:t>
                      </a:r>
                    </a:p>
                  </a:txBody>
                  <a:tcPr/>
                </a:tc>
                <a:tc>
                  <a:txBody>
                    <a:bodyPr/>
                    <a:lstStyle/>
                    <a:p>
                      <a:pPr>
                        <a:defRPr sz="1000"/>
                      </a:pPr>
                      <a:r>
                        <a:rPr>
                          <a:highlight>
                            <a:srgbClr val="FFFF00"/>
                          </a:highlight>
                        </a:rPr>
                        <a:t>87.65</a:t>
                      </a:r>
                    </a:p>
                  </a:txBody>
                  <a:tcPr/>
                </a:tc>
                <a:tc>
                  <a:txBody>
                    <a:bodyPr/>
                    <a:lstStyle/>
                    <a:p>
                      <a:pPr>
                        <a:defRPr sz="1000"/>
                      </a:pPr>
                      <a:r>
                        <a:rPr>
                          <a:highlight>
                            <a:srgbClr val="FFFF00"/>
                          </a:highlight>
                        </a:rPr>
                        <a:t>22825</a:t>
                      </a:r>
                    </a:p>
                  </a:txBody>
                  <a:tcPr/>
                </a:tc>
                <a:tc>
                  <a:txBody>
                    <a:bodyPr/>
                    <a:lstStyle/>
                    <a:p>
                      <a:pPr>
                        <a:defRPr sz="1000"/>
                      </a:pPr>
                      <a:r>
                        <a:rPr dirty="0">
                          <a:highlight>
                            <a:srgbClr val="FFFF00"/>
                          </a:highlight>
                        </a:rPr>
                        <a:t>11.35</a:t>
                      </a:r>
                    </a:p>
                  </a:txBody>
                  <a:tcPr/>
                </a:tc>
                <a:tc>
                  <a:txBody>
                    <a:bodyPr/>
                    <a:lstStyle/>
                    <a:p>
                      <a:pPr>
                        <a:defRPr sz="1000"/>
                      </a:pPr>
                      <a:r>
                        <a:rPr dirty="0">
                          <a:highlight>
                            <a:srgbClr val="FFFF00"/>
                          </a:highlight>
                        </a:rPr>
                        <a:t>Long </a:t>
                      </a:r>
                      <a:r>
                        <a:rPr dirty="0" err="1">
                          <a:highlight>
                            <a:srgbClr val="FFFF00"/>
                          </a:highlight>
                        </a:rPr>
                        <a:t>BuildUP</a:t>
                      </a:r>
                      <a:endParaRPr dirty="0">
                        <a:highlight>
                          <a:srgbClr val="FFFF00"/>
                        </a:highlight>
                      </a:endParaRPr>
                    </a:p>
                  </a:txBody>
                  <a:tcPr/>
                </a:tc>
                <a:extLst>
                  <a:ext uri="{0D108BD9-81ED-4DB2-BD59-A6C34878D82A}">
                    <a16:rowId xmlns:a16="http://schemas.microsoft.com/office/drawing/2014/main" val="10008"/>
                  </a:ext>
                </a:extLst>
              </a:tr>
              <a:tr h="130628">
                <a:tc>
                  <a:txBody>
                    <a:bodyPr/>
                    <a:lstStyle/>
                    <a:p>
                      <a:pPr>
                        <a:defRPr sz="1000"/>
                      </a:pPr>
                      <a:r>
                        <a:t>19850</a:t>
                      </a:r>
                    </a:p>
                  </a:txBody>
                  <a:tcPr/>
                </a:tc>
                <a:tc>
                  <a:txBody>
                    <a:bodyPr/>
                    <a:lstStyle/>
                    <a:p>
                      <a:pPr>
                        <a:defRPr sz="1000"/>
                      </a:pPr>
                      <a:r>
                        <a:t>16532</a:t>
                      </a:r>
                    </a:p>
                  </a:txBody>
                  <a:tcPr/>
                </a:tc>
                <a:tc>
                  <a:txBody>
                    <a:bodyPr/>
                    <a:lstStyle/>
                    <a:p>
                      <a:pPr>
                        <a:defRPr sz="1000"/>
                      </a:pPr>
                      <a:r>
                        <a:t>134.85</a:t>
                      </a:r>
                    </a:p>
                  </a:txBody>
                  <a:tcPr/>
                </a:tc>
                <a:tc>
                  <a:txBody>
                    <a:bodyPr/>
                    <a:lstStyle/>
                    <a:p>
                      <a:pPr>
                        <a:defRPr sz="1000"/>
                      </a:pPr>
                      <a:r>
                        <a:t>7883</a:t>
                      </a:r>
                    </a:p>
                  </a:txBody>
                  <a:tcPr/>
                </a:tc>
                <a:tc>
                  <a:txBody>
                    <a:bodyPr/>
                    <a:lstStyle/>
                    <a:p>
                      <a:pPr>
                        <a:defRPr sz="1000"/>
                      </a:pPr>
                      <a:r>
                        <a:t>118.15</a:t>
                      </a:r>
                    </a:p>
                  </a:txBody>
                  <a:tcPr/>
                </a:tc>
                <a:tc>
                  <a:txBody>
                    <a:bodyPr/>
                    <a:lstStyle/>
                    <a:p>
                      <a:pPr>
                        <a:defRPr sz="1000"/>
                      </a:pPr>
                      <a:r>
                        <a:t>8649</a:t>
                      </a:r>
                    </a:p>
                  </a:txBody>
                  <a:tcPr/>
                </a:tc>
                <a:tc>
                  <a:txBody>
                    <a:bodyPr/>
                    <a:lstStyle/>
                    <a:p>
                      <a:pPr>
                        <a:defRPr sz="1000"/>
                      </a:pPr>
                      <a:r>
                        <a:t>16.7</a:t>
                      </a:r>
                    </a:p>
                  </a:txBody>
                  <a:tcPr/>
                </a:tc>
                <a:tc>
                  <a:txBody>
                    <a:bodyPr/>
                    <a:lstStyle/>
                    <a:p>
                      <a:pPr>
                        <a:defRPr sz="1000"/>
                      </a:pPr>
                      <a:r>
                        <a:t>Long BuildUP</a:t>
                      </a:r>
                    </a:p>
                  </a:txBody>
                  <a:tcPr/>
                </a:tc>
                <a:extLst>
                  <a:ext uri="{0D108BD9-81ED-4DB2-BD59-A6C34878D82A}">
                    <a16:rowId xmlns:a16="http://schemas.microsoft.com/office/drawing/2014/main" val="10009"/>
                  </a:ext>
                </a:extLst>
              </a:tr>
              <a:tr h="130628">
                <a:tc>
                  <a:txBody>
                    <a:bodyPr/>
                    <a:lstStyle/>
                    <a:p>
                      <a:pPr>
                        <a:defRPr sz="1000"/>
                      </a:pPr>
                      <a:r>
                        <a:t>19900</a:t>
                      </a:r>
                    </a:p>
                  </a:txBody>
                  <a:tcPr/>
                </a:tc>
                <a:tc>
                  <a:txBody>
                    <a:bodyPr/>
                    <a:lstStyle/>
                    <a:p>
                      <a:pPr>
                        <a:defRPr sz="1000"/>
                      </a:pPr>
                      <a:r>
                        <a:t>12709</a:t>
                      </a:r>
                    </a:p>
                  </a:txBody>
                  <a:tcPr/>
                </a:tc>
                <a:tc>
                  <a:txBody>
                    <a:bodyPr/>
                    <a:lstStyle/>
                    <a:p>
                      <a:pPr>
                        <a:defRPr sz="1000"/>
                      </a:pPr>
                      <a:r>
                        <a:t>176.25</a:t>
                      </a:r>
                    </a:p>
                  </a:txBody>
                  <a:tcPr/>
                </a:tc>
                <a:tc>
                  <a:txBody>
                    <a:bodyPr/>
                    <a:lstStyle/>
                    <a:p>
                      <a:pPr>
                        <a:defRPr sz="1000"/>
                      </a:pPr>
                      <a:r>
                        <a:t>11790</a:t>
                      </a:r>
                    </a:p>
                  </a:txBody>
                  <a:tcPr/>
                </a:tc>
                <a:tc>
                  <a:txBody>
                    <a:bodyPr/>
                    <a:lstStyle/>
                    <a:p>
                      <a:pPr>
                        <a:defRPr sz="1000"/>
                      </a:pPr>
                      <a:r>
                        <a:t>152.6</a:t>
                      </a:r>
                    </a:p>
                  </a:txBody>
                  <a:tcPr/>
                </a:tc>
                <a:tc>
                  <a:txBody>
                    <a:bodyPr/>
                    <a:lstStyle/>
                    <a:p>
                      <a:pPr>
                        <a:defRPr sz="1000"/>
                      </a:pPr>
                      <a:r>
                        <a:t>919</a:t>
                      </a:r>
                    </a:p>
                  </a:txBody>
                  <a:tcPr/>
                </a:tc>
                <a:tc>
                  <a:txBody>
                    <a:bodyPr/>
                    <a:lstStyle/>
                    <a:p>
                      <a:pPr>
                        <a:defRPr sz="1000"/>
                      </a:pPr>
                      <a:r>
                        <a:t>23.65</a:t>
                      </a:r>
                    </a:p>
                  </a:txBody>
                  <a:tcPr/>
                </a:tc>
                <a:tc>
                  <a:txBody>
                    <a:bodyPr/>
                    <a:lstStyle/>
                    <a:p>
                      <a:pPr>
                        <a:defRPr sz="1000"/>
                      </a:pPr>
                      <a:r>
                        <a:t>Long BuildUP</a:t>
                      </a:r>
                    </a:p>
                  </a:txBody>
                  <a:tcPr/>
                </a:tc>
                <a:extLst>
                  <a:ext uri="{0D108BD9-81ED-4DB2-BD59-A6C34878D82A}">
                    <a16:rowId xmlns:a16="http://schemas.microsoft.com/office/drawing/2014/main" val="10010"/>
                  </a:ext>
                </a:extLst>
              </a:tr>
              <a:tr h="130628">
                <a:tc>
                  <a:txBody>
                    <a:bodyPr/>
                    <a:lstStyle/>
                    <a:p>
                      <a:pPr>
                        <a:defRPr sz="1000"/>
                      </a:pPr>
                      <a:r>
                        <a:t>19950</a:t>
                      </a:r>
                    </a:p>
                  </a:txBody>
                  <a:tcPr/>
                </a:tc>
                <a:tc>
                  <a:txBody>
                    <a:bodyPr/>
                    <a:lstStyle/>
                    <a:p>
                      <a:pPr>
                        <a:defRPr sz="1000"/>
                      </a:pPr>
                      <a:r>
                        <a:t>3335</a:t>
                      </a:r>
                    </a:p>
                  </a:txBody>
                  <a:tcPr/>
                </a:tc>
                <a:tc>
                  <a:txBody>
                    <a:bodyPr/>
                    <a:lstStyle/>
                    <a:p>
                      <a:pPr>
                        <a:defRPr sz="1000"/>
                      </a:pPr>
                      <a:r>
                        <a:t>219.5</a:t>
                      </a:r>
                    </a:p>
                  </a:txBody>
                  <a:tcPr/>
                </a:tc>
                <a:tc>
                  <a:txBody>
                    <a:bodyPr/>
                    <a:lstStyle/>
                    <a:p>
                      <a:pPr>
                        <a:defRPr sz="1000"/>
                      </a:pPr>
                      <a:r>
                        <a:t>2168</a:t>
                      </a:r>
                    </a:p>
                  </a:txBody>
                  <a:tcPr/>
                </a:tc>
                <a:tc>
                  <a:txBody>
                    <a:bodyPr/>
                    <a:lstStyle/>
                    <a:p>
                      <a:pPr>
                        <a:defRPr sz="1000"/>
                      </a:pPr>
                      <a:r>
                        <a:t>194.8</a:t>
                      </a:r>
                    </a:p>
                  </a:txBody>
                  <a:tcPr/>
                </a:tc>
                <a:tc>
                  <a:txBody>
                    <a:bodyPr/>
                    <a:lstStyle/>
                    <a:p>
                      <a:pPr>
                        <a:defRPr sz="1000"/>
                      </a:pPr>
                      <a:r>
                        <a:t>1167</a:t>
                      </a:r>
                    </a:p>
                  </a:txBody>
                  <a:tcPr/>
                </a:tc>
                <a:tc>
                  <a:txBody>
                    <a:bodyPr/>
                    <a:lstStyle/>
                    <a:p>
                      <a:pPr>
                        <a:defRPr sz="1000"/>
                      </a:pPr>
                      <a:r>
                        <a:t>24.7</a:t>
                      </a:r>
                    </a:p>
                  </a:txBody>
                  <a:tcPr/>
                </a:tc>
                <a:tc>
                  <a:txBody>
                    <a:bodyPr/>
                    <a:lstStyle/>
                    <a:p>
                      <a:pPr>
                        <a:defRPr sz="1000"/>
                      </a:pPr>
                      <a:r>
                        <a:t>Long BuildUP</a:t>
                      </a:r>
                    </a:p>
                  </a:txBody>
                  <a:tcPr/>
                </a:tc>
                <a:extLst>
                  <a:ext uri="{0D108BD9-81ED-4DB2-BD59-A6C34878D82A}">
                    <a16:rowId xmlns:a16="http://schemas.microsoft.com/office/drawing/2014/main" val="10011"/>
                  </a:ext>
                </a:extLst>
              </a:tr>
              <a:tr h="130628">
                <a:tc>
                  <a:txBody>
                    <a:bodyPr/>
                    <a:lstStyle/>
                    <a:p>
                      <a:pPr>
                        <a:defRPr sz="1000"/>
                      </a:pPr>
                      <a:r>
                        <a:t>20000</a:t>
                      </a:r>
                    </a:p>
                  </a:txBody>
                  <a:tcPr/>
                </a:tc>
                <a:tc>
                  <a:txBody>
                    <a:bodyPr/>
                    <a:lstStyle/>
                    <a:p>
                      <a:pPr>
                        <a:defRPr sz="1000"/>
                      </a:pPr>
                      <a:r>
                        <a:t>8801</a:t>
                      </a:r>
                    </a:p>
                  </a:txBody>
                  <a:tcPr/>
                </a:tc>
                <a:tc>
                  <a:txBody>
                    <a:bodyPr/>
                    <a:lstStyle/>
                    <a:p>
                      <a:pPr>
                        <a:defRPr sz="1000"/>
                      </a:pPr>
                      <a:r>
                        <a:t>267.2</a:t>
                      </a:r>
                    </a:p>
                  </a:txBody>
                  <a:tcPr/>
                </a:tc>
                <a:tc>
                  <a:txBody>
                    <a:bodyPr/>
                    <a:lstStyle/>
                    <a:p>
                      <a:pPr>
                        <a:defRPr sz="1000"/>
                      </a:pPr>
                      <a:r>
                        <a:t>9352</a:t>
                      </a:r>
                    </a:p>
                  </a:txBody>
                  <a:tcPr/>
                </a:tc>
                <a:tc>
                  <a:txBody>
                    <a:bodyPr/>
                    <a:lstStyle/>
                    <a:p>
                      <a:pPr>
                        <a:defRPr sz="1000"/>
                      </a:pPr>
                      <a:r>
                        <a:t>237.15</a:t>
                      </a:r>
                    </a:p>
                  </a:txBody>
                  <a:tcPr/>
                </a:tc>
                <a:tc>
                  <a:txBody>
                    <a:bodyPr/>
                    <a:lstStyle/>
                    <a:p>
                      <a:pPr>
                        <a:defRPr sz="1000"/>
                      </a:pPr>
                      <a:r>
                        <a:t>-551</a:t>
                      </a:r>
                    </a:p>
                  </a:txBody>
                  <a:tcPr/>
                </a:tc>
                <a:tc>
                  <a:txBody>
                    <a:bodyPr/>
                    <a:lstStyle/>
                    <a:p>
                      <a:pPr>
                        <a:defRPr sz="1000"/>
                      </a:pPr>
                      <a:r>
                        <a:t>30.05</a:t>
                      </a:r>
                    </a:p>
                  </a:txBody>
                  <a:tcPr/>
                </a:tc>
                <a:tc>
                  <a:txBody>
                    <a:bodyPr/>
                    <a:lstStyle/>
                    <a:p>
                      <a:pPr>
                        <a:defRPr sz="1000"/>
                      </a:pPr>
                      <a:r>
                        <a:t>Shot Covering</a:t>
                      </a:r>
                    </a:p>
                  </a:txBody>
                  <a:tcPr/>
                </a:tc>
                <a:extLst>
                  <a:ext uri="{0D108BD9-81ED-4DB2-BD59-A6C34878D82A}">
                    <a16:rowId xmlns:a16="http://schemas.microsoft.com/office/drawing/2014/main" val="10012"/>
                  </a:ext>
                </a:extLst>
              </a:tr>
              <a:tr h="130636">
                <a:tc>
                  <a:txBody>
                    <a:bodyPr/>
                    <a:lstStyle/>
                    <a:p>
                      <a:pPr>
                        <a:defRPr sz="1000"/>
                      </a:pPr>
                      <a:r>
                        <a:t>20050</a:t>
                      </a:r>
                    </a:p>
                  </a:txBody>
                  <a:tcPr/>
                </a:tc>
                <a:tc>
                  <a:txBody>
                    <a:bodyPr/>
                    <a:lstStyle/>
                    <a:p>
                      <a:pPr>
                        <a:defRPr sz="1000"/>
                      </a:pPr>
                      <a:r>
                        <a:t>1093</a:t>
                      </a:r>
                    </a:p>
                  </a:txBody>
                  <a:tcPr/>
                </a:tc>
                <a:tc>
                  <a:txBody>
                    <a:bodyPr/>
                    <a:lstStyle/>
                    <a:p>
                      <a:pPr>
                        <a:defRPr sz="1000"/>
                      </a:pPr>
                      <a:r>
                        <a:t>315.5</a:t>
                      </a:r>
                    </a:p>
                  </a:txBody>
                  <a:tcPr/>
                </a:tc>
                <a:tc>
                  <a:txBody>
                    <a:bodyPr/>
                    <a:lstStyle/>
                    <a:p>
                      <a:pPr>
                        <a:defRPr sz="1000"/>
                      </a:pPr>
                      <a:r>
                        <a:t>741</a:t>
                      </a:r>
                    </a:p>
                  </a:txBody>
                  <a:tcPr/>
                </a:tc>
                <a:tc>
                  <a:txBody>
                    <a:bodyPr/>
                    <a:lstStyle/>
                    <a:p>
                      <a:pPr>
                        <a:defRPr sz="1000"/>
                      </a:pPr>
                      <a:r>
                        <a:t>284.4</a:t>
                      </a:r>
                    </a:p>
                  </a:txBody>
                  <a:tcPr/>
                </a:tc>
                <a:tc>
                  <a:txBody>
                    <a:bodyPr/>
                    <a:lstStyle/>
                    <a:p>
                      <a:pPr>
                        <a:defRPr sz="1000"/>
                      </a:pPr>
                      <a:r>
                        <a:t>352</a:t>
                      </a:r>
                    </a:p>
                  </a:txBody>
                  <a:tcPr/>
                </a:tc>
                <a:tc>
                  <a:txBody>
                    <a:bodyPr/>
                    <a:lstStyle/>
                    <a:p>
                      <a:pPr>
                        <a:defRPr sz="1000"/>
                      </a:pPr>
                      <a:r>
                        <a:t>31.1</a:t>
                      </a:r>
                    </a:p>
                  </a:txBody>
                  <a:tcPr/>
                </a:tc>
                <a:tc>
                  <a:txBody>
                    <a:bodyPr/>
                    <a:lstStyle/>
                    <a:p>
                      <a:pPr>
                        <a:defRPr sz="1000"/>
                      </a:pPr>
                      <a:r>
                        <a:rPr dirty="0"/>
                        <a:t>Long </a:t>
                      </a:r>
                      <a:r>
                        <a:rPr dirty="0" err="1"/>
                        <a:t>BuildUP</a:t>
                      </a:r>
                      <a:endParaRPr dirty="0"/>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Call side 01-08-2023</a:t>
            </a:r>
          </a:p>
        </p:txBody>
      </p:sp>
      <p:graphicFrame>
        <p:nvGraphicFramePr>
          <p:cNvPr id="5" name="Chart 4">
            <a:extLst>
              <a:ext uri="{FF2B5EF4-FFF2-40B4-BE49-F238E27FC236}">
                <a16:creationId xmlns:a16="http://schemas.microsoft.com/office/drawing/2014/main" id="{40D74567-6F7D-C56E-8D19-CB7000E8CA63}"/>
              </a:ext>
            </a:extLst>
          </p:cNvPr>
          <p:cNvGraphicFramePr>
            <a:graphicFrameLocks/>
          </p:cNvGraphicFramePr>
          <p:nvPr>
            <p:extLst>
              <p:ext uri="{D42A27DB-BD31-4B8C-83A1-F6EECF244321}">
                <p14:modId xmlns:p14="http://schemas.microsoft.com/office/powerpoint/2010/main" val="3337765567"/>
              </p:ext>
            </p:extLst>
          </p:nvPr>
        </p:nvGraphicFramePr>
        <p:xfrm>
          <a:off x="158085" y="1555800"/>
          <a:ext cx="5937916" cy="5218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E6B86D7-FC0A-8AA8-7018-55D8B7A4A9CE}"/>
              </a:ext>
            </a:extLst>
          </p:cNvPr>
          <p:cNvGraphicFramePr>
            <a:graphicFrameLocks/>
          </p:cNvGraphicFramePr>
          <p:nvPr>
            <p:extLst>
              <p:ext uri="{D42A27DB-BD31-4B8C-83A1-F6EECF244321}">
                <p14:modId xmlns:p14="http://schemas.microsoft.com/office/powerpoint/2010/main" val="173353930"/>
              </p:ext>
            </p:extLst>
          </p:nvPr>
        </p:nvGraphicFramePr>
        <p:xfrm>
          <a:off x="6300019" y="1555800"/>
          <a:ext cx="5733896" cy="5302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Put side 01-08-2023</a:t>
            </a:r>
          </a:p>
        </p:txBody>
      </p:sp>
      <p:graphicFrame>
        <p:nvGraphicFramePr>
          <p:cNvPr id="5" name="Chart 4">
            <a:extLst>
              <a:ext uri="{FF2B5EF4-FFF2-40B4-BE49-F238E27FC236}">
                <a16:creationId xmlns:a16="http://schemas.microsoft.com/office/drawing/2014/main" id="{CADE844A-34F1-C836-72B8-D8C46C81470A}"/>
              </a:ext>
            </a:extLst>
          </p:cNvPr>
          <p:cNvGraphicFramePr>
            <a:graphicFrameLocks/>
          </p:cNvGraphicFramePr>
          <p:nvPr>
            <p:extLst>
              <p:ext uri="{D42A27DB-BD31-4B8C-83A1-F6EECF244321}">
                <p14:modId xmlns:p14="http://schemas.microsoft.com/office/powerpoint/2010/main" val="2499808552"/>
              </p:ext>
            </p:extLst>
          </p:nvPr>
        </p:nvGraphicFramePr>
        <p:xfrm>
          <a:off x="113225" y="1387653"/>
          <a:ext cx="6149923" cy="52687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B2C5D9E-A42D-D352-7C02-AE2B69AC7C07}"/>
              </a:ext>
            </a:extLst>
          </p:cNvPr>
          <p:cNvGraphicFramePr>
            <a:graphicFrameLocks/>
          </p:cNvGraphicFramePr>
          <p:nvPr>
            <p:extLst>
              <p:ext uri="{D42A27DB-BD31-4B8C-83A1-F6EECF244321}">
                <p14:modId xmlns:p14="http://schemas.microsoft.com/office/powerpoint/2010/main" val="3949383373"/>
              </p:ext>
            </p:extLst>
          </p:nvPr>
        </p:nvGraphicFramePr>
        <p:xfrm>
          <a:off x="6334125" y="1387653"/>
          <a:ext cx="5857875" cy="526878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 All conclusion 01-08-2023</a:t>
            </a:r>
          </a:p>
        </p:txBody>
      </p:sp>
      <p:sp>
        <p:nvSpPr>
          <p:cNvPr id="3" name="Content Placeholder 2"/>
          <p:cNvSpPr>
            <a:spLocks noGrp="1"/>
          </p:cNvSpPr>
          <p:nvPr>
            <p:ph idx="1"/>
          </p:nvPr>
        </p:nvSpPr>
        <p:spPr/>
        <p:txBody>
          <a:bodyPr/>
          <a:lstStyle/>
          <a:p>
            <a:r>
              <a:rPr dirty="0"/>
              <a:t>Overall Sentiment:</a:t>
            </a:r>
            <a:r>
              <a:rPr lang="en-US" dirty="0"/>
              <a:t> Bearish </a:t>
            </a:r>
            <a:r>
              <a:rPr lang="en-IN" dirty="0"/>
              <a:t>due to heavy shot build up at call side with 19700, 19750 and 19800 as effective resistance.</a:t>
            </a:r>
            <a:endParaRPr dirty="0"/>
          </a:p>
          <a:p>
            <a:r>
              <a:rPr dirty="0"/>
              <a:t>Final 45 mins Sentiment:</a:t>
            </a:r>
            <a:r>
              <a:rPr lang="en-US" dirty="0"/>
              <a:t> Mild bullish on the call side due to small short covering and bearish on the put side.</a:t>
            </a:r>
            <a:endParaRPr dirty="0"/>
          </a:p>
          <a:p>
            <a:r>
              <a:rPr dirty="0"/>
              <a:t>My Vote:</a:t>
            </a:r>
            <a:r>
              <a:rPr lang="en-US" dirty="0"/>
              <a:t> Bearish as majority data points are bearish in nature </a:t>
            </a:r>
            <a:endParaRPr dirty="0"/>
          </a:p>
          <a:p>
            <a:r>
              <a:rPr dirty="0"/>
              <a:t>Result:</a:t>
            </a:r>
            <a:r>
              <a:rPr lang="en-US" dirty="0"/>
              <a:t> bearish</a:t>
            </a:r>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Call Side Conclusion 02-08-2023</a:t>
            </a:r>
          </a:p>
        </p:txBody>
      </p:sp>
      <p:graphicFrame>
        <p:nvGraphicFramePr>
          <p:cNvPr id="3" name="Table 2"/>
          <p:cNvGraphicFramePr>
            <a:graphicFrameLocks noGrp="1"/>
          </p:cNvGraphicFramePr>
          <p:nvPr>
            <p:extLst>
              <p:ext uri="{D42A27DB-BD31-4B8C-83A1-F6EECF244321}">
                <p14:modId xmlns:p14="http://schemas.microsoft.com/office/powerpoint/2010/main" val="1692291749"/>
              </p:ext>
            </p:extLst>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CE_OI_03:33:55 PM</a:t>
                      </a:r>
                    </a:p>
                  </a:txBody>
                  <a:tcPr/>
                </a:tc>
                <a:tc>
                  <a:txBody>
                    <a:bodyPr/>
                    <a:lstStyle/>
                    <a:p>
                      <a:pPr>
                        <a:defRPr sz="1200"/>
                      </a:pPr>
                      <a:r>
                        <a:t>CE_LTP_03:33:55 PM</a:t>
                      </a:r>
                    </a:p>
                  </a:txBody>
                  <a:tcPr/>
                </a:tc>
                <a:tc>
                  <a:txBody>
                    <a:bodyPr/>
                    <a:lstStyle/>
                    <a:p>
                      <a:pPr>
                        <a:defRPr sz="1200"/>
                      </a:pPr>
                      <a:r>
                        <a:t>CE_OI_09:37:35 AM</a:t>
                      </a:r>
                    </a:p>
                  </a:txBody>
                  <a:tcPr/>
                </a:tc>
                <a:tc>
                  <a:txBody>
                    <a:bodyPr/>
                    <a:lstStyle/>
                    <a:p>
                      <a:pPr>
                        <a:defRPr sz="1200"/>
                      </a:pPr>
                      <a:r>
                        <a:t>CE_LTP_09:37:35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Conclusion_Call_side</a:t>
                      </a:r>
                    </a:p>
                  </a:txBody>
                  <a:tcPr/>
                </a:tc>
                <a:extLst>
                  <a:ext uri="{0D108BD9-81ED-4DB2-BD59-A6C34878D82A}">
                    <a16:rowId xmlns:a16="http://schemas.microsoft.com/office/drawing/2014/main" val="10000"/>
                  </a:ext>
                </a:extLst>
              </a:tr>
              <a:tr h="130628">
                <a:tc>
                  <a:txBody>
                    <a:bodyPr/>
                    <a:lstStyle/>
                    <a:p>
                      <a:pPr>
                        <a:defRPr sz="1000"/>
                      </a:pPr>
                      <a:r>
                        <a:t>19250</a:t>
                      </a:r>
                    </a:p>
                  </a:txBody>
                  <a:tcPr/>
                </a:tc>
                <a:tc>
                  <a:txBody>
                    <a:bodyPr/>
                    <a:lstStyle/>
                    <a:p>
                      <a:pPr>
                        <a:defRPr sz="1000"/>
                      </a:pPr>
                      <a:r>
                        <a:t>706</a:t>
                      </a:r>
                    </a:p>
                  </a:txBody>
                  <a:tcPr/>
                </a:tc>
                <a:tc>
                  <a:txBody>
                    <a:bodyPr/>
                    <a:lstStyle/>
                    <a:p>
                      <a:pPr>
                        <a:defRPr sz="1000"/>
                      </a:pPr>
                      <a:r>
                        <a:t>266.4</a:t>
                      </a:r>
                    </a:p>
                  </a:txBody>
                  <a:tcPr/>
                </a:tc>
                <a:tc>
                  <a:txBody>
                    <a:bodyPr/>
                    <a:lstStyle/>
                    <a:p>
                      <a:pPr>
                        <a:defRPr sz="1000"/>
                      </a:pPr>
                      <a:r>
                        <a:t>221</a:t>
                      </a:r>
                    </a:p>
                  </a:txBody>
                  <a:tcPr/>
                </a:tc>
                <a:tc>
                  <a:txBody>
                    <a:bodyPr/>
                    <a:lstStyle/>
                    <a:p>
                      <a:pPr>
                        <a:defRPr sz="1000"/>
                      </a:pPr>
                      <a:r>
                        <a:t>384.8</a:t>
                      </a:r>
                    </a:p>
                  </a:txBody>
                  <a:tcPr/>
                </a:tc>
                <a:tc>
                  <a:txBody>
                    <a:bodyPr/>
                    <a:lstStyle/>
                    <a:p>
                      <a:pPr>
                        <a:defRPr sz="1000"/>
                      </a:pPr>
                      <a:r>
                        <a:t>485</a:t>
                      </a:r>
                    </a:p>
                  </a:txBody>
                  <a:tcPr/>
                </a:tc>
                <a:tc>
                  <a:txBody>
                    <a:bodyPr/>
                    <a:lstStyle/>
                    <a:p>
                      <a:pPr>
                        <a:defRPr sz="1000"/>
                      </a:pPr>
                      <a:r>
                        <a:t>-118.4</a:t>
                      </a:r>
                    </a:p>
                  </a:txBody>
                  <a:tcPr/>
                </a:tc>
                <a:tc>
                  <a:txBody>
                    <a:bodyPr/>
                    <a:lstStyle/>
                    <a:p>
                      <a:pPr>
                        <a:defRPr sz="1000"/>
                      </a:pPr>
                      <a:r>
                        <a:t>Shot Buildup</a:t>
                      </a:r>
                    </a:p>
                  </a:txBody>
                  <a:tcPr/>
                </a:tc>
                <a:extLst>
                  <a:ext uri="{0D108BD9-81ED-4DB2-BD59-A6C34878D82A}">
                    <a16:rowId xmlns:a16="http://schemas.microsoft.com/office/drawing/2014/main" val="10001"/>
                  </a:ext>
                </a:extLst>
              </a:tr>
              <a:tr h="130628">
                <a:tc>
                  <a:txBody>
                    <a:bodyPr/>
                    <a:lstStyle/>
                    <a:p>
                      <a:pPr>
                        <a:defRPr sz="1000"/>
                      </a:pPr>
                      <a:r>
                        <a:t>19300</a:t>
                      </a:r>
                    </a:p>
                  </a:txBody>
                  <a:tcPr/>
                </a:tc>
                <a:tc>
                  <a:txBody>
                    <a:bodyPr/>
                    <a:lstStyle/>
                    <a:p>
                      <a:pPr>
                        <a:defRPr sz="1000"/>
                      </a:pPr>
                      <a:r>
                        <a:t>5845</a:t>
                      </a:r>
                    </a:p>
                  </a:txBody>
                  <a:tcPr/>
                </a:tc>
                <a:tc>
                  <a:txBody>
                    <a:bodyPr/>
                    <a:lstStyle/>
                    <a:p>
                      <a:pPr>
                        <a:defRPr sz="1000"/>
                      </a:pPr>
                      <a:r>
                        <a:t>221.15</a:t>
                      </a:r>
                    </a:p>
                  </a:txBody>
                  <a:tcPr/>
                </a:tc>
                <a:tc>
                  <a:txBody>
                    <a:bodyPr/>
                    <a:lstStyle/>
                    <a:p>
                      <a:pPr>
                        <a:defRPr sz="1000"/>
                      </a:pPr>
                      <a:r>
                        <a:t>1764</a:t>
                      </a:r>
                    </a:p>
                  </a:txBody>
                  <a:tcPr/>
                </a:tc>
                <a:tc>
                  <a:txBody>
                    <a:bodyPr/>
                    <a:lstStyle/>
                    <a:p>
                      <a:pPr>
                        <a:defRPr sz="1000"/>
                      </a:pPr>
                      <a:r>
                        <a:t>336.65</a:t>
                      </a:r>
                    </a:p>
                  </a:txBody>
                  <a:tcPr/>
                </a:tc>
                <a:tc>
                  <a:txBody>
                    <a:bodyPr/>
                    <a:lstStyle/>
                    <a:p>
                      <a:pPr>
                        <a:defRPr sz="1000"/>
                      </a:pPr>
                      <a:r>
                        <a:t>4081</a:t>
                      </a:r>
                    </a:p>
                  </a:txBody>
                  <a:tcPr/>
                </a:tc>
                <a:tc>
                  <a:txBody>
                    <a:bodyPr/>
                    <a:lstStyle/>
                    <a:p>
                      <a:pPr>
                        <a:defRPr sz="1000"/>
                      </a:pPr>
                      <a:r>
                        <a:t>-115.5</a:t>
                      </a:r>
                    </a:p>
                  </a:txBody>
                  <a:tcPr/>
                </a:tc>
                <a:tc>
                  <a:txBody>
                    <a:bodyPr/>
                    <a:lstStyle/>
                    <a:p>
                      <a:pPr>
                        <a:defRPr sz="1000"/>
                      </a:pPr>
                      <a:r>
                        <a:t>Shot Buildup</a:t>
                      </a:r>
                    </a:p>
                  </a:txBody>
                  <a:tcPr/>
                </a:tc>
                <a:extLst>
                  <a:ext uri="{0D108BD9-81ED-4DB2-BD59-A6C34878D82A}">
                    <a16:rowId xmlns:a16="http://schemas.microsoft.com/office/drawing/2014/main" val="10002"/>
                  </a:ext>
                </a:extLst>
              </a:tr>
              <a:tr h="130628">
                <a:tc>
                  <a:txBody>
                    <a:bodyPr/>
                    <a:lstStyle/>
                    <a:p>
                      <a:pPr>
                        <a:defRPr sz="1000"/>
                      </a:pPr>
                      <a:r>
                        <a:t>19350</a:t>
                      </a:r>
                    </a:p>
                  </a:txBody>
                  <a:tcPr/>
                </a:tc>
                <a:tc>
                  <a:txBody>
                    <a:bodyPr/>
                    <a:lstStyle/>
                    <a:p>
                      <a:pPr>
                        <a:defRPr sz="1000"/>
                      </a:pPr>
                      <a:r>
                        <a:t>3962</a:t>
                      </a:r>
                    </a:p>
                  </a:txBody>
                  <a:tcPr/>
                </a:tc>
                <a:tc>
                  <a:txBody>
                    <a:bodyPr/>
                    <a:lstStyle/>
                    <a:p>
                      <a:pPr>
                        <a:defRPr sz="1000"/>
                      </a:pPr>
                      <a:r>
                        <a:t>173.4</a:t>
                      </a:r>
                    </a:p>
                  </a:txBody>
                  <a:tcPr/>
                </a:tc>
                <a:tc>
                  <a:txBody>
                    <a:bodyPr/>
                    <a:lstStyle/>
                    <a:p>
                      <a:pPr>
                        <a:defRPr sz="1000"/>
                      </a:pPr>
                      <a:r>
                        <a:t>852</a:t>
                      </a:r>
                    </a:p>
                  </a:txBody>
                  <a:tcPr/>
                </a:tc>
                <a:tc>
                  <a:txBody>
                    <a:bodyPr/>
                    <a:lstStyle/>
                    <a:p>
                      <a:pPr>
                        <a:defRPr sz="1000"/>
                      </a:pPr>
                      <a:r>
                        <a:t>286.65</a:t>
                      </a:r>
                    </a:p>
                  </a:txBody>
                  <a:tcPr/>
                </a:tc>
                <a:tc>
                  <a:txBody>
                    <a:bodyPr/>
                    <a:lstStyle/>
                    <a:p>
                      <a:pPr>
                        <a:defRPr sz="1000"/>
                      </a:pPr>
                      <a:r>
                        <a:t>3110</a:t>
                      </a:r>
                    </a:p>
                  </a:txBody>
                  <a:tcPr/>
                </a:tc>
                <a:tc>
                  <a:txBody>
                    <a:bodyPr/>
                    <a:lstStyle/>
                    <a:p>
                      <a:pPr>
                        <a:defRPr sz="1000"/>
                      </a:pPr>
                      <a:r>
                        <a:t>-113.25</a:t>
                      </a:r>
                    </a:p>
                  </a:txBody>
                  <a:tcPr/>
                </a:tc>
                <a:tc>
                  <a:txBody>
                    <a:bodyPr/>
                    <a:lstStyle/>
                    <a:p>
                      <a:pPr>
                        <a:defRPr sz="1000"/>
                      </a:pPr>
                      <a:r>
                        <a:t>Shot Buildup</a:t>
                      </a:r>
                    </a:p>
                  </a:txBody>
                  <a:tcPr/>
                </a:tc>
                <a:extLst>
                  <a:ext uri="{0D108BD9-81ED-4DB2-BD59-A6C34878D82A}">
                    <a16:rowId xmlns:a16="http://schemas.microsoft.com/office/drawing/2014/main" val="10003"/>
                  </a:ext>
                </a:extLst>
              </a:tr>
              <a:tr h="130628">
                <a:tc>
                  <a:txBody>
                    <a:bodyPr/>
                    <a:lstStyle/>
                    <a:p>
                      <a:pPr>
                        <a:defRPr sz="1000"/>
                      </a:pPr>
                      <a:r>
                        <a:t>19400</a:t>
                      </a:r>
                    </a:p>
                  </a:txBody>
                  <a:tcPr/>
                </a:tc>
                <a:tc>
                  <a:txBody>
                    <a:bodyPr/>
                    <a:lstStyle/>
                    <a:p>
                      <a:pPr>
                        <a:defRPr sz="1000"/>
                      </a:pPr>
                      <a:r>
                        <a:t>26290</a:t>
                      </a:r>
                    </a:p>
                  </a:txBody>
                  <a:tcPr/>
                </a:tc>
                <a:tc>
                  <a:txBody>
                    <a:bodyPr/>
                    <a:lstStyle/>
                    <a:p>
                      <a:pPr>
                        <a:defRPr sz="1000"/>
                      </a:pPr>
                      <a:r>
                        <a:t>130.0</a:t>
                      </a:r>
                    </a:p>
                  </a:txBody>
                  <a:tcPr/>
                </a:tc>
                <a:tc>
                  <a:txBody>
                    <a:bodyPr/>
                    <a:lstStyle/>
                    <a:p>
                      <a:pPr>
                        <a:defRPr sz="1000"/>
                      </a:pPr>
                      <a:r>
                        <a:t>7316</a:t>
                      </a:r>
                    </a:p>
                  </a:txBody>
                  <a:tcPr/>
                </a:tc>
                <a:tc>
                  <a:txBody>
                    <a:bodyPr/>
                    <a:lstStyle/>
                    <a:p>
                      <a:pPr>
                        <a:defRPr sz="1000"/>
                      </a:pPr>
                      <a:r>
                        <a:t>240.7</a:t>
                      </a:r>
                    </a:p>
                  </a:txBody>
                  <a:tcPr/>
                </a:tc>
                <a:tc>
                  <a:txBody>
                    <a:bodyPr/>
                    <a:lstStyle/>
                    <a:p>
                      <a:pPr>
                        <a:defRPr sz="1000"/>
                      </a:pPr>
                      <a:r>
                        <a:t>18974</a:t>
                      </a:r>
                    </a:p>
                  </a:txBody>
                  <a:tcPr/>
                </a:tc>
                <a:tc>
                  <a:txBody>
                    <a:bodyPr/>
                    <a:lstStyle/>
                    <a:p>
                      <a:pPr>
                        <a:defRPr sz="1000"/>
                      </a:pPr>
                      <a:r>
                        <a:t>-110.7</a:t>
                      </a:r>
                    </a:p>
                  </a:txBody>
                  <a:tcPr/>
                </a:tc>
                <a:tc>
                  <a:txBody>
                    <a:bodyPr/>
                    <a:lstStyle/>
                    <a:p>
                      <a:pPr>
                        <a:defRPr sz="1000"/>
                      </a:pPr>
                      <a:r>
                        <a:t>Shot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19450</a:t>
                      </a:r>
                    </a:p>
                  </a:txBody>
                  <a:tcPr/>
                </a:tc>
                <a:tc>
                  <a:txBody>
                    <a:bodyPr/>
                    <a:lstStyle/>
                    <a:p>
                      <a:pPr>
                        <a:defRPr sz="1000"/>
                      </a:pPr>
                      <a:r>
                        <a:rPr dirty="0">
                          <a:highlight>
                            <a:srgbClr val="FFFF00"/>
                          </a:highlight>
                        </a:rPr>
                        <a:t>29875</a:t>
                      </a:r>
                    </a:p>
                  </a:txBody>
                  <a:tcPr/>
                </a:tc>
                <a:tc>
                  <a:txBody>
                    <a:bodyPr/>
                    <a:lstStyle/>
                    <a:p>
                      <a:pPr>
                        <a:defRPr sz="1000"/>
                      </a:pPr>
                      <a:r>
                        <a:rPr dirty="0">
                          <a:highlight>
                            <a:srgbClr val="FFFF00"/>
                          </a:highlight>
                        </a:rPr>
                        <a:t>92.95</a:t>
                      </a:r>
                    </a:p>
                  </a:txBody>
                  <a:tcPr/>
                </a:tc>
                <a:tc>
                  <a:txBody>
                    <a:bodyPr/>
                    <a:lstStyle/>
                    <a:p>
                      <a:pPr>
                        <a:defRPr sz="1000"/>
                      </a:pPr>
                      <a:r>
                        <a:rPr dirty="0">
                          <a:highlight>
                            <a:srgbClr val="FFFF00"/>
                          </a:highlight>
                        </a:rPr>
                        <a:t>2631</a:t>
                      </a:r>
                    </a:p>
                  </a:txBody>
                  <a:tcPr/>
                </a:tc>
                <a:tc>
                  <a:txBody>
                    <a:bodyPr/>
                    <a:lstStyle/>
                    <a:p>
                      <a:pPr>
                        <a:defRPr sz="1000"/>
                      </a:pPr>
                      <a:r>
                        <a:rPr>
                          <a:highlight>
                            <a:srgbClr val="FFFF00"/>
                          </a:highlight>
                        </a:rPr>
                        <a:t>194.05</a:t>
                      </a:r>
                    </a:p>
                  </a:txBody>
                  <a:tcPr/>
                </a:tc>
                <a:tc>
                  <a:txBody>
                    <a:bodyPr/>
                    <a:lstStyle/>
                    <a:p>
                      <a:pPr>
                        <a:defRPr sz="1000"/>
                      </a:pPr>
                      <a:r>
                        <a:rPr>
                          <a:highlight>
                            <a:srgbClr val="FFFF00"/>
                          </a:highlight>
                        </a:rPr>
                        <a:t>27244</a:t>
                      </a:r>
                    </a:p>
                  </a:txBody>
                  <a:tcPr/>
                </a:tc>
                <a:tc>
                  <a:txBody>
                    <a:bodyPr/>
                    <a:lstStyle/>
                    <a:p>
                      <a:pPr>
                        <a:defRPr sz="1000"/>
                      </a:pPr>
                      <a:r>
                        <a:rPr>
                          <a:highlight>
                            <a:srgbClr val="FFFF00"/>
                          </a:highlight>
                        </a:rPr>
                        <a:t>-101.1</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19500</a:t>
                      </a:r>
                    </a:p>
                  </a:txBody>
                  <a:tcPr/>
                </a:tc>
                <a:tc>
                  <a:txBody>
                    <a:bodyPr/>
                    <a:lstStyle/>
                    <a:p>
                      <a:pPr>
                        <a:defRPr sz="1000"/>
                      </a:pPr>
                      <a:r>
                        <a:rPr>
                          <a:highlight>
                            <a:srgbClr val="FFFF00"/>
                          </a:highlight>
                        </a:rPr>
                        <a:t>159953</a:t>
                      </a:r>
                    </a:p>
                  </a:txBody>
                  <a:tcPr/>
                </a:tc>
                <a:tc>
                  <a:txBody>
                    <a:bodyPr/>
                    <a:lstStyle/>
                    <a:p>
                      <a:pPr>
                        <a:defRPr sz="1000"/>
                      </a:pPr>
                      <a:r>
                        <a:rPr>
                          <a:highlight>
                            <a:srgbClr val="FFFF00"/>
                          </a:highlight>
                        </a:rPr>
                        <a:t>62.3</a:t>
                      </a:r>
                    </a:p>
                  </a:txBody>
                  <a:tcPr/>
                </a:tc>
                <a:tc>
                  <a:txBody>
                    <a:bodyPr/>
                    <a:lstStyle/>
                    <a:p>
                      <a:pPr>
                        <a:defRPr sz="1000"/>
                      </a:pPr>
                      <a:r>
                        <a:rPr>
                          <a:highlight>
                            <a:srgbClr val="FFFF00"/>
                          </a:highlight>
                        </a:rPr>
                        <a:t>28001</a:t>
                      </a:r>
                    </a:p>
                  </a:txBody>
                  <a:tcPr/>
                </a:tc>
                <a:tc>
                  <a:txBody>
                    <a:bodyPr/>
                    <a:lstStyle/>
                    <a:p>
                      <a:pPr>
                        <a:defRPr sz="1000"/>
                      </a:pPr>
                      <a:r>
                        <a:rPr dirty="0">
                          <a:highlight>
                            <a:srgbClr val="FFFF00"/>
                          </a:highlight>
                        </a:rPr>
                        <a:t>150.65</a:t>
                      </a:r>
                    </a:p>
                  </a:txBody>
                  <a:tcPr/>
                </a:tc>
                <a:tc>
                  <a:txBody>
                    <a:bodyPr/>
                    <a:lstStyle/>
                    <a:p>
                      <a:pPr>
                        <a:defRPr sz="1000"/>
                      </a:pPr>
                      <a:r>
                        <a:rPr dirty="0">
                          <a:highlight>
                            <a:srgbClr val="FFFF00"/>
                          </a:highlight>
                        </a:rPr>
                        <a:t>131952</a:t>
                      </a:r>
                    </a:p>
                  </a:txBody>
                  <a:tcPr/>
                </a:tc>
                <a:tc>
                  <a:txBody>
                    <a:bodyPr/>
                    <a:lstStyle/>
                    <a:p>
                      <a:pPr>
                        <a:defRPr sz="1000"/>
                      </a:pPr>
                      <a:r>
                        <a:rPr dirty="0">
                          <a:highlight>
                            <a:srgbClr val="FFFF00"/>
                          </a:highlight>
                        </a:rPr>
                        <a:t>-88.35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19550</a:t>
                      </a:r>
                    </a:p>
                  </a:txBody>
                  <a:tcPr/>
                </a:tc>
                <a:tc>
                  <a:txBody>
                    <a:bodyPr/>
                    <a:lstStyle/>
                    <a:p>
                      <a:pPr>
                        <a:defRPr sz="1000"/>
                      </a:pPr>
                      <a:r>
                        <a:rPr>
                          <a:highlight>
                            <a:srgbClr val="FFFF00"/>
                          </a:highlight>
                        </a:rPr>
                        <a:t>101703</a:t>
                      </a:r>
                    </a:p>
                  </a:txBody>
                  <a:tcPr/>
                </a:tc>
                <a:tc>
                  <a:txBody>
                    <a:bodyPr/>
                    <a:lstStyle/>
                    <a:p>
                      <a:pPr>
                        <a:defRPr sz="1000"/>
                      </a:pPr>
                      <a:r>
                        <a:rPr>
                          <a:highlight>
                            <a:srgbClr val="FFFF00"/>
                          </a:highlight>
                        </a:rPr>
                        <a:t>39.2</a:t>
                      </a:r>
                    </a:p>
                  </a:txBody>
                  <a:tcPr/>
                </a:tc>
                <a:tc>
                  <a:txBody>
                    <a:bodyPr/>
                    <a:lstStyle/>
                    <a:p>
                      <a:pPr>
                        <a:defRPr sz="1000"/>
                      </a:pPr>
                      <a:r>
                        <a:rPr>
                          <a:highlight>
                            <a:srgbClr val="FFFF00"/>
                          </a:highlight>
                        </a:rPr>
                        <a:t>19342</a:t>
                      </a:r>
                    </a:p>
                  </a:txBody>
                  <a:tcPr/>
                </a:tc>
                <a:tc>
                  <a:txBody>
                    <a:bodyPr/>
                    <a:lstStyle/>
                    <a:p>
                      <a:pPr>
                        <a:defRPr sz="1000"/>
                      </a:pPr>
                      <a:r>
                        <a:rPr>
                          <a:highlight>
                            <a:srgbClr val="FFFF00"/>
                          </a:highlight>
                        </a:rPr>
                        <a:t>108.1</a:t>
                      </a:r>
                    </a:p>
                  </a:txBody>
                  <a:tcPr/>
                </a:tc>
                <a:tc>
                  <a:txBody>
                    <a:bodyPr/>
                    <a:lstStyle/>
                    <a:p>
                      <a:pPr>
                        <a:defRPr sz="1000"/>
                      </a:pPr>
                      <a:r>
                        <a:rPr>
                          <a:highlight>
                            <a:srgbClr val="FFFF00"/>
                          </a:highlight>
                        </a:rPr>
                        <a:t>82361</a:t>
                      </a:r>
                    </a:p>
                  </a:txBody>
                  <a:tcPr/>
                </a:tc>
                <a:tc>
                  <a:txBody>
                    <a:bodyPr/>
                    <a:lstStyle/>
                    <a:p>
                      <a:pPr>
                        <a:defRPr sz="1000"/>
                      </a:pPr>
                      <a:r>
                        <a:rPr>
                          <a:highlight>
                            <a:srgbClr val="FFFF00"/>
                          </a:highlight>
                        </a:rPr>
                        <a:t>-68.9</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19600</a:t>
                      </a:r>
                    </a:p>
                  </a:txBody>
                  <a:tcPr/>
                </a:tc>
                <a:tc>
                  <a:txBody>
                    <a:bodyPr/>
                    <a:lstStyle/>
                    <a:p>
                      <a:pPr>
                        <a:defRPr sz="1000"/>
                      </a:pPr>
                      <a:r>
                        <a:rPr>
                          <a:highlight>
                            <a:srgbClr val="FFFF00"/>
                          </a:highlight>
                        </a:rPr>
                        <a:t>257055</a:t>
                      </a:r>
                    </a:p>
                  </a:txBody>
                  <a:tcPr/>
                </a:tc>
                <a:tc>
                  <a:txBody>
                    <a:bodyPr/>
                    <a:lstStyle/>
                    <a:p>
                      <a:pPr>
                        <a:defRPr sz="1000"/>
                      </a:pPr>
                      <a:r>
                        <a:rPr>
                          <a:highlight>
                            <a:srgbClr val="FFFF00"/>
                          </a:highlight>
                        </a:rPr>
                        <a:t>22.9</a:t>
                      </a:r>
                    </a:p>
                  </a:txBody>
                  <a:tcPr/>
                </a:tc>
                <a:tc>
                  <a:txBody>
                    <a:bodyPr/>
                    <a:lstStyle/>
                    <a:p>
                      <a:pPr>
                        <a:defRPr sz="1000"/>
                      </a:pPr>
                      <a:r>
                        <a:rPr>
                          <a:highlight>
                            <a:srgbClr val="FFFF00"/>
                          </a:highlight>
                        </a:rPr>
                        <a:t>116262</a:t>
                      </a:r>
                    </a:p>
                  </a:txBody>
                  <a:tcPr/>
                </a:tc>
                <a:tc>
                  <a:txBody>
                    <a:bodyPr/>
                    <a:lstStyle/>
                    <a:p>
                      <a:pPr>
                        <a:defRPr sz="1000"/>
                      </a:pPr>
                      <a:r>
                        <a:rPr>
                          <a:highlight>
                            <a:srgbClr val="FFFF00"/>
                          </a:highlight>
                        </a:rPr>
                        <a:t>75.15</a:t>
                      </a:r>
                    </a:p>
                  </a:txBody>
                  <a:tcPr/>
                </a:tc>
                <a:tc>
                  <a:txBody>
                    <a:bodyPr/>
                    <a:lstStyle/>
                    <a:p>
                      <a:pPr>
                        <a:defRPr sz="1000"/>
                      </a:pPr>
                      <a:r>
                        <a:rPr>
                          <a:highlight>
                            <a:srgbClr val="FFFF00"/>
                          </a:highlight>
                        </a:rPr>
                        <a:t>140793</a:t>
                      </a:r>
                    </a:p>
                  </a:txBody>
                  <a:tcPr/>
                </a:tc>
                <a:tc>
                  <a:txBody>
                    <a:bodyPr/>
                    <a:lstStyle/>
                    <a:p>
                      <a:pPr>
                        <a:defRPr sz="1000"/>
                      </a:pPr>
                      <a:r>
                        <a:rPr>
                          <a:highlight>
                            <a:srgbClr val="FFFF00"/>
                          </a:highlight>
                        </a:rPr>
                        <a:t>-52.25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8"/>
                  </a:ext>
                </a:extLst>
              </a:tr>
              <a:tr h="130628">
                <a:tc>
                  <a:txBody>
                    <a:bodyPr/>
                    <a:lstStyle/>
                    <a:p>
                      <a:pPr>
                        <a:defRPr sz="1000"/>
                      </a:pPr>
                      <a:r>
                        <a:t>19650</a:t>
                      </a:r>
                    </a:p>
                  </a:txBody>
                  <a:tcPr/>
                </a:tc>
                <a:tc>
                  <a:txBody>
                    <a:bodyPr/>
                    <a:lstStyle/>
                    <a:p>
                      <a:pPr>
                        <a:defRPr sz="1000"/>
                      </a:pPr>
                      <a:r>
                        <a:t>196656</a:t>
                      </a:r>
                    </a:p>
                  </a:txBody>
                  <a:tcPr/>
                </a:tc>
                <a:tc>
                  <a:txBody>
                    <a:bodyPr/>
                    <a:lstStyle/>
                    <a:p>
                      <a:pPr>
                        <a:defRPr sz="1000"/>
                      </a:pPr>
                      <a:r>
                        <a:t>12.9</a:t>
                      </a:r>
                    </a:p>
                  </a:txBody>
                  <a:tcPr/>
                </a:tc>
                <a:tc>
                  <a:txBody>
                    <a:bodyPr/>
                    <a:lstStyle/>
                    <a:p>
                      <a:pPr>
                        <a:defRPr sz="1000"/>
                      </a:pPr>
                      <a:r>
                        <a:t>164471</a:t>
                      </a:r>
                    </a:p>
                  </a:txBody>
                  <a:tcPr/>
                </a:tc>
                <a:tc>
                  <a:txBody>
                    <a:bodyPr/>
                    <a:lstStyle/>
                    <a:p>
                      <a:pPr>
                        <a:defRPr sz="1000"/>
                      </a:pPr>
                      <a:r>
                        <a:t>50.65</a:t>
                      </a:r>
                    </a:p>
                  </a:txBody>
                  <a:tcPr/>
                </a:tc>
                <a:tc>
                  <a:txBody>
                    <a:bodyPr/>
                    <a:lstStyle/>
                    <a:p>
                      <a:pPr>
                        <a:defRPr sz="1000"/>
                      </a:pPr>
                      <a:r>
                        <a:t>32185</a:t>
                      </a:r>
                    </a:p>
                  </a:txBody>
                  <a:tcPr/>
                </a:tc>
                <a:tc>
                  <a:txBody>
                    <a:bodyPr/>
                    <a:lstStyle/>
                    <a:p>
                      <a:pPr>
                        <a:defRPr sz="1000"/>
                      </a:pPr>
                      <a:r>
                        <a:t>-37.75</a:t>
                      </a:r>
                    </a:p>
                  </a:txBody>
                  <a:tcPr/>
                </a:tc>
                <a:tc>
                  <a:txBody>
                    <a:bodyPr/>
                    <a:lstStyle/>
                    <a:p>
                      <a:pPr>
                        <a:defRPr sz="1000"/>
                      </a:pPr>
                      <a:r>
                        <a:t>Shot Buildup</a:t>
                      </a:r>
                    </a:p>
                  </a:txBody>
                  <a:tcPr/>
                </a:tc>
                <a:extLst>
                  <a:ext uri="{0D108BD9-81ED-4DB2-BD59-A6C34878D82A}">
                    <a16:rowId xmlns:a16="http://schemas.microsoft.com/office/drawing/2014/main" val="10009"/>
                  </a:ext>
                </a:extLst>
              </a:tr>
              <a:tr h="130628">
                <a:tc>
                  <a:txBody>
                    <a:bodyPr/>
                    <a:lstStyle/>
                    <a:p>
                      <a:pPr>
                        <a:defRPr sz="1000"/>
                      </a:pPr>
                      <a:r>
                        <a:t>19700</a:t>
                      </a:r>
                    </a:p>
                  </a:txBody>
                  <a:tcPr/>
                </a:tc>
                <a:tc>
                  <a:txBody>
                    <a:bodyPr/>
                    <a:lstStyle/>
                    <a:p>
                      <a:pPr>
                        <a:defRPr sz="1000"/>
                      </a:pPr>
                      <a:r>
                        <a:t>266445</a:t>
                      </a:r>
                    </a:p>
                  </a:txBody>
                  <a:tcPr/>
                </a:tc>
                <a:tc>
                  <a:txBody>
                    <a:bodyPr/>
                    <a:lstStyle/>
                    <a:p>
                      <a:pPr>
                        <a:defRPr sz="1000"/>
                      </a:pPr>
                      <a:r>
                        <a:t>7.15</a:t>
                      </a:r>
                    </a:p>
                  </a:txBody>
                  <a:tcPr/>
                </a:tc>
                <a:tc>
                  <a:txBody>
                    <a:bodyPr/>
                    <a:lstStyle/>
                    <a:p>
                      <a:pPr>
                        <a:defRPr sz="1000"/>
                      </a:pPr>
                      <a:r>
                        <a:t>315916</a:t>
                      </a:r>
                    </a:p>
                  </a:txBody>
                  <a:tcPr/>
                </a:tc>
                <a:tc>
                  <a:txBody>
                    <a:bodyPr/>
                    <a:lstStyle/>
                    <a:p>
                      <a:pPr>
                        <a:defRPr sz="1000"/>
                      </a:pPr>
                      <a:r>
                        <a:t>31.45</a:t>
                      </a:r>
                    </a:p>
                  </a:txBody>
                  <a:tcPr/>
                </a:tc>
                <a:tc>
                  <a:txBody>
                    <a:bodyPr/>
                    <a:lstStyle/>
                    <a:p>
                      <a:pPr>
                        <a:defRPr sz="1000"/>
                      </a:pPr>
                      <a:r>
                        <a:t>-49471</a:t>
                      </a:r>
                    </a:p>
                  </a:txBody>
                  <a:tcPr/>
                </a:tc>
                <a:tc>
                  <a:txBody>
                    <a:bodyPr/>
                    <a:lstStyle/>
                    <a:p>
                      <a:pPr>
                        <a:defRPr sz="1000"/>
                      </a:pPr>
                      <a:r>
                        <a:t>-24.3</a:t>
                      </a:r>
                    </a:p>
                  </a:txBody>
                  <a:tcPr/>
                </a:tc>
                <a:tc>
                  <a:txBody>
                    <a:bodyPr/>
                    <a:lstStyle/>
                    <a:p>
                      <a:pPr>
                        <a:defRPr sz="1000"/>
                      </a:pPr>
                      <a:r>
                        <a:t>Long Covering</a:t>
                      </a:r>
                    </a:p>
                  </a:txBody>
                  <a:tcPr/>
                </a:tc>
                <a:extLst>
                  <a:ext uri="{0D108BD9-81ED-4DB2-BD59-A6C34878D82A}">
                    <a16:rowId xmlns:a16="http://schemas.microsoft.com/office/drawing/2014/main" val="10010"/>
                  </a:ext>
                </a:extLst>
              </a:tr>
              <a:tr h="130628">
                <a:tc>
                  <a:txBody>
                    <a:bodyPr/>
                    <a:lstStyle/>
                    <a:p>
                      <a:pPr>
                        <a:defRPr sz="1000"/>
                      </a:pPr>
                      <a:r>
                        <a:t>19750</a:t>
                      </a:r>
                    </a:p>
                  </a:txBody>
                  <a:tcPr/>
                </a:tc>
                <a:tc>
                  <a:txBody>
                    <a:bodyPr/>
                    <a:lstStyle/>
                    <a:p>
                      <a:pPr>
                        <a:defRPr sz="1000"/>
                      </a:pPr>
                      <a:r>
                        <a:t>207280</a:t>
                      </a:r>
                    </a:p>
                  </a:txBody>
                  <a:tcPr/>
                </a:tc>
                <a:tc>
                  <a:txBody>
                    <a:bodyPr/>
                    <a:lstStyle/>
                    <a:p>
                      <a:pPr>
                        <a:defRPr sz="1000"/>
                      </a:pPr>
                      <a:r>
                        <a:t>4.1</a:t>
                      </a:r>
                    </a:p>
                  </a:txBody>
                  <a:tcPr/>
                </a:tc>
                <a:tc>
                  <a:txBody>
                    <a:bodyPr/>
                    <a:lstStyle/>
                    <a:p>
                      <a:pPr>
                        <a:defRPr sz="1000"/>
                      </a:pPr>
                      <a:r>
                        <a:t>183472</a:t>
                      </a:r>
                    </a:p>
                  </a:txBody>
                  <a:tcPr/>
                </a:tc>
                <a:tc>
                  <a:txBody>
                    <a:bodyPr/>
                    <a:lstStyle/>
                    <a:p>
                      <a:pPr>
                        <a:defRPr sz="1000"/>
                      </a:pPr>
                      <a:r>
                        <a:t>18.95</a:t>
                      </a:r>
                    </a:p>
                  </a:txBody>
                  <a:tcPr/>
                </a:tc>
                <a:tc>
                  <a:txBody>
                    <a:bodyPr/>
                    <a:lstStyle/>
                    <a:p>
                      <a:pPr>
                        <a:defRPr sz="1000"/>
                      </a:pPr>
                      <a:r>
                        <a:t>23808</a:t>
                      </a:r>
                    </a:p>
                  </a:txBody>
                  <a:tcPr/>
                </a:tc>
                <a:tc>
                  <a:txBody>
                    <a:bodyPr/>
                    <a:lstStyle/>
                    <a:p>
                      <a:pPr>
                        <a:defRPr sz="1000"/>
                      </a:pPr>
                      <a:r>
                        <a:t>-14.85</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19800</a:t>
                      </a:r>
                    </a:p>
                  </a:txBody>
                  <a:tcPr/>
                </a:tc>
                <a:tc>
                  <a:txBody>
                    <a:bodyPr/>
                    <a:lstStyle/>
                    <a:p>
                      <a:pPr>
                        <a:defRPr sz="1000"/>
                      </a:pPr>
                      <a:r>
                        <a:t>277444</a:t>
                      </a:r>
                    </a:p>
                  </a:txBody>
                  <a:tcPr/>
                </a:tc>
                <a:tc>
                  <a:txBody>
                    <a:bodyPr/>
                    <a:lstStyle/>
                    <a:p>
                      <a:pPr>
                        <a:defRPr sz="1000"/>
                      </a:pPr>
                      <a:r>
                        <a:t>3.0</a:t>
                      </a:r>
                    </a:p>
                  </a:txBody>
                  <a:tcPr/>
                </a:tc>
                <a:tc>
                  <a:txBody>
                    <a:bodyPr/>
                    <a:lstStyle/>
                    <a:p>
                      <a:pPr>
                        <a:defRPr sz="1000"/>
                      </a:pPr>
                      <a:r>
                        <a:t>311590</a:t>
                      </a:r>
                    </a:p>
                  </a:txBody>
                  <a:tcPr/>
                </a:tc>
                <a:tc>
                  <a:txBody>
                    <a:bodyPr/>
                    <a:lstStyle/>
                    <a:p>
                      <a:pPr>
                        <a:defRPr sz="1000"/>
                      </a:pPr>
                      <a:r>
                        <a:t>11.2</a:t>
                      </a:r>
                    </a:p>
                  </a:txBody>
                  <a:tcPr/>
                </a:tc>
                <a:tc>
                  <a:txBody>
                    <a:bodyPr/>
                    <a:lstStyle/>
                    <a:p>
                      <a:pPr>
                        <a:defRPr sz="1000"/>
                      </a:pPr>
                      <a:r>
                        <a:t>-34146</a:t>
                      </a:r>
                    </a:p>
                  </a:txBody>
                  <a:tcPr/>
                </a:tc>
                <a:tc>
                  <a:txBody>
                    <a:bodyPr/>
                    <a:lstStyle/>
                    <a:p>
                      <a:pPr>
                        <a:defRPr sz="1000"/>
                      </a:pPr>
                      <a:r>
                        <a:t>-8.2</a:t>
                      </a:r>
                    </a:p>
                  </a:txBody>
                  <a:tcPr/>
                </a:tc>
                <a:tc>
                  <a:txBody>
                    <a:bodyPr/>
                    <a:lstStyle/>
                    <a:p>
                      <a:pPr>
                        <a:defRPr sz="1000"/>
                      </a:pPr>
                      <a:r>
                        <a:t>Long Covering</a:t>
                      </a:r>
                    </a:p>
                  </a:txBody>
                  <a:tcPr/>
                </a:tc>
                <a:extLst>
                  <a:ext uri="{0D108BD9-81ED-4DB2-BD59-A6C34878D82A}">
                    <a16:rowId xmlns:a16="http://schemas.microsoft.com/office/drawing/2014/main" val="10012"/>
                  </a:ext>
                </a:extLst>
              </a:tr>
              <a:tr h="130636">
                <a:tc>
                  <a:txBody>
                    <a:bodyPr/>
                    <a:lstStyle/>
                    <a:p>
                      <a:pPr>
                        <a:defRPr sz="1000"/>
                      </a:pPr>
                      <a:r>
                        <a:t>19850</a:t>
                      </a:r>
                    </a:p>
                  </a:txBody>
                  <a:tcPr/>
                </a:tc>
                <a:tc>
                  <a:txBody>
                    <a:bodyPr/>
                    <a:lstStyle/>
                    <a:p>
                      <a:pPr>
                        <a:defRPr sz="1000"/>
                      </a:pPr>
                      <a:r>
                        <a:t>131970</a:t>
                      </a:r>
                    </a:p>
                  </a:txBody>
                  <a:tcPr/>
                </a:tc>
                <a:tc>
                  <a:txBody>
                    <a:bodyPr/>
                    <a:lstStyle/>
                    <a:p>
                      <a:pPr>
                        <a:defRPr sz="1000"/>
                      </a:pPr>
                      <a:r>
                        <a:t>2.2</a:t>
                      </a:r>
                    </a:p>
                  </a:txBody>
                  <a:tcPr/>
                </a:tc>
                <a:tc>
                  <a:txBody>
                    <a:bodyPr/>
                    <a:lstStyle/>
                    <a:p>
                      <a:pPr>
                        <a:defRPr sz="1000"/>
                      </a:pPr>
                      <a:r>
                        <a:t>162842</a:t>
                      </a:r>
                    </a:p>
                  </a:txBody>
                  <a:tcPr/>
                </a:tc>
                <a:tc>
                  <a:txBody>
                    <a:bodyPr/>
                    <a:lstStyle/>
                    <a:p>
                      <a:pPr>
                        <a:defRPr sz="1000"/>
                      </a:pPr>
                      <a:r>
                        <a:t>6.45</a:t>
                      </a:r>
                    </a:p>
                  </a:txBody>
                  <a:tcPr/>
                </a:tc>
                <a:tc>
                  <a:txBody>
                    <a:bodyPr/>
                    <a:lstStyle/>
                    <a:p>
                      <a:pPr>
                        <a:defRPr sz="1000"/>
                      </a:pPr>
                      <a:r>
                        <a:t>-30872</a:t>
                      </a:r>
                    </a:p>
                  </a:txBody>
                  <a:tcPr/>
                </a:tc>
                <a:tc>
                  <a:txBody>
                    <a:bodyPr/>
                    <a:lstStyle/>
                    <a:p>
                      <a:pPr>
                        <a:defRPr sz="1000"/>
                      </a:pPr>
                      <a:r>
                        <a:t>-4.25</a:t>
                      </a:r>
                    </a:p>
                  </a:txBody>
                  <a:tcPr/>
                </a:tc>
                <a:tc>
                  <a:txBody>
                    <a:bodyPr/>
                    <a:lstStyle/>
                    <a:p>
                      <a:pPr>
                        <a:defRPr sz="1000"/>
                      </a:pPr>
                      <a:r>
                        <a:rPr dirty="0"/>
                        <a:t>Long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936E-4847-6C58-3293-7BCF0E431EAB}"/>
              </a:ext>
            </a:extLst>
          </p:cNvPr>
          <p:cNvSpPr>
            <a:spLocks noGrp="1"/>
          </p:cNvSpPr>
          <p:nvPr>
            <p:ph type="title"/>
          </p:nvPr>
        </p:nvSpPr>
        <p:spPr>
          <a:xfrm>
            <a:off x="838200" y="365126"/>
            <a:ext cx="10515600" cy="687820"/>
          </a:xfrm>
        </p:spPr>
        <p:txBody>
          <a:bodyPr>
            <a:normAutofit fontScale="90000"/>
          </a:bodyPr>
          <a:lstStyle/>
          <a:p>
            <a:r>
              <a:rPr lang="en-US" dirty="0"/>
              <a:t>Conclusion</a:t>
            </a:r>
            <a:endParaRPr lang="en-IN" dirty="0"/>
          </a:p>
        </p:txBody>
      </p:sp>
      <p:sp>
        <p:nvSpPr>
          <p:cNvPr id="4" name="TextBox 3">
            <a:extLst>
              <a:ext uri="{FF2B5EF4-FFF2-40B4-BE49-F238E27FC236}">
                <a16:creationId xmlns:a16="http://schemas.microsoft.com/office/drawing/2014/main" id="{BBF1BD69-E888-7B5A-6C83-EA33A1716EB9}"/>
              </a:ext>
            </a:extLst>
          </p:cNvPr>
          <p:cNvSpPr txBox="1"/>
          <p:nvPr/>
        </p:nvSpPr>
        <p:spPr>
          <a:xfrm>
            <a:off x="668594" y="1307690"/>
            <a:ext cx="109924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Bullish as at final 45 mins 18300 and 18400 saw shot covering even though the over all there is shot build up at these strike prices from the start of the day signifying change in view of the some sellers.</a:t>
            </a:r>
          </a:p>
          <a:p>
            <a:pPr marL="285750" indent="-285750">
              <a:buFont typeface="Arial" panose="020B0604020202020204" pitchFamily="34" charset="0"/>
              <a:buChar char="•"/>
            </a:pPr>
            <a:r>
              <a:rPr lang="en-US" dirty="0"/>
              <a:t>Long covering on the put side at all the higher strike price above 18300 both on final 45 mins and over all market signifying the bullish view next day</a:t>
            </a:r>
          </a:p>
          <a:p>
            <a:pPr marL="285750" indent="-285750">
              <a:buFont typeface="Arial" panose="020B0604020202020204" pitchFamily="34" charset="0"/>
              <a:buChar char="•"/>
            </a:pPr>
            <a:r>
              <a:rPr lang="en-US" dirty="0"/>
              <a:t>Vote is bullish View</a:t>
            </a:r>
          </a:p>
        </p:txBody>
      </p:sp>
    </p:spTree>
    <p:extLst>
      <p:ext uri="{BB962C8B-B14F-4D97-AF65-F5344CB8AC3E}">
        <p14:creationId xmlns:p14="http://schemas.microsoft.com/office/powerpoint/2010/main" val="35994250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Put Side Conclusion 02-08-2023</a:t>
            </a:r>
          </a:p>
        </p:txBody>
      </p:sp>
      <p:graphicFrame>
        <p:nvGraphicFramePr>
          <p:cNvPr id="3" name="Table 2"/>
          <p:cNvGraphicFramePr>
            <a:graphicFrameLocks noGrp="1"/>
          </p:cNvGraphicFramePr>
          <p:nvPr>
            <p:extLst>
              <p:ext uri="{D42A27DB-BD31-4B8C-83A1-F6EECF244321}">
                <p14:modId xmlns:p14="http://schemas.microsoft.com/office/powerpoint/2010/main" val="1276335046"/>
              </p:ext>
            </p:extLst>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PE_OI_03:33:55 PM</a:t>
                      </a:r>
                    </a:p>
                  </a:txBody>
                  <a:tcPr/>
                </a:tc>
                <a:tc>
                  <a:txBody>
                    <a:bodyPr/>
                    <a:lstStyle/>
                    <a:p>
                      <a:pPr>
                        <a:defRPr sz="1200"/>
                      </a:pPr>
                      <a:r>
                        <a:t>PE_LTP_03:33:55 PM</a:t>
                      </a:r>
                    </a:p>
                  </a:txBody>
                  <a:tcPr/>
                </a:tc>
                <a:tc>
                  <a:txBody>
                    <a:bodyPr/>
                    <a:lstStyle/>
                    <a:p>
                      <a:pPr>
                        <a:defRPr sz="1200"/>
                      </a:pPr>
                      <a:r>
                        <a:t>PE_OI_09:37:35 AM</a:t>
                      </a:r>
                    </a:p>
                  </a:txBody>
                  <a:tcPr/>
                </a:tc>
                <a:tc>
                  <a:txBody>
                    <a:bodyPr/>
                    <a:lstStyle/>
                    <a:p>
                      <a:pPr>
                        <a:defRPr sz="1200"/>
                      </a:pPr>
                      <a:r>
                        <a:t>PE_LTP_09:37:35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Conclusion_Put_side</a:t>
                      </a:r>
                    </a:p>
                  </a:txBody>
                  <a:tcPr/>
                </a:tc>
                <a:extLst>
                  <a:ext uri="{0D108BD9-81ED-4DB2-BD59-A6C34878D82A}">
                    <a16:rowId xmlns:a16="http://schemas.microsoft.com/office/drawing/2014/main" val="10000"/>
                  </a:ext>
                </a:extLst>
              </a:tr>
              <a:tr h="130628">
                <a:tc>
                  <a:txBody>
                    <a:bodyPr/>
                    <a:lstStyle/>
                    <a:p>
                      <a:pPr>
                        <a:defRPr sz="1000"/>
                      </a:pPr>
                      <a:r>
                        <a:t>19250</a:t>
                      </a:r>
                    </a:p>
                  </a:txBody>
                  <a:tcPr/>
                </a:tc>
                <a:tc>
                  <a:txBody>
                    <a:bodyPr/>
                    <a:lstStyle/>
                    <a:p>
                      <a:pPr>
                        <a:defRPr sz="1000"/>
                      </a:pPr>
                      <a:r>
                        <a:t>58873</a:t>
                      </a:r>
                    </a:p>
                  </a:txBody>
                  <a:tcPr/>
                </a:tc>
                <a:tc>
                  <a:txBody>
                    <a:bodyPr/>
                    <a:lstStyle/>
                    <a:p>
                      <a:pPr>
                        <a:defRPr sz="1000"/>
                      </a:pPr>
                      <a:r>
                        <a:t>2.75</a:t>
                      </a:r>
                    </a:p>
                  </a:txBody>
                  <a:tcPr/>
                </a:tc>
                <a:tc>
                  <a:txBody>
                    <a:bodyPr/>
                    <a:lstStyle/>
                    <a:p>
                      <a:pPr>
                        <a:defRPr sz="1000"/>
                      </a:pPr>
                      <a:r>
                        <a:t>35919</a:t>
                      </a:r>
                    </a:p>
                  </a:txBody>
                  <a:tcPr/>
                </a:tc>
                <a:tc>
                  <a:txBody>
                    <a:bodyPr/>
                    <a:lstStyle/>
                    <a:p>
                      <a:pPr>
                        <a:defRPr sz="1000"/>
                      </a:pPr>
                      <a:r>
                        <a:t>1.8</a:t>
                      </a:r>
                    </a:p>
                  </a:txBody>
                  <a:tcPr/>
                </a:tc>
                <a:tc>
                  <a:txBody>
                    <a:bodyPr/>
                    <a:lstStyle/>
                    <a:p>
                      <a:pPr>
                        <a:defRPr sz="1000"/>
                      </a:pPr>
                      <a:r>
                        <a:t>22954</a:t>
                      </a:r>
                    </a:p>
                  </a:txBody>
                  <a:tcPr/>
                </a:tc>
                <a:tc>
                  <a:txBody>
                    <a:bodyPr/>
                    <a:lstStyle/>
                    <a:p>
                      <a:pPr>
                        <a:defRPr sz="1000"/>
                      </a:pPr>
                      <a:r>
                        <a:t>0.95</a:t>
                      </a:r>
                    </a:p>
                  </a:txBody>
                  <a:tcPr/>
                </a:tc>
                <a:tc>
                  <a:txBody>
                    <a:bodyPr/>
                    <a:lstStyle/>
                    <a:p>
                      <a:pPr>
                        <a:defRPr sz="1000"/>
                      </a:pPr>
                      <a:r>
                        <a:t>Long BuildUP</a:t>
                      </a:r>
                    </a:p>
                  </a:txBody>
                  <a:tcPr/>
                </a:tc>
                <a:extLst>
                  <a:ext uri="{0D108BD9-81ED-4DB2-BD59-A6C34878D82A}">
                    <a16:rowId xmlns:a16="http://schemas.microsoft.com/office/drawing/2014/main" val="10001"/>
                  </a:ext>
                </a:extLst>
              </a:tr>
              <a:tr h="130628">
                <a:tc>
                  <a:txBody>
                    <a:bodyPr/>
                    <a:lstStyle/>
                    <a:p>
                      <a:pPr>
                        <a:defRPr sz="1000"/>
                      </a:pPr>
                      <a:r>
                        <a:t>19300</a:t>
                      </a:r>
                    </a:p>
                  </a:txBody>
                  <a:tcPr/>
                </a:tc>
                <a:tc>
                  <a:txBody>
                    <a:bodyPr/>
                    <a:lstStyle/>
                    <a:p>
                      <a:pPr>
                        <a:defRPr sz="1000"/>
                      </a:pPr>
                      <a:r>
                        <a:t>129998</a:t>
                      </a:r>
                    </a:p>
                  </a:txBody>
                  <a:tcPr/>
                </a:tc>
                <a:tc>
                  <a:txBody>
                    <a:bodyPr/>
                    <a:lstStyle/>
                    <a:p>
                      <a:pPr>
                        <a:defRPr sz="1000"/>
                      </a:pPr>
                      <a:r>
                        <a:t>5.6</a:t>
                      </a:r>
                    </a:p>
                  </a:txBody>
                  <a:tcPr/>
                </a:tc>
                <a:tc>
                  <a:txBody>
                    <a:bodyPr/>
                    <a:lstStyle/>
                    <a:p>
                      <a:pPr>
                        <a:defRPr sz="1000"/>
                      </a:pPr>
                      <a:r>
                        <a:t>118914</a:t>
                      </a:r>
                    </a:p>
                  </a:txBody>
                  <a:tcPr/>
                </a:tc>
                <a:tc>
                  <a:txBody>
                    <a:bodyPr/>
                    <a:lstStyle/>
                    <a:p>
                      <a:pPr>
                        <a:defRPr sz="1000"/>
                      </a:pPr>
                      <a:r>
                        <a:t>2.4</a:t>
                      </a:r>
                    </a:p>
                  </a:txBody>
                  <a:tcPr/>
                </a:tc>
                <a:tc>
                  <a:txBody>
                    <a:bodyPr/>
                    <a:lstStyle/>
                    <a:p>
                      <a:pPr>
                        <a:defRPr sz="1000"/>
                      </a:pPr>
                      <a:r>
                        <a:t>11084</a:t>
                      </a:r>
                    </a:p>
                  </a:txBody>
                  <a:tcPr/>
                </a:tc>
                <a:tc>
                  <a:txBody>
                    <a:bodyPr/>
                    <a:lstStyle/>
                    <a:p>
                      <a:pPr>
                        <a:defRPr sz="1000"/>
                      </a:pPr>
                      <a:r>
                        <a:t>3.2</a:t>
                      </a:r>
                    </a:p>
                  </a:txBody>
                  <a:tcPr/>
                </a:tc>
                <a:tc>
                  <a:txBody>
                    <a:bodyPr/>
                    <a:lstStyle/>
                    <a:p>
                      <a:pPr>
                        <a:defRPr sz="1000"/>
                      </a:pPr>
                      <a:r>
                        <a:t>Long BuildUP</a:t>
                      </a:r>
                    </a:p>
                  </a:txBody>
                  <a:tcPr/>
                </a:tc>
                <a:extLst>
                  <a:ext uri="{0D108BD9-81ED-4DB2-BD59-A6C34878D82A}">
                    <a16:rowId xmlns:a16="http://schemas.microsoft.com/office/drawing/2014/main" val="10002"/>
                  </a:ext>
                </a:extLst>
              </a:tr>
              <a:tr h="130628">
                <a:tc>
                  <a:txBody>
                    <a:bodyPr/>
                    <a:lstStyle/>
                    <a:p>
                      <a:pPr>
                        <a:defRPr sz="1000"/>
                      </a:pPr>
                      <a:r>
                        <a:t>19350</a:t>
                      </a:r>
                    </a:p>
                  </a:txBody>
                  <a:tcPr/>
                </a:tc>
                <a:tc>
                  <a:txBody>
                    <a:bodyPr/>
                    <a:lstStyle/>
                    <a:p>
                      <a:pPr>
                        <a:defRPr sz="1000"/>
                      </a:pPr>
                      <a:r>
                        <a:t>96712</a:t>
                      </a:r>
                    </a:p>
                  </a:txBody>
                  <a:tcPr/>
                </a:tc>
                <a:tc>
                  <a:txBody>
                    <a:bodyPr/>
                    <a:lstStyle/>
                    <a:p>
                      <a:pPr>
                        <a:defRPr sz="1000"/>
                      </a:pPr>
                      <a:r>
                        <a:t>9.0</a:t>
                      </a:r>
                    </a:p>
                  </a:txBody>
                  <a:tcPr/>
                </a:tc>
                <a:tc>
                  <a:txBody>
                    <a:bodyPr/>
                    <a:lstStyle/>
                    <a:p>
                      <a:pPr>
                        <a:defRPr sz="1000"/>
                      </a:pPr>
                      <a:r>
                        <a:t>53805</a:t>
                      </a:r>
                    </a:p>
                  </a:txBody>
                  <a:tcPr/>
                </a:tc>
                <a:tc>
                  <a:txBody>
                    <a:bodyPr/>
                    <a:lstStyle/>
                    <a:p>
                      <a:pPr>
                        <a:defRPr sz="1000"/>
                      </a:pPr>
                      <a:r>
                        <a:t>3.25</a:t>
                      </a:r>
                    </a:p>
                  </a:txBody>
                  <a:tcPr/>
                </a:tc>
                <a:tc>
                  <a:txBody>
                    <a:bodyPr/>
                    <a:lstStyle/>
                    <a:p>
                      <a:pPr>
                        <a:defRPr sz="1000"/>
                      </a:pPr>
                      <a:r>
                        <a:t>42907</a:t>
                      </a:r>
                    </a:p>
                  </a:txBody>
                  <a:tcPr/>
                </a:tc>
                <a:tc>
                  <a:txBody>
                    <a:bodyPr/>
                    <a:lstStyle/>
                    <a:p>
                      <a:pPr>
                        <a:defRPr sz="1000"/>
                      </a:pPr>
                      <a:r>
                        <a:t>5.75</a:t>
                      </a:r>
                    </a:p>
                  </a:txBody>
                  <a:tcPr/>
                </a:tc>
                <a:tc>
                  <a:txBody>
                    <a:bodyPr/>
                    <a:lstStyle/>
                    <a:p>
                      <a:pPr>
                        <a:defRPr sz="1000"/>
                      </a:pPr>
                      <a:r>
                        <a:t>Long BuildUP</a:t>
                      </a:r>
                    </a:p>
                  </a:txBody>
                  <a:tcPr/>
                </a:tc>
                <a:extLst>
                  <a:ext uri="{0D108BD9-81ED-4DB2-BD59-A6C34878D82A}">
                    <a16:rowId xmlns:a16="http://schemas.microsoft.com/office/drawing/2014/main" val="10003"/>
                  </a:ext>
                </a:extLst>
              </a:tr>
              <a:tr h="130628">
                <a:tc>
                  <a:txBody>
                    <a:bodyPr/>
                    <a:lstStyle/>
                    <a:p>
                      <a:pPr>
                        <a:defRPr sz="1000"/>
                      </a:pPr>
                      <a:r>
                        <a:t>19400</a:t>
                      </a:r>
                    </a:p>
                  </a:txBody>
                  <a:tcPr/>
                </a:tc>
                <a:tc>
                  <a:txBody>
                    <a:bodyPr/>
                    <a:lstStyle/>
                    <a:p>
                      <a:pPr>
                        <a:defRPr sz="1000"/>
                      </a:pPr>
                      <a:r>
                        <a:t>154791</a:t>
                      </a:r>
                    </a:p>
                  </a:txBody>
                  <a:tcPr/>
                </a:tc>
                <a:tc>
                  <a:txBody>
                    <a:bodyPr/>
                    <a:lstStyle/>
                    <a:p>
                      <a:pPr>
                        <a:defRPr sz="1000"/>
                      </a:pPr>
                      <a:r>
                        <a:t>16.2</a:t>
                      </a:r>
                    </a:p>
                  </a:txBody>
                  <a:tcPr/>
                </a:tc>
                <a:tc>
                  <a:txBody>
                    <a:bodyPr/>
                    <a:lstStyle/>
                    <a:p>
                      <a:pPr>
                        <a:defRPr sz="1000"/>
                      </a:pPr>
                      <a:r>
                        <a:t>107496</a:t>
                      </a:r>
                    </a:p>
                  </a:txBody>
                  <a:tcPr/>
                </a:tc>
                <a:tc>
                  <a:txBody>
                    <a:bodyPr/>
                    <a:lstStyle/>
                    <a:p>
                      <a:pPr>
                        <a:defRPr sz="1000"/>
                      </a:pPr>
                      <a:r>
                        <a:t>5.05</a:t>
                      </a:r>
                    </a:p>
                  </a:txBody>
                  <a:tcPr/>
                </a:tc>
                <a:tc>
                  <a:txBody>
                    <a:bodyPr/>
                    <a:lstStyle/>
                    <a:p>
                      <a:pPr>
                        <a:defRPr sz="1000"/>
                      </a:pPr>
                      <a:r>
                        <a:t>47295</a:t>
                      </a:r>
                    </a:p>
                  </a:txBody>
                  <a:tcPr/>
                </a:tc>
                <a:tc>
                  <a:txBody>
                    <a:bodyPr/>
                    <a:lstStyle/>
                    <a:p>
                      <a:pPr>
                        <a:defRPr sz="1000"/>
                      </a:pPr>
                      <a:r>
                        <a:t>11.15</a:t>
                      </a:r>
                    </a:p>
                  </a:txBody>
                  <a:tcPr/>
                </a:tc>
                <a:tc>
                  <a:txBody>
                    <a:bodyPr/>
                    <a:lstStyle/>
                    <a:p>
                      <a:pPr>
                        <a:defRPr sz="1000"/>
                      </a:pPr>
                      <a:r>
                        <a:t>Long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19450</a:t>
                      </a:r>
                    </a:p>
                  </a:txBody>
                  <a:tcPr/>
                </a:tc>
                <a:tc>
                  <a:txBody>
                    <a:bodyPr/>
                    <a:lstStyle/>
                    <a:p>
                      <a:pPr>
                        <a:defRPr sz="1000"/>
                      </a:pPr>
                      <a:r>
                        <a:rPr dirty="0">
                          <a:highlight>
                            <a:srgbClr val="FFFF00"/>
                          </a:highlight>
                        </a:rPr>
                        <a:t>141275</a:t>
                      </a:r>
                    </a:p>
                  </a:txBody>
                  <a:tcPr/>
                </a:tc>
                <a:tc>
                  <a:txBody>
                    <a:bodyPr/>
                    <a:lstStyle/>
                    <a:p>
                      <a:pPr>
                        <a:defRPr sz="1000"/>
                      </a:pPr>
                      <a:r>
                        <a:rPr dirty="0">
                          <a:highlight>
                            <a:srgbClr val="FFFF00"/>
                          </a:highlight>
                        </a:rPr>
                        <a:t>28.35</a:t>
                      </a:r>
                    </a:p>
                  </a:txBody>
                  <a:tcPr/>
                </a:tc>
                <a:tc>
                  <a:txBody>
                    <a:bodyPr/>
                    <a:lstStyle/>
                    <a:p>
                      <a:pPr>
                        <a:defRPr sz="1000"/>
                      </a:pPr>
                      <a:r>
                        <a:rPr dirty="0">
                          <a:highlight>
                            <a:srgbClr val="FFFF00"/>
                          </a:highlight>
                        </a:rPr>
                        <a:t>86486</a:t>
                      </a:r>
                    </a:p>
                  </a:txBody>
                  <a:tcPr/>
                </a:tc>
                <a:tc>
                  <a:txBody>
                    <a:bodyPr/>
                    <a:lstStyle/>
                    <a:p>
                      <a:pPr>
                        <a:defRPr sz="1000"/>
                      </a:pPr>
                      <a:r>
                        <a:rPr>
                          <a:highlight>
                            <a:srgbClr val="FFFF00"/>
                          </a:highlight>
                        </a:rPr>
                        <a:t>8.4</a:t>
                      </a:r>
                    </a:p>
                  </a:txBody>
                  <a:tcPr/>
                </a:tc>
                <a:tc>
                  <a:txBody>
                    <a:bodyPr/>
                    <a:lstStyle/>
                    <a:p>
                      <a:pPr>
                        <a:defRPr sz="1000"/>
                      </a:pPr>
                      <a:r>
                        <a:rPr>
                          <a:highlight>
                            <a:srgbClr val="FFFF00"/>
                          </a:highlight>
                        </a:rPr>
                        <a:t>54789</a:t>
                      </a:r>
                    </a:p>
                  </a:txBody>
                  <a:tcPr/>
                </a:tc>
                <a:tc>
                  <a:txBody>
                    <a:bodyPr/>
                    <a:lstStyle/>
                    <a:p>
                      <a:pPr>
                        <a:defRPr sz="1000"/>
                      </a:pPr>
                      <a:r>
                        <a:rPr>
                          <a:highlight>
                            <a:srgbClr val="FFFF00"/>
                          </a:highlight>
                        </a:rPr>
                        <a:t>19.95</a:t>
                      </a:r>
                    </a:p>
                  </a:txBody>
                  <a:tcPr/>
                </a:tc>
                <a:tc>
                  <a:txBody>
                    <a:bodyPr/>
                    <a:lstStyle/>
                    <a:p>
                      <a:pPr>
                        <a:defRPr sz="1000"/>
                      </a:pPr>
                      <a:r>
                        <a:rPr>
                          <a:highlight>
                            <a:srgbClr val="FFFF00"/>
                          </a:highlight>
                        </a:rPr>
                        <a:t>Long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19500</a:t>
                      </a:r>
                    </a:p>
                  </a:txBody>
                  <a:tcPr/>
                </a:tc>
                <a:tc>
                  <a:txBody>
                    <a:bodyPr/>
                    <a:lstStyle/>
                    <a:p>
                      <a:pPr>
                        <a:defRPr sz="1000"/>
                      </a:pPr>
                      <a:r>
                        <a:rPr>
                          <a:highlight>
                            <a:srgbClr val="FFFF00"/>
                          </a:highlight>
                        </a:rPr>
                        <a:t>169919</a:t>
                      </a:r>
                    </a:p>
                  </a:txBody>
                  <a:tcPr/>
                </a:tc>
                <a:tc>
                  <a:txBody>
                    <a:bodyPr/>
                    <a:lstStyle/>
                    <a:p>
                      <a:pPr>
                        <a:defRPr sz="1000"/>
                      </a:pPr>
                      <a:r>
                        <a:rPr>
                          <a:highlight>
                            <a:srgbClr val="FFFF00"/>
                          </a:highlight>
                        </a:rPr>
                        <a:t>47.0</a:t>
                      </a:r>
                    </a:p>
                  </a:txBody>
                  <a:tcPr/>
                </a:tc>
                <a:tc>
                  <a:txBody>
                    <a:bodyPr/>
                    <a:lstStyle/>
                    <a:p>
                      <a:pPr>
                        <a:defRPr sz="1000"/>
                      </a:pPr>
                      <a:r>
                        <a:rPr>
                          <a:highlight>
                            <a:srgbClr val="FFFF00"/>
                          </a:highlight>
                        </a:rPr>
                        <a:t>177811</a:t>
                      </a:r>
                    </a:p>
                  </a:txBody>
                  <a:tcPr/>
                </a:tc>
                <a:tc>
                  <a:txBody>
                    <a:bodyPr/>
                    <a:lstStyle/>
                    <a:p>
                      <a:pPr>
                        <a:defRPr sz="1000"/>
                      </a:pPr>
                      <a:r>
                        <a:rPr dirty="0">
                          <a:highlight>
                            <a:srgbClr val="FFFF00"/>
                          </a:highlight>
                        </a:rPr>
                        <a:t>14.9</a:t>
                      </a:r>
                    </a:p>
                  </a:txBody>
                  <a:tcPr/>
                </a:tc>
                <a:tc>
                  <a:txBody>
                    <a:bodyPr/>
                    <a:lstStyle/>
                    <a:p>
                      <a:pPr>
                        <a:defRPr sz="1000"/>
                      </a:pPr>
                      <a:r>
                        <a:rPr dirty="0">
                          <a:highlight>
                            <a:srgbClr val="FFFF00"/>
                          </a:highlight>
                        </a:rPr>
                        <a:t>-7892</a:t>
                      </a:r>
                    </a:p>
                  </a:txBody>
                  <a:tcPr/>
                </a:tc>
                <a:tc>
                  <a:txBody>
                    <a:bodyPr/>
                    <a:lstStyle/>
                    <a:p>
                      <a:pPr>
                        <a:defRPr sz="1000"/>
                      </a:pPr>
                      <a:r>
                        <a:rPr dirty="0">
                          <a:highlight>
                            <a:srgbClr val="FFFF00"/>
                          </a:highlight>
                        </a:rPr>
                        <a:t>32.1</a:t>
                      </a:r>
                    </a:p>
                  </a:txBody>
                  <a:tcPr/>
                </a:tc>
                <a:tc>
                  <a:txBody>
                    <a:bodyPr/>
                    <a:lstStyle/>
                    <a:p>
                      <a:pPr>
                        <a:defRPr sz="1000"/>
                      </a:pPr>
                      <a:r>
                        <a:rPr dirty="0">
                          <a:highlight>
                            <a:srgbClr val="FFFF00"/>
                          </a:highlight>
                        </a:rPr>
                        <a:t>Shot Covering</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19550</a:t>
                      </a:r>
                    </a:p>
                  </a:txBody>
                  <a:tcPr/>
                </a:tc>
                <a:tc>
                  <a:txBody>
                    <a:bodyPr/>
                    <a:lstStyle/>
                    <a:p>
                      <a:pPr>
                        <a:defRPr sz="1000"/>
                      </a:pPr>
                      <a:r>
                        <a:rPr>
                          <a:highlight>
                            <a:srgbClr val="FFFF00"/>
                          </a:highlight>
                        </a:rPr>
                        <a:t>45486</a:t>
                      </a:r>
                    </a:p>
                  </a:txBody>
                  <a:tcPr/>
                </a:tc>
                <a:tc>
                  <a:txBody>
                    <a:bodyPr/>
                    <a:lstStyle/>
                    <a:p>
                      <a:pPr>
                        <a:defRPr sz="1000"/>
                      </a:pPr>
                      <a:r>
                        <a:rPr>
                          <a:highlight>
                            <a:srgbClr val="FFFF00"/>
                          </a:highlight>
                        </a:rPr>
                        <a:t>74.1</a:t>
                      </a:r>
                    </a:p>
                  </a:txBody>
                  <a:tcPr/>
                </a:tc>
                <a:tc>
                  <a:txBody>
                    <a:bodyPr/>
                    <a:lstStyle/>
                    <a:p>
                      <a:pPr>
                        <a:defRPr sz="1000"/>
                      </a:pPr>
                      <a:r>
                        <a:rPr>
                          <a:highlight>
                            <a:srgbClr val="FFFF00"/>
                          </a:highlight>
                        </a:rPr>
                        <a:t>140697</a:t>
                      </a:r>
                    </a:p>
                  </a:txBody>
                  <a:tcPr/>
                </a:tc>
                <a:tc>
                  <a:txBody>
                    <a:bodyPr/>
                    <a:lstStyle/>
                    <a:p>
                      <a:pPr>
                        <a:defRPr sz="1000"/>
                      </a:pPr>
                      <a:r>
                        <a:rPr>
                          <a:highlight>
                            <a:srgbClr val="FFFF00"/>
                          </a:highlight>
                        </a:rPr>
                        <a:t>26.55</a:t>
                      </a:r>
                    </a:p>
                  </a:txBody>
                  <a:tcPr/>
                </a:tc>
                <a:tc>
                  <a:txBody>
                    <a:bodyPr/>
                    <a:lstStyle/>
                    <a:p>
                      <a:pPr>
                        <a:defRPr sz="1000"/>
                      </a:pPr>
                      <a:r>
                        <a:rPr>
                          <a:highlight>
                            <a:srgbClr val="FFFF00"/>
                          </a:highlight>
                        </a:rPr>
                        <a:t>-95211</a:t>
                      </a:r>
                    </a:p>
                  </a:txBody>
                  <a:tcPr/>
                </a:tc>
                <a:tc>
                  <a:txBody>
                    <a:bodyPr/>
                    <a:lstStyle/>
                    <a:p>
                      <a:pPr>
                        <a:defRPr sz="1000"/>
                      </a:pPr>
                      <a:r>
                        <a:rPr>
                          <a:highlight>
                            <a:srgbClr val="FFFF00"/>
                          </a:highlight>
                        </a:rPr>
                        <a:t>47.55</a:t>
                      </a:r>
                    </a:p>
                  </a:txBody>
                  <a:tcPr/>
                </a:tc>
                <a:tc>
                  <a:txBody>
                    <a:bodyPr/>
                    <a:lstStyle/>
                    <a:p>
                      <a:pPr>
                        <a:defRPr sz="1000"/>
                      </a:pPr>
                      <a:r>
                        <a:rPr dirty="0">
                          <a:highlight>
                            <a:srgbClr val="FFFF00"/>
                          </a:highlight>
                        </a:rPr>
                        <a:t>Shot Covering</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19600</a:t>
                      </a:r>
                    </a:p>
                  </a:txBody>
                  <a:tcPr/>
                </a:tc>
                <a:tc>
                  <a:txBody>
                    <a:bodyPr/>
                    <a:lstStyle/>
                    <a:p>
                      <a:pPr>
                        <a:defRPr sz="1000"/>
                      </a:pPr>
                      <a:r>
                        <a:rPr>
                          <a:highlight>
                            <a:srgbClr val="FFFF00"/>
                          </a:highlight>
                        </a:rPr>
                        <a:t>96986</a:t>
                      </a:r>
                    </a:p>
                  </a:txBody>
                  <a:tcPr/>
                </a:tc>
                <a:tc>
                  <a:txBody>
                    <a:bodyPr/>
                    <a:lstStyle/>
                    <a:p>
                      <a:pPr>
                        <a:defRPr sz="1000"/>
                      </a:pPr>
                      <a:r>
                        <a:rPr>
                          <a:highlight>
                            <a:srgbClr val="FFFF00"/>
                          </a:highlight>
                        </a:rPr>
                        <a:t>108.9</a:t>
                      </a:r>
                    </a:p>
                  </a:txBody>
                  <a:tcPr/>
                </a:tc>
                <a:tc>
                  <a:txBody>
                    <a:bodyPr/>
                    <a:lstStyle/>
                    <a:p>
                      <a:pPr>
                        <a:defRPr sz="1000"/>
                      </a:pPr>
                      <a:r>
                        <a:rPr>
                          <a:highlight>
                            <a:srgbClr val="FFFF00"/>
                          </a:highlight>
                        </a:rPr>
                        <a:t>244640</a:t>
                      </a:r>
                    </a:p>
                  </a:txBody>
                  <a:tcPr/>
                </a:tc>
                <a:tc>
                  <a:txBody>
                    <a:bodyPr/>
                    <a:lstStyle/>
                    <a:p>
                      <a:pPr>
                        <a:defRPr sz="1000"/>
                      </a:pPr>
                      <a:r>
                        <a:rPr>
                          <a:highlight>
                            <a:srgbClr val="FFFF00"/>
                          </a:highlight>
                        </a:rPr>
                        <a:t>44.05</a:t>
                      </a:r>
                    </a:p>
                  </a:txBody>
                  <a:tcPr/>
                </a:tc>
                <a:tc>
                  <a:txBody>
                    <a:bodyPr/>
                    <a:lstStyle/>
                    <a:p>
                      <a:pPr>
                        <a:defRPr sz="1000"/>
                      </a:pPr>
                      <a:r>
                        <a:rPr>
                          <a:highlight>
                            <a:srgbClr val="FFFF00"/>
                          </a:highlight>
                        </a:rPr>
                        <a:t>-147654</a:t>
                      </a:r>
                    </a:p>
                  </a:txBody>
                  <a:tcPr/>
                </a:tc>
                <a:tc>
                  <a:txBody>
                    <a:bodyPr/>
                    <a:lstStyle/>
                    <a:p>
                      <a:pPr>
                        <a:defRPr sz="1000"/>
                      </a:pPr>
                      <a:r>
                        <a:rPr>
                          <a:highlight>
                            <a:srgbClr val="FFFF00"/>
                          </a:highlight>
                        </a:rPr>
                        <a:t>64.85</a:t>
                      </a:r>
                    </a:p>
                  </a:txBody>
                  <a:tcPr/>
                </a:tc>
                <a:tc>
                  <a:txBody>
                    <a:bodyPr/>
                    <a:lstStyle/>
                    <a:p>
                      <a:pPr>
                        <a:defRPr sz="1000"/>
                      </a:pPr>
                      <a:r>
                        <a:rPr dirty="0">
                          <a:highlight>
                            <a:srgbClr val="FFFF00"/>
                          </a:highlight>
                        </a:rPr>
                        <a:t>Shot Covering</a:t>
                      </a:r>
                    </a:p>
                  </a:txBody>
                  <a:tcPr/>
                </a:tc>
                <a:extLst>
                  <a:ext uri="{0D108BD9-81ED-4DB2-BD59-A6C34878D82A}">
                    <a16:rowId xmlns:a16="http://schemas.microsoft.com/office/drawing/2014/main" val="10008"/>
                  </a:ext>
                </a:extLst>
              </a:tr>
              <a:tr h="130628">
                <a:tc>
                  <a:txBody>
                    <a:bodyPr/>
                    <a:lstStyle/>
                    <a:p>
                      <a:pPr>
                        <a:defRPr sz="1000"/>
                      </a:pPr>
                      <a:r>
                        <a:t>19650</a:t>
                      </a:r>
                    </a:p>
                  </a:txBody>
                  <a:tcPr/>
                </a:tc>
                <a:tc>
                  <a:txBody>
                    <a:bodyPr/>
                    <a:lstStyle/>
                    <a:p>
                      <a:pPr>
                        <a:defRPr sz="1000"/>
                      </a:pPr>
                      <a:r>
                        <a:t>24960</a:t>
                      </a:r>
                    </a:p>
                  </a:txBody>
                  <a:tcPr/>
                </a:tc>
                <a:tc>
                  <a:txBody>
                    <a:bodyPr/>
                    <a:lstStyle/>
                    <a:p>
                      <a:pPr>
                        <a:defRPr sz="1000"/>
                      </a:pPr>
                      <a:r>
                        <a:t>148.8</a:t>
                      </a:r>
                    </a:p>
                  </a:txBody>
                  <a:tcPr/>
                </a:tc>
                <a:tc>
                  <a:txBody>
                    <a:bodyPr/>
                    <a:lstStyle/>
                    <a:p>
                      <a:pPr>
                        <a:defRPr sz="1000"/>
                      </a:pPr>
                      <a:r>
                        <a:t>132766</a:t>
                      </a:r>
                    </a:p>
                  </a:txBody>
                  <a:tcPr/>
                </a:tc>
                <a:tc>
                  <a:txBody>
                    <a:bodyPr/>
                    <a:lstStyle/>
                    <a:p>
                      <a:pPr>
                        <a:defRPr sz="1000"/>
                      </a:pPr>
                      <a:r>
                        <a:t>65.25</a:t>
                      </a:r>
                    </a:p>
                  </a:txBody>
                  <a:tcPr/>
                </a:tc>
                <a:tc>
                  <a:txBody>
                    <a:bodyPr/>
                    <a:lstStyle/>
                    <a:p>
                      <a:pPr>
                        <a:defRPr sz="1000"/>
                      </a:pPr>
                      <a:r>
                        <a:t>-107806</a:t>
                      </a:r>
                    </a:p>
                  </a:txBody>
                  <a:tcPr/>
                </a:tc>
                <a:tc>
                  <a:txBody>
                    <a:bodyPr/>
                    <a:lstStyle/>
                    <a:p>
                      <a:pPr>
                        <a:defRPr sz="1000"/>
                      </a:pPr>
                      <a:r>
                        <a:t>83.55</a:t>
                      </a:r>
                    </a:p>
                  </a:txBody>
                  <a:tcPr/>
                </a:tc>
                <a:tc>
                  <a:txBody>
                    <a:bodyPr/>
                    <a:lstStyle/>
                    <a:p>
                      <a:pPr>
                        <a:defRPr sz="1000"/>
                      </a:pPr>
                      <a:r>
                        <a:t>Shot Covering</a:t>
                      </a:r>
                    </a:p>
                  </a:txBody>
                  <a:tcPr/>
                </a:tc>
                <a:extLst>
                  <a:ext uri="{0D108BD9-81ED-4DB2-BD59-A6C34878D82A}">
                    <a16:rowId xmlns:a16="http://schemas.microsoft.com/office/drawing/2014/main" val="10009"/>
                  </a:ext>
                </a:extLst>
              </a:tr>
              <a:tr h="130628">
                <a:tc>
                  <a:txBody>
                    <a:bodyPr/>
                    <a:lstStyle/>
                    <a:p>
                      <a:pPr>
                        <a:defRPr sz="1000"/>
                      </a:pPr>
                      <a:r>
                        <a:t>19700</a:t>
                      </a:r>
                    </a:p>
                  </a:txBody>
                  <a:tcPr/>
                </a:tc>
                <a:tc>
                  <a:txBody>
                    <a:bodyPr/>
                    <a:lstStyle/>
                    <a:p>
                      <a:pPr>
                        <a:defRPr sz="1000"/>
                      </a:pPr>
                      <a:r>
                        <a:t>35736</a:t>
                      </a:r>
                    </a:p>
                  </a:txBody>
                  <a:tcPr/>
                </a:tc>
                <a:tc>
                  <a:txBody>
                    <a:bodyPr/>
                    <a:lstStyle/>
                    <a:p>
                      <a:pPr>
                        <a:defRPr sz="1000"/>
                      </a:pPr>
                      <a:r>
                        <a:t>192.0</a:t>
                      </a:r>
                    </a:p>
                  </a:txBody>
                  <a:tcPr/>
                </a:tc>
                <a:tc>
                  <a:txBody>
                    <a:bodyPr/>
                    <a:lstStyle/>
                    <a:p>
                      <a:pPr>
                        <a:defRPr sz="1000"/>
                      </a:pPr>
                      <a:r>
                        <a:t>147297</a:t>
                      </a:r>
                    </a:p>
                  </a:txBody>
                  <a:tcPr/>
                </a:tc>
                <a:tc>
                  <a:txBody>
                    <a:bodyPr/>
                    <a:lstStyle/>
                    <a:p>
                      <a:pPr>
                        <a:defRPr sz="1000"/>
                      </a:pPr>
                      <a:r>
                        <a:t>97.0</a:t>
                      </a:r>
                    </a:p>
                  </a:txBody>
                  <a:tcPr/>
                </a:tc>
                <a:tc>
                  <a:txBody>
                    <a:bodyPr/>
                    <a:lstStyle/>
                    <a:p>
                      <a:pPr>
                        <a:defRPr sz="1000"/>
                      </a:pPr>
                      <a:r>
                        <a:t>-111561</a:t>
                      </a:r>
                    </a:p>
                  </a:txBody>
                  <a:tcPr/>
                </a:tc>
                <a:tc>
                  <a:txBody>
                    <a:bodyPr/>
                    <a:lstStyle/>
                    <a:p>
                      <a:pPr>
                        <a:defRPr sz="1000"/>
                      </a:pPr>
                      <a:r>
                        <a:t>95.0</a:t>
                      </a:r>
                    </a:p>
                  </a:txBody>
                  <a:tcPr/>
                </a:tc>
                <a:tc>
                  <a:txBody>
                    <a:bodyPr/>
                    <a:lstStyle/>
                    <a:p>
                      <a:pPr>
                        <a:defRPr sz="1000"/>
                      </a:pPr>
                      <a:r>
                        <a:t>Shot Covering</a:t>
                      </a:r>
                    </a:p>
                  </a:txBody>
                  <a:tcPr/>
                </a:tc>
                <a:extLst>
                  <a:ext uri="{0D108BD9-81ED-4DB2-BD59-A6C34878D82A}">
                    <a16:rowId xmlns:a16="http://schemas.microsoft.com/office/drawing/2014/main" val="10010"/>
                  </a:ext>
                </a:extLst>
              </a:tr>
              <a:tr h="130628">
                <a:tc>
                  <a:txBody>
                    <a:bodyPr/>
                    <a:lstStyle/>
                    <a:p>
                      <a:pPr>
                        <a:defRPr sz="1000"/>
                      </a:pPr>
                      <a:r>
                        <a:t>19750</a:t>
                      </a:r>
                    </a:p>
                  </a:txBody>
                  <a:tcPr/>
                </a:tc>
                <a:tc>
                  <a:txBody>
                    <a:bodyPr/>
                    <a:lstStyle/>
                    <a:p>
                      <a:pPr>
                        <a:defRPr sz="1000"/>
                      </a:pPr>
                      <a:r>
                        <a:t>11421</a:t>
                      </a:r>
                    </a:p>
                  </a:txBody>
                  <a:tcPr/>
                </a:tc>
                <a:tc>
                  <a:txBody>
                    <a:bodyPr/>
                    <a:lstStyle/>
                    <a:p>
                      <a:pPr>
                        <a:defRPr sz="1000"/>
                      </a:pPr>
                      <a:r>
                        <a:t>240.2</a:t>
                      </a:r>
                    </a:p>
                  </a:txBody>
                  <a:tcPr/>
                </a:tc>
                <a:tc>
                  <a:txBody>
                    <a:bodyPr/>
                    <a:lstStyle/>
                    <a:p>
                      <a:pPr>
                        <a:defRPr sz="1000"/>
                      </a:pPr>
                      <a:r>
                        <a:t>49663</a:t>
                      </a:r>
                    </a:p>
                  </a:txBody>
                  <a:tcPr/>
                </a:tc>
                <a:tc>
                  <a:txBody>
                    <a:bodyPr/>
                    <a:lstStyle/>
                    <a:p>
                      <a:pPr>
                        <a:defRPr sz="1000"/>
                      </a:pPr>
                      <a:r>
                        <a:t>132.9</a:t>
                      </a:r>
                    </a:p>
                  </a:txBody>
                  <a:tcPr/>
                </a:tc>
                <a:tc>
                  <a:txBody>
                    <a:bodyPr/>
                    <a:lstStyle/>
                    <a:p>
                      <a:pPr>
                        <a:defRPr sz="1000"/>
                      </a:pPr>
                      <a:r>
                        <a:t>-38242</a:t>
                      </a:r>
                    </a:p>
                  </a:txBody>
                  <a:tcPr/>
                </a:tc>
                <a:tc>
                  <a:txBody>
                    <a:bodyPr/>
                    <a:lstStyle/>
                    <a:p>
                      <a:pPr>
                        <a:defRPr sz="1000"/>
                      </a:pPr>
                      <a:r>
                        <a:t>107.3</a:t>
                      </a:r>
                    </a:p>
                  </a:txBody>
                  <a:tcPr/>
                </a:tc>
                <a:tc>
                  <a:txBody>
                    <a:bodyPr/>
                    <a:lstStyle/>
                    <a:p>
                      <a:pPr>
                        <a:defRPr sz="1000"/>
                      </a:pPr>
                      <a:r>
                        <a:t>Shot Covering</a:t>
                      </a:r>
                    </a:p>
                  </a:txBody>
                  <a:tcPr/>
                </a:tc>
                <a:extLst>
                  <a:ext uri="{0D108BD9-81ED-4DB2-BD59-A6C34878D82A}">
                    <a16:rowId xmlns:a16="http://schemas.microsoft.com/office/drawing/2014/main" val="10011"/>
                  </a:ext>
                </a:extLst>
              </a:tr>
              <a:tr h="130628">
                <a:tc>
                  <a:txBody>
                    <a:bodyPr/>
                    <a:lstStyle/>
                    <a:p>
                      <a:pPr>
                        <a:defRPr sz="1000"/>
                      </a:pPr>
                      <a:r>
                        <a:t>19800</a:t>
                      </a:r>
                    </a:p>
                  </a:txBody>
                  <a:tcPr/>
                </a:tc>
                <a:tc>
                  <a:txBody>
                    <a:bodyPr/>
                    <a:lstStyle/>
                    <a:p>
                      <a:pPr>
                        <a:defRPr sz="1000"/>
                      </a:pPr>
                      <a:r>
                        <a:t>26445</a:t>
                      </a:r>
                    </a:p>
                  </a:txBody>
                  <a:tcPr/>
                </a:tc>
                <a:tc>
                  <a:txBody>
                    <a:bodyPr/>
                    <a:lstStyle/>
                    <a:p>
                      <a:pPr>
                        <a:defRPr sz="1000"/>
                      </a:pPr>
                      <a:r>
                        <a:t>288.35</a:t>
                      </a:r>
                    </a:p>
                  </a:txBody>
                  <a:tcPr/>
                </a:tc>
                <a:tc>
                  <a:txBody>
                    <a:bodyPr/>
                    <a:lstStyle/>
                    <a:p>
                      <a:pPr>
                        <a:defRPr sz="1000"/>
                      </a:pPr>
                      <a:r>
                        <a:t>65103</a:t>
                      </a:r>
                    </a:p>
                  </a:txBody>
                  <a:tcPr/>
                </a:tc>
                <a:tc>
                  <a:txBody>
                    <a:bodyPr/>
                    <a:lstStyle/>
                    <a:p>
                      <a:pPr>
                        <a:defRPr sz="1000"/>
                      </a:pPr>
                      <a:r>
                        <a:t>175.45</a:t>
                      </a:r>
                    </a:p>
                  </a:txBody>
                  <a:tcPr/>
                </a:tc>
                <a:tc>
                  <a:txBody>
                    <a:bodyPr/>
                    <a:lstStyle/>
                    <a:p>
                      <a:pPr>
                        <a:defRPr sz="1000"/>
                      </a:pPr>
                      <a:r>
                        <a:t>-38658</a:t>
                      </a:r>
                    </a:p>
                  </a:txBody>
                  <a:tcPr/>
                </a:tc>
                <a:tc>
                  <a:txBody>
                    <a:bodyPr/>
                    <a:lstStyle/>
                    <a:p>
                      <a:pPr>
                        <a:defRPr sz="1000"/>
                      </a:pPr>
                      <a:r>
                        <a:t>112.9</a:t>
                      </a:r>
                    </a:p>
                  </a:txBody>
                  <a:tcPr/>
                </a:tc>
                <a:tc>
                  <a:txBody>
                    <a:bodyPr/>
                    <a:lstStyle/>
                    <a:p>
                      <a:pPr>
                        <a:defRPr sz="1000"/>
                      </a:pPr>
                      <a:r>
                        <a:t>Shot Covering</a:t>
                      </a:r>
                    </a:p>
                  </a:txBody>
                  <a:tcPr/>
                </a:tc>
                <a:extLst>
                  <a:ext uri="{0D108BD9-81ED-4DB2-BD59-A6C34878D82A}">
                    <a16:rowId xmlns:a16="http://schemas.microsoft.com/office/drawing/2014/main" val="10012"/>
                  </a:ext>
                </a:extLst>
              </a:tr>
              <a:tr h="130636">
                <a:tc>
                  <a:txBody>
                    <a:bodyPr/>
                    <a:lstStyle/>
                    <a:p>
                      <a:pPr>
                        <a:defRPr sz="1000"/>
                      </a:pPr>
                      <a:r>
                        <a:t>19850</a:t>
                      </a:r>
                    </a:p>
                  </a:txBody>
                  <a:tcPr/>
                </a:tc>
                <a:tc>
                  <a:txBody>
                    <a:bodyPr/>
                    <a:lstStyle/>
                    <a:p>
                      <a:pPr>
                        <a:defRPr sz="1000"/>
                      </a:pPr>
                      <a:r>
                        <a:t>6457</a:t>
                      </a:r>
                    </a:p>
                  </a:txBody>
                  <a:tcPr/>
                </a:tc>
                <a:tc>
                  <a:txBody>
                    <a:bodyPr/>
                    <a:lstStyle/>
                    <a:p>
                      <a:pPr>
                        <a:defRPr sz="1000"/>
                      </a:pPr>
                      <a:r>
                        <a:t>336.2</a:t>
                      </a:r>
                    </a:p>
                  </a:txBody>
                  <a:tcPr/>
                </a:tc>
                <a:tc>
                  <a:txBody>
                    <a:bodyPr/>
                    <a:lstStyle/>
                    <a:p>
                      <a:pPr>
                        <a:defRPr sz="1000"/>
                      </a:pPr>
                      <a:r>
                        <a:t>14627</a:t>
                      </a:r>
                    </a:p>
                  </a:txBody>
                  <a:tcPr/>
                </a:tc>
                <a:tc>
                  <a:txBody>
                    <a:bodyPr/>
                    <a:lstStyle/>
                    <a:p>
                      <a:pPr>
                        <a:defRPr sz="1000"/>
                      </a:pPr>
                      <a:r>
                        <a:t>220.6</a:t>
                      </a:r>
                    </a:p>
                  </a:txBody>
                  <a:tcPr/>
                </a:tc>
                <a:tc>
                  <a:txBody>
                    <a:bodyPr/>
                    <a:lstStyle/>
                    <a:p>
                      <a:pPr>
                        <a:defRPr sz="1000"/>
                      </a:pPr>
                      <a:r>
                        <a:t>-8170</a:t>
                      </a:r>
                    </a:p>
                  </a:txBody>
                  <a:tcPr/>
                </a:tc>
                <a:tc>
                  <a:txBody>
                    <a:bodyPr/>
                    <a:lstStyle/>
                    <a:p>
                      <a:pPr>
                        <a:defRPr sz="1000"/>
                      </a:pPr>
                      <a:r>
                        <a:t>115.6</a:t>
                      </a:r>
                    </a:p>
                  </a:txBody>
                  <a:tcPr/>
                </a:tc>
                <a:tc>
                  <a:txBody>
                    <a:bodyPr/>
                    <a:lstStyle/>
                    <a:p>
                      <a:pPr>
                        <a:defRPr sz="1000"/>
                      </a:pPr>
                      <a:r>
                        <a:rPr dirty="0"/>
                        <a:t>Shot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Call side 02-08-2023</a:t>
            </a:r>
          </a:p>
        </p:txBody>
      </p:sp>
      <p:pic>
        <p:nvPicPr>
          <p:cNvPr id="3" name="Picture 2" descr="Maximum_OI_on_the_Call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Call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Put side 02-08-2023</a:t>
            </a:r>
          </a:p>
        </p:txBody>
      </p:sp>
      <p:pic>
        <p:nvPicPr>
          <p:cNvPr id="3" name="Picture 2" descr="Maximum_OI_on_the_Put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Put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 All conclusion 02-08-2023</a:t>
            </a:r>
          </a:p>
        </p:txBody>
      </p:sp>
      <p:sp>
        <p:nvSpPr>
          <p:cNvPr id="3" name="Content Placeholder 2"/>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dirty="0"/>
              <a:t>Overall Sentiment:</a:t>
            </a:r>
            <a:r>
              <a:rPr lang="en-US" dirty="0"/>
              <a:t> </a:t>
            </a:r>
            <a:r>
              <a:rPr lang="en-IN" b="0" dirty="0">
                <a:effectLst/>
              </a:rPr>
              <a:t>Heavy Shot buildup on all the near ATM strike Heavy bearish 19500, 19550 and 19600 act as the good resistance</a:t>
            </a:r>
            <a:endParaRPr dirty="0"/>
          </a:p>
          <a:p>
            <a:r>
              <a:rPr dirty="0"/>
              <a:t>Final 45 mins Sentiment:</a:t>
            </a:r>
            <a:r>
              <a:rPr lang="en-US" dirty="0"/>
              <a:t> mild bearish on call side and on put side 19450 and 19500 act as the good support </a:t>
            </a:r>
            <a:endParaRPr dirty="0"/>
          </a:p>
          <a:p>
            <a:r>
              <a:rPr dirty="0"/>
              <a:t>My Vote:</a:t>
            </a:r>
            <a:r>
              <a:rPr lang="en-US" dirty="0"/>
              <a:t> Need to see who wins at 19500 then take positions based on it</a:t>
            </a:r>
            <a:endParaRPr dirty="0"/>
          </a:p>
          <a:p>
            <a:r>
              <a:rPr dirty="0"/>
              <a:t>Result:</a:t>
            </a:r>
            <a:r>
              <a:rPr lang="en-US" dirty="0"/>
              <a:t> Bearish market consolidated near 19500 for 2 hrs but unable to make the new high so 19500 act as good resistance but 19450 support was broken</a:t>
            </a:r>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Call Side Conclusion 18-08-2023</a:t>
            </a:r>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CE_OI_03:32:49 PM</a:t>
                      </a:r>
                    </a:p>
                  </a:txBody>
                  <a:tcPr/>
                </a:tc>
                <a:tc>
                  <a:txBody>
                    <a:bodyPr/>
                    <a:lstStyle/>
                    <a:p>
                      <a:pPr>
                        <a:defRPr sz="1200"/>
                      </a:pPr>
                      <a:r>
                        <a:t>CE_LTP_03:32:49 PM</a:t>
                      </a:r>
                    </a:p>
                  </a:txBody>
                  <a:tcPr/>
                </a:tc>
                <a:tc>
                  <a:txBody>
                    <a:bodyPr/>
                    <a:lstStyle/>
                    <a:p>
                      <a:pPr>
                        <a:defRPr sz="1200"/>
                      </a:pPr>
                      <a:r>
                        <a:t>CE_OI_09:19:13 AM</a:t>
                      </a:r>
                    </a:p>
                  </a:txBody>
                  <a:tcPr/>
                </a:tc>
                <a:tc>
                  <a:txBody>
                    <a:bodyPr/>
                    <a:lstStyle/>
                    <a:p>
                      <a:pPr>
                        <a:defRPr sz="1200"/>
                      </a:pPr>
                      <a:r>
                        <a:t>CE_LTP_09:19:13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Conclusion_Call_side</a:t>
                      </a:r>
                    </a:p>
                  </a:txBody>
                  <a:tcPr/>
                </a:tc>
                <a:extLst>
                  <a:ext uri="{0D108BD9-81ED-4DB2-BD59-A6C34878D82A}">
                    <a16:rowId xmlns:a16="http://schemas.microsoft.com/office/drawing/2014/main" val="10000"/>
                  </a:ext>
                </a:extLst>
              </a:tr>
              <a:tr h="130628">
                <a:tc>
                  <a:txBody>
                    <a:bodyPr/>
                    <a:lstStyle/>
                    <a:p>
                      <a:pPr>
                        <a:defRPr sz="1000"/>
                      </a:pPr>
                      <a:r>
                        <a:t>19000</a:t>
                      </a:r>
                    </a:p>
                  </a:txBody>
                  <a:tcPr/>
                </a:tc>
                <a:tc>
                  <a:txBody>
                    <a:bodyPr/>
                    <a:lstStyle/>
                    <a:p>
                      <a:pPr>
                        <a:defRPr sz="1000"/>
                      </a:pPr>
                      <a:r>
                        <a:t>5391</a:t>
                      </a:r>
                    </a:p>
                  </a:txBody>
                  <a:tcPr/>
                </a:tc>
                <a:tc>
                  <a:txBody>
                    <a:bodyPr/>
                    <a:lstStyle/>
                    <a:p>
                      <a:pPr>
                        <a:defRPr sz="1000"/>
                      </a:pPr>
                      <a:r>
                        <a:t>303.0</a:t>
                      </a:r>
                    </a:p>
                  </a:txBody>
                  <a:tcPr/>
                </a:tc>
                <a:tc>
                  <a:txBody>
                    <a:bodyPr/>
                    <a:lstStyle/>
                    <a:p>
                      <a:pPr>
                        <a:defRPr sz="1000"/>
                      </a:pPr>
                      <a:r>
                        <a:t>4741</a:t>
                      </a:r>
                    </a:p>
                  </a:txBody>
                  <a:tcPr/>
                </a:tc>
                <a:tc>
                  <a:txBody>
                    <a:bodyPr/>
                    <a:lstStyle/>
                    <a:p>
                      <a:pPr>
                        <a:defRPr sz="1000"/>
                      </a:pPr>
                      <a:r>
                        <a:t>303.7</a:t>
                      </a:r>
                    </a:p>
                  </a:txBody>
                  <a:tcPr/>
                </a:tc>
                <a:tc>
                  <a:txBody>
                    <a:bodyPr/>
                    <a:lstStyle/>
                    <a:p>
                      <a:pPr>
                        <a:defRPr sz="1000"/>
                      </a:pPr>
                      <a:r>
                        <a:t>650</a:t>
                      </a:r>
                    </a:p>
                  </a:txBody>
                  <a:tcPr/>
                </a:tc>
                <a:tc>
                  <a:txBody>
                    <a:bodyPr/>
                    <a:lstStyle/>
                    <a:p>
                      <a:pPr>
                        <a:defRPr sz="1000"/>
                      </a:pPr>
                      <a:r>
                        <a:t>-0.7</a:t>
                      </a:r>
                    </a:p>
                  </a:txBody>
                  <a:tcPr/>
                </a:tc>
                <a:tc>
                  <a:txBody>
                    <a:bodyPr/>
                    <a:lstStyle/>
                    <a:p>
                      <a:pPr>
                        <a:defRPr sz="1000"/>
                      </a:pPr>
                      <a:r>
                        <a:t>Shot Buildup</a:t>
                      </a:r>
                    </a:p>
                  </a:txBody>
                  <a:tcPr/>
                </a:tc>
                <a:extLst>
                  <a:ext uri="{0D108BD9-81ED-4DB2-BD59-A6C34878D82A}">
                    <a16:rowId xmlns:a16="http://schemas.microsoft.com/office/drawing/2014/main" val="10001"/>
                  </a:ext>
                </a:extLst>
              </a:tr>
              <a:tr h="130628">
                <a:tc>
                  <a:txBody>
                    <a:bodyPr/>
                    <a:lstStyle/>
                    <a:p>
                      <a:pPr>
                        <a:defRPr sz="1000"/>
                      </a:pPr>
                      <a:r>
                        <a:t>19050</a:t>
                      </a:r>
                    </a:p>
                  </a:txBody>
                  <a:tcPr/>
                </a:tc>
                <a:tc>
                  <a:txBody>
                    <a:bodyPr/>
                    <a:lstStyle/>
                    <a:p>
                      <a:pPr>
                        <a:defRPr sz="1000"/>
                      </a:pPr>
                      <a:r>
                        <a:t>713</a:t>
                      </a:r>
                    </a:p>
                  </a:txBody>
                  <a:tcPr/>
                </a:tc>
                <a:tc>
                  <a:txBody>
                    <a:bodyPr/>
                    <a:lstStyle/>
                    <a:p>
                      <a:pPr>
                        <a:defRPr sz="1000"/>
                      </a:pPr>
                      <a:r>
                        <a:t>257.4</a:t>
                      </a:r>
                    </a:p>
                  </a:txBody>
                  <a:tcPr/>
                </a:tc>
                <a:tc>
                  <a:txBody>
                    <a:bodyPr/>
                    <a:lstStyle/>
                    <a:p>
                      <a:pPr>
                        <a:defRPr sz="1000"/>
                      </a:pPr>
                      <a:r>
                        <a:t>214</a:t>
                      </a:r>
                    </a:p>
                  </a:txBody>
                  <a:tcPr/>
                </a:tc>
                <a:tc>
                  <a:txBody>
                    <a:bodyPr/>
                    <a:lstStyle/>
                    <a:p>
                      <a:pPr>
                        <a:defRPr sz="1000"/>
                      </a:pPr>
                      <a:r>
                        <a:t>261.0</a:t>
                      </a:r>
                    </a:p>
                  </a:txBody>
                  <a:tcPr/>
                </a:tc>
                <a:tc>
                  <a:txBody>
                    <a:bodyPr/>
                    <a:lstStyle/>
                    <a:p>
                      <a:pPr>
                        <a:defRPr sz="1000"/>
                      </a:pPr>
                      <a:r>
                        <a:t>499</a:t>
                      </a:r>
                    </a:p>
                  </a:txBody>
                  <a:tcPr/>
                </a:tc>
                <a:tc>
                  <a:txBody>
                    <a:bodyPr/>
                    <a:lstStyle/>
                    <a:p>
                      <a:pPr>
                        <a:defRPr sz="1000"/>
                      </a:pPr>
                      <a:r>
                        <a:t>-3.6</a:t>
                      </a:r>
                    </a:p>
                  </a:txBody>
                  <a:tcPr/>
                </a:tc>
                <a:tc>
                  <a:txBody>
                    <a:bodyPr/>
                    <a:lstStyle/>
                    <a:p>
                      <a:pPr>
                        <a:defRPr sz="1000"/>
                      </a:pPr>
                      <a:r>
                        <a:t>Shot Buildup</a:t>
                      </a:r>
                    </a:p>
                  </a:txBody>
                  <a:tcPr/>
                </a:tc>
                <a:extLst>
                  <a:ext uri="{0D108BD9-81ED-4DB2-BD59-A6C34878D82A}">
                    <a16:rowId xmlns:a16="http://schemas.microsoft.com/office/drawing/2014/main" val="10002"/>
                  </a:ext>
                </a:extLst>
              </a:tr>
              <a:tr h="130628">
                <a:tc>
                  <a:txBody>
                    <a:bodyPr/>
                    <a:lstStyle/>
                    <a:p>
                      <a:pPr>
                        <a:defRPr sz="1000"/>
                      </a:pPr>
                      <a:r>
                        <a:t>19100</a:t>
                      </a:r>
                    </a:p>
                  </a:txBody>
                  <a:tcPr/>
                </a:tc>
                <a:tc>
                  <a:txBody>
                    <a:bodyPr/>
                    <a:lstStyle/>
                    <a:p>
                      <a:pPr>
                        <a:defRPr sz="1000"/>
                      </a:pPr>
                      <a:r>
                        <a:t>6436</a:t>
                      </a:r>
                    </a:p>
                  </a:txBody>
                  <a:tcPr/>
                </a:tc>
                <a:tc>
                  <a:txBody>
                    <a:bodyPr/>
                    <a:lstStyle/>
                    <a:p>
                      <a:pPr>
                        <a:defRPr sz="1000"/>
                      </a:pPr>
                      <a:r>
                        <a:t>219.7</a:t>
                      </a:r>
                    </a:p>
                  </a:txBody>
                  <a:tcPr/>
                </a:tc>
                <a:tc>
                  <a:txBody>
                    <a:bodyPr/>
                    <a:lstStyle/>
                    <a:p>
                      <a:pPr>
                        <a:defRPr sz="1000"/>
                      </a:pPr>
                      <a:r>
                        <a:t>1502</a:t>
                      </a:r>
                    </a:p>
                  </a:txBody>
                  <a:tcPr/>
                </a:tc>
                <a:tc>
                  <a:txBody>
                    <a:bodyPr/>
                    <a:lstStyle/>
                    <a:p>
                      <a:pPr>
                        <a:defRPr sz="1000"/>
                      </a:pPr>
                      <a:r>
                        <a:t>218.9</a:t>
                      </a:r>
                    </a:p>
                  </a:txBody>
                  <a:tcPr/>
                </a:tc>
                <a:tc>
                  <a:txBody>
                    <a:bodyPr/>
                    <a:lstStyle/>
                    <a:p>
                      <a:pPr>
                        <a:defRPr sz="1000"/>
                      </a:pPr>
                      <a:r>
                        <a:t>4934</a:t>
                      </a:r>
                    </a:p>
                  </a:txBody>
                  <a:tcPr/>
                </a:tc>
                <a:tc>
                  <a:txBody>
                    <a:bodyPr/>
                    <a:lstStyle/>
                    <a:p>
                      <a:pPr>
                        <a:defRPr sz="1000"/>
                      </a:pPr>
                      <a:r>
                        <a:t>0.8</a:t>
                      </a:r>
                    </a:p>
                  </a:txBody>
                  <a:tcPr/>
                </a:tc>
                <a:tc>
                  <a:txBody>
                    <a:bodyPr/>
                    <a:lstStyle/>
                    <a:p>
                      <a:pPr>
                        <a:defRPr sz="1000"/>
                      </a:pPr>
                      <a:r>
                        <a:t>Long BuildUP</a:t>
                      </a:r>
                    </a:p>
                  </a:txBody>
                  <a:tcPr/>
                </a:tc>
                <a:extLst>
                  <a:ext uri="{0D108BD9-81ED-4DB2-BD59-A6C34878D82A}">
                    <a16:rowId xmlns:a16="http://schemas.microsoft.com/office/drawing/2014/main" val="10003"/>
                  </a:ext>
                </a:extLst>
              </a:tr>
              <a:tr h="130628">
                <a:tc>
                  <a:txBody>
                    <a:bodyPr/>
                    <a:lstStyle/>
                    <a:p>
                      <a:pPr>
                        <a:defRPr sz="1000"/>
                      </a:pPr>
                      <a:r>
                        <a:t>19150</a:t>
                      </a:r>
                    </a:p>
                  </a:txBody>
                  <a:tcPr/>
                </a:tc>
                <a:tc>
                  <a:txBody>
                    <a:bodyPr/>
                    <a:lstStyle/>
                    <a:p>
                      <a:pPr>
                        <a:defRPr sz="1000"/>
                      </a:pPr>
                      <a:r>
                        <a:t>3466</a:t>
                      </a:r>
                    </a:p>
                  </a:txBody>
                  <a:tcPr/>
                </a:tc>
                <a:tc>
                  <a:txBody>
                    <a:bodyPr/>
                    <a:lstStyle/>
                    <a:p>
                      <a:pPr>
                        <a:defRPr sz="1000"/>
                      </a:pPr>
                      <a:r>
                        <a:t>181.7</a:t>
                      </a:r>
                    </a:p>
                  </a:txBody>
                  <a:tcPr/>
                </a:tc>
                <a:tc>
                  <a:txBody>
                    <a:bodyPr/>
                    <a:lstStyle/>
                    <a:p>
                      <a:pPr>
                        <a:defRPr sz="1000"/>
                      </a:pPr>
                      <a:r>
                        <a:t>779</a:t>
                      </a:r>
                    </a:p>
                  </a:txBody>
                  <a:tcPr/>
                </a:tc>
                <a:tc>
                  <a:txBody>
                    <a:bodyPr/>
                    <a:lstStyle/>
                    <a:p>
                      <a:pPr>
                        <a:defRPr sz="1000"/>
                      </a:pPr>
                      <a:r>
                        <a:t>180.45</a:t>
                      </a:r>
                    </a:p>
                  </a:txBody>
                  <a:tcPr/>
                </a:tc>
                <a:tc>
                  <a:txBody>
                    <a:bodyPr/>
                    <a:lstStyle/>
                    <a:p>
                      <a:pPr>
                        <a:defRPr sz="1000"/>
                      </a:pPr>
                      <a:r>
                        <a:t>2687</a:t>
                      </a:r>
                    </a:p>
                  </a:txBody>
                  <a:tcPr/>
                </a:tc>
                <a:tc>
                  <a:txBody>
                    <a:bodyPr/>
                    <a:lstStyle/>
                    <a:p>
                      <a:pPr>
                        <a:defRPr sz="1000"/>
                      </a:pPr>
                      <a:r>
                        <a:t>1.25</a:t>
                      </a:r>
                    </a:p>
                  </a:txBody>
                  <a:tcPr/>
                </a:tc>
                <a:tc>
                  <a:txBody>
                    <a:bodyPr/>
                    <a:lstStyle/>
                    <a:p>
                      <a:pPr>
                        <a:defRPr sz="1000"/>
                      </a:pPr>
                      <a:r>
                        <a:t>Long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19200</a:t>
                      </a:r>
                    </a:p>
                  </a:txBody>
                  <a:tcPr/>
                </a:tc>
                <a:tc>
                  <a:txBody>
                    <a:bodyPr/>
                    <a:lstStyle/>
                    <a:p>
                      <a:pPr>
                        <a:defRPr sz="1000"/>
                      </a:pPr>
                      <a:r>
                        <a:rPr>
                          <a:highlight>
                            <a:srgbClr val="FFFF00"/>
                          </a:highlight>
                        </a:rPr>
                        <a:t>19818</a:t>
                      </a:r>
                    </a:p>
                  </a:txBody>
                  <a:tcPr/>
                </a:tc>
                <a:tc>
                  <a:txBody>
                    <a:bodyPr/>
                    <a:lstStyle/>
                    <a:p>
                      <a:pPr>
                        <a:defRPr sz="1000"/>
                      </a:pPr>
                      <a:r>
                        <a:rPr>
                          <a:highlight>
                            <a:srgbClr val="FFFF00"/>
                          </a:highlight>
                        </a:rPr>
                        <a:t>141.15</a:t>
                      </a:r>
                    </a:p>
                  </a:txBody>
                  <a:tcPr/>
                </a:tc>
                <a:tc>
                  <a:txBody>
                    <a:bodyPr/>
                    <a:lstStyle/>
                    <a:p>
                      <a:pPr>
                        <a:defRPr sz="1000"/>
                      </a:pPr>
                      <a:r>
                        <a:rPr>
                          <a:highlight>
                            <a:srgbClr val="FFFF00"/>
                          </a:highlight>
                        </a:rPr>
                        <a:t>7772</a:t>
                      </a:r>
                    </a:p>
                  </a:txBody>
                  <a:tcPr/>
                </a:tc>
                <a:tc>
                  <a:txBody>
                    <a:bodyPr/>
                    <a:lstStyle/>
                    <a:p>
                      <a:pPr>
                        <a:defRPr sz="1000"/>
                      </a:pPr>
                      <a:r>
                        <a:rPr>
                          <a:highlight>
                            <a:srgbClr val="FFFF00"/>
                          </a:highlight>
                        </a:rPr>
                        <a:t>147.0</a:t>
                      </a:r>
                    </a:p>
                  </a:txBody>
                  <a:tcPr/>
                </a:tc>
                <a:tc>
                  <a:txBody>
                    <a:bodyPr/>
                    <a:lstStyle/>
                    <a:p>
                      <a:pPr>
                        <a:defRPr sz="1000"/>
                      </a:pPr>
                      <a:r>
                        <a:rPr>
                          <a:highlight>
                            <a:srgbClr val="FFFF00"/>
                          </a:highlight>
                        </a:rPr>
                        <a:t>12046</a:t>
                      </a:r>
                    </a:p>
                  </a:txBody>
                  <a:tcPr/>
                </a:tc>
                <a:tc>
                  <a:txBody>
                    <a:bodyPr/>
                    <a:lstStyle/>
                    <a:p>
                      <a:pPr>
                        <a:defRPr sz="1000"/>
                      </a:pPr>
                      <a:r>
                        <a:rPr>
                          <a:highlight>
                            <a:srgbClr val="FFFF00"/>
                          </a:highlight>
                        </a:rPr>
                        <a:t>-5.85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19250</a:t>
                      </a:r>
                    </a:p>
                  </a:txBody>
                  <a:tcPr/>
                </a:tc>
                <a:tc>
                  <a:txBody>
                    <a:bodyPr/>
                    <a:lstStyle/>
                    <a:p>
                      <a:pPr>
                        <a:defRPr sz="1000"/>
                      </a:pPr>
                      <a:r>
                        <a:rPr dirty="0">
                          <a:highlight>
                            <a:srgbClr val="FFFF00"/>
                          </a:highlight>
                        </a:rPr>
                        <a:t>29643</a:t>
                      </a:r>
                    </a:p>
                  </a:txBody>
                  <a:tcPr/>
                </a:tc>
                <a:tc>
                  <a:txBody>
                    <a:bodyPr/>
                    <a:lstStyle/>
                    <a:p>
                      <a:pPr>
                        <a:defRPr sz="1000"/>
                      </a:pPr>
                      <a:r>
                        <a:rPr>
                          <a:highlight>
                            <a:srgbClr val="FFFF00"/>
                          </a:highlight>
                        </a:rPr>
                        <a:t>109.8</a:t>
                      </a:r>
                    </a:p>
                  </a:txBody>
                  <a:tcPr/>
                </a:tc>
                <a:tc>
                  <a:txBody>
                    <a:bodyPr/>
                    <a:lstStyle/>
                    <a:p>
                      <a:pPr>
                        <a:defRPr sz="1000"/>
                      </a:pPr>
                      <a:r>
                        <a:rPr>
                          <a:highlight>
                            <a:srgbClr val="FFFF00"/>
                          </a:highlight>
                        </a:rPr>
                        <a:t>3043</a:t>
                      </a:r>
                    </a:p>
                  </a:txBody>
                  <a:tcPr/>
                </a:tc>
                <a:tc>
                  <a:txBody>
                    <a:bodyPr/>
                    <a:lstStyle/>
                    <a:p>
                      <a:pPr>
                        <a:defRPr sz="1000"/>
                      </a:pPr>
                      <a:r>
                        <a:rPr>
                          <a:highlight>
                            <a:srgbClr val="FFFF00"/>
                          </a:highlight>
                        </a:rPr>
                        <a:t>115.5</a:t>
                      </a:r>
                    </a:p>
                  </a:txBody>
                  <a:tcPr/>
                </a:tc>
                <a:tc>
                  <a:txBody>
                    <a:bodyPr/>
                    <a:lstStyle/>
                    <a:p>
                      <a:pPr>
                        <a:defRPr sz="1000"/>
                      </a:pPr>
                      <a:r>
                        <a:rPr>
                          <a:highlight>
                            <a:srgbClr val="FFFF00"/>
                          </a:highlight>
                        </a:rPr>
                        <a:t>26600</a:t>
                      </a:r>
                    </a:p>
                  </a:txBody>
                  <a:tcPr/>
                </a:tc>
                <a:tc>
                  <a:txBody>
                    <a:bodyPr/>
                    <a:lstStyle/>
                    <a:p>
                      <a:pPr>
                        <a:defRPr sz="1000"/>
                      </a:pPr>
                      <a:r>
                        <a:rPr>
                          <a:highlight>
                            <a:srgbClr val="FFFF00"/>
                          </a:highlight>
                        </a:rPr>
                        <a:t>-5.7</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19300</a:t>
                      </a:r>
                    </a:p>
                  </a:txBody>
                  <a:tcPr/>
                </a:tc>
                <a:tc>
                  <a:txBody>
                    <a:bodyPr/>
                    <a:lstStyle/>
                    <a:p>
                      <a:pPr>
                        <a:defRPr sz="1000"/>
                      </a:pPr>
                      <a:r>
                        <a:rPr>
                          <a:highlight>
                            <a:srgbClr val="FFFF00"/>
                          </a:highlight>
                        </a:rPr>
                        <a:t>128078</a:t>
                      </a:r>
                    </a:p>
                  </a:txBody>
                  <a:tcPr/>
                </a:tc>
                <a:tc>
                  <a:txBody>
                    <a:bodyPr/>
                    <a:lstStyle/>
                    <a:p>
                      <a:pPr>
                        <a:defRPr sz="1000"/>
                      </a:pPr>
                      <a:r>
                        <a:rPr dirty="0">
                          <a:highlight>
                            <a:srgbClr val="FFFF00"/>
                          </a:highlight>
                        </a:rPr>
                        <a:t>81.3</a:t>
                      </a:r>
                    </a:p>
                  </a:txBody>
                  <a:tcPr/>
                </a:tc>
                <a:tc>
                  <a:txBody>
                    <a:bodyPr/>
                    <a:lstStyle/>
                    <a:p>
                      <a:pPr>
                        <a:defRPr sz="1000"/>
                      </a:pPr>
                      <a:r>
                        <a:rPr dirty="0">
                          <a:highlight>
                            <a:srgbClr val="FFFF00"/>
                          </a:highlight>
                        </a:rPr>
                        <a:t>32238</a:t>
                      </a:r>
                    </a:p>
                  </a:txBody>
                  <a:tcPr/>
                </a:tc>
                <a:tc>
                  <a:txBody>
                    <a:bodyPr/>
                    <a:lstStyle/>
                    <a:p>
                      <a:pPr>
                        <a:defRPr sz="1000"/>
                      </a:pPr>
                      <a:r>
                        <a:rPr dirty="0">
                          <a:highlight>
                            <a:srgbClr val="FFFF00"/>
                          </a:highlight>
                        </a:rPr>
                        <a:t>89.15</a:t>
                      </a:r>
                    </a:p>
                  </a:txBody>
                  <a:tcPr/>
                </a:tc>
                <a:tc>
                  <a:txBody>
                    <a:bodyPr/>
                    <a:lstStyle/>
                    <a:p>
                      <a:pPr>
                        <a:defRPr sz="1000"/>
                      </a:pPr>
                      <a:r>
                        <a:rPr>
                          <a:highlight>
                            <a:srgbClr val="FFFF00"/>
                          </a:highlight>
                        </a:rPr>
                        <a:t>95840</a:t>
                      </a:r>
                    </a:p>
                  </a:txBody>
                  <a:tcPr/>
                </a:tc>
                <a:tc>
                  <a:txBody>
                    <a:bodyPr/>
                    <a:lstStyle/>
                    <a:p>
                      <a:pPr>
                        <a:defRPr sz="1000"/>
                      </a:pPr>
                      <a:r>
                        <a:rPr>
                          <a:highlight>
                            <a:srgbClr val="FFFF00"/>
                          </a:highlight>
                        </a:rPr>
                        <a:t>-7.85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19350</a:t>
                      </a:r>
                    </a:p>
                  </a:txBody>
                  <a:tcPr/>
                </a:tc>
                <a:tc>
                  <a:txBody>
                    <a:bodyPr/>
                    <a:lstStyle/>
                    <a:p>
                      <a:pPr>
                        <a:defRPr sz="1000"/>
                      </a:pPr>
                      <a:r>
                        <a:rPr>
                          <a:highlight>
                            <a:srgbClr val="FFFF00"/>
                          </a:highlight>
                        </a:rPr>
                        <a:t>103124</a:t>
                      </a:r>
                    </a:p>
                  </a:txBody>
                  <a:tcPr/>
                </a:tc>
                <a:tc>
                  <a:txBody>
                    <a:bodyPr/>
                    <a:lstStyle/>
                    <a:p>
                      <a:pPr>
                        <a:defRPr sz="1000"/>
                      </a:pPr>
                      <a:r>
                        <a:rPr>
                          <a:highlight>
                            <a:srgbClr val="FFFF00"/>
                          </a:highlight>
                        </a:rPr>
                        <a:t>57.4</a:t>
                      </a:r>
                    </a:p>
                  </a:txBody>
                  <a:tcPr/>
                </a:tc>
                <a:tc>
                  <a:txBody>
                    <a:bodyPr/>
                    <a:lstStyle/>
                    <a:p>
                      <a:pPr>
                        <a:defRPr sz="1000"/>
                      </a:pPr>
                      <a:r>
                        <a:rPr>
                          <a:highlight>
                            <a:srgbClr val="FFFF00"/>
                          </a:highlight>
                        </a:rPr>
                        <a:t>27604</a:t>
                      </a:r>
                    </a:p>
                  </a:txBody>
                  <a:tcPr/>
                </a:tc>
                <a:tc>
                  <a:txBody>
                    <a:bodyPr/>
                    <a:lstStyle/>
                    <a:p>
                      <a:pPr>
                        <a:defRPr sz="1000"/>
                      </a:pPr>
                      <a:r>
                        <a:rPr dirty="0">
                          <a:highlight>
                            <a:srgbClr val="FFFF00"/>
                          </a:highlight>
                        </a:rPr>
                        <a:t>66.9</a:t>
                      </a:r>
                    </a:p>
                  </a:txBody>
                  <a:tcPr/>
                </a:tc>
                <a:tc>
                  <a:txBody>
                    <a:bodyPr/>
                    <a:lstStyle/>
                    <a:p>
                      <a:pPr>
                        <a:defRPr sz="1000"/>
                      </a:pPr>
                      <a:r>
                        <a:rPr dirty="0">
                          <a:highlight>
                            <a:srgbClr val="FFFF00"/>
                          </a:highlight>
                        </a:rPr>
                        <a:t>75520</a:t>
                      </a:r>
                    </a:p>
                  </a:txBody>
                  <a:tcPr/>
                </a:tc>
                <a:tc>
                  <a:txBody>
                    <a:bodyPr/>
                    <a:lstStyle/>
                    <a:p>
                      <a:pPr>
                        <a:defRPr sz="1000"/>
                      </a:pPr>
                      <a:r>
                        <a:rPr dirty="0">
                          <a:highlight>
                            <a:srgbClr val="FFFF00"/>
                          </a:highlight>
                        </a:rPr>
                        <a:t>-9.5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19400</a:t>
                      </a:r>
                    </a:p>
                  </a:txBody>
                  <a:tcPr/>
                </a:tc>
                <a:tc>
                  <a:txBody>
                    <a:bodyPr/>
                    <a:lstStyle/>
                    <a:p>
                      <a:pPr>
                        <a:defRPr sz="1000"/>
                      </a:pPr>
                      <a:r>
                        <a:rPr>
                          <a:highlight>
                            <a:srgbClr val="FFFF00"/>
                          </a:highlight>
                        </a:rPr>
                        <a:t>238444</a:t>
                      </a:r>
                    </a:p>
                  </a:txBody>
                  <a:tcPr/>
                </a:tc>
                <a:tc>
                  <a:txBody>
                    <a:bodyPr/>
                    <a:lstStyle/>
                    <a:p>
                      <a:pPr>
                        <a:defRPr sz="1000"/>
                      </a:pPr>
                      <a:r>
                        <a:rPr>
                          <a:highlight>
                            <a:srgbClr val="FFFF00"/>
                          </a:highlight>
                        </a:rPr>
                        <a:t>39.1</a:t>
                      </a:r>
                    </a:p>
                  </a:txBody>
                  <a:tcPr/>
                </a:tc>
                <a:tc>
                  <a:txBody>
                    <a:bodyPr/>
                    <a:lstStyle/>
                    <a:p>
                      <a:pPr>
                        <a:defRPr sz="1000"/>
                      </a:pPr>
                      <a:r>
                        <a:rPr>
                          <a:highlight>
                            <a:srgbClr val="FFFF00"/>
                          </a:highlight>
                        </a:rPr>
                        <a:t>104454</a:t>
                      </a:r>
                    </a:p>
                  </a:txBody>
                  <a:tcPr/>
                </a:tc>
                <a:tc>
                  <a:txBody>
                    <a:bodyPr/>
                    <a:lstStyle/>
                    <a:p>
                      <a:pPr>
                        <a:defRPr sz="1000"/>
                      </a:pPr>
                      <a:r>
                        <a:rPr>
                          <a:highlight>
                            <a:srgbClr val="FFFF00"/>
                          </a:highlight>
                        </a:rPr>
                        <a:t>49.1</a:t>
                      </a:r>
                    </a:p>
                  </a:txBody>
                  <a:tcPr/>
                </a:tc>
                <a:tc>
                  <a:txBody>
                    <a:bodyPr/>
                    <a:lstStyle/>
                    <a:p>
                      <a:pPr>
                        <a:defRPr sz="1000"/>
                      </a:pPr>
                      <a:r>
                        <a:rPr>
                          <a:highlight>
                            <a:srgbClr val="FFFF00"/>
                          </a:highlight>
                        </a:rPr>
                        <a:t>133990</a:t>
                      </a:r>
                    </a:p>
                  </a:txBody>
                  <a:tcPr/>
                </a:tc>
                <a:tc>
                  <a:txBody>
                    <a:bodyPr/>
                    <a:lstStyle/>
                    <a:p>
                      <a:pPr>
                        <a:defRPr sz="1000"/>
                      </a:pPr>
                      <a:r>
                        <a:rPr>
                          <a:highlight>
                            <a:srgbClr val="FFFF00"/>
                          </a:highlight>
                        </a:rPr>
                        <a:t>-10.0</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9"/>
                  </a:ext>
                </a:extLst>
              </a:tr>
              <a:tr h="130628">
                <a:tc>
                  <a:txBody>
                    <a:bodyPr/>
                    <a:lstStyle/>
                    <a:p>
                      <a:pPr>
                        <a:defRPr sz="1000"/>
                      </a:pPr>
                      <a:r>
                        <a:t>19450</a:t>
                      </a:r>
                    </a:p>
                  </a:txBody>
                  <a:tcPr/>
                </a:tc>
                <a:tc>
                  <a:txBody>
                    <a:bodyPr/>
                    <a:lstStyle/>
                    <a:p>
                      <a:pPr>
                        <a:defRPr sz="1000"/>
                      </a:pPr>
                      <a:r>
                        <a:t>98596</a:t>
                      </a:r>
                    </a:p>
                  </a:txBody>
                  <a:tcPr/>
                </a:tc>
                <a:tc>
                  <a:txBody>
                    <a:bodyPr/>
                    <a:lstStyle/>
                    <a:p>
                      <a:pPr>
                        <a:defRPr sz="1000"/>
                      </a:pPr>
                      <a:r>
                        <a:t>26.0</a:t>
                      </a:r>
                    </a:p>
                  </a:txBody>
                  <a:tcPr/>
                </a:tc>
                <a:tc>
                  <a:txBody>
                    <a:bodyPr/>
                    <a:lstStyle/>
                    <a:p>
                      <a:pPr>
                        <a:defRPr sz="1000"/>
                      </a:pPr>
                      <a:r>
                        <a:t>44128</a:t>
                      </a:r>
                    </a:p>
                  </a:txBody>
                  <a:tcPr/>
                </a:tc>
                <a:tc>
                  <a:txBody>
                    <a:bodyPr/>
                    <a:lstStyle/>
                    <a:p>
                      <a:pPr>
                        <a:defRPr sz="1000"/>
                      </a:pPr>
                      <a:r>
                        <a:t>35.1</a:t>
                      </a:r>
                    </a:p>
                  </a:txBody>
                  <a:tcPr/>
                </a:tc>
                <a:tc>
                  <a:txBody>
                    <a:bodyPr/>
                    <a:lstStyle/>
                    <a:p>
                      <a:pPr>
                        <a:defRPr sz="1000"/>
                      </a:pPr>
                      <a:r>
                        <a:t>54468</a:t>
                      </a:r>
                    </a:p>
                  </a:txBody>
                  <a:tcPr/>
                </a:tc>
                <a:tc>
                  <a:txBody>
                    <a:bodyPr/>
                    <a:lstStyle/>
                    <a:p>
                      <a:pPr>
                        <a:defRPr sz="1000"/>
                      </a:pPr>
                      <a:r>
                        <a:t>-9.1</a:t>
                      </a:r>
                    </a:p>
                  </a:txBody>
                  <a:tcPr/>
                </a:tc>
                <a:tc>
                  <a:txBody>
                    <a:bodyPr/>
                    <a:lstStyle/>
                    <a:p>
                      <a:pPr>
                        <a:defRPr sz="1000"/>
                      </a:pPr>
                      <a:r>
                        <a:t>Shot Buildup</a:t>
                      </a:r>
                    </a:p>
                  </a:txBody>
                  <a:tcPr/>
                </a:tc>
                <a:extLst>
                  <a:ext uri="{0D108BD9-81ED-4DB2-BD59-A6C34878D82A}">
                    <a16:rowId xmlns:a16="http://schemas.microsoft.com/office/drawing/2014/main" val="10010"/>
                  </a:ext>
                </a:extLst>
              </a:tr>
              <a:tr h="130628">
                <a:tc>
                  <a:txBody>
                    <a:bodyPr/>
                    <a:lstStyle/>
                    <a:p>
                      <a:pPr>
                        <a:defRPr sz="1000"/>
                      </a:pPr>
                      <a:r>
                        <a:t>19500</a:t>
                      </a:r>
                    </a:p>
                  </a:txBody>
                  <a:tcPr/>
                </a:tc>
                <a:tc>
                  <a:txBody>
                    <a:bodyPr/>
                    <a:lstStyle/>
                    <a:p>
                      <a:pPr>
                        <a:defRPr sz="1000"/>
                      </a:pPr>
                      <a:r>
                        <a:t>154821</a:t>
                      </a:r>
                    </a:p>
                  </a:txBody>
                  <a:tcPr/>
                </a:tc>
                <a:tc>
                  <a:txBody>
                    <a:bodyPr/>
                    <a:lstStyle/>
                    <a:p>
                      <a:pPr>
                        <a:defRPr sz="1000"/>
                      </a:pPr>
                      <a:r>
                        <a:t>16.5</a:t>
                      </a:r>
                    </a:p>
                  </a:txBody>
                  <a:tcPr/>
                </a:tc>
                <a:tc>
                  <a:txBody>
                    <a:bodyPr/>
                    <a:lstStyle/>
                    <a:p>
                      <a:pPr>
                        <a:defRPr sz="1000"/>
                      </a:pPr>
                      <a:r>
                        <a:t>100113</a:t>
                      </a:r>
                    </a:p>
                  </a:txBody>
                  <a:tcPr/>
                </a:tc>
                <a:tc>
                  <a:txBody>
                    <a:bodyPr/>
                    <a:lstStyle/>
                    <a:p>
                      <a:pPr>
                        <a:defRPr sz="1000"/>
                      </a:pPr>
                      <a:r>
                        <a:t>24.55</a:t>
                      </a:r>
                    </a:p>
                  </a:txBody>
                  <a:tcPr/>
                </a:tc>
                <a:tc>
                  <a:txBody>
                    <a:bodyPr/>
                    <a:lstStyle/>
                    <a:p>
                      <a:pPr>
                        <a:defRPr sz="1000"/>
                      </a:pPr>
                      <a:r>
                        <a:t>54708</a:t>
                      </a:r>
                    </a:p>
                  </a:txBody>
                  <a:tcPr/>
                </a:tc>
                <a:tc>
                  <a:txBody>
                    <a:bodyPr/>
                    <a:lstStyle/>
                    <a:p>
                      <a:pPr>
                        <a:defRPr sz="1000"/>
                      </a:pPr>
                      <a:r>
                        <a:t>-8.05</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19550</a:t>
                      </a:r>
                    </a:p>
                  </a:txBody>
                  <a:tcPr/>
                </a:tc>
                <a:tc>
                  <a:txBody>
                    <a:bodyPr/>
                    <a:lstStyle/>
                    <a:p>
                      <a:pPr>
                        <a:defRPr sz="1000"/>
                      </a:pPr>
                      <a:r>
                        <a:t>56941</a:t>
                      </a:r>
                    </a:p>
                  </a:txBody>
                  <a:tcPr/>
                </a:tc>
                <a:tc>
                  <a:txBody>
                    <a:bodyPr/>
                    <a:lstStyle/>
                    <a:p>
                      <a:pPr>
                        <a:defRPr sz="1000"/>
                      </a:pPr>
                      <a:r>
                        <a:t>10.1</a:t>
                      </a:r>
                    </a:p>
                  </a:txBody>
                  <a:tcPr/>
                </a:tc>
                <a:tc>
                  <a:txBody>
                    <a:bodyPr/>
                    <a:lstStyle/>
                    <a:p>
                      <a:pPr>
                        <a:defRPr sz="1000"/>
                      </a:pPr>
                      <a:r>
                        <a:t>26823</a:t>
                      </a:r>
                    </a:p>
                  </a:txBody>
                  <a:tcPr/>
                </a:tc>
                <a:tc>
                  <a:txBody>
                    <a:bodyPr/>
                    <a:lstStyle/>
                    <a:p>
                      <a:pPr>
                        <a:defRPr sz="1000"/>
                      </a:pPr>
                      <a:r>
                        <a:t>16.95</a:t>
                      </a:r>
                    </a:p>
                  </a:txBody>
                  <a:tcPr/>
                </a:tc>
                <a:tc>
                  <a:txBody>
                    <a:bodyPr/>
                    <a:lstStyle/>
                    <a:p>
                      <a:pPr>
                        <a:defRPr sz="1000"/>
                      </a:pPr>
                      <a:r>
                        <a:t>30118</a:t>
                      </a:r>
                    </a:p>
                  </a:txBody>
                  <a:tcPr/>
                </a:tc>
                <a:tc>
                  <a:txBody>
                    <a:bodyPr/>
                    <a:lstStyle/>
                    <a:p>
                      <a:pPr>
                        <a:defRPr sz="1000"/>
                      </a:pPr>
                      <a:r>
                        <a:t>-6.85</a:t>
                      </a:r>
                    </a:p>
                  </a:txBody>
                  <a:tcPr/>
                </a:tc>
                <a:tc>
                  <a:txBody>
                    <a:bodyPr/>
                    <a:lstStyle/>
                    <a:p>
                      <a:pPr>
                        <a:defRPr sz="1000"/>
                      </a:pPr>
                      <a:r>
                        <a:t>Shot Buildup</a:t>
                      </a:r>
                    </a:p>
                  </a:txBody>
                  <a:tcPr/>
                </a:tc>
                <a:extLst>
                  <a:ext uri="{0D108BD9-81ED-4DB2-BD59-A6C34878D82A}">
                    <a16:rowId xmlns:a16="http://schemas.microsoft.com/office/drawing/2014/main" val="10012"/>
                  </a:ext>
                </a:extLst>
              </a:tr>
              <a:tr h="130636">
                <a:tc>
                  <a:txBody>
                    <a:bodyPr/>
                    <a:lstStyle/>
                    <a:p>
                      <a:pPr>
                        <a:defRPr sz="1000"/>
                      </a:pPr>
                      <a:r>
                        <a:t>19600</a:t>
                      </a:r>
                    </a:p>
                  </a:txBody>
                  <a:tcPr/>
                </a:tc>
                <a:tc>
                  <a:txBody>
                    <a:bodyPr/>
                    <a:lstStyle/>
                    <a:p>
                      <a:pPr>
                        <a:defRPr sz="1000"/>
                      </a:pPr>
                      <a:r>
                        <a:t>124824</a:t>
                      </a:r>
                    </a:p>
                  </a:txBody>
                  <a:tcPr/>
                </a:tc>
                <a:tc>
                  <a:txBody>
                    <a:bodyPr/>
                    <a:lstStyle/>
                    <a:p>
                      <a:pPr>
                        <a:defRPr sz="1000"/>
                      </a:pPr>
                      <a:r>
                        <a:t>6.4</a:t>
                      </a:r>
                    </a:p>
                  </a:txBody>
                  <a:tcPr/>
                </a:tc>
                <a:tc>
                  <a:txBody>
                    <a:bodyPr/>
                    <a:lstStyle/>
                    <a:p>
                      <a:pPr>
                        <a:defRPr sz="1000"/>
                      </a:pPr>
                      <a:r>
                        <a:t>56849</a:t>
                      </a:r>
                    </a:p>
                  </a:txBody>
                  <a:tcPr/>
                </a:tc>
                <a:tc>
                  <a:txBody>
                    <a:bodyPr/>
                    <a:lstStyle/>
                    <a:p>
                      <a:pPr>
                        <a:defRPr sz="1000"/>
                      </a:pPr>
                      <a:r>
                        <a:t>11.65</a:t>
                      </a:r>
                    </a:p>
                  </a:txBody>
                  <a:tcPr/>
                </a:tc>
                <a:tc>
                  <a:txBody>
                    <a:bodyPr/>
                    <a:lstStyle/>
                    <a:p>
                      <a:pPr>
                        <a:defRPr sz="1000"/>
                      </a:pPr>
                      <a:r>
                        <a:t>67975</a:t>
                      </a:r>
                    </a:p>
                  </a:txBody>
                  <a:tcPr/>
                </a:tc>
                <a:tc>
                  <a:txBody>
                    <a:bodyPr/>
                    <a:lstStyle/>
                    <a:p>
                      <a:pPr>
                        <a:defRPr sz="1000"/>
                      </a:pPr>
                      <a:r>
                        <a:t>-5.25</a:t>
                      </a:r>
                    </a:p>
                  </a:txBody>
                  <a:tcPr/>
                </a:tc>
                <a:tc>
                  <a:txBody>
                    <a:bodyPr/>
                    <a:lstStyle/>
                    <a:p>
                      <a:pPr>
                        <a:defRPr sz="1000"/>
                      </a:pPr>
                      <a:r>
                        <a:rPr dirty="0"/>
                        <a:t>Shot Buildup</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Put Side Conclusion 18-08-2023</a:t>
            </a:r>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PE_OI_03:32:49 PM</a:t>
                      </a:r>
                    </a:p>
                  </a:txBody>
                  <a:tcPr/>
                </a:tc>
                <a:tc>
                  <a:txBody>
                    <a:bodyPr/>
                    <a:lstStyle/>
                    <a:p>
                      <a:pPr>
                        <a:defRPr sz="1200"/>
                      </a:pPr>
                      <a:r>
                        <a:t>PE_LTP_03:32:49 PM</a:t>
                      </a:r>
                    </a:p>
                  </a:txBody>
                  <a:tcPr/>
                </a:tc>
                <a:tc>
                  <a:txBody>
                    <a:bodyPr/>
                    <a:lstStyle/>
                    <a:p>
                      <a:pPr>
                        <a:defRPr sz="1200"/>
                      </a:pPr>
                      <a:r>
                        <a:t>PE_OI_09:19:13 AM</a:t>
                      </a:r>
                    </a:p>
                  </a:txBody>
                  <a:tcPr/>
                </a:tc>
                <a:tc>
                  <a:txBody>
                    <a:bodyPr/>
                    <a:lstStyle/>
                    <a:p>
                      <a:pPr>
                        <a:defRPr sz="1200"/>
                      </a:pPr>
                      <a:r>
                        <a:t>PE_LTP_09:19:13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Conclusion_Put_side</a:t>
                      </a:r>
                    </a:p>
                  </a:txBody>
                  <a:tcPr/>
                </a:tc>
                <a:extLst>
                  <a:ext uri="{0D108BD9-81ED-4DB2-BD59-A6C34878D82A}">
                    <a16:rowId xmlns:a16="http://schemas.microsoft.com/office/drawing/2014/main" val="10000"/>
                  </a:ext>
                </a:extLst>
              </a:tr>
              <a:tr h="130628">
                <a:tc>
                  <a:txBody>
                    <a:bodyPr/>
                    <a:lstStyle/>
                    <a:p>
                      <a:pPr>
                        <a:defRPr sz="1000"/>
                      </a:pPr>
                      <a:r>
                        <a:t>19000</a:t>
                      </a:r>
                    </a:p>
                  </a:txBody>
                  <a:tcPr/>
                </a:tc>
                <a:tc>
                  <a:txBody>
                    <a:bodyPr/>
                    <a:lstStyle/>
                    <a:p>
                      <a:pPr>
                        <a:defRPr sz="1000"/>
                      </a:pPr>
                      <a:r>
                        <a:t>105661</a:t>
                      </a:r>
                    </a:p>
                  </a:txBody>
                  <a:tcPr/>
                </a:tc>
                <a:tc>
                  <a:txBody>
                    <a:bodyPr/>
                    <a:lstStyle/>
                    <a:p>
                      <a:pPr>
                        <a:defRPr sz="1000"/>
                      </a:pPr>
                      <a:r>
                        <a:t>14.95</a:t>
                      </a:r>
                    </a:p>
                  </a:txBody>
                  <a:tcPr/>
                </a:tc>
                <a:tc>
                  <a:txBody>
                    <a:bodyPr/>
                    <a:lstStyle/>
                    <a:p>
                      <a:pPr>
                        <a:defRPr sz="1000"/>
                      </a:pPr>
                      <a:r>
                        <a:t>50024</a:t>
                      </a:r>
                    </a:p>
                  </a:txBody>
                  <a:tcPr/>
                </a:tc>
                <a:tc>
                  <a:txBody>
                    <a:bodyPr/>
                    <a:lstStyle/>
                    <a:p>
                      <a:pPr>
                        <a:defRPr sz="1000"/>
                      </a:pPr>
                      <a:r>
                        <a:t>18.35</a:t>
                      </a:r>
                    </a:p>
                  </a:txBody>
                  <a:tcPr/>
                </a:tc>
                <a:tc>
                  <a:txBody>
                    <a:bodyPr/>
                    <a:lstStyle/>
                    <a:p>
                      <a:pPr>
                        <a:defRPr sz="1000"/>
                      </a:pPr>
                      <a:r>
                        <a:t>55637</a:t>
                      </a:r>
                    </a:p>
                  </a:txBody>
                  <a:tcPr/>
                </a:tc>
                <a:tc>
                  <a:txBody>
                    <a:bodyPr/>
                    <a:lstStyle/>
                    <a:p>
                      <a:pPr>
                        <a:defRPr sz="1000"/>
                      </a:pPr>
                      <a:r>
                        <a:t>-3.4</a:t>
                      </a:r>
                    </a:p>
                  </a:txBody>
                  <a:tcPr/>
                </a:tc>
                <a:tc>
                  <a:txBody>
                    <a:bodyPr/>
                    <a:lstStyle/>
                    <a:p>
                      <a:pPr>
                        <a:defRPr sz="1000"/>
                      </a:pPr>
                      <a:r>
                        <a:t>Shot Buildup</a:t>
                      </a:r>
                    </a:p>
                  </a:txBody>
                  <a:tcPr/>
                </a:tc>
                <a:extLst>
                  <a:ext uri="{0D108BD9-81ED-4DB2-BD59-A6C34878D82A}">
                    <a16:rowId xmlns:a16="http://schemas.microsoft.com/office/drawing/2014/main" val="10001"/>
                  </a:ext>
                </a:extLst>
              </a:tr>
              <a:tr h="130628">
                <a:tc>
                  <a:txBody>
                    <a:bodyPr/>
                    <a:lstStyle/>
                    <a:p>
                      <a:pPr>
                        <a:defRPr sz="1000"/>
                      </a:pPr>
                      <a:r>
                        <a:t>19050</a:t>
                      </a:r>
                    </a:p>
                  </a:txBody>
                  <a:tcPr/>
                </a:tc>
                <a:tc>
                  <a:txBody>
                    <a:bodyPr/>
                    <a:lstStyle/>
                    <a:p>
                      <a:pPr>
                        <a:defRPr sz="1000"/>
                      </a:pPr>
                      <a:r>
                        <a:t>43470</a:t>
                      </a:r>
                    </a:p>
                  </a:txBody>
                  <a:tcPr/>
                </a:tc>
                <a:tc>
                  <a:txBody>
                    <a:bodyPr/>
                    <a:lstStyle/>
                    <a:p>
                      <a:pPr>
                        <a:defRPr sz="1000"/>
                      </a:pPr>
                      <a:r>
                        <a:t>20.45</a:t>
                      </a:r>
                    </a:p>
                  </a:txBody>
                  <a:tcPr/>
                </a:tc>
                <a:tc>
                  <a:txBody>
                    <a:bodyPr/>
                    <a:lstStyle/>
                    <a:p>
                      <a:pPr>
                        <a:defRPr sz="1000"/>
                      </a:pPr>
                      <a:r>
                        <a:t>18928</a:t>
                      </a:r>
                    </a:p>
                  </a:txBody>
                  <a:tcPr/>
                </a:tc>
                <a:tc>
                  <a:txBody>
                    <a:bodyPr/>
                    <a:lstStyle/>
                    <a:p>
                      <a:pPr>
                        <a:defRPr sz="1000"/>
                      </a:pPr>
                      <a:r>
                        <a:t>24.8</a:t>
                      </a:r>
                    </a:p>
                  </a:txBody>
                  <a:tcPr/>
                </a:tc>
                <a:tc>
                  <a:txBody>
                    <a:bodyPr/>
                    <a:lstStyle/>
                    <a:p>
                      <a:pPr>
                        <a:defRPr sz="1000"/>
                      </a:pPr>
                      <a:r>
                        <a:t>24542</a:t>
                      </a:r>
                    </a:p>
                  </a:txBody>
                  <a:tcPr/>
                </a:tc>
                <a:tc>
                  <a:txBody>
                    <a:bodyPr/>
                    <a:lstStyle/>
                    <a:p>
                      <a:pPr>
                        <a:defRPr sz="1000"/>
                      </a:pPr>
                      <a:r>
                        <a:t>-4.35</a:t>
                      </a:r>
                    </a:p>
                  </a:txBody>
                  <a:tcPr/>
                </a:tc>
                <a:tc>
                  <a:txBody>
                    <a:bodyPr/>
                    <a:lstStyle/>
                    <a:p>
                      <a:pPr>
                        <a:defRPr sz="1000"/>
                      </a:pPr>
                      <a:r>
                        <a:t>Shot Buildup</a:t>
                      </a:r>
                    </a:p>
                  </a:txBody>
                  <a:tcPr/>
                </a:tc>
                <a:extLst>
                  <a:ext uri="{0D108BD9-81ED-4DB2-BD59-A6C34878D82A}">
                    <a16:rowId xmlns:a16="http://schemas.microsoft.com/office/drawing/2014/main" val="10002"/>
                  </a:ext>
                </a:extLst>
              </a:tr>
              <a:tr h="130628">
                <a:tc>
                  <a:txBody>
                    <a:bodyPr/>
                    <a:lstStyle/>
                    <a:p>
                      <a:pPr>
                        <a:defRPr sz="1000"/>
                      </a:pPr>
                      <a:r>
                        <a:t>19100</a:t>
                      </a:r>
                    </a:p>
                  </a:txBody>
                  <a:tcPr/>
                </a:tc>
                <a:tc>
                  <a:txBody>
                    <a:bodyPr/>
                    <a:lstStyle/>
                    <a:p>
                      <a:pPr>
                        <a:defRPr sz="1000"/>
                      </a:pPr>
                      <a:r>
                        <a:t>70600</a:t>
                      </a:r>
                    </a:p>
                  </a:txBody>
                  <a:tcPr/>
                </a:tc>
                <a:tc>
                  <a:txBody>
                    <a:bodyPr/>
                    <a:lstStyle/>
                    <a:p>
                      <a:pPr>
                        <a:defRPr sz="1000"/>
                      </a:pPr>
                      <a:r>
                        <a:t>28.15</a:t>
                      </a:r>
                    </a:p>
                  </a:txBody>
                  <a:tcPr/>
                </a:tc>
                <a:tc>
                  <a:txBody>
                    <a:bodyPr/>
                    <a:lstStyle/>
                    <a:p>
                      <a:pPr>
                        <a:defRPr sz="1000"/>
                      </a:pPr>
                      <a:r>
                        <a:t>46831</a:t>
                      </a:r>
                    </a:p>
                  </a:txBody>
                  <a:tcPr/>
                </a:tc>
                <a:tc>
                  <a:txBody>
                    <a:bodyPr/>
                    <a:lstStyle/>
                    <a:p>
                      <a:pPr>
                        <a:defRPr sz="1000"/>
                      </a:pPr>
                      <a:r>
                        <a:t>33.7</a:t>
                      </a:r>
                    </a:p>
                  </a:txBody>
                  <a:tcPr/>
                </a:tc>
                <a:tc>
                  <a:txBody>
                    <a:bodyPr/>
                    <a:lstStyle/>
                    <a:p>
                      <a:pPr>
                        <a:defRPr sz="1000"/>
                      </a:pPr>
                      <a:r>
                        <a:t>23769</a:t>
                      </a:r>
                    </a:p>
                  </a:txBody>
                  <a:tcPr/>
                </a:tc>
                <a:tc>
                  <a:txBody>
                    <a:bodyPr/>
                    <a:lstStyle/>
                    <a:p>
                      <a:pPr>
                        <a:defRPr sz="1000"/>
                      </a:pPr>
                      <a:r>
                        <a:t>-5.55</a:t>
                      </a:r>
                    </a:p>
                  </a:txBody>
                  <a:tcPr/>
                </a:tc>
                <a:tc>
                  <a:txBody>
                    <a:bodyPr/>
                    <a:lstStyle/>
                    <a:p>
                      <a:pPr>
                        <a:defRPr sz="1000"/>
                      </a:pPr>
                      <a:r>
                        <a:t>Shot Buildup</a:t>
                      </a:r>
                    </a:p>
                  </a:txBody>
                  <a:tcPr/>
                </a:tc>
                <a:extLst>
                  <a:ext uri="{0D108BD9-81ED-4DB2-BD59-A6C34878D82A}">
                    <a16:rowId xmlns:a16="http://schemas.microsoft.com/office/drawing/2014/main" val="10003"/>
                  </a:ext>
                </a:extLst>
              </a:tr>
              <a:tr h="130628">
                <a:tc>
                  <a:txBody>
                    <a:bodyPr/>
                    <a:lstStyle/>
                    <a:p>
                      <a:pPr>
                        <a:defRPr sz="1000"/>
                      </a:pPr>
                      <a:r>
                        <a:t>19150</a:t>
                      </a:r>
                    </a:p>
                  </a:txBody>
                  <a:tcPr/>
                </a:tc>
                <a:tc>
                  <a:txBody>
                    <a:bodyPr/>
                    <a:lstStyle/>
                    <a:p>
                      <a:pPr>
                        <a:defRPr sz="1000"/>
                      </a:pPr>
                      <a:r>
                        <a:t>41315</a:t>
                      </a:r>
                    </a:p>
                  </a:txBody>
                  <a:tcPr/>
                </a:tc>
                <a:tc>
                  <a:txBody>
                    <a:bodyPr/>
                    <a:lstStyle/>
                    <a:p>
                      <a:pPr>
                        <a:defRPr sz="1000"/>
                      </a:pPr>
                      <a:r>
                        <a:t>38.5</a:t>
                      </a:r>
                    </a:p>
                  </a:txBody>
                  <a:tcPr/>
                </a:tc>
                <a:tc>
                  <a:txBody>
                    <a:bodyPr/>
                    <a:lstStyle/>
                    <a:p>
                      <a:pPr>
                        <a:defRPr sz="1000"/>
                      </a:pPr>
                      <a:r>
                        <a:t>22048</a:t>
                      </a:r>
                    </a:p>
                  </a:txBody>
                  <a:tcPr/>
                </a:tc>
                <a:tc>
                  <a:txBody>
                    <a:bodyPr/>
                    <a:lstStyle/>
                    <a:p>
                      <a:pPr>
                        <a:defRPr sz="1000"/>
                      </a:pPr>
                      <a:r>
                        <a:t>45.85</a:t>
                      </a:r>
                    </a:p>
                  </a:txBody>
                  <a:tcPr/>
                </a:tc>
                <a:tc>
                  <a:txBody>
                    <a:bodyPr/>
                    <a:lstStyle/>
                    <a:p>
                      <a:pPr>
                        <a:defRPr sz="1000"/>
                      </a:pPr>
                      <a:r>
                        <a:t>19267</a:t>
                      </a:r>
                    </a:p>
                  </a:txBody>
                  <a:tcPr/>
                </a:tc>
                <a:tc>
                  <a:txBody>
                    <a:bodyPr/>
                    <a:lstStyle/>
                    <a:p>
                      <a:pPr>
                        <a:defRPr sz="1000"/>
                      </a:pPr>
                      <a:r>
                        <a:t>-7.35</a:t>
                      </a:r>
                    </a:p>
                  </a:txBody>
                  <a:tcPr/>
                </a:tc>
                <a:tc>
                  <a:txBody>
                    <a:bodyPr/>
                    <a:lstStyle/>
                    <a:p>
                      <a:pPr>
                        <a:defRPr sz="1000"/>
                      </a:pPr>
                      <a:r>
                        <a:t>Shot Buildup</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19200</a:t>
                      </a:r>
                    </a:p>
                  </a:txBody>
                  <a:tcPr/>
                </a:tc>
                <a:tc>
                  <a:txBody>
                    <a:bodyPr/>
                    <a:lstStyle/>
                    <a:p>
                      <a:pPr>
                        <a:defRPr sz="1000"/>
                      </a:pPr>
                      <a:r>
                        <a:rPr dirty="0">
                          <a:highlight>
                            <a:srgbClr val="FFFF00"/>
                          </a:highlight>
                        </a:rPr>
                        <a:t>135566</a:t>
                      </a:r>
                    </a:p>
                  </a:txBody>
                  <a:tcPr/>
                </a:tc>
                <a:tc>
                  <a:txBody>
                    <a:bodyPr/>
                    <a:lstStyle/>
                    <a:p>
                      <a:pPr>
                        <a:defRPr sz="1000"/>
                      </a:pPr>
                      <a:r>
                        <a:rPr>
                          <a:highlight>
                            <a:srgbClr val="FFFF00"/>
                          </a:highlight>
                        </a:rPr>
                        <a:t>52.7</a:t>
                      </a:r>
                    </a:p>
                  </a:txBody>
                  <a:tcPr/>
                </a:tc>
                <a:tc>
                  <a:txBody>
                    <a:bodyPr/>
                    <a:lstStyle/>
                    <a:p>
                      <a:pPr>
                        <a:defRPr sz="1000"/>
                      </a:pPr>
                      <a:r>
                        <a:rPr>
                          <a:highlight>
                            <a:srgbClr val="FFFF00"/>
                          </a:highlight>
                        </a:rPr>
                        <a:t>47787</a:t>
                      </a:r>
                    </a:p>
                  </a:txBody>
                  <a:tcPr/>
                </a:tc>
                <a:tc>
                  <a:txBody>
                    <a:bodyPr/>
                    <a:lstStyle/>
                    <a:p>
                      <a:pPr>
                        <a:defRPr sz="1000"/>
                      </a:pPr>
                      <a:r>
                        <a:rPr>
                          <a:highlight>
                            <a:srgbClr val="FFFF00"/>
                          </a:highlight>
                        </a:rPr>
                        <a:t>61.35</a:t>
                      </a:r>
                    </a:p>
                  </a:txBody>
                  <a:tcPr/>
                </a:tc>
                <a:tc>
                  <a:txBody>
                    <a:bodyPr/>
                    <a:lstStyle/>
                    <a:p>
                      <a:pPr>
                        <a:defRPr sz="1000"/>
                      </a:pPr>
                      <a:r>
                        <a:rPr>
                          <a:highlight>
                            <a:srgbClr val="FFFF00"/>
                          </a:highlight>
                        </a:rPr>
                        <a:t>87779</a:t>
                      </a:r>
                    </a:p>
                  </a:txBody>
                  <a:tcPr/>
                </a:tc>
                <a:tc>
                  <a:txBody>
                    <a:bodyPr/>
                    <a:lstStyle/>
                    <a:p>
                      <a:pPr>
                        <a:defRPr sz="1000"/>
                      </a:pPr>
                      <a:r>
                        <a:rPr>
                          <a:highlight>
                            <a:srgbClr val="FFFF00"/>
                          </a:highlight>
                        </a:rPr>
                        <a:t>-8.65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19250</a:t>
                      </a:r>
                    </a:p>
                  </a:txBody>
                  <a:tcPr/>
                </a:tc>
                <a:tc>
                  <a:txBody>
                    <a:bodyPr/>
                    <a:lstStyle/>
                    <a:p>
                      <a:pPr>
                        <a:defRPr sz="1000"/>
                      </a:pPr>
                      <a:r>
                        <a:rPr>
                          <a:highlight>
                            <a:srgbClr val="FFFF00"/>
                          </a:highlight>
                        </a:rPr>
                        <a:t>119061</a:t>
                      </a:r>
                    </a:p>
                  </a:txBody>
                  <a:tcPr/>
                </a:tc>
                <a:tc>
                  <a:txBody>
                    <a:bodyPr/>
                    <a:lstStyle/>
                    <a:p>
                      <a:pPr>
                        <a:defRPr sz="1000"/>
                      </a:pPr>
                      <a:r>
                        <a:rPr dirty="0">
                          <a:highlight>
                            <a:srgbClr val="FFFF00"/>
                          </a:highlight>
                        </a:rPr>
                        <a:t>70.95</a:t>
                      </a:r>
                    </a:p>
                  </a:txBody>
                  <a:tcPr/>
                </a:tc>
                <a:tc>
                  <a:txBody>
                    <a:bodyPr/>
                    <a:lstStyle/>
                    <a:p>
                      <a:pPr>
                        <a:defRPr sz="1000"/>
                      </a:pPr>
                      <a:r>
                        <a:rPr dirty="0">
                          <a:highlight>
                            <a:srgbClr val="FFFF00"/>
                          </a:highlight>
                        </a:rPr>
                        <a:t>25811</a:t>
                      </a:r>
                    </a:p>
                  </a:txBody>
                  <a:tcPr/>
                </a:tc>
                <a:tc>
                  <a:txBody>
                    <a:bodyPr/>
                    <a:lstStyle/>
                    <a:p>
                      <a:pPr>
                        <a:defRPr sz="1000"/>
                      </a:pPr>
                      <a:r>
                        <a:rPr dirty="0">
                          <a:highlight>
                            <a:srgbClr val="FFFF00"/>
                          </a:highlight>
                        </a:rPr>
                        <a:t>80.55</a:t>
                      </a:r>
                    </a:p>
                  </a:txBody>
                  <a:tcPr/>
                </a:tc>
                <a:tc>
                  <a:txBody>
                    <a:bodyPr/>
                    <a:lstStyle/>
                    <a:p>
                      <a:pPr>
                        <a:defRPr sz="1000"/>
                      </a:pPr>
                      <a:r>
                        <a:rPr>
                          <a:highlight>
                            <a:srgbClr val="FFFF00"/>
                          </a:highlight>
                        </a:rPr>
                        <a:t>93250</a:t>
                      </a:r>
                    </a:p>
                  </a:txBody>
                  <a:tcPr/>
                </a:tc>
                <a:tc>
                  <a:txBody>
                    <a:bodyPr/>
                    <a:lstStyle/>
                    <a:p>
                      <a:pPr>
                        <a:defRPr sz="1000"/>
                      </a:pPr>
                      <a:r>
                        <a:rPr>
                          <a:highlight>
                            <a:srgbClr val="FFFF00"/>
                          </a:highlight>
                        </a:rPr>
                        <a:t>-9.6</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19300</a:t>
                      </a:r>
                    </a:p>
                  </a:txBody>
                  <a:tcPr/>
                </a:tc>
                <a:tc>
                  <a:txBody>
                    <a:bodyPr/>
                    <a:lstStyle/>
                    <a:p>
                      <a:pPr>
                        <a:defRPr sz="1000"/>
                      </a:pPr>
                      <a:r>
                        <a:rPr>
                          <a:highlight>
                            <a:srgbClr val="FFFF00"/>
                          </a:highlight>
                        </a:rPr>
                        <a:t>160351</a:t>
                      </a:r>
                    </a:p>
                  </a:txBody>
                  <a:tcPr/>
                </a:tc>
                <a:tc>
                  <a:txBody>
                    <a:bodyPr/>
                    <a:lstStyle/>
                    <a:p>
                      <a:pPr>
                        <a:defRPr sz="1000"/>
                      </a:pPr>
                      <a:r>
                        <a:rPr>
                          <a:highlight>
                            <a:srgbClr val="FFFF00"/>
                          </a:highlight>
                        </a:rPr>
                        <a:t>92.7</a:t>
                      </a:r>
                    </a:p>
                  </a:txBody>
                  <a:tcPr/>
                </a:tc>
                <a:tc>
                  <a:txBody>
                    <a:bodyPr/>
                    <a:lstStyle/>
                    <a:p>
                      <a:pPr>
                        <a:defRPr sz="1000"/>
                      </a:pPr>
                      <a:r>
                        <a:rPr>
                          <a:highlight>
                            <a:srgbClr val="FFFF00"/>
                          </a:highlight>
                        </a:rPr>
                        <a:t>68407</a:t>
                      </a:r>
                    </a:p>
                  </a:txBody>
                  <a:tcPr/>
                </a:tc>
                <a:tc>
                  <a:txBody>
                    <a:bodyPr/>
                    <a:lstStyle/>
                    <a:p>
                      <a:pPr>
                        <a:defRPr sz="1000"/>
                      </a:pPr>
                      <a:r>
                        <a:rPr dirty="0">
                          <a:highlight>
                            <a:srgbClr val="FFFF00"/>
                          </a:highlight>
                        </a:rPr>
                        <a:t>103.25</a:t>
                      </a:r>
                    </a:p>
                  </a:txBody>
                  <a:tcPr/>
                </a:tc>
                <a:tc>
                  <a:txBody>
                    <a:bodyPr/>
                    <a:lstStyle/>
                    <a:p>
                      <a:pPr>
                        <a:defRPr sz="1000"/>
                      </a:pPr>
                      <a:r>
                        <a:rPr dirty="0">
                          <a:highlight>
                            <a:srgbClr val="FFFF00"/>
                          </a:highlight>
                        </a:rPr>
                        <a:t>91944</a:t>
                      </a:r>
                    </a:p>
                  </a:txBody>
                  <a:tcPr/>
                </a:tc>
                <a:tc>
                  <a:txBody>
                    <a:bodyPr/>
                    <a:lstStyle/>
                    <a:p>
                      <a:pPr>
                        <a:defRPr sz="1000"/>
                      </a:pPr>
                      <a:r>
                        <a:rPr dirty="0">
                          <a:highlight>
                            <a:srgbClr val="FFFF00"/>
                          </a:highlight>
                        </a:rPr>
                        <a:t>-10.55</a:t>
                      </a:r>
                    </a:p>
                  </a:txBody>
                  <a:tcPr/>
                </a:tc>
                <a:tc>
                  <a:txBody>
                    <a:bodyPr/>
                    <a:lstStyle/>
                    <a:p>
                      <a:pPr>
                        <a:defRPr sz="1000"/>
                      </a:pPr>
                      <a:r>
                        <a:rPr>
                          <a:highlight>
                            <a:srgbClr val="FFFF00"/>
                          </a:highlight>
                        </a:rPr>
                        <a:t>Shot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19350</a:t>
                      </a:r>
                    </a:p>
                  </a:txBody>
                  <a:tcPr/>
                </a:tc>
                <a:tc>
                  <a:txBody>
                    <a:bodyPr/>
                    <a:lstStyle/>
                    <a:p>
                      <a:pPr>
                        <a:defRPr sz="1000"/>
                      </a:pPr>
                      <a:r>
                        <a:rPr>
                          <a:highlight>
                            <a:srgbClr val="FFFF00"/>
                          </a:highlight>
                        </a:rPr>
                        <a:t>40875</a:t>
                      </a:r>
                    </a:p>
                  </a:txBody>
                  <a:tcPr/>
                </a:tc>
                <a:tc>
                  <a:txBody>
                    <a:bodyPr/>
                    <a:lstStyle/>
                    <a:p>
                      <a:pPr>
                        <a:defRPr sz="1000"/>
                      </a:pPr>
                      <a:r>
                        <a:rPr>
                          <a:highlight>
                            <a:srgbClr val="FFFF00"/>
                          </a:highlight>
                        </a:rPr>
                        <a:t>119.95</a:t>
                      </a:r>
                    </a:p>
                  </a:txBody>
                  <a:tcPr/>
                </a:tc>
                <a:tc>
                  <a:txBody>
                    <a:bodyPr/>
                    <a:lstStyle/>
                    <a:p>
                      <a:pPr>
                        <a:defRPr sz="1000"/>
                      </a:pPr>
                      <a:r>
                        <a:rPr>
                          <a:highlight>
                            <a:srgbClr val="FFFF00"/>
                          </a:highlight>
                        </a:rPr>
                        <a:t>29983</a:t>
                      </a:r>
                    </a:p>
                  </a:txBody>
                  <a:tcPr/>
                </a:tc>
                <a:tc>
                  <a:txBody>
                    <a:bodyPr/>
                    <a:lstStyle/>
                    <a:p>
                      <a:pPr>
                        <a:defRPr sz="1000"/>
                      </a:pPr>
                      <a:r>
                        <a:rPr>
                          <a:highlight>
                            <a:srgbClr val="FFFF00"/>
                          </a:highlight>
                        </a:rPr>
                        <a:t>131.0</a:t>
                      </a:r>
                    </a:p>
                  </a:txBody>
                  <a:tcPr/>
                </a:tc>
                <a:tc>
                  <a:txBody>
                    <a:bodyPr/>
                    <a:lstStyle/>
                    <a:p>
                      <a:pPr>
                        <a:defRPr sz="1000"/>
                      </a:pPr>
                      <a:r>
                        <a:rPr>
                          <a:highlight>
                            <a:srgbClr val="FFFF00"/>
                          </a:highlight>
                        </a:rPr>
                        <a:t>10892</a:t>
                      </a:r>
                    </a:p>
                  </a:txBody>
                  <a:tcPr/>
                </a:tc>
                <a:tc>
                  <a:txBody>
                    <a:bodyPr/>
                    <a:lstStyle/>
                    <a:p>
                      <a:pPr>
                        <a:defRPr sz="1000"/>
                      </a:pPr>
                      <a:r>
                        <a:rPr dirty="0">
                          <a:highlight>
                            <a:srgbClr val="FFFF00"/>
                          </a:highlight>
                        </a:rPr>
                        <a:t>-11.05</a:t>
                      </a:r>
                    </a:p>
                  </a:txBody>
                  <a:tcPr/>
                </a:tc>
                <a:tc>
                  <a:txBody>
                    <a:bodyPr/>
                    <a:lstStyle/>
                    <a:p>
                      <a:pPr>
                        <a:defRPr sz="1000"/>
                      </a:pPr>
                      <a:r>
                        <a:rPr dirty="0">
                          <a:highlight>
                            <a:srgbClr val="FFFF00"/>
                          </a:highlight>
                        </a:rPr>
                        <a:t>Shot Buildup</a:t>
                      </a: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19400</a:t>
                      </a:r>
                    </a:p>
                  </a:txBody>
                  <a:tcPr/>
                </a:tc>
                <a:tc>
                  <a:txBody>
                    <a:bodyPr/>
                    <a:lstStyle/>
                    <a:p>
                      <a:pPr>
                        <a:defRPr sz="1000"/>
                      </a:pPr>
                      <a:r>
                        <a:rPr>
                          <a:highlight>
                            <a:srgbClr val="FFFF00"/>
                          </a:highlight>
                        </a:rPr>
                        <a:t>58245</a:t>
                      </a:r>
                    </a:p>
                  </a:txBody>
                  <a:tcPr/>
                </a:tc>
                <a:tc>
                  <a:txBody>
                    <a:bodyPr/>
                    <a:lstStyle/>
                    <a:p>
                      <a:pPr>
                        <a:defRPr sz="1000"/>
                      </a:pPr>
                      <a:r>
                        <a:rPr>
                          <a:highlight>
                            <a:srgbClr val="FFFF00"/>
                          </a:highlight>
                        </a:rPr>
                        <a:t>149.55</a:t>
                      </a:r>
                    </a:p>
                  </a:txBody>
                  <a:tcPr/>
                </a:tc>
                <a:tc>
                  <a:txBody>
                    <a:bodyPr/>
                    <a:lstStyle/>
                    <a:p>
                      <a:pPr>
                        <a:defRPr sz="1000"/>
                      </a:pPr>
                      <a:r>
                        <a:rPr>
                          <a:highlight>
                            <a:srgbClr val="FFFF00"/>
                          </a:highlight>
                        </a:rPr>
                        <a:t>67407</a:t>
                      </a:r>
                    </a:p>
                  </a:txBody>
                  <a:tcPr/>
                </a:tc>
                <a:tc>
                  <a:txBody>
                    <a:bodyPr/>
                    <a:lstStyle/>
                    <a:p>
                      <a:pPr>
                        <a:defRPr sz="1000"/>
                      </a:pPr>
                      <a:r>
                        <a:rPr>
                          <a:highlight>
                            <a:srgbClr val="FFFF00"/>
                          </a:highlight>
                        </a:rPr>
                        <a:t>163.2</a:t>
                      </a:r>
                    </a:p>
                  </a:txBody>
                  <a:tcPr/>
                </a:tc>
                <a:tc>
                  <a:txBody>
                    <a:bodyPr/>
                    <a:lstStyle/>
                    <a:p>
                      <a:pPr>
                        <a:defRPr sz="1000"/>
                      </a:pPr>
                      <a:r>
                        <a:rPr>
                          <a:highlight>
                            <a:srgbClr val="FFFF00"/>
                          </a:highlight>
                        </a:rPr>
                        <a:t>-9162</a:t>
                      </a:r>
                    </a:p>
                  </a:txBody>
                  <a:tcPr/>
                </a:tc>
                <a:tc>
                  <a:txBody>
                    <a:bodyPr/>
                    <a:lstStyle/>
                    <a:p>
                      <a:pPr>
                        <a:defRPr sz="1000"/>
                      </a:pPr>
                      <a:r>
                        <a:rPr>
                          <a:highlight>
                            <a:srgbClr val="FFFF00"/>
                          </a:highlight>
                        </a:rPr>
                        <a:t>-13.65</a:t>
                      </a:r>
                    </a:p>
                  </a:txBody>
                  <a:tcPr/>
                </a:tc>
                <a:tc>
                  <a:txBody>
                    <a:bodyPr/>
                    <a:lstStyle/>
                    <a:p>
                      <a:pPr>
                        <a:defRPr sz="1000"/>
                      </a:pPr>
                      <a:r>
                        <a:rPr dirty="0">
                          <a:highlight>
                            <a:srgbClr val="FFFF00"/>
                          </a:highlight>
                        </a:rPr>
                        <a:t>Long Covering</a:t>
                      </a:r>
                    </a:p>
                  </a:txBody>
                  <a:tcPr/>
                </a:tc>
                <a:extLst>
                  <a:ext uri="{0D108BD9-81ED-4DB2-BD59-A6C34878D82A}">
                    <a16:rowId xmlns:a16="http://schemas.microsoft.com/office/drawing/2014/main" val="10009"/>
                  </a:ext>
                </a:extLst>
              </a:tr>
              <a:tr h="130628">
                <a:tc>
                  <a:txBody>
                    <a:bodyPr/>
                    <a:lstStyle/>
                    <a:p>
                      <a:pPr>
                        <a:defRPr sz="1000"/>
                      </a:pPr>
                      <a:r>
                        <a:t>19450</a:t>
                      </a:r>
                    </a:p>
                  </a:txBody>
                  <a:tcPr/>
                </a:tc>
                <a:tc>
                  <a:txBody>
                    <a:bodyPr/>
                    <a:lstStyle/>
                    <a:p>
                      <a:pPr>
                        <a:defRPr sz="1000"/>
                      </a:pPr>
                      <a:r>
                        <a:t>10522</a:t>
                      </a:r>
                    </a:p>
                  </a:txBody>
                  <a:tcPr/>
                </a:tc>
                <a:tc>
                  <a:txBody>
                    <a:bodyPr/>
                    <a:lstStyle/>
                    <a:p>
                      <a:pPr>
                        <a:defRPr sz="1000"/>
                      </a:pPr>
                      <a:r>
                        <a:t>187.15</a:t>
                      </a:r>
                    </a:p>
                  </a:txBody>
                  <a:tcPr/>
                </a:tc>
                <a:tc>
                  <a:txBody>
                    <a:bodyPr/>
                    <a:lstStyle/>
                    <a:p>
                      <a:pPr>
                        <a:defRPr sz="1000"/>
                      </a:pPr>
                      <a:r>
                        <a:t>12266</a:t>
                      </a:r>
                    </a:p>
                  </a:txBody>
                  <a:tcPr/>
                </a:tc>
                <a:tc>
                  <a:txBody>
                    <a:bodyPr/>
                    <a:lstStyle/>
                    <a:p>
                      <a:pPr>
                        <a:defRPr sz="1000"/>
                      </a:pPr>
                      <a:r>
                        <a:t>199.25</a:t>
                      </a:r>
                    </a:p>
                  </a:txBody>
                  <a:tcPr/>
                </a:tc>
                <a:tc>
                  <a:txBody>
                    <a:bodyPr/>
                    <a:lstStyle/>
                    <a:p>
                      <a:pPr>
                        <a:defRPr sz="1000"/>
                      </a:pPr>
                      <a:r>
                        <a:t>-1744</a:t>
                      </a:r>
                    </a:p>
                  </a:txBody>
                  <a:tcPr/>
                </a:tc>
                <a:tc>
                  <a:txBody>
                    <a:bodyPr/>
                    <a:lstStyle/>
                    <a:p>
                      <a:pPr>
                        <a:defRPr sz="1000"/>
                      </a:pPr>
                      <a:r>
                        <a:t>-12.1</a:t>
                      </a:r>
                    </a:p>
                  </a:txBody>
                  <a:tcPr/>
                </a:tc>
                <a:tc>
                  <a:txBody>
                    <a:bodyPr/>
                    <a:lstStyle/>
                    <a:p>
                      <a:pPr>
                        <a:defRPr sz="1000"/>
                      </a:pPr>
                      <a:r>
                        <a:t>Long Covering</a:t>
                      </a:r>
                    </a:p>
                  </a:txBody>
                  <a:tcPr/>
                </a:tc>
                <a:extLst>
                  <a:ext uri="{0D108BD9-81ED-4DB2-BD59-A6C34878D82A}">
                    <a16:rowId xmlns:a16="http://schemas.microsoft.com/office/drawing/2014/main" val="10010"/>
                  </a:ext>
                </a:extLst>
              </a:tr>
              <a:tr h="130628">
                <a:tc>
                  <a:txBody>
                    <a:bodyPr/>
                    <a:lstStyle/>
                    <a:p>
                      <a:pPr>
                        <a:defRPr sz="1000"/>
                      </a:pPr>
                      <a:r>
                        <a:t>19500</a:t>
                      </a:r>
                    </a:p>
                  </a:txBody>
                  <a:tcPr/>
                </a:tc>
                <a:tc>
                  <a:txBody>
                    <a:bodyPr/>
                    <a:lstStyle/>
                    <a:p>
                      <a:pPr>
                        <a:defRPr sz="1000"/>
                      </a:pPr>
                      <a:r>
                        <a:t>28596</a:t>
                      </a:r>
                    </a:p>
                  </a:txBody>
                  <a:tcPr/>
                </a:tc>
                <a:tc>
                  <a:txBody>
                    <a:bodyPr/>
                    <a:lstStyle/>
                    <a:p>
                      <a:pPr>
                        <a:defRPr sz="1000"/>
                      </a:pPr>
                      <a:r>
                        <a:t>228.6</a:t>
                      </a:r>
                    </a:p>
                  </a:txBody>
                  <a:tcPr/>
                </a:tc>
                <a:tc>
                  <a:txBody>
                    <a:bodyPr/>
                    <a:lstStyle/>
                    <a:p>
                      <a:pPr>
                        <a:defRPr sz="1000"/>
                      </a:pPr>
                      <a:r>
                        <a:t>24882</a:t>
                      </a:r>
                    </a:p>
                  </a:txBody>
                  <a:tcPr/>
                </a:tc>
                <a:tc>
                  <a:txBody>
                    <a:bodyPr/>
                    <a:lstStyle/>
                    <a:p>
                      <a:pPr>
                        <a:defRPr sz="1000"/>
                      </a:pPr>
                      <a:r>
                        <a:t>238.55</a:t>
                      </a:r>
                    </a:p>
                  </a:txBody>
                  <a:tcPr/>
                </a:tc>
                <a:tc>
                  <a:txBody>
                    <a:bodyPr/>
                    <a:lstStyle/>
                    <a:p>
                      <a:pPr>
                        <a:defRPr sz="1000"/>
                      </a:pPr>
                      <a:r>
                        <a:t>3714</a:t>
                      </a:r>
                    </a:p>
                  </a:txBody>
                  <a:tcPr/>
                </a:tc>
                <a:tc>
                  <a:txBody>
                    <a:bodyPr/>
                    <a:lstStyle/>
                    <a:p>
                      <a:pPr>
                        <a:defRPr sz="1000"/>
                      </a:pPr>
                      <a:r>
                        <a:t>-9.95</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19550</a:t>
                      </a:r>
                    </a:p>
                  </a:txBody>
                  <a:tcPr/>
                </a:tc>
                <a:tc>
                  <a:txBody>
                    <a:bodyPr/>
                    <a:lstStyle/>
                    <a:p>
                      <a:pPr>
                        <a:defRPr sz="1000"/>
                      </a:pPr>
                      <a:r>
                        <a:t>3004</a:t>
                      </a:r>
                    </a:p>
                  </a:txBody>
                  <a:tcPr/>
                </a:tc>
                <a:tc>
                  <a:txBody>
                    <a:bodyPr/>
                    <a:lstStyle/>
                    <a:p>
                      <a:pPr>
                        <a:defRPr sz="1000"/>
                      </a:pPr>
                      <a:r>
                        <a:t>270.55</a:t>
                      </a:r>
                    </a:p>
                  </a:txBody>
                  <a:tcPr/>
                </a:tc>
                <a:tc>
                  <a:txBody>
                    <a:bodyPr/>
                    <a:lstStyle/>
                    <a:p>
                      <a:pPr>
                        <a:defRPr sz="1000"/>
                      </a:pPr>
                      <a:r>
                        <a:t>2626</a:t>
                      </a:r>
                    </a:p>
                  </a:txBody>
                  <a:tcPr/>
                </a:tc>
                <a:tc>
                  <a:txBody>
                    <a:bodyPr/>
                    <a:lstStyle/>
                    <a:p>
                      <a:pPr>
                        <a:defRPr sz="1000"/>
                      </a:pPr>
                      <a:r>
                        <a:t>280.85</a:t>
                      </a:r>
                    </a:p>
                  </a:txBody>
                  <a:tcPr/>
                </a:tc>
                <a:tc>
                  <a:txBody>
                    <a:bodyPr/>
                    <a:lstStyle/>
                    <a:p>
                      <a:pPr>
                        <a:defRPr sz="1000"/>
                      </a:pPr>
                      <a:r>
                        <a:t>378</a:t>
                      </a:r>
                    </a:p>
                  </a:txBody>
                  <a:tcPr/>
                </a:tc>
                <a:tc>
                  <a:txBody>
                    <a:bodyPr/>
                    <a:lstStyle/>
                    <a:p>
                      <a:pPr>
                        <a:defRPr sz="1000"/>
                      </a:pPr>
                      <a:r>
                        <a:t>-10.3</a:t>
                      </a:r>
                    </a:p>
                  </a:txBody>
                  <a:tcPr/>
                </a:tc>
                <a:tc>
                  <a:txBody>
                    <a:bodyPr/>
                    <a:lstStyle/>
                    <a:p>
                      <a:pPr>
                        <a:defRPr sz="1000"/>
                      </a:pPr>
                      <a:r>
                        <a:t>Shot Buildup</a:t>
                      </a:r>
                    </a:p>
                  </a:txBody>
                  <a:tcPr/>
                </a:tc>
                <a:extLst>
                  <a:ext uri="{0D108BD9-81ED-4DB2-BD59-A6C34878D82A}">
                    <a16:rowId xmlns:a16="http://schemas.microsoft.com/office/drawing/2014/main" val="10012"/>
                  </a:ext>
                </a:extLst>
              </a:tr>
              <a:tr h="130636">
                <a:tc>
                  <a:txBody>
                    <a:bodyPr/>
                    <a:lstStyle/>
                    <a:p>
                      <a:pPr>
                        <a:defRPr sz="1000"/>
                      </a:pPr>
                      <a:r>
                        <a:t>19600</a:t>
                      </a:r>
                    </a:p>
                  </a:txBody>
                  <a:tcPr/>
                </a:tc>
                <a:tc>
                  <a:txBody>
                    <a:bodyPr/>
                    <a:lstStyle/>
                    <a:p>
                      <a:pPr>
                        <a:defRPr sz="1000"/>
                      </a:pPr>
                      <a:r>
                        <a:t>9568</a:t>
                      </a:r>
                    </a:p>
                  </a:txBody>
                  <a:tcPr/>
                </a:tc>
                <a:tc>
                  <a:txBody>
                    <a:bodyPr/>
                    <a:lstStyle/>
                    <a:p>
                      <a:pPr>
                        <a:defRPr sz="1000"/>
                      </a:pPr>
                      <a:r>
                        <a:t>320.3</a:t>
                      </a:r>
                    </a:p>
                  </a:txBody>
                  <a:tcPr/>
                </a:tc>
                <a:tc>
                  <a:txBody>
                    <a:bodyPr/>
                    <a:lstStyle/>
                    <a:p>
                      <a:pPr>
                        <a:defRPr sz="1000"/>
                      </a:pPr>
                      <a:r>
                        <a:t>9552</a:t>
                      </a:r>
                    </a:p>
                  </a:txBody>
                  <a:tcPr/>
                </a:tc>
                <a:tc>
                  <a:txBody>
                    <a:bodyPr/>
                    <a:lstStyle/>
                    <a:p>
                      <a:pPr>
                        <a:defRPr sz="1000"/>
                      </a:pPr>
                      <a:r>
                        <a:t>325.0</a:t>
                      </a:r>
                    </a:p>
                  </a:txBody>
                  <a:tcPr/>
                </a:tc>
                <a:tc>
                  <a:txBody>
                    <a:bodyPr/>
                    <a:lstStyle/>
                    <a:p>
                      <a:pPr>
                        <a:defRPr sz="1000"/>
                      </a:pPr>
                      <a:r>
                        <a:t>16</a:t>
                      </a:r>
                    </a:p>
                  </a:txBody>
                  <a:tcPr/>
                </a:tc>
                <a:tc>
                  <a:txBody>
                    <a:bodyPr/>
                    <a:lstStyle/>
                    <a:p>
                      <a:pPr>
                        <a:defRPr sz="1000"/>
                      </a:pPr>
                      <a:r>
                        <a:t>-4.7</a:t>
                      </a:r>
                    </a:p>
                  </a:txBody>
                  <a:tcPr/>
                </a:tc>
                <a:tc>
                  <a:txBody>
                    <a:bodyPr/>
                    <a:lstStyle/>
                    <a:p>
                      <a:pPr>
                        <a:defRPr sz="1000"/>
                      </a:pPr>
                      <a:r>
                        <a:rPr dirty="0"/>
                        <a:t>Shot Buildup</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Call side 18-08-2023</a:t>
            </a:r>
          </a:p>
        </p:txBody>
      </p:sp>
      <p:pic>
        <p:nvPicPr>
          <p:cNvPr id="3" name="Picture 2" descr="Maximum_OI_on_the_Call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Call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45 mins Put side 18-08-2023</a:t>
            </a:r>
          </a:p>
        </p:txBody>
      </p:sp>
      <p:pic>
        <p:nvPicPr>
          <p:cNvPr id="3" name="Picture 2" descr="Maximum_OI_on_the_Put_side_VS_strike_price.png"/>
          <p:cNvPicPr>
            <a:picLocks noChangeAspect="1"/>
          </p:cNvPicPr>
          <p:nvPr/>
        </p:nvPicPr>
        <p:blipFill>
          <a:blip r:embed="rId3"/>
          <a:stretch>
            <a:fillRect/>
          </a:stretch>
        </p:blipFill>
        <p:spPr>
          <a:xfrm>
            <a:off x="1524000" y="1371600"/>
            <a:ext cx="4572000" cy="4572000"/>
          </a:xfrm>
          <a:prstGeom prst="rect">
            <a:avLst/>
          </a:prstGeom>
        </p:spPr>
      </p:pic>
      <p:pic>
        <p:nvPicPr>
          <p:cNvPr id="4" name="Picture 3" descr="Premium_on_Put_side_VS_strike_price.png"/>
          <p:cNvPicPr>
            <a:picLocks noChangeAspect="1"/>
          </p:cNvPicPr>
          <p:nvPr/>
        </p:nvPicPr>
        <p:blipFill>
          <a:blip r:embed="rId4"/>
          <a:stretch>
            <a:fillRect/>
          </a:stretch>
        </p:blipFill>
        <p:spPr>
          <a:xfrm>
            <a:off x="6096000" y="1371600"/>
            <a:ext cx="4572000" cy="45720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 All conclusion 18-08-2023</a:t>
            </a:r>
          </a:p>
        </p:txBody>
      </p:sp>
      <p:sp>
        <p:nvSpPr>
          <p:cNvPr id="3" name="Content Placeholder 2"/>
          <p:cNvSpPr>
            <a:spLocks noGrp="1"/>
          </p:cNvSpPr>
          <p:nvPr>
            <p:ph idx="1"/>
          </p:nvPr>
        </p:nvSpPr>
        <p:spPr/>
        <p:txBody>
          <a:bodyPr/>
          <a:lstStyle/>
          <a:p>
            <a:r>
              <a:rPr dirty="0"/>
              <a:t>Overall Sentiment:</a:t>
            </a:r>
            <a:r>
              <a:rPr lang="en-US" dirty="0"/>
              <a:t> Neutral</a:t>
            </a:r>
            <a:endParaRPr dirty="0"/>
          </a:p>
          <a:p>
            <a:r>
              <a:rPr dirty="0"/>
              <a:t>Final 45 mins Sentiment:</a:t>
            </a:r>
            <a:r>
              <a:rPr lang="en-US" dirty="0"/>
              <a:t> Bearish </a:t>
            </a:r>
            <a:endParaRPr dirty="0"/>
          </a:p>
          <a:p>
            <a:r>
              <a:rPr dirty="0"/>
              <a:t>My Vote:</a:t>
            </a:r>
            <a:r>
              <a:rPr lang="en-US" dirty="0"/>
              <a:t> Bearish (19300 as good support, 19400 and 19350 Resistance)</a:t>
            </a:r>
            <a:endParaRPr dirty="0"/>
          </a:p>
          <a:p>
            <a:r>
              <a:rPr dirty="0"/>
              <a:t>Result:</a:t>
            </a:r>
            <a:r>
              <a:rPr lang="en-US" dirty="0"/>
              <a:t> Bullish Market but Support and resistance were respected.</a:t>
            </a:r>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EOD Call Side Conclusion 23-08-2023</a:t>
            </a:r>
          </a:p>
        </p:txBody>
      </p:sp>
      <p:graphicFrame>
        <p:nvGraphicFramePr>
          <p:cNvPr id="3" name="Table 2"/>
          <p:cNvGraphicFramePr>
            <a:graphicFrameLocks noGrp="1"/>
          </p:cNvGraphicFramePr>
          <p:nvPr/>
        </p:nvGraphicFramePr>
        <p:xfrm>
          <a:off x="2438400" y="1371600"/>
          <a:ext cx="7589520" cy="3627120"/>
        </p:xfrm>
        <a:graphic>
          <a:graphicData uri="http://schemas.openxmlformats.org/drawingml/2006/table">
            <a:tbl>
              <a:tblPr firstRow="1" bandRow="1">
                <a:tableStyleId>{5C22544A-7EE6-4342-B048-85BDC9FD1C3A}</a:tableStyleId>
              </a:tblPr>
              <a:tblGrid>
                <a:gridCol w="948690">
                  <a:extLst>
                    <a:ext uri="{9D8B030D-6E8A-4147-A177-3AD203B41FA5}">
                      <a16:colId xmlns:a16="http://schemas.microsoft.com/office/drawing/2014/main" val="20000"/>
                    </a:ext>
                  </a:extLst>
                </a:gridCol>
                <a:gridCol w="9486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gridCol w="9486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948690">
                  <a:extLst>
                    <a:ext uri="{9D8B030D-6E8A-4147-A177-3AD203B41FA5}">
                      <a16:colId xmlns:a16="http://schemas.microsoft.com/office/drawing/2014/main" val="20006"/>
                    </a:ext>
                  </a:extLst>
                </a:gridCol>
                <a:gridCol w="948690">
                  <a:extLst>
                    <a:ext uri="{9D8B030D-6E8A-4147-A177-3AD203B41FA5}">
                      <a16:colId xmlns:a16="http://schemas.microsoft.com/office/drawing/2014/main" val="20007"/>
                    </a:ext>
                  </a:extLst>
                </a:gridCol>
              </a:tblGrid>
              <a:tr h="130628">
                <a:tc>
                  <a:txBody>
                    <a:bodyPr/>
                    <a:lstStyle/>
                    <a:p>
                      <a:pPr>
                        <a:defRPr sz="1200"/>
                      </a:pPr>
                      <a:r>
                        <a:t>strikePrice</a:t>
                      </a:r>
                    </a:p>
                  </a:txBody>
                  <a:tcPr/>
                </a:tc>
                <a:tc>
                  <a:txBody>
                    <a:bodyPr/>
                    <a:lstStyle/>
                    <a:p>
                      <a:pPr>
                        <a:defRPr sz="1200"/>
                      </a:pPr>
                      <a:r>
                        <a:t>CE_OI_03:27:36 PM</a:t>
                      </a:r>
                    </a:p>
                  </a:txBody>
                  <a:tcPr/>
                </a:tc>
                <a:tc>
                  <a:txBody>
                    <a:bodyPr/>
                    <a:lstStyle/>
                    <a:p>
                      <a:pPr>
                        <a:defRPr sz="1200"/>
                      </a:pPr>
                      <a:r>
                        <a:t>CE_LTP_03:27:36 PM</a:t>
                      </a:r>
                    </a:p>
                  </a:txBody>
                  <a:tcPr/>
                </a:tc>
                <a:tc>
                  <a:txBody>
                    <a:bodyPr/>
                    <a:lstStyle/>
                    <a:p>
                      <a:pPr>
                        <a:defRPr sz="1200"/>
                      </a:pPr>
                      <a:r>
                        <a:t>CE_OI_09:19:03 AM</a:t>
                      </a:r>
                    </a:p>
                  </a:txBody>
                  <a:tcPr/>
                </a:tc>
                <a:tc>
                  <a:txBody>
                    <a:bodyPr/>
                    <a:lstStyle/>
                    <a:p>
                      <a:pPr>
                        <a:defRPr sz="1200"/>
                      </a:pPr>
                      <a:r>
                        <a:t>CE_LTP_09:19:03 AM</a:t>
                      </a:r>
                    </a:p>
                  </a:txBody>
                  <a:tcPr/>
                </a:tc>
                <a:tc>
                  <a:txBody>
                    <a:bodyPr/>
                    <a:lstStyle/>
                    <a:p>
                      <a:pPr>
                        <a:defRPr sz="1200"/>
                      </a:pPr>
                      <a:r>
                        <a:t>Change_in_OI</a:t>
                      </a:r>
                    </a:p>
                  </a:txBody>
                  <a:tcPr/>
                </a:tc>
                <a:tc>
                  <a:txBody>
                    <a:bodyPr/>
                    <a:lstStyle/>
                    <a:p>
                      <a:pPr>
                        <a:defRPr sz="1200"/>
                      </a:pPr>
                      <a:r>
                        <a:t>Change_in_Premium</a:t>
                      </a:r>
                    </a:p>
                  </a:txBody>
                  <a:tcPr/>
                </a:tc>
                <a:tc>
                  <a:txBody>
                    <a:bodyPr/>
                    <a:lstStyle/>
                    <a:p>
                      <a:pPr>
                        <a:defRPr sz="1200"/>
                      </a:pPr>
                      <a:r>
                        <a:t>Conclusion_Call_side</a:t>
                      </a:r>
                    </a:p>
                  </a:txBody>
                  <a:tcPr/>
                </a:tc>
                <a:extLst>
                  <a:ext uri="{0D108BD9-81ED-4DB2-BD59-A6C34878D82A}">
                    <a16:rowId xmlns:a16="http://schemas.microsoft.com/office/drawing/2014/main" val="10000"/>
                  </a:ext>
                </a:extLst>
              </a:tr>
              <a:tr h="130628">
                <a:tc>
                  <a:txBody>
                    <a:bodyPr/>
                    <a:lstStyle/>
                    <a:p>
                      <a:pPr>
                        <a:defRPr sz="1000"/>
                      </a:pPr>
                      <a:r>
                        <a:t>19150</a:t>
                      </a:r>
                    </a:p>
                  </a:txBody>
                  <a:tcPr/>
                </a:tc>
                <a:tc>
                  <a:txBody>
                    <a:bodyPr/>
                    <a:lstStyle/>
                    <a:p>
                      <a:pPr>
                        <a:defRPr sz="1000"/>
                      </a:pPr>
                      <a:r>
                        <a:t>2942</a:t>
                      </a:r>
                    </a:p>
                  </a:txBody>
                  <a:tcPr/>
                </a:tc>
                <a:tc>
                  <a:txBody>
                    <a:bodyPr/>
                    <a:lstStyle/>
                    <a:p>
                      <a:pPr>
                        <a:defRPr sz="1000"/>
                      </a:pPr>
                      <a:r>
                        <a:t>286.35</a:t>
                      </a:r>
                    </a:p>
                  </a:txBody>
                  <a:tcPr/>
                </a:tc>
                <a:tc>
                  <a:txBody>
                    <a:bodyPr/>
                    <a:lstStyle/>
                    <a:p>
                      <a:pPr>
                        <a:defRPr sz="1000"/>
                      </a:pPr>
                      <a:r>
                        <a:t>1882</a:t>
                      </a:r>
                    </a:p>
                  </a:txBody>
                  <a:tcPr/>
                </a:tc>
                <a:tc>
                  <a:txBody>
                    <a:bodyPr/>
                    <a:lstStyle/>
                    <a:p>
                      <a:pPr>
                        <a:defRPr sz="1000"/>
                      </a:pPr>
                      <a:r>
                        <a:t>236.5</a:t>
                      </a:r>
                    </a:p>
                  </a:txBody>
                  <a:tcPr/>
                </a:tc>
                <a:tc>
                  <a:txBody>
                    <a:bodyPr/>
                    <a:lstStyle/>
                    <a:p>
                      <a:pPr>
                        <a:defRPr sz="1000"/>
                      </a:pPr>
                      <a:r>
                        <a:t>1060</a:t>
                      </a:r>
                    </a:p>
                  </a:txBody>
                  <a:tcPr/>
                </a:tc>
                <a:tc>
                  <a:txBody>
                    <a:bodyPr/>
                    <a:lstStyle/>
                    <a:p>
                      <a:pPr>
                        <a:defRPr sz="1000"/>
                      </a:pPr>
                      <a:r>
                        <a:t>49.85</a:t>
                      </a:r>
                    </a:p>
                  </a:txBody>
                  <a:tcPr/>
                </a:tc>
                <a:tc>
                  <a:txBody>
                    <a:bodyPr/>
                    <a:lstStyle/>
                    <a:p>
                      <a:pPr>
                        <a:defRPr sz="1000"/>
                      </a:pPr>
                      <a:r>
                        <a:t>Long BuildUP</a:t>
                      </a:r>
                    </a:p>
                  </a:txBody>
                  <a:tcPr/>
                </a:tc>
                <a:extLst>
                  <a:ext uri="{0D108BD9-81ED-4DB2-BD59-A6C34878D82A}">
                    <a16:rowId xmlns:a16="http://schemas.microsoft.com/office/drawing/2014/main" val="10001"/>
                  </a:ext>
                </a:extLst>
              </a:tr>
              <a:tr h="130628">
                <a:tc>
                  <a:txBody>
                    <a:bodyPr/>
                    <a:lstStyle/>
                    <a:p>
                      <a:pPr>
                        <a:defRPr sz="1000"/>
                      </a:pPr>
                      <a:r>
                        <a:t>19200</a:t>
                      </a:r>
                    </a:p>
                  </a:txBody>
                  <a:tcPr/>
                </a:tc>
                <a:tc>
                  <a:txBody>
                    <a:bodyPr/>
                    <a:lstStyle/>
                    <a:p>
                      <a:pPr>
                        <a:defRPr sz="1000"/>
                      </a:pPr>
                      <a:r>
                        <a:t>10451</a:t>
                      </a:r>
                    </a:p>
                  </a:txBody>
                  <a:tcPr/>
                </a:tc>
                <a:tc>
                  <a:txBody>
                    <a:bodyPr/>
                    <a:lstStyle/>
                    <a:p>
                      <a:pPr>
                        <a:defRPr sz="1000"/>
                      </a:pPr>
                      <a:r>
                        <a:t>236.7</a:t>
                      </a:r>
                    </a:p>
                  </a:txBody>
                  <a:tcPr/>
                </a:tc>
                <a:tc>
                  <a:txBody>
                    <a:bodyPr/>
                    <a:lstStyle/>
                    <a:p>
                      <a:pPr>
                        <a:defRPr sz="1000"/>
                      </a:pPr>
                      <a:r>
                        <a:t>13684</a:t>
                      </a:r>
                    </a:p>
                  </a:txBody>
                  <a:tcPr/>
                </a:tc>
                <a:tc>
                  <a:txBody>
                    <a:bodyPr/>
                    <a:lstStyle/>
                    <a:p>
                      <a:pPr>
                        <a:defRPr sz="1000"/>
                      </a:pPr>
                      <a:r>
                        <a:t>190.1</a:t>
                      </a:r>
                    </a:p>
                  </a:txBody>
                  <a:tcPr/>
                </a:tc>
                <a:tc>
                  <a:txBody>
                    <a:bodyPr/>
                    <a:lstStyle/>
                    <a:p>
                      <a:pPr>
                        <a:defRPr sz="1000"/>
                      </a:pPr>
                      <a:r>
                        <a:t>-3233</a:t>
                      </a:r>
                    </a:p>
                  </a:txBody>
                  <a:tcPr/>
                </a:tc>
                <a:tc>
                  <a:txBody>
                    <a:bodyPr/>
                    <a:lstStyle/>
                    <a:p>
                      <a:pPr>
                        <a:defRPr sz="1000"/>
                      </a:pPr>
                      <a:r>
                        <a:t>46.6</a:t>
                      </a:r>
                    </a:p>
                  </a:txBody>
                  <a:tcPr/>
                </a:tc>
                <a:tc>
                  <a:txBody>
                    <a:bodyPr/>
                    <a:lstStyle/>
                    <a:p>
                      <a:pPr>
                        <a:defRPr sz="1000"/>
                      </a:pPr>
                      <a:r>
                        <a:t>Shot Covering</a:t>
                      </a:r>
                    </a:p>
                  </a:txBody>
                  <a:tcPr/>
                </a:tc>
                <a:extLst>
                  <a:ext uri="{0D108BD9-81ED-4DB2-BD59-A6C34878D82A}">
                    <a16:rowId xmlns:a16="http://schemas.microsoft.com/office/drawing/2014/main" val="10002"/>
                  </a:ext>
                </a:extLst>
              </a:tr>
              <a:tr h="130628">
                <a:tc>
                  <a:txBody>
                    <a:bodyPr/>
                    <a:lstStyle/>
                    <a:p>
                      <a:pPr>
                        <a:defRPr sz="1000"/>
                      </a:pPr>
                      <a:r>
                        <a:t>19250</a:t>
                      </a:r>
                    </a:p>
                  </a:txBody>
                  <a:tcPr/>
                </a:tc>
                <a:tc>
                  <a:txBody>
                    <a:bodyPr/>
                    <a:lstStyle/>
                    <a:p>
                      <a:pPr>
                        <a:defRPr sz="1000"/>
                      </a:pPr>
                      <a:r>
                        <a:t>15166</a:t>
                      </a:r>
                    </a:p>
                  </a:txBody>
                  <a:tcPr/>
                </a:tc>
                <a:tc>
                  <a:txBody>
                    <a:bodyPr/>
                    <a:lstStyle/>
                    <a:p>
                      <a:pPr>
                        <a:defRPr sz="1000"/>
                      </a:pPr>
                      <a:r>
                        <a:t>188.4</a:t>
                      </a:r>
                    </a:p>
                  </a:txBody>
                  <a:tcPr/>
                </a:tc>
                <a:tc>
                  <a:txBody>
                    <a:bodyPr/>
                    <a:lstStyle/>
                    <a:p>
                      <a:pPr>
                        <a:defRPr sz="1000"/>
                      </a:pPr>
                      <a:r>
                        <a:t>14940</a:t>
                      </a:r>
                    </a:p>
                  </a:txBody>
                  <a:tcPr/>
                </a:tc>
                <a:tc>
                  <a:txBody>
                    <a:bodyPr/>
                    <a:lstStyle/>
                    <a:p>
                      <a:pPr>
                        <a:defRPr sz="1000"/>
                      </a:pPr>
                      <a:r>
                        <a:t>145.9</a:t>
                      </a:r>
                    </a:p>
                  </a:txBody>
                  <a:tcPr/>
                </a:tc>
                <a:tc>
                  <a:txBody>
                    <a:bodyPr/>
                    <a:lstStyle/>
                    <a:p>
                      <a:pPr>
                        <a:defRPr sz="1000"/>
                      </a:pPr>
                      <a:r>
                        <a:t>226</a:t>
                      </a:r>
                    </a:p>
                  </a:txBody>
                  <a:tcPr/>
                </a:tc>
                <a:tc>
                  <a:txBody>
                    <a:bodyPr/>
                    <a:lstStyle/>
                    <a:p>
                      <a:pPr>
                        <a:defRPr sz="1000"/>
                      </a:pPr>
                      <a:r>
                        <a:t>42.5</a:t>
                      </a:r>
                    </a:p>
                  </a:txBody>
                  <a:tcPr/>
                </a:tc>
                <a:tc>
                  <a:txBody>
                    <a:bodyPr/>
                    <a:lstStyle/>
                    <a:p>
                      <a:pPr>
                        <a:defRPr sz="1000"/>
                      </a:pPr>
                      <a:r>
                        <a:t>Long BuildUP</a:t>
                      </a:r>
                    </a:p>
                  </a:txBody>
                  <a:tcPr/>
                </a:tc>
                <a:extLst>
                  <a:ext uri="{0D108BD9-81ED-4DB2-BD59-A6C34878D82A}">
                    <a16:rowId xmlns:a16="http://schemas.microsoft.com/office/drawing/2014/main" val="10003"/>
                  </a:ext>
                </a:extLst>
              </a:tr>
              <a:tr h="130628">
                <a:tc>
                  <a:txBody>
                    <a:bodyPr/>
                    <a:lstStyle/>
                    <a:p>
                      <a:pPr>
                        <a:defRPr sz="1000"/>
                      </a:pPr>
                      <a:r>
                        <a:t>19300</a:t>
                      </a:r>
                    </a:p>
                  </a:txBody>
                  <a:tcPr/>
                </a:tc>
                <a:tc>
                  <a:txBody>
                    <a:bodyPr/>
                    <a:lstStyle/>
                    <a:p>
                      <a:pPr>
                        <a:defRPr sz="1000"/>
                      </a:pPr>
                      <a:r>
                        <a:t>62627</a:t>
                      </a:r>
                    </a:p>
                  </a:txBody>
                  <a:tcPr/>
                </a:tc>
                <a:tc>
                  <a:txBody>
                    <a:bodyPr/>
                    <a:lstStyle/>
                    <a:p>
                      <a:pPr>
                        <a:defRPr sz="1000"/>
                      </a:pPr>
                      <a:r>
                        <a:t>141.45</a:t>
                      </a:r>
                    </a:p>
                  </a:txBody>
                  <a:tcPr/>
                </a:tc>
                <a:tc>
                  <a:txBody>
                    <a:bodyPr/>
                    <a:lstStyle/>
                    <a:p>
                      <a:pPr>
                        <a:defRPr sz="1000"/>
                      </a:pPr>
                      <a:r>
                        <a:t>90240</a:t>
                      </a:r>
                    </a:p>
                  </a:txBody>
                  <a:tcPr/>
                </a:tc>
                <a:tc>
                  <a:txBody>
                    <a:bodyPr/>
                    <a:lstStyle/>
                    <a:p>
                      <a:pPr>
                        <a:defRPr sz="1000"/>
                      </a:pPr>
                      <a:r>
                        <a:t>105.3</a:t>
                      </a:r>
                    </a:p>
                  </a:txBody>
                  <a:tcPr/>
                </a:tc>
                <a:tc>
                  <a:txBody>
                    <a:bodyPr/>
                    <a:lstStyle/>
                    <a:p>
                      <a:pPr>
                        <a:defRPr sz="1000"/>
                      </a:pPr>
                      <a:r>
                        <a:t>-27613</a:t>
                      </a:r>
                    </a:p>
                  </a:txBody>
                  <a:tcPr/>
                </a:tc>
                <a:tc>
                  <a:txBody>
                    <a:bodyPr/>
                    <a:lstStyle/>
                    <a:p>
                      <a:pPr>
                        <a:defRPr sz="1000"/>
                      </a:pPr>
                      <a:r>
                        <a:t>36.15</a:t>
                      </a:r>
                    </a:p>
                  </a:txBody>
                  <a:tcPr/>
                </a:tc>
                <a:tc>
                  <a:txBody>
                    <a:bodyPr/>
                    <a:lstStyle/>
                    <a:p>
                      <a:pPr>
                        <a:defRPr sz="1000"/>
                      </a:pPr>
                      <a:r>
                        <a:t>Shot Covering</a:t>
                      </a:r>
                    </a:p>
                  </a:txBody>
                  <a:tcPr/>
                </a:tc>
                <a:extLst>
                  <a:ext uri="{0D108BD9-81ED-4DB2-BD59-A6C34878D82A}">
                    <a16:rowId xmlns:a16="http://schemas.microsoft.com/office/drawing/2014/main" val="10004"/>
                  </a:ext>
                </a:extLst>
              </a:tr>
              <a:tr h="130628">
                <a:tc>
                  <a:txBody>
                    <a:bodyPr/>
                    <a:lstStyle/>
                    <a:p>
                      <a:pPr>
                        <a:defRPr sz="1000"/>
                      </a:pPr>
                      <a:r>
                        <a:rPr dirty="0">
                          <a:highlight>
                            <a:srgbClr val="FFFF00"/>
                          </a:highlight>
                        </a:rPr>
                        <a:t>19350</a:t>
                      </a:r>
                    </a:p>
                  </a:txBody>
                  <a:tcPr/>
                </a:tc>
                <a:tc>
                  <a:txBody>
                    <a:bodyPr/>
                    <a:lstStyle/>
                    <a:p>
                      <a:pPr>
                        <a:defRPr sz="1000"/>
                      </a:pPr>
                      <a:r>
                        <a:rPr dirty="0">
                          <a:highlight>
                            <a:srgbClr val="FFFF00"/>
                          </a:highlight>
                        </a:rPr>
                        <a:t>65488</a:t>
                      </a:r>
                    </a:p>
                  </a:txBody>
                  <a:tcPr/>
                </a:tc>
                <a:tc>
                  <a:txBody>
                    <a:bodyPr/>
                    <a:lstStyle/>
                    <a:p>
                      <a:pPr>
                        <a:defRPr sz="1000"/>
                      </a:pPr>
                      <a:r>
                        <a:rPr dirty="0">
                          <a:highlight>
                            <a:srgbClr val="FFFF00"/>
                          </a:highlight>
                        </a:rPr>
                        <a:t>98.4</a:t>
                      </a:r>
                    </a:p>
                  </a:txBody>
                  <a:tcPr/>
                </a:tc>
                <a:tc>
                  <a:txBody>
                    <a:bodyPr/>
                    <a:lstStyle/>
                    <a:p>
                      <a:pPr>
                        <a:defRPr sz="1000"/>
                      </a:pPr>
                      <a:r>
                        <a:rPr>
                          <a:highlight>
                            <a:srgbClr val="FFFF00"/>
                          </a:highlight>
                        </a:rPr>
                        <a:t>110704</a:t>
                      </a:r>
                    </a:p>
                  </a:txBody>
                  <a:tcPr/>
                </a:tc>
                <a:tc>
                  <a:txBody>
                    <a:bodyPr/>
                    <a:lstStyle/>
                    <a:p>
                      <a:pPr>
                        <a:defRPr sz="1000"/>
                      </a:pPr>
                      <a:r>
                        <a:rPr>
                          <a:highlight>
                            <a:srgbClr val="FFFF00"/>
                          </a:highlight>
                        </a:rPr>
                        <a:t>71.5</a:t>
                      </a:r>
                    </a:p>
                  </a:txBody>
                  <a:tcPr/>
                </a:tc>
                <a:tc>
                  <a:txBody>
                    <a:bodyPr/>
                    <a:lstStyle/>
                    <a:p>
                      <a:pPr>
                        <a:defRPr sz="1000"/>
                      </a:pPr>
                      <a:r>
                        <a:rPr>
                          <a:highlight>
                            <a:srgbClr val="FFFF00"/>
                          </a:highlight>
                        </a:rPr>
                        <a:t>-45216</a:t>
                      </a:r>
                    </a:p>
                  </a:txBody>
                  <a:tcPr/>
                </a:tc>
                <a:tc>
                  <a:txBody>
                    <a:bodyPr/>
                    <a:lstStyle/>
                    <a:p>
                      <a:pPr>
                        <a:defRPr sz="1000"/>
                      </a:pPr>
                      <a:r>
                        <a:rPr>
                          <a:highlight>
                            <a:srgbClr val="FFFF00"/>
                          </a:highlight>
                        </a:rPr>
                        <a:t>26.9</a:t>
                      </a:r>
                    </a:p>
                  </a:txBody>
                  <a:tcPr/>
                </a:tc>
                <a:tc>
                  <a:txBody>
                    <a:bodyPr/>
                    <a:lstStyle/>
                    <a:p>
                      <a:pPr>
                        <a:defRPr sz="1000"/>
                      </a:pPr>
                      <a:r>
                        <a:rPr>
                          <a:highlight>
                            <a:srgbClr val="FFFF00"/>
                          </a:highlight>
                        </a:rPr>
                        <a:t>Shot Covering</a:t>
                      </a:r>
                    </a:p>
                  </a:txBody>
                  <a:tcPr/>
                </a:tc>
                <a:extLst>
                  <a:ext uri="{0D108BD9-81ED-4DB2-BD59-A6C34878D82A}">
                    <a16:rowId xmlns:a16="http://schemas.microsoft.com/office/drawing/2014/main" val="10005"/>
                  </a:ext>
                </a:extLst>
              </a:tr>
              <a:tr h="130628">
                <a:tc>
                  <a:txBody>
                    <a:bodyPr/>
                    <a:lstStyle/>
                    <a:p>
                      <a:pPr>
                        <a:defRPr sz="1000"/>
                      </a:pPr>
                      <a:r>
                        <a:rPr>
                          <a:highlight>
                            <a:srgbClr val="FFFF00"/>
                          </a:highlight>
                        </a:rPr>
                        <a:t>19400</a:t>
                      </a:r>
                    </a:p>
                  </a:txBody>
                  <a:tcPr/>
                </a:tc>
                <a:tc>
                  <a:txBody>
                    <a:bodyPr/>
                    <a:lstStyle/>
                    <a:p>
                      <a:pPr>
                        <a:defRPr sz="1000"/>
                      </a:pPr>
                      <a:r>
                        <a:rPr>
                          <a:highlight>
                            <a:srgbClr val="FFFF00"/>
                          </a:highlight>
                        </a:rPr>
                        <a:t>198110</a:t>
                      </a:r>
                    </a:p>
                  </a:txBody>
                  <a:tcPr/>
                </a:tc>
                <a:tc>
                  <a:txBody>
                    <a:bodyPr/>
                    <a:lstStyle/>
                    <a:p>
                      <a:pPr>
                        <a:defRPr sz="1000"/>
                      </a:pPr>
                      <a:r>
                        <a:rPr dirty="0">
                          <a:highlight>
                            <a:srgbClr val="FFFF00"/>
                          </a:highlight>
                        </a:rPr>
                        <a:t>62.3</a:t>
                      </a:r>
                    </a:p>
                  </a:txBody>
                  <a:tcPr/>
                </a:tc>
                <a:tc>
                  <a:txBody>
                    <a:bodyPr/>
                    <a:lstStyle/>
                    <a:p>
                      <a:pPr>
                        <a:defRPr sz="1000"/>
                      </a:pPr>
                      <a:r>
                        <a:rPr dirty="0">
                          <a:highlight>
                            <a:srgbClr val="FFFF00"/>
                          </a:highlight>
                        </a:rPr>
                        <a:t>302572</a:t>
                      </a:r>
                    </a:p>
                  </a:txBody>
                  <a:tcPr/>
                </a:tc>
                <a:tc>
                  <a:txBody>
                    <a:bodyPr/>
                    <a:lstStyle/>
                    <a:p>
                      <a:pPr>
                        <a:defRPr sz="1000"/>
                      </a:pPr>
                      <a:r>
                        <a:rPr>
                          <a:highlight>
                            <a:srgbClr val="FFFF00"/>
                          </a:highlight>
                        </a:rPr>
                        <a:t>45.5</a:t>
                      </a:r>
                    </a:p>
                  </a:txBody>
                  <a:tcPr/>
                </a:tc>
                <a:tc>
                  <a:txBody>
                    <a:bodyPr/>
                    <a:lstStyle/>
                    <a:p>
                      <a:pPr>
                        <a:defRPr sz="1000"/>
                      </a:pPr>
                      <a:r>
                        <a:rPr>
                          <a:highlight>
                            <a:srgbClr val="FFFF00"/>
                          </a:highlight>
                        </a:rPr>
                        <a:t>-104462</a:t>
                      </a:r>
                    </a:p>
                  </a:txBody>
                  <a:tcPr/>
                </a:tc>
                <a:tc>
                  <a:txBody>
                    <a:bodyPr/>
                    <a:lstStyle/>
                    <a:p>
                      <a:pPr>
                        <a:defRPr sz="1000"/>
                      </a:pPr>
                      <a:r>
                        <a:rPr>
                          <a:highlight>
                            <a:srgbClr val="FFFF00"/>
                          </a:highlight>
                        </a:rPr>
                        <a:t>16.8</a:t>
                      </a:r>
                    </a:p>
                  </a:txBody>
                  <a:tcPr/>
                </a:tc>
                <a:tc>
                  <a:txBody>
                    <a:bodyPr/>
                    <a:lstStyle/>
                    <a:p>
                      <a:pPr>
                        <a:defRPr sz="1000"/>
                      </a:pPr>
                      <a:r>
                        <a:rPr>
                          <a:highlight>
                            <a:srgbClr val="FFFF00"/>
                          </a:highlight>
                        </a:rPr>
                        <a:t>Shot Covering</a:t>
                      </a:r>
                    </a:p>
                  </a:txBody>
                  <a:tcPr/>
                </a:tc>
                <a:extLst>
                  <a:ext uri="{0D108BD9-81ED-4DB2-BD59-A6C34878D82A}">
                    <a16:rowId xmlns:a16="http://schemas.microsoft.com/office/drawing/2014/main" val="10006"/>
                  </a:ext>
                </a:extLst>
              </a:tr>
              <a:tr h="130628">
                <a:tc>
                  <a:txBody>
                    <a:bodyPr/>
                    <a:lstStyle/>
                    <a:p>
                      <a:pPr>
                        <a:defRPr sz="1000"/>
                      </a:pPr>
                      <a:r>
                        <a:rPr>
                          <a:highlight>
                            <a:srgbClr val="FFFF00"/>
                          </a:highlight>
                        </a:rPr>
                        <a:t>19450</a:t>
                      </a:r>
                    </a:p>
                  </a:txBody>
                  <a:tcPr/>
                </a:tc>
                <a:tc>
                  <a:txBody>
                    <a:bodyPr/>
                    <a:lstStyle/>
                    <a:p>
                      <a:pPr>
                        <a:defRPr sz="1000"/>
                      </a:pPr>
                      <a:r>
                        <a:rPr>
                          <a:highlight>
                            <a:srgbClr val="FFFF00"/>
                          </a:highlight>
                        </a:rPr>
                        <a:t>218107</a:t>
                      </a:r>
                    </a:p>
                  </a:txBody>
                  <a:tcPr/>
                </a:tc>
                <a:tc>
                  <a:txBody>
                    <a:bodyPr/>
                    <a:lstStyle/>
                    <a:p>
                      <a:pPr>
                        <a:defRPr sz="1000"/>
                      </a:pPr>
                      <a:r>
                        <a:rPr>
                          <a:highlight>
                            <a:srgbClr val="FFFF00"/>
                          </a:highlight>
                        </a:rPr>
                        <a:t>36.2</a:t>
                      </a:r>
                    </a:p>
                  </a:txBody>
                  <a:tcPr/>
                </a:tc>
                <a:tc>
                  <a:txBody>
                    <a:bodyPr/>
                    <a:lstStyle/>
                    <a:p>
                      <a:pPr>
                        <a:defRPr sz="1000"/>
                      </a:pPr>
                      <a:r>
                        <a:rPr>
                          <a:highlight>
                            <a:srgbClr val="FFFF00"/>
                          </a:highlight>
                        </a:rPr>
                        <a:t>182465</a:t>
                      </a:r>
                    </a:p>
                  </a:txBody>
                  <a:tcPr/>
                </a:tc>
                <a:tc>
                  <a:txBody>
                    <a:bodyPr/>
                    <a:lstStyle/>
                    <a:p>
                      <a:pPr>
                        <a:defRPr sz="1000"/>
                      </a:pPr>
                      <a:r>
                        <a:rPr dirty="0">
                          <a:highlight>
                            <a:srgbClr val="FFFF00"/>
                          </a:highlight>
                        </a:rPr>
                        <a:t>26.9</a:t>
                      </a:r>
                    </a:p>
                  </a:txBody>
                  <a:tcPr/>
                </a:tc>
                <a:tc>
                  <a:txBody>
                    <a:bodyPr/>
                    <a:lstStyle/>
                    <a:p>
                      <a:pPr>
                        <a:defRPr sz="1000"/>
                      </a:pPr>
                      <a:r>
                        <a:rPr dirty="0">
                          <a:highlight>
                            <a:srgbClr val="FFFF00"/>
                          </a:highlight>
                        </a:rPr>
                        <a:t>35642</a:t>
                      </a:r>
                    </a:p>
                  </a:txBody>
                  <a:tcPr/>
                </a:tc>
                <a:tc>
                  <a:txBody>
                    <a:bodyPr/>
                    <a:lstStyle/>
                    <a:p>
                      <a:pPr>
                        <a:defRPr sz="1000"/>
                      </a:pPr>
                      <a:r>
                        <a:rPr>
                          <a:highlight>
                            <a:srgbClr val="FFFF00"/>
                          </a:highlight>
                        </a:rPr>
                        <a:t>9.3</a:t>
                      </a:r>
                    </a:p>
                  </a:txBody>
                  <a:tcPr/>
                </a:tc>
                <a:tc>
                  <a:txBody>
                    <a:bodyPr/>
                    <a:lstStyle/>
                    <a:p>
                      <a:pPr>
                        <a:defRPr sz="1000"/>
                      </a:pPr>
                      <a:r>
                        <a:rPr>
                          <a:highlight>
                            <a:srgbClr val="FFFF00"/>
                          </a:highlight>
                        </a:rPr>
                        <a:t>Long BuildUP</a:t>
                      </a:r>
                    </a:p>
                  </a:txBody>
                  <a:tcPr/>
                </a:tc>
                <a:extLst>
                  <a:ext uri="{0D108BD9-81ED-4DB2-BD59-A6C34878D82A}">
                    <a16:rowId xmlns:a16="http://schemas.microsoft.com/office/drawing/2014/main" val="10007"/>
                  </a:ext>
                </a:extLst>
              </a:tr>
              <a:tr h="130628">
                <a:tc>
                  <a:txBody>
                    <a:bodyPr/>
                    <a:lstStyle/>
                    <a:p>
                      <a:pPr>
                        <a:defRPr sz="1000"/>
                      </a:pPr>
                      <a:r>
                        <a:rPr>
                          <a:highlight>
                            <a:srgbClr val="FFFF00"/>
                          </a:highlight>
                        </a:rPr>
                        <a:t>19500</a:t>
                      </a:r>
                    </a:p>
                  </a:txBody>
                  <a:tcPr/>
                </a:tc>
                <a:tc>
                  <a:txBody>
                    <a:bodyPr/>
                    <a:lstStyle/>
                    <a:p>
                      <a:pPr>
                        <a:defRPr sz="1000"/>
                      </a:pPr>
                      <a:r>
                        <a:rPr>
                          <a:highlight>
                            <a:srgbClr val="FFFF00"/>
                          </a:highlight>
                        </a:rPr>
                        <a:t>294430</a:t>
                      </a:r>
                    </a:p>
                  </a:txBody>
                  <a:tcPr/>
                </a:tc>
                <a:tc>
                  <a:txBody>
                    <a:bodyPr/>
                    <a:lstStyle/>
                    <a:p>
                      <a:pPr>
                        <a:defRPr sz="1000"/>
                      </a:pPr>
                      <a:r>
                        <a:rPr>
                          <a:highlight>
                            <a:srgbClr val="FFFF00"/>
                          </a:highlight>
                        </a:rPr>
                        <a:t>19.6</a:t>
                      </a:r>
                    </a:p>
                  </a:txBody>
                  <a:tcPr/>
                </a:tc>
                <a:tc>
                  <a:txBody>
                    <a:bodyPr/>
                    <a:lstStyle/>
                    <a:p>
                      <a:pPr>
                        <a:defRPr sz="1000"/>
                      </a:pPr>
                      <a:r>
                        <a:rPr>
                          <a:highlight>
                            <a:srgbClr val="FFFF00"/>
                          </a:highlight>
                        </a:rPr>
                        <a:t>233818</a:t>
                      </a:r>
                    </a:p>
                  </a:txBody>
                  <a:tcPr/>
                </a:tc>
                <a:tc>
                  <a:txBody>
                    <a:bodyPr/>
                    <a:lstStyle/>
                    <a:p>
                      <a:pPr>
                        <a:defRPr sz="1000"/>
                      </a:pPr>
                      <a:r>
                        <a:rPr>
                          <a:highlight>
                            <a:srgbClr val="FFFF00"/>
                          </a:highlight>
                        </a:rPr>
                        <a:t>15.55</a:t>
                      </a:r>
                    </a:p>
                  </a:txBody>
                  <a:tcPr/>
                </a:tc>
                <a:tc>
                  <a:txBody>
                    <a:bodyPr/>
                    <a:lstStyle/>
                    <a:p>
                      <a:pPr>
                        <a:defRPr sz="1000"/>
                      </a:pPr>
                      <a:r>
                        <a:rPr dirty="0">
                          <a:highlight>
                            <a:srgbClr val="FFFF00"/>
                          </a:highlight>
                        </a:rPr>
                        <a:t>60612</a:t>
                      </a:r>
                    </a:p>
                  </a:txBody>
                  <a:tcPr/>
                </a:tc>
                <a:tc>
                  <a:txBody>
                    <a:bodyPr/>
                    <a:lstStyle/>
                    <a:p>
                      <a:pPr>
                        <a:defRPr sz="1000"/>
                      </a:pPr>
                      <a:r>
                        <a:rPr dirty="0">
                          <a:highlight>
                            <a:srgbClr val="FFFF00"/>
                          </a:highlight>
                        </a:rPr>
                        <a:t>4.05</a:t>
                      </a:r>
                    </a:p>
                  </a:txBody>
                  <a:tcPr/>
                </a:tc>
                <a:tc>
                  <a:txBody>
                    <a:bodyPr/>
                    <a:lstStyle/>
                    <a:p>
                      <a:pPr>
                        <a:defRPr sz="1000"/>
                      </a:pPr>
                      <a:r>
                        <a:rPr dirty="0">
                          <a:highlight>
                            <a:srgbClr val="FFFF00"/>
                          </a:highlight>
                        </a:rPr>
                        <a:t>Long </a:t>
                      </a:r>
                      <a:r>
                        <a:rPr dirty="0" err="1">
                          <a:highlight>
                            <a:srgbClr val="FFFF00"/>
                          </a:highlight>
                        </a:rPr>
                        <a:t>BuildUP</a:t>
                      </a:r>
                      <a:endParaRPr dirty="0">
                        <a:highlight>
                          <a:srgbClr val="FFFF00"/>
                        </a:highlight>
                      </a:endParaRPr>
                    </a:p>
                  </a:txBody>
                  <a:tcPr/>
                </a:tc>
                <a:extLst>
                  <a:ext uri="{0D108BD9-81ED-4DB2-BD59-A6C34878D82A}">
                    <a16:rowId xmlns:a16="http://schemas.microsoft.com/office/drawing/2014/main" val="10008"/>
                  </a:ext>
                </a:extLst>
              </a:tr>
              <a:tr h="130628">
                <a:tc>
                  <a:txBody>
                    <a:bodyPr/>
                    <a:lstStyle/>
                    <a:p>
                      <a:pPr>
                        <a:defRPr sz="1000"/>
                      </a:pPr>
                      <a:r>
                        <a:rPr>
                          <a:highlight>
                            <a:srgbClr val="FFFF00"/>
                          </a:highlight>
                        </a:rPr>
                        <a:t>19550</a:t>
                      </a:r>
                    </a:p>
                  </a:txBody>
                  <a:tcPr/>
                </a:tc>
                <a:tc>
                  <a:txBody>
                    <a:bodyPr/>
                    <a:lstStyle/>
                    <a:p>
                      <a:pPr>
                        <a:defRPr sz="1000"/>
                      </a:pPr>
                      <a:r>
                        <a:rPr>
                          <a:highlight>
                            <a:srgbClr val="FFFF00"/>
                          </a:highlight>
                        </a:rPr>
                        <a:t>161790</a:t>
                      </a:r>
                    </a:p>
                  </a:txBody>
                  <a:tcPr/>
                </a:tc>
                <a:tc>
                  <a:txBody>
                    <a:bodyPr/>
                    <a:lstStyle/>
                    <a:p>
                      <a:pPr>
                        <a:defRPr sz="1000"/>
                      </a:pPr>
                      <a:r>
                        <a:rPr>
                          <a:highlight>
                            <a:srgbClr val="FFFF00"/>
                          </a:highlight>
                        </a:rPr>
                        <a:t>9.4</a:t>
                      </a:r>
                    </a:p>
                  </a:txBody>
                  <a:tcPr/>
                </a:tc>
                <a:tc>
                  <a:txBody>
                    <a:bodyPr/>
                    <a:lstStyle/>
                    <a:p>
                      <a:pPr>
                        <a:defRPr sz="1000"/>
                      </a:pPr>
                      <a:r>
                        <a:rPr>
                          <a:highlight>
                            <a:srgbClr val="FFFF00"/>
                          </a:highlight>
                        </a:rPr>
                        <a:t>121170</a:t>
                      </a:r>
                    </a:p>
                  </a:txBody>
                  <a:tcPr/>
                </a:tc>
                <a:tc>
                  <a:txBody>
                    <a:bodyPr/>
                    <a:lstStyle/>
                    <a:p>
                      <a:pPr>
                        <a:defRPr sz="1000"/>
                      </a:pPr>
                      <a:r>
                        <a:rPr>
                          <a:highlight>
                            <a:srgbClr val="FFFF00"/>
                          </a:highlight>
                        </a:rPr>
                        <a:t>8.05</a:t>
                      </a:r>
                    </a:p>
                  </a:txBody>
                  <a:tcPr/>
                </a:tc>
                <a:tc>
                  <a:txBody>
                    <a:bodyPr/>
                    <a:lstStyle/>
                    <a:p>
                      <a:pPr>
                        <a:defRPr sz="1000"/>
                      </a:pPr>
                      <a:r>
                        <a:rPr>
                          <a:highlight>
                            <a:srgbClr val="FFFF00"/>
                          </a:highlight>
                        </a:rPr>
                        <a:t>40620</a:t>
                      </a:r>
                    </a:p>
                  </a:txBody>
                  <a:tcPr/>
                </a:tc>
                <a:tc>
                  <a:txBody>
                    <a:bodyPr/>
                    <a:lstStyle/>
                    <a:p>
                      <a:pPr>
                        <a:defRPr sz="1000"/>
                      </a:pPr>
                      <a:r>
                        <a:rPr>
                          <a:highlight>
                            <a:srgbClr val="FFFF00"/>
                          </a:highlight>
                        </a:rPr>
                        <a:t>1.35</a:t>
                      </a:r>
                    </a:p>
                  </a:txBody>
                  <a:tcPr/>
                </a:tc>
                <a:tc>
                  <a:txBody>
                    <a:bodyPr/>
                    <a:lstStyle/>
                    <a:p>
                      <a:pPr>
                        <a:defRPr sz="1000"/>
                      </a:pPr>
                      <a:r>
                        <a:rPr dirty="0">
                          <a:highlight>
                            <a:srgbClr val="FFFF00"/>
                          </a:highlight>
                        </a:rPr>
                        <a:t>Long </a:t>
                      </a:r>
                      <a:r>
                        <a:rPr dirty="0" err="1">
                          <a:highlight>
                            <a:srgbClr val="FFFF00"/>
                          </a:highlight>
                        </a:rPr>
                        <a:t>BuildUP</a:t>
                      </a:r>
                      <a:endParaRPr dirty="0">
                        <a:highlight>
                          <a:srgbClr val="FFFF00"/>
                        </a:highlight>
                      </a:endParaRPr>
                    </a:p>
                  </a:txBody>
                  <a:tcPr/>
                </a:tc>
                <a:extLst>
                  <a:ext uri="{0D108BD9-81ED-4DB2-BD59-A6C34878D82A}">
                    <a16:rowId xmlns:a16="http://schemas.microsoft.com/office/drawing/2014/main" val="10009"/>
                  </a:ext>
                </a:extLst>
              </a:tr>
              <a:tr h="130628">
                <a:tc>
                  <a:txBody>
                    <a:bodyPr/>
                    <a:lstStyle/>
                    <a:p>
                      <a:pPr>
                        <a:defRPr sz="1000"/>
                      </a:pPr>
                      <a:r>
                        <a:t>19600</a:t>
                      </a:r>
                    </a:p>
                  </a:txBody>
                  <a:tcPr/>
                </a:tc>
                <a:tc>
                  <a:txBody>
                    <a:bodyPr/>
                    <a:lstStyle/>
                    <a:p>
                      <a:pPr>
                        <a:defRPr sz="1000"/>
                      </a:pPr>
                      <a:r>
                        <a:t>243108</a:t>
                      </a:r>
                    </a:p>
                  </a:txBody>
                  <a:tcPr/>
                </a:tc>
                <a:tc>
                  <a:txBody>
                    <a:bodyPr/>
                    <a:lstStyle/>
                    <a:p>
                      <a:pPr>
                        <a:defRPr sz="1000"/>
                      </a:pPr>
                      <a:r>
                        <a:t>4.3</a:t>
                      </a:r>
                    </a:p>
                  </a:txBody>
                  <a:tcPr/>
                </a:tc>
                <a:tc>
                  <a:txBody>
                    <a:bodyPr/>
                    <a:lstStyle/>
                    <a:p>
                      <a:pPr>
                        <a:defRPr sz="1000"/>
                      </a:pPr>
                      <a:r>
                        <a:t>209710</a:t>
                      </a:r>
                    </a:p>
                  </a:txBody>
                  <a:tcPr/>
                </a:tc>
                <a:tc>
                  <a:txBody>
                    <a:bodyPr/>
                    <a:lstStyle/>
                    <a:p>
                      <a:pPr>
                        <a:defRPr sz="1000"/>
                      </a:pPr>
                      <a:r>
                        <a:t>4.6</a:t>
                      </a:r>
                    </a:p>
                  </a:txBody>
                  <a:tcPr/>
                </a:tc>
                <a:tc>
                  <a:txBody>
                    <a:bodyPr/>
                    <a:lstStyle/>
                    <a:p>
                      <a:pPr>
                        <a:defRPr sz="1000"/>
                      </a:pPr>
                      <a:r>
                        <a:t>33398</a:t>
                      </a:r>
                    </a:p>
                  </a:txBody>
                  <a:tcPr/>
                </a:tc>
                <a:tc>
                  <a:txBody>
                    <a:bodyPr/>
                    <a:lstStyle/>
                    <a:p>
                      <a:pPr>
                        <a:defRPr sz="1000"/>
                      </a:pPr>
                      <a:r>
                        <a:t>-0.3</a:t>
                      </a:r>
                    </a:p>
                  </a:txBody>
                  <a:tcPr/>
                </a:tc>
                <a:tc>
                  <a:txBody>
                    <a:bodyPr/>
                    <a:lstStyle/>
                    <a:p>
                      <a:pPr>
                        <a:defRPr sz="1000"/>
                      </a:pPr>
                      <a:r>
                        <a:t>Shot Buildup</a:t>
                      </a:r>
                    </a:p>
                  </a:txBody>
                  <a:tcPr/>
                </a:tc>
                <a:extLst>
                  <a:ext uri="{0D108BD9-81ED-4DB2-BD59-A6C34878D82A}">
                    <a16:rowId xmlns:a16="http://schemas.microsoft.com/office/drawing/2014/main" val="10010"/>
                  </a:ext>
                </a:extLst>
              </a:tr>
              <a:tr h="130628">
                <a:tc>
                  <a:txBody>
                    <a:bodyPr/>
                    <a:lstStyle/>
                    <a:p>
                      <a:pPr>
                        <a:defRPr sz="1000"/>
                      </a:pPr>
                      <a:r>
                        <a:t>19650</a:t>
                      </a:r>
                    </a:p>
                  </a:txBody>
                  <a:tcPr/>
                </a:tc>
                <a:tc>
                  <a:txBody>
                    <a:bodyPr/>
                    <a:lstStyle/>
                    <a:p>
                      <a:pPr>
                        <a:defRPr sz="1000"/>
                      </a:pPr>
                      <a:r>
                        <a:t>120969</a:t>
                      </a:r>
                    </a:p>
                  </a:txBody>
                  <a:tcPr/>
                </a:tc>
                <a:tc>
                  <a:txBody>
                    <a:bodyPr/>
                    <a:lstStyle/>
                    <a:p>
                      <a:pPr>
                        <a:defRPr sz="1000"/>
                      </a:pPr>
                      <a:r>
                        <a:t>2.0</a:t>
                      </a:r>
                    </a:p>
                  </a:txBody>
                  <a:tcPr/>
                </a:tc>
                <a:tc>
                  <a:txBody>
                    <a:bodyPr/>
                    <a:lstStyle/>
                    <a:p>
                      <a:pPr>
                        <a:defRPr sz="1000"/>
                      </a:pPr>
                      <a:r>
                        <a:t>112490</a:t>
                      </a:r>
                    </a:p>
                  </a:txBody>
                  <a:tcPr/>
                </a:tc>
                <a:tc>
                  <a:txBody>
                    <a:bodyPr/>
                    <a:lstStyle/>
                    <a:p>
                      <a:pPr>
                        <a:defRPr sz="1000"/>
                      </a:pPr>
                      <a:r>
                        <a:t>2.85</a:t>
                      </a:r>
                    </a:p>
                  </a:txBody>
                  <a:tcPr/>
                </a:tc>
                <a:tc>
                  <a:txBody>
                    <a:bodyPr/>
                    <a:lstStyle/>
                    <a:p>
                      <a:pPr>
                        <a:defRPr sz="1000"/>
                      </a:pPr>
                      <a:r>
                        <a:t>8479</a:t>
                      </a:r>
                    </a:p>
                  </a:txBody>
                  <a:tcPr/>
                </a:tc>
                <a:tc>
                  <a:txBody>
                    <a:bodyPr/>
                    <a:lstStyle/>
                    <a:p>
                      <a:pPr>
                        <a:defRPr sz="1000"/>
                      </a:pPr>
                      <a:r>
                        <a:t>-0.85</a:t>
                      </a:r>
                    </a:p>
                  </a:txBody>
                  <a:tcPr/>
                </a:tc>
                <a:tc>
                  <a:txBody>
                    <a:bodyPr/>
                    <a:lstStyle/>
                    <a:p>
                      <a:pPr>
                        <a:defRPr sz="1000"/>
                      </a:pPr>
                      <a:r>
                        <a:t>Shot Buildup</a:t>
                      </a:r>
                    </a:p>
                  </a:txBody>
                  <a:tcPr/>
                </a:tc>
                <a:extLst>
                  <a:ext uri="{0D108BD9-81ED-4DB2-BD59-A6C34878D82A}">
                    <a16:rowId xmlns:a16="http://schemas.microsoft.com/office/drawing/2014/main" val="10011"/>
                  </a:ext>
                </a:extLst>
              </a:tr>
              <a:tr h="130628">
                <a:tc>
                  <a:txBody>
                    <a:bodyPr/>
                    <a:lstStyle/>
                    <a:p>
                      <a:pPr>
                        <a:defRPr sz="1000"/>
                      </a:pPr>
                      <a:r>
                        <a:t>19700</a:t>
                      </a:r>
                    </a:p>
                  </a:txBody>
                  <a:tcPr/>
                </a:tc>
                <a:tc>
                  <a:txBody>
                    <a:bodyPr/>
                    <a:lstStyle/>
                    <a:p>
                      <a:pPr>
                        <a:defRPr sz="1000"/>
                      </a:pPr>
                      <a:r>
                        <a:t>186590</a:t>
                      </a:r>
                    </a:p>
                  </a:txBody>
                  <a:tcPr/>
                </a:tc>
                <a:tc>
                  <a:txBody>
                    <a:bodyPr/>
                    <a:lstStyle/>
                    <a:p>
                      <a:pPr>
                        <a:defRPr sz="1000"/>
                      </a:pPr>
                      <a:r>
                        <a:t>1.2</a:t>
                      </a:r>
                    </a:p>
                  </a:txBody>
                  <a:tcPr/>
                </a:tc>
                <a:tc>
                  <a:txBody>
                    <a:bodyPr/>
                    <a:lstStyle/>
                    <a:p>
                      <a:pPr>
                        <a:defRPr sz="1000"/>
                      </a:pPr>
                      <a:r>
                        <a:t>171458</a:t>
                      </a:r>
                    </a:p>
                  </a:txBody>
                  <a:tcPr/>
                </a:tc>
                <a:tc>
                  <a:txBody>
                    <a:bodyPr/>
                    <a:lstStyle/>
                    <a:p>
                      <a:pPr>
                        <a:defRPr sz="1000"/>
                      </a:pPr>
                      <a:r>
                        <a:t>1.9</a:t>
                      </a:r>
                    </a:p>
                  </a:txBody>
                  <a:tcPr/>
                </a:tc>
                <a:tc>
                  <a:txBody>
                    <a:bodyPr/>
                    <a:lstStyle/>
                    <a:p>
                      <a:pPr>
                        <a:defRPr sz="1000"/>
                      </a:pPr>
                      <a:r>
                        <a:t>15132</a:t>
                      </a:r>
                    </a:p>
                  </a:txBody>
                  <a:tcPr/>
                </a:tc>
                <a:tc>
                  <a:txBody>
                    <a:bodyPr/>
                    <a:lstStyle/>
                    <a:p>
                      <a:pPr>
                        <a:defRPr sz="1000"/>
                      </a:pPr>
                      <a:r>
                        <a:t>-0.7</a:t>
                      </a:r>
                    </a:p>
                  </a:txBody>
                  <a:tcPr/>
                </a:tc>
                <a:tc>
                  <a:txBody>
                    <a:bodyPr/>
                    <a:lstStyle/>
                    <a:p>
                      <a:pPr>
                        <a:defRPr sz="1000"/>
                      </a:pPr>
                      <a:r>
                        <a:t>Shot Buildup</a:t>
                      </a:r>
                    </a:p>
                  </a:txBody>
                  <a:tcPr/>
                </a:tc>
                <a:extLst>
                  <a:ext uri="{0D108BD9-81ED-4DB2-BD59-A6C34878D82A}">
                    <a16:rowId xmlns:a16="http://schemas.microsoft.com/office/drawing/2014/main" val="10012"/>
                  </a:ext>
                </a:extLst>
              </a:tr>
              <a:tr h="130636">
                <a:tc>
                  <a:txBody>
                    <a:bodyPr/>
                    <a:lstStyle/>
                    <a:p>
                      <a:pPr>
                        <a:defRPr sz="1000"/>
                      </a:pPr>
                      <a:r>
                        <a:t>19750</a:t>
                      </a:r>
                    </a:p>
                  </a:txBody>
                  <a:tcPr/>
                </a:tc>
                <a:tc>
                  <a:txBody>
                    <a:bodyPr/>
                    <a:lstStyle/>
                    <a:p>
                      <a:pPr>
                        <a:defRPr sz="1000"/>
                      </a:pPr>
                      <a:r>
                        <a:t>53859</a:t>
                      </a:r>
                    </a:p>
                  </a:txBody>
                  <a:tcPr/>
                </a:tc>
                <a:tc>
                  <a:txBody>
                    <a:bodyPr/>
                    <a:lstStyle/>
                    <a:p>
                      <a:pPr>
                        <a:defRPr sz="1000"/>
                      </a:pPr>
                      <a:r>
                        <a:t>0.95</a:t>
                      </a:r>
                    </a:p>
                  </a:txBody>
                  <a:tcPr/>
                </a:tc>
                <a:tc>
                  <a:txBody>
                    <a:bodyPr/>
                    <a:lstStyle/>
                    <a:p>
                      <a:pPr>
                        <a:defRPr sz="1000"/>
                      </a:pPr>
                      <a:r>
                        <a:t>55565</a:t>
                      </a:r>
                    </a:p>
                  </a:txBody>
                  <a:tcPr/>
                </a:tc>
                <a:tc>
                  <a:txBody>
                    <a:bodyPr/>
                    <a:lstStyle/>
                    <a:p>
                      <a:pPr>
                        <a:defRPr sz="1000"/>
                      </a:pPr>
                      <a:r>
                        <a:t>1.6</a:t>
                      </a:r>
                    </a:p>
                  </a:txBody>
                  <a:tcPr/>
                </a:tc>
                <a:tc>
                  <a:txBody>
                    <a:bodyPr/>
                    <a:lstStyle/>
                    <a:p>
                      <a:pPr>
                        <a:defRPr sz="1000"/>
                      </a:pPr>
                      <a:r>
                        <a:t>-1706</a:t>
                      </a:r>
                    </a:p>
                  </a:txBody>
                  <a:tcPr/>
                </a:tc>
                <a:tc>
                  <a:txBody>
                    <a:bodyPr/>
                    <a:lstStyle/>
                    <a:p>
                      <a:pPr>
                        <a:defRPr sz="1000"/>
                      </a:pPr>
                      <a:r>
                        <a:t>-0.65</a:t>
                      </a:r>
                    </a:p>
                  </a:txBody>
                  <a:tcPr/>
                </a:tc>
                <a:tc>
                  <a:txBody>
                    <a:bodyPr/>
                    <a:lstStyle/>
                    <a:p>
                      <a:pPr>
                        <a:defRPr sz="1000"/>
                      </a:pPr>
                      <a:r>
                        <a:rPr dirty="0"/>
                        <a:t>Long Covering</a:t>
                      </a:r>
                    </a:p>
                  </a:txBody>
                  <a:tcPr/>
                </a:tc>
                <a:extLst>
                  <a:ext uri="{0D108BD9-81ED-4DB2-BD59-A6C34878D82A}">
                    <a16:rowId xmlns:a16="http://schemas.microsoft.com/office/drawing/2014/main" val="1001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21272</TotalTime>
  <Words>11512</Words>
  <Application>Microsoft Office PowerPoint</Application>
  <PresentationFormat>Widescreen</PresentationFormat>
  <Paragraphs>5773</Paragraphs>
  <Slides>103</Slides>
  <Notes>89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103</vt:i4>
      </vt:variant>
    </vt:vector>
  </HeadingPairs>
  <TitlesOfParts>
    <vt:vector size="108" baseType="lpstr">
      <vt:lpstr>Arial</vt:lpstr>
      <vt:lpstr>Calibri</vt:lpstr>
      <vt:lpstr>Calibri Light</vt:lpstr>
      <vt:lpstr>Consolas</vt:lpstr>
      <vt:lpstr>Office Theme</vt:lpstr>
      <vt:lpstr>Market Sentiment Report OI Build up</vt:lpstr>
      <vt:lpstr>23-05-2023</vt:lpstr>
      <vt:lpstr>23-05-2023</vt:lpstr>
      <vt:lpstr>23-05-2023</vt:lpstr>
      <vt:lpstr>Conclusion</vt:lpstr>
      <vt:lpstr>PowerPoint Presentation</vt:lpstr>
      <vt:lpstr>24-05-2023</vt:lpstr>
      <vt:lpstr>24-05-2023</vt:lpstr>
      <vt:lpstr>Conclusion</vt:lpstr>
      <vt:lpstr>02-06-2023</vt:lpstr>
      <vt:lpstr>02-06-2023</vt:lpstr>
      <vt:lpstr>02-06-2023</vt:lpstr>
      <vt:lpstr>Conclusion</vt:lpstr>
      <vt:lpstr>13-06-2023</vt:lpstr>
      <vt:lpstr>13-06-2023</vt:lpstr>
      <vt:lpstr>13-06-2023</vt:lpstr>
      <vt:lpstr>Conclusion</vt:lpstr>
      <vt:lpstr>30-06-2023</vt:lpstr>
      <vt:lpstr>30-06-2023</vt:lpstr>
      <vt:lpstr>30-06-2023</vt:lpstr>
      <vt:lpstr>Conclusion</vt:lpstr>
      <vt:lpstr>03-07-2023</vt:lpstr>
      <vt:lpstr>03-07-2023</vt:lpstr>
      <vt:lpstr>03-07-2023</vt:lpstr>
      <vt:lpstr>Conclusion</vt:lpstr>
      <vt:lpstr>04-07-2023</vt:lpstr>
      <vt:lpstr>04-07-2023</vt:lpstr>
      <vt:lpstr>04-07-2023</vt:lpstr>
      <vt:lpstr>Conclusion</vt:lpstr>
      <vt:lpstr>05-07-2023</vt:lpstr>
      <vt:lpstr>05-07-2023</vt:lpstr>
      <vt:lpstr>05-07-2023</vt:lpstr>
      <vt:lpstr>Conclusion</vt:lpstr>
      <vt:lpstr>07-07-2023</vt:lpstr>
      <vt:lpstr>07-07-2023</vt:lpstr>
      <vt:lpstr>07-07-2023</vt:lpstr>
      <vt:lpstr>Conclusion</vt:lpstr>
      <vt:lpstr>10-07-2023</vt:lpstr>
      <vt:lpstr>10-07-2023</vt:lpstr>
      <vt:lpstr>10-07-2023</vt:lpstr>
      <vt:lpstr>Conclusion</vt:lpstr>
      <vt:lpstr>14-07-2023</vt:lpstr>
      <vt:lpstr>14-07-2023</vt:lpstr>
      <vt:lpstr>14-07-2023</vt:lpstr>
      <vt:lpstr>Conclusion</vt:lpstr>
      <vt:lpstr>17-07-2023</vt:lpstr>
      <vt:lpstr>17-07-2023</vt:lpstr>
      <vt:lpstr>17-07-2023</vt:lpstr>
      <vt:lpstr>Conclusion</vt:lpstr>
      <vt:lpstr>18-07-2023</vt:lpstr>
      <vt:lpstr>18-07-2023</vt:lpstr>
      <vt:lpstr>18-07-2023</vt:lpstr>
      <vt:lpstr>Conclusion</vt:lpstr>
      <vt:lpstr>19-07-2023</vt:lpstr>
      <vt:lpstr>19-07-2023</vt:lpstr>
      <vt:lpstr>19-07-2023</vt:lpstr>
      <vt:lpstr>Conclusion</vt:lpstr>
      <vt:lpstr>21-07-2023</vt:lpstr>
      <vt:lpstr>21-07-2023</vt:lpstr>
      <vt:lpstr>21-07-2023</vt:lpstr>
      <vt:lpstr>Conclusion</vt:lpstr>
      <vt:lpstr>24-07-2023</vt:lpstr>
      <vt:lpstr>24-07-2023</vt:lpstr>
      <vt:lpstr>24-07-2023</vt:lpstr>
      <vt:lpstr>Conclusion</vt:lpstr>
      <vt:lpstr>25-07-2023</vt:lpstr>
      <vt:lpstr>25-07-2023</vt:lpstr>
      <vt:lpstr>25-07-2023</vt:lpstr>
      <vt:lpstr>Conclusion</vt:lpstr>
      <vt:lpstr>26-07-2023</vt:lpstr>
      <vt:lpstr>27-07-2023</vt:lpstr>
      <vt:lpstr>27-07-2023</vt:lpstr>
      <vt:lpstr>Conclusion</vt:lpstr>
      <vt:lpstr>EOD Call Side Conclusion 28-07-2023</vt:lpstr>
      <vt:lpstr>EOD Put Side Conclusion 28-07-2023</vt:lpstr>
      <vt:lpstr>Final 45 mins Call side 28-07-2023</vt:lpstr>
      <vt:lpstr>Final 45 mins Put side 28-07-2023</vt:lpstr>
      <vt:lpstr>Over All conclusion</vt:lpstr>
      <vt:lpstr>EOD Call Side Conclusion 31-07-2023</vt:lpstr>
      <vt:lpstr>EOD Put Side Conclusion 31-07-2023</vt:lpstr>
      <vt:lpstr>Final 45 mins Call side 31-07-2023</vt:lpstr>
      <vt:lpstr>Final 45 mins Put side 31-07-2023</vt:lpstr>
      <vt:lpstr>Over All conclusion 31-07-2023</vt:lpstr>
      <vt:lpstr>EOD Call Side Conclusion 01-08-2023</vt:lpstr>
      <vt:lpstr>EOD Put Side Conclusion 01-08-2023</vt:lpstr>
      <vt:lpstr>Final 45 mins Call side 01-08-2023</vt:lpstr>
      <vt:lpstr>Final 45 mins Put side 01-08-2023</vt:lpstr>
      <vt:lpstr>Over All conclusion 01-08-2023</vt:lpstr>
      <vt:lpstr>EOD Call Side Conclusion 02-08-2023</vt:lpstr>
      <vt:lpstr>EOD Put Side Conclusion 02-08-2023</vt:lpstr>
      <vt:lpstr>Final 45 mins Call side 02-08-2023</vt:lpstr>
      <vt:lpstr>Final 45 mins Put side 02-08-2023</vt:lpstr>
      <vt:lpstr>Over All conclusion 02-08-2023</vt:lpstr>
      <vt:lpstr>EOD Call Side Conclusion 18-08-2023</vt:lpstr>
      <vt:lpstr>EOD Put Side Conclusion 18-08-2023</vt:lpstr>
      <vt:lpstr>Final 45 mins Call side 18-08-2023</vt:lpstr>
      <vt:lpstr>Final 45 mins Put side 18-08-2023</vt:lpstr>
      <vt:lpstr>Over All conclusion 18-08-2023</vt:lpstr>
      <vt:lpstr>EOD Call Side Conclusion 23-08-2023</vt:lpstr>
      <vt:lpstr>EOD Put Side Conclusion 23-08-2023</vt:lpstr>
      <vt:lpstr>Final 45 mins Call side 23-08-2023</vt:lpstr>
      <vt:lpstr>Final 45 mins Put side 23-08-2023</vt:lpstr>
      <vt:lpstr>Over All conclusion 23-08-2023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Dubey</dc:creator>
  <cp:lastModifiedBy>Ashutosh Dubey</cp:lastModifiedBy>
  <cp:revision>108</cp:revision>
  <dcterms:created xsi:type="dcterms:W3CDTF">2023-06-13T16:58:46Z</dcterms:created>
  <dcterms:modified xsi:type="dcterms:W3CDTF">2023-08-23T20:42:02Z</dcterms:modified>
</cp:coreProperties>
</file>