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7" r:id="rId2"/>
    <p:sldId id="258" r:id="rId3"/>
    <p:sldId id="259" r:id="rId4"/>
    <p:sldId id="260" r:id="rId5"/>
    <p:sldId id="261" r:id="rId6"/>
    <p:sldId id="262" r:id="rId7"/>
    <p:sldId id="263" r:id="rId8"/>
    <p:sldId id="264" r:id="rId9"/>
    <p:sldId id="265" r:id="rId10"/>
    <p:sldId id="272" r:id="rId11"/>
    <p:sldId id="271" r:id="rId12"/>
    <p:sldId id="267" r:id="rId13"/>
    <p:sldId id="268" r:id="rId14"/>
    <p:sldId id="270"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5">
        <a:alpha val="0"/>
      </a:schemeClr>
    </dgm:fillClrLst>
    <dgm:linClrLst meth="repeat">
      <a:schemeClr val="accent5">
        <a:alpha val="0"/>
      </a:schemeClr>
    </dgm:linClrLst>
    <dgm:effectClrLst/>
    <dgm:txLinClrLst/>
    <dgm:txFillClrLst>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E705A1A8-4A51-4260-A8F8-5E80507B05F5}" type="doc">
      <dgm:prSet loTypeId="urn:microsoft.com/office/officeart/2018/2/layout/IconCircleList" loCatId="icon" qsTypeId="urn:microsoft.com/office/officeart/2005/8/quickstyle/simple1" qsCatId="simple" csTypeId="urn:microsoft.com/office/officeart/2018/5/colors/Iconchunking_coloredtext_colorful5" csCatId="colorful" phldr="1"/>
      <dgm:spPr/>
      <dgm:t>
        <a:bodyPr/>
        <a:lstStyle/>
        <a:p>
          <a:endParaRPr lang="en-US"/>
        </a:p>
      </dgm:t>
    </dgm:pt>
    <dgm:pt modelId="{BF52B35C-6309-44B4-BB1C-45431CF4CAEF}">
      <dgm:prSet custT="1"/>
      <dgm:spPr/>
      <dgm:t>
        <a:bodyPr/>
        <a:lstStyle/>
        <a:p>
          <a:r>
            <a:rPr lang="en-US" sz="2000" b="0" i="0" dirty="0">
              <a:solidFill>
                <a:schemeClr val="tx1"/>
              </a:solidFill>
              <a:latin typeface="Bahnschrift Light Condensed" panose="020B0502040204020203" pitchFamily="34" charset="0"/>
            </a:rPr>
            <a:t>The proliferation of social media enables people to express their opinions widely online</a:t>
          </a:r>
          <a:r>
            <a:rPr lang="en-US" sz="2000" dirty="0">
              <a:solidFill>
                <a:schemeClr val="tx1"/>
              </a:solidFill>
            </a:rPr>
            <a:t>.</a:t>
          </a:r>
        </a:p>
      </dgm:t>
    </dgm:pt>
    <dgm:pt modelId="{0D96BA95-C444-4497-B23F-64908EABA95C}" type="parTrans" cxnId="{F9629924-9FEA-427D-AD25-7B220F0B8A54}">
      <dgm:prSet/>
      <dgm:spPr/>
      <dgm:t>
        <a:bodyPr/>
        <a:lstStyle/>
        <a:p>
          <a:endParaRPr lang="en-US"/>
        </a:p>
      </dgm:t>
    </dgm:pt>
    <dgm:pt modelId="{D69D14E9-083A-498F-B1EF-85DFDCAB0BBB}" type="sibTrans" cxnId="{F9629924-9FEA-427D-AD25-7B220F0B8A54}">
      <dgm:prSet/>
      <dgm:spPr/>
      <dgm:t>
        <a:bodyPr/>
        <a:lstStyle/>
        <a:p>
          <a:endParaRPr lang="en-US"/>
        </a:p>
      </dgm:t>
    </dgm:pt>
    <dgm:pt modelId="{A9377E2F-73BA-49D9-B550-80541B314BEA}">
      <dgm:prSet custT="1"/>
      <dgm:spPr/>
      <dgm:t>
        <a:bodyPr/>
        <a:lstStyle/>
        <a:p>
          <a:r>
            <a:rPr lang="en-US" sz="2000" b="0" i="0" dirty="0">
              <a:solidFill>
                <a:schemeClr val="tx1"/>
              </a:solidFill>
              <a:latin typeface="Bahnschrift Light Condensed" panose="020B0502040204020203" pitchFamily="34" charset="0"/>
            </a:rPr>
            <a:t>Social media platforms are the most prominent grounds for such expressions</a:t>
          </a:r>
          <a:r>
            <a:rPr lang="en-US" sz="1700" b="0" i="0" dirty="0">
              <a:solidFill>
                <a:schemeClr val="tx1"/>
              </a:solidFill>
              <a:latin typeface="Bahnschrift Light Condensed" panose="020B0502040204020203" pitchFamily="34" charset="0"/>
            </a:rPr>
            <a:t>.</a:t>
          </a:r>
          <a:endParaRPr lang="en-US" sz="1700" dirty="0">
            <a:solidFill>
              <a:schemeClr val="tx1"/>
            </a:solidFill>
            <a:latin typeface="Bahnschrift Light Condensed" panose="020B0502040204020203" pitchFamily="34" charset="0"/>
          </a:endParaRPr>
        </a:p>
      </dgm:t>
    </dgm:pt>
    <dgm:pt modelId="{6D78032A-571E-42D3-8DA8-210361918BC3}" type="parTrans" cxnId="{54667175-5EBD-4830-A224-5E74A2B5399A}">
      <dgm:prSet/>
      <dgm:spPr/>
      <dgm:t>
        <a:bodyPr/>
        <a:lstStyle/>
        <a:p>
          <a:endParaRPr lang="en-US"/>
        </a:p>
      </dgm:t>
    </dgm:pt>
    <dgm:pt modelId="{142B4490-ABAD-4A07-97F6-E8C9C53660C3}" type="sibTrans" cxnId="{54667175-5EBD-4830-A224-5E74A2B5399A}">
      <dgm:prSet/>
      <dgm:spPr/>
      <dgm:t>
        <a:bodyPr/>
        <a:lstStyle/>
        <a:p>
          <a:endParaRPr lang="en-US"/>
        </a:p>
      </dgm:t>
    </dgm:pt>
    <dgm:pt modelId="{C0795376-CBA7-4375-9A92-5298A176F354}">
      <dgm:prSet custT="1"/>
      <dgm:spPr/>
      <dgm:t>
        <a:bodyPr/>
        <a:lstStyle/>
        <a:p>
          <a:r>
            <a:rPr lang="en-US" sz="2000" b="0" i="0" dirty="0">
              <a:solidFill>
                <a:schemeClr val="tx1"/>
              </a:solidFill>
              <a:latin typeface="Bahnschrift Light Condensed" panose="020B0502040204020203" pitchFamily="34" charset="0"/>
            </a:rPr>
            <a:t>However, at the same time, this has resulted in the emergence of conflict and hate, making online environments uninviting for users</a:t>
          </a:r>
          <a:r>
            <a:rPr lang="en-US" sz="2000" b="0" i="0" dirty="0">
              <a:latin typeface="Bahnschrift Light Condensed" panose="020B0502040204020203" pitchFamily="34" charset="0"/>
            </a:rPr>
            <a:t>. </a:t>
          </a:r>
          <a:endParaRPr lang="en-US" sz="2000" dirty="0">
            <a:latin typeface="Bahnschrift Light Condensed" panose="020B0502040204020203" pitchFamily="34" charset="0"/>
          </a:endParaRPr>
        </a:p>
      </dgm:t>
    </dgm:pt>
    <dgm:pt modelId="{F63A6825-1133-48F2-AB05-13B86C176826}" type="parTrans" cxnId="{706B8CC8-6E3D-485F-9E6A-DCEC76638742}">
      <dgm:prSet/>
      <dgm:spPr/>
      <dgm:t>
        <a:bodyPr/>
        <a:lstStyle/>
        <a:p>
          <a:endParaRPr lang="en-US"/>
        </a:p>
      </dgm:t>
    </dgm:pt>
    <dgm:pt modelId="{3112091A-CCA9-4C98-A367-92C353F9950E}" type="sibTrans" cxnId="{706B8CC8-6E3D-485F-9E6A-DCEC76638742}">
      <dgm:prSet/>
      <dgm:spPr/>
      <dgm:t>
        <a:bodyPr/>
        <a:lstStyle/>
        <a:p>
          <a:endParaRPr lang="en-US"/>
        </a:p>
      </dgm:t>
    </dgm:pt>
    <dgm:pt modelId="{08E96A93-B0CA-424D-B5C4-B165AC423ED6}">
      <dgm:prSet custT="1"/>
      <dgm:spPr/>
      <dgm:t>
        <a:bodyPr/>
        <a:lstStyle/>
        <a:p>
          <a:r>
            <a:rPr lang="en-US" sz="2000" b="0" i="0" dirty="0">
              <a:solidFill>
                <a:schemeClr val="tx1"/>
              </a:solidFill>
              <a:latin typeface="Bahnschrift Light Condensed" panose="020B0502040204020203" pitchFamily="34" charset="0"/>
            </a:rPr>
            <a:t>Goal is to build a prototype of online hate and abuse comment classifier which can be used to classify hate and offensive comments so that it can be controlled and restricted from spreading hatred and cyberbullying</a:t>
          </a:r>
          <a:r>
            <a:rPr lang="en-US" sz="2000" dirty="0"/>
            <a:t>.</a:t>
          </a:r>
        </a:p>
      </dgm:t>
    </dgm:pt>
    <dgm:pt modelId="{0C5AF8C9-8843-4205-BEF6-E584F17548E6}" type="parTrans" cxnId="{639CB4EA-B6A7-4148-B79B-FD1F94192C6C}">
      <dgm:prSet/>
      <dgm:spPr/>
      <dgm:t>
        <a:bodyPr/>
        <a:lstStyle/>
        <a:p>
          <a:endParaRPr lang="en-US"/>
        </a:p>
      </dgm:t>
    </dgm:pt>
    <dgm:pt modelId="{921CEF4A-1E77-4AF2-9BFE-BA2200245141}" type="sibTrans" cxnId="{639CB4EA-B6A7-4148-B79B-FD1F94192C6C}">
      <dgm:prSet/>
      <dgm:spPr/>
      <dgm:t>
        <a:bodyPr/>
        <a:lstStyle/>
        <a:p>
          <a:endParaRPr lang="en-US"/>
        </a:p>
      </dgm:t>
    </dgm:pt>
    <dgm:pt modelId="{8E63D9AB-8424-484A-B385-8415B7955737}" type="pres">
      <dgm:prSet presAssocID="{E705A1A8-4A51-4260-A8F8-5E80507B05F5}" presName="root" presStyleCnt="0">
        <dgm:presLayoutVars>
          <dgm:dir/>
          <dgm:resizeHandles val="exact"/>
        </dgm:presLayoutVars>
      </dgm:prSet>
      <dgm:spPr/>
    </dgm:pt>
    <dgm:pt modelId="{5E90CBFF-72FB-4EFB-8C83-75449F0FADFD}" type="pres">
      <dgm:prSet presAssocID="{E705A1A8-4A51-4260-A8F8-5E80507B05F5}" presName="container" presStyleCnt="0">
        <dgm:presLayoutVars>
          <dgm:dir/>
          <dgm:resizeHandles val="exact"/>
        </dgm:presLayoutVars>
      </dgm:prSet>
      <dgm:spPr/>
    </dgm:pt>
    <dgm:pt modelId="{3EDFFE4F-73E9-46D5-874C-2D2144D14F31}" type="pres">
      <dgm:prSet presAssocID="{BF52B35C-6309-44B4-BB1C-45431CF4CAEF}" presName="compNode" presStyleCnt="0"/>
      <dgm:spPr/>
    </dgm:pt>
    <dgm:pt modelId="{A2EF5684-E933-4E9B-9D6F-3D46985CE620}" type="pres">
      <dgm:prSet presAssocID="{BF52B35C-6309-44B4-BB1C-45431CF4CAEF}" presName="iconBgRect" presStyleLbl="bgShp" presStyleIdx="0" presStyleCnt="4"/>
      <dgm:spPr/>
    </dgm:pt>
    <dgm:pt modelId="{D81DD482-F558-46C7-A70D-2F5548656217}" type="pres">
      <dgm:prSet presAssocID="{BF52B35C-6309-44B4-BB1C-45431CF4CAE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53261216-DFDD-45DB-BD36-DC684ACE7104}" type="pres">
      <dgm:prSet presAssocID="{BF52B35C-6309-44B4-BB1C-45431CF4CAEF}" presName="spaceRect" presStyleCnt="0"/>
      <dgm:spPr/>
    </dgm:pt>
    <dgm:pt modelId="{F0E58645-CA66-4E9F-91FB-658C380DFB92}" type="pres">
      <dgm:prSet presAssocID="{BF52B35C-6309-44B4-BB1C-45431CF4CAEF}" presName="textRect" presStyleLbl="revTx" presStyleIdx="0" presStyleCnt="4">
        <dgm:presLayoutVars>
          <dgm:chMax val="1"/>
          <dgm:chPref val="1"/>
        </dgm:presLayoutVars>
      </dgm:prSet>
      <dgm:spPr/>
    </dgm:pt>
    <dgm:pt modelId="{345533F5-1767-4C14-8BC8-5F977DA729D5}" type="pres">
      <dgm:prSet presAssocID="{D69D14E9-083A-498F-B1EF-85DFDCAB0BBB}" presName="sibTrans" presStyleLbl="sibTrans2D1" presStyleIdx="0" presStyleCnt="0"/>
      <dgm:spPr/>
    </dgm:pt>
    <dgm:pt modelId="{B050A6F6-75DB-4BB3-9CF1-261C268AEB69}" type="pres">
      <dgm:prSet presAssocID="{A9377E2F-73BA-49D9-B550-80541B314BEA}" presName="compNode" presStyleCnt="0"/>
      <dgm:spPr/>
    </dgm:pt>
    <dgm:pt modelId="{F5FF702D-DBC4-496A-B95C-A50B55DBC8C3}" type="pres">
      <dgm:prSet presAssocID="{A9377E2F-73BA-49D9-B550-80541B314BEA}" presName="iconBgRect" presStyleLbl="bgShp" presStyleIdx="1" presStyleCnt="4"/>
      <dgm:spPr/>
    </dgm:pt>
    <dgm:pt modelId="{A2251C21-8F2B-4C9E-BEE4-640F9A394C71}" type="pres">
      <dgm:prSet presAssocID="{A9377E2F-73BA-49D9-B550-80541B314BE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4FF3EB6C-9012-46BB-B616-38B3AE912FE9}" type="pres">
      <dgm:prSet presAssocID="{A9377E2F-73BA-49D9-B550-80541B314BEA}" presName="spaceRect" presStyleCnt="0"/>
      <dgm:spPr/>
    </dgm:pt>
    <dgm:pt modelId="{EDD5B5A7-2A99-4D9B-A6F7-A8B08517F067}" type="pres">
      <dgm:prSet presAssocID="{A9377E2F-73BA-49D9-B550-80541B314BEA}" presName="textRect" presStyleLbl="revTx" presStyleIdx="1" presStyleCnt="4">
        <dgm:presLayoutVars>
          <dgm:chMax val="1"/>
          <dgm:chPref val="1"/>
        </dgm:presLayoutVars>
      </dgm:prSet>
      <dgm:spPr/>
    </dgm:pt>
    <dgm:pt modelId="{CB4BFD6A-43A0-4EC0-85E8-DAADC4D410B3}" type="pres">
      <dgm:prSet presAssocID="{142B4490-ABAD-4A07-97F6-E8C9C53660C3}" presName="sibTrans" presStyleLbl="sibTrans2D1" presStyleIdx="0" presStyleCnt="0"/>
      <dgm:spPr/>
    </dgm:pt>
    <dgm:pt modelId="{95516D02-A3AF-44D1-BF57-9FAFEFEA48D1}" type="pres">
      <dgm:prSet presAssocID="{C0795376-CBA7-4375-9A92-5298A176F354}" presName="compNode" presStyleCnt="0"/>
      <dgm:spPr/>
    </dgm:pt>
    <dgm:pt modelId="{9CF357F2-9355-4A35-9B53-715C6FAB2D34}" type="pres">
      <dgm:prSet presAssocID="{C0795376-CBA7-4375-9A92-5298A176F354}" presName="iconBgRect" presStyleLbl="bgShp" presStyleIdx="2" presStyleCnt="4"/>
      <dgm:spPr/>
    </dgm:pt>
    <dgm:pt modelId="{4D1490C4-3FAC-4F68-9396-9A99B67C476D}" type="pres">
      <dgm:prSet presAssocID="{C0795376-CBA7-4375-9A92-5298A176F35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nections"/>
        </a:ext>
      </dgm:extLst>
    </dgm:pt>
    <dgm:pt modelId="{66CD1758-DBA2-47B3-B14E-6AB49669F1DB}" type="pres">
      <dgm:prSet presAssocID="{C0795376-CBA7-4375-9A92-5298A176F354}" presName="spaceRect" presStyleCnt="0"/>
      <dgm:spPr/>
    </dgm:pt>
    <dgm:pt modelId="{B1BC9FBF-AC76-4343-9F2B-FBC735F2F7B6}" type="pres">
      <dgm:prSet presAssocID="{C0795376-CBA7-4375-9A92-5298A176F354}" presName="textRect" presStyleLbl="revTx" presStyleIdx="2" presStyleCnt="4">
        <dgm:presLayoutVars>
          <dgm:chMax val="1"/>
          <dgm:chPref val="1"/>
        </dgm:presLayoutVars>
      </dgm:prSet>
      <dgm:spPr/>
    </dgm:pt>
    <dgm:pt modelId="{2CE1A595-B6B1-4517-AA62-3AAF15A31467}" type="pres">
      <dgm:prSet presAssocID="{3112091A-CCA9-4C98-A367-92C353F9950E}" presName="sibTrans" presStyleLbl="sibTrans2D1" presStyleIdx="0" presStyleCnt="0"/>
      <dgm:spPr/>
    </dgm:pt>
    <dgm:pt modelId="{EA2D22C2-7093-417D-9120-43769FA22CD7}" type="pres">
      <dgm:prSet presAssocID="{08E96A93-B0CA-424D-B5C4-B165AC423ED6}" presName="compNode" presStyleCnt="0"/>
      <dgm:spPr/>
    </dgm:pt>
    <dgm:pt modelId="{A93C1FDB-006C-487F-9A0E-3C750E599A97}" type="pres">
      <dgm:prSet presAssocID="{08E96A93-B0CA-424D-B5C4-B165AC423ED6}" presName="iconBgRect" presStyleLbl="bgShp" presStyleIdx="3" presStyleCnt="4"/>
      <dgm:spPr/>
    </dgm:pt>
    <dgm:pt modelId="{64EDEA70-C236-426A-8DD7-575BA09582E0}" type="pres">
      <dgm:prSet presAssocID="{08E96A93-B0CA-424D-B5C4-B165AC423ED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CEB959DC-0DA8-4444-A1B7-C1ED486ECC86}" type="pres">
      <dgm:prSet presAssocID="{08E96A93-B0CA-424D-B5C4-B165AC423ED6}" presName="spaceRect" presStyleCnt="0"/>
      <dgm:spPr/>
    </dgm:pt>
    <dgm:pt modelId="{ECA9ACCD-FB08-43C2-BB63-2E6E3F874125}" type="pres">
      <dgm:prSet presAssocID="{08E96A93-B0CA-424D-B5C4-B165AC423ED6}" presName="textRect" presStyleLbl="revTx" presStyleIdx="3" presStyleCnt="4" custScaleX="104640" custScaleY="158608">
        <dgm:presLayoutVars>
          <dgm:chMax val="1"/>
          <dgm:chPref val="1"/>
        </dgm:presLayoutVars>
      </dgm:prSet>
      <dgm:spPr/>
    </dgm:pt>
  </dgm:ptLst>
  <dgm:cxnLst>
    <dgm:cxn modelId="{F9629924-9FEA-427D-AD25-7B220F0B8A54}" srcId="{E705A1A8-4A51-4260-A8F8-5E80507B05F5}" destId="{BF52B35C-6309-44B4-BB1C-45431CF4CAEF}" srcOrd="0" destOrd="0" parTransId="{0D96BA95-C444-4497-B23F-64908EABA95C}" sibTransId="{D69D14E9-083A-498F-B1EF-85DFDCAB0BBB}"/>
    <dgm:cxn modelId="{F441AE6A-0AC4-4B95-A60E-1E054CEF3456}" type="presOf" srcId="{3112091A-CCA9-4C98-A367-92C353F9950E}" destId="{2CE1A595-B6B1-4517-AA62-3AAF15A31467}" srcOrd="0" destOrd="0" presId="urn:microsoft.com/office/officeart/2018/2/layout/IconCircleList"/>
    <dgm:cxn modelId="{799A794B-72E7-45C7-8BF9-D766EC6DBFB2}" type="presOf" srcId="{D69D14E9-083A-498F-B1EF-85DFDCAB0BBB}" destId="{345533F5-1767-4C14-8BC8-5F977DA729D5}" srcOrd="0" destOrd="0" presId="urn:microsoft.com/office/officeart/2018/2/layout/IconCircleList"/>
    <dgm:cxn modelId="{54667175-5EBD-4830-A224-5E74A2B5399A}" srcId="{E705A1A8-4A51-4260-A8F8-5E80507B05F5}" destId="{A9377E2F-73BA-49D9-B550-80541B314BEA}" srcOrd="1" destOrd="0" parTransId="{6D78032A-571E-42D3-8DA8-210361918BC3}" sibTransId="{142B4490-ABAD-4A07-97F6-E8C9C53660C3}"/>
    <dgm:cxn modelId="{71FEB376-DA5D-40A8-B164-68180FFBA0AD}" type="presOf" srcId="{142B4490-ABAD-4A07-97F6-E8C9C53660C3}" destId="{CB4BFD6A-43A0-4EC0-85E8-DAADC4D410B3}" srcOrd="0" destOrd="0" presId="urn:microsoft.com/office/officeart/2018/2/layout/IconCircleList"/>
    <dgm:cxn modelId="{A9BA1577-54FD-4CBC-8D51-A3E645646686}" type="presOf" srcId="{C0795376-CBA7-4375-9A92-5298A176F354}" destId="{B1BC9FBF-AC76-4343-9F2B-FBC735F2F7B6}" srcOrd="0" destOrd="0" presId="urn:microsoft.com/office/officeart/2018/2/layout/IconCircleList"/>
    <dgm:cxn modelId="{D3FAC485-E4D1-41D6-951B-4297716260B4}" type="presOf" srcId="{E705A1A8-4A51-4260-A8F8-5E80507B05F5}" destId="{8E63D9AB-8424-484A-B385-8415B7955737}" srcOrd="0" destOrd="0" presId="urn:microsoft.com/office/officeart/2018/2/layout/IconCircleList"/>
    <dgm:cxn modelId="{706B8CC8-6E3D-485F-9E6A-DCEC76638742}" srcId="{E705A1A8-4A51-4260-A8F8-5E80507B05F5}" destId="{C0795376-CBA7-4375-9A92-5298A176F354}" srcOrd="2" destOrd="0" parTransId="{F63A6825-1133-48F2-AB05-13B86C176826}" sibTransId="{3112091A-CCA9-4C98-A367-92C353F9950E}"/>
    <dgm:cxn modelId="{79E68DDE-8B67-4D29-B055-D928511478BE}" type="presOf" srcId="{BF52B35C-6309-44B4-BB1C-45431CF4CAEF}" destId="{F0E58645-CA66-4E9F-91FB-658C380DFB92}" srcOrd="0" destOrd="0" presId="urn:microsoft.com/office/officeart/2018/2/layout/IconCircleList"/>
    <dgm:cxn modelId="{68E262E1-114E-4F56-B65B-DE838FC06AAB}" type="presOf" srcId="{08E96A93-B0CA-424D-B5C4-B165AC423ED6}" destId="{ECA9ACCD-FB08-43C2-BB63-2E6E3F874125}" srcOrd="0" destOrd="0" presId="urn:microsoft.com/office/officeart/2018/2/layout/IconCircleList"/>
    <dgm:cxn modelId="{00FF17E7-B80A-4B37-9CEE-97BC16DA0B7F}" type="presOf" srcId="{A9377E2F-73BA-49D9-B550-80541B314BEA}" destId="{EDD5B5A7-2A99-4D9B-A6F7-A8B08517F067}" srcOrd="0" destOrd="0" presId="urn:microsoft.com/office/officeart/2018/2/layout/IconCircleList"/>
    <dgm:cxn modelId="{639CB4EA-B6A7-4148-B79B-FD1F94192C6C}" srcId="{E705A1A8-4A51-4260-A8F8-5E80507B05F5}" destId="{08E96A93-B0CA-424D-B5C4-B165AC423ED6}" srcOrd="3" destOrd="0" parTransId="{0C5AF8C9-8843-4205-BEF6-E584F17548E6}" sibTransId="{921CEF4A-1E77-4AF2-9BFE-BA2200245141}"/>
    <dgm:cxn modelId="{369FF61E-5480-4FF6-A971-25335F83A668}" type="presParOf" srcId="{8E63D9AB-8424-484A-B385-8415B7955737}" destId="{5E90CBFF-72FB-4EFB-8C83-75449F0FADFD}" srcOrd="0" destOrd="0" presId="urn:microsoft.com/office/officeart/2018/2/layout/IconCircleList"/>
    <dgm:cxn modelId="{5862F013-A6B8-430F-9EC0-6DA40A66849C}" type="presParOf" srcId="{5E90CBFF-72FB-4EFB-8C83-75449F0FADFD}" destId="{3EDFFE4F-73E9-46D5-874C-2D2144D14F31}" srcOrd="0" destOrd="0" presId="urn:microsoft.com/office/officeart/2018/2/layout/IconCircleList"/>
    <dgm:cxn modelId="{1A9CCA9F-A127-432A-9EBB-F51B89B44813}" type="presParOf" srcId="{3EDFFE4F-73E9-46D5-874C-2D2144D14F31}" destId="{A2EF5684-E933-4E9B-9D6F-3D46985CE620}" srcOrd="0" destOrd="0" presId="urn:microsoft.com/office/officeart/2018/2/layout/IconCircleList"/>
    <dgm:cxn modelId="{48658481-E355-45FC-A001-B8529F9F96E7}" type="presParOf" srcId="{3EDFFE4F-73E9-46D5-874C-2D2144D14F31}" destId="{D81DD482-F558-46C7-A70D-2F5548656217}" srcOrd="1" destOrd="0" presId="urn:microsoft.com/office/officeart/2018/2/layout/IconCircleList"/>
    <dgm:cxn modelId="{0C6A287D-40E7-4189-ABD1-39C728C2FAFA}" type="presParOf" srcId="{3EDFFE4F-73E9-46D5-874C-2D2144D14F31}" destId="{53261216-DFDD-45DB-BD36-DC684ACE7104}" srcOrd="2" destOrd="0" presId="urn:microsoft.com/office/officeart/2018/2/layout/IconCircleList"/>
    <dgm:cxn modelId="{A6AC017B-5B1B-4630-94AF-407A8CA50BD1}" type="presParOf" srcId="{3EDFFE4F-73E9-46D5-874C-2D2144D14F31}" destId="{F0E58645-CA66-4E9F-91FB-658C380DFB92}" srcOrd="3" destOrd="0" presId="urn:microsoft.com/office/officeart/2018/2/layout/IconCircleList"/>
    <dgm:cxn modelId="{F514D15D-0E05-424D-988B-A4B1D29CA9E8}" type="presParOf" srcId="{5E90CBFF-72FB-4EFB-8C83-75449F0FADFD}" destId="{345533F5-1767-4C14-8BC8-5F977DA729D5}" srcOrd="1" destOrd="0" presId="urn:microsoft.com/office/officeart/2018/2/layout/IconCircleList"/>
    <dgm:cxn modelId="{3C61D40C-B918-40D3-940D-75F1521A8AA6}" type="presParOf" srcId="{5E90CBFF-72FB-4EFB-8C83-75449F0FADFD}" destId="{B050A6F6-75DB-4BB3-9CF1-261C268AEB69}" srcOrd="2" destOrd="0" presId="urn:microsoft.com/office/officeart/2018/2/layout/IconCircleList"/>
    <dgm:cxn modelId="{958AC06C-1759-438A-8E4F-B479B0A39B20}" type="presParOf" srcId="{B050A6F6-75DB-4BB3-9CF1-261C268AEB69}" destId="{F5FF702D-DBC4-496A-B95C-A50B55DBC8C3}" srcOrd="0" destOrd="0" presId="urn:microsoft.com/office/officeart/2018/2/layout/IconCircleList"/>
    <dgm:cxn modelId="{09595E84-4875-4DCA-A6A7-208A67B9A560}" type="presParOf" srcId="{B050A6F6-75DB-4BB3-9CF1-261C268AEB69}" destId="{A2251C21-8F2B-4C9E-BEE4-640F9A394C71}" srcOrd="1" destOrd="0" presId="urn:microsoft.com/office/officeart/2018/2/layout/IconCircleList"/>
    <dgm:cxn modelId="{208087FC-3FD9-4BEC-9159-E100271D22CE}" type="presParOf" srcId="{B050A6F6-75DB-4BB3-9CF1-261C268AEB69}" destId="{4FF3EB6C-9012-46BB-B616-38B3AE912FE9}" srcOrd="2" destOrd="0" presId="urn:microsoft.com/office/officeart/2018/2/layout/IconCircleList"/>
    <dgm:cxn modelId="{8BFC26BE-D814-4352-AECF-EB6447006280}" type="presParOf" srcId="{B050A6F6-75DB-4BB3-9CF1-261C268AEB69}" destId="{EDD5B5A7-2A99-4D9B-A6F7-A8B08517F067}" srcOrd="3" destOrd="0" presId="urn:microsoft.com/office/officeart/2018/2/layout/IconCircleList"/>
    <dgm:cxn modelId="{AB3AF3C2-E3CA-4C3F-97D4-36D64AB32375}" type="presParOf" srcId="{5E90CBFF-72FB-4EFB-8C83-75449F0FADFD}" destId="{CB4BFD6A-43A0-4EC0-85E8-DAADC4D410B3}" srcOrd="3" destOrd="0" presId="urn:microsoft.com/office/officeart/2018/2/layout/IconCircleList"/>
    <dgm:cxn modelId="{E6772538-0214-472E-87BF-511E20DD27D2}" type="presParOf" srcId="{5E90CBFF-72FB-4EFB-8C83-75449F0FADFD}" destId="{95516D02-A3AF-44D1-BF57-9FAFEFEA48D1}" srcOrd="4" destOrd="0" presId="urn:microsoft.com/office/officeart/2018/2/layout/IconCircleList"/>
    <dgm:cxn modelId="{014545AF-784C-461C-AC26-7BC5E53DD654}" type="presParOf" srcId="{95516D02-A3AF-44D1-BF57-9FAFEFEA48D1}" destId="{9CF357F2-9355-4A35-9B53-715C6FAB2D34}" srcOrd="0" destOrd="0" presId="urn:microsoft.com/office/officeart/2018/2/layout/IconCircleList"/>
    <dgm:cxn modelId="{908E2B51-B905-4782-B504-FB8A7D5A3CB8}" type="presParOf" srcId="{95516D02-A3AF-44D1-BF57-9FAFEFEA48D1}" destId="{4D1490C4-3FAC-4F68-9396-9A99B67C476D}" srcOrd="1" destOrd="0" presId="urn:microsoft.com/office/officeart/2018/2/layout/IconCircleList"/>
    <dgm:cxn modelId="{F9D6D384-A6AF-4A98-A8B6-99152AD1BF38}" type="presParOf" srcId="{95516D02-A3AF-44D1-BF57-9FAFEFEA48D1}" destId="{66CD1758-DBA2-47B3-B14E-6AB49669F1DB}" srcOrd="2" destOrd="0" presId="urn:microsoft.com/office/officeart/2018/2/layout/IconCircleList"/>
    <dgm:cxn modelId="{974ABE26-4FFD-4FD8-A05F-3FDFB85C64CF}" type="presParOf" srcId="{95516D02-A3AF-44D1-BF57-9FAFEFEA48D1}" destId="{B1BC9FBF-AC76-4343-9F2B-FBC735F2F7B6}" srcOrd="3" destOrd="0" presId="urn:microsoft.com/office/officeart/2018/2/layout/IconCircleList"/>
    <dgm:cxn modelId="{CB0AB246-4467-4692-859D-1C52ED50A1CA}" type="presParOf" srcId="{5E90CBFF-72FB-4EFB-8C83-75449F0FADFD}" destId="{2CE1A595-B6B1-4517-AA62-3AAF15A31467}" srcOrd="5" destOrd="0" presId="urn:microsoft.com/office/officeart/2018/2/layout/IconCircleList"/>
    <dgm:cxn modelId="{6F10A1CC-CAA2-4138-90EA-810EBD57B31F}" type="presParOf" srcId="{5E90CBFF-72FB-4EFB-8C83-75449F0FADFD}" destId="{EA2D22C2-7093-417D-9120-43769FA22CD7}" srcOrd="6" destOrd="0" presId="urn:microsoft.com/office/officeart/2018/2/layout/IconCircleList"/>
    <dgm:cxn modelId="{DEE91EA4-BF1A-4D4F-85F9-CD7F273AF9A5}" type="presParOf" srcId="{EA2D22C2-7093-417D-9120-43769FA22CD7}" destId="{A93C1FDB-006C-487F-9A0E-3C750E599A97}" srcOrd="0" destOrd="0" presId="urn:microsoft.com/office/officeart/2018/2/layout/IconCircleList"/>
    <dgm:cxn modelId="{991FF584-3161-4C18-934A-6AC6BDFCBB01}" type="presParOf" srcId="{EA2D22C2-7093-417D-9120-43769FA22CD7}" destId="{64EDEA70-C236-426A-8DD7-575BA09582E0}" srcOrd="1" destOrd="0" presId="urn:microsoft.com/office/officeart/2018/2/layout/IconCircleList"/>
    <dgm:cxn modelId="{99260FAD-9FE1-4855-A5C1-734023A46899}" type="presParOf" srcId="{EA2D22C2-7093-417D-9120-43769FA22CD7}" destId="{CEB959DC-0DA8-4444-A1B7-C1ED486ECC86}" srcOrd="2" destOrd="0" presId="urn:microsoft.com/office/officeart/2018/2/layout/IconCircleList"/>
    <dgm:cxn modelId="{B805A0BA-2E56-4EB9-9A66-16ED43677858}" type="presParOf" srcId="{EA2D22C2-7093-417D-9120-43769FA22CD7}" destId="{ECA9ACCD-FB08-43C2-BB63-2E6E3F87412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EF5684-E933-4E9B-9D6F-3D46985CE620}">
      <dsp:nvSpPr>
        <dsp:cNvPr id="0" name=""/>
        <dsp:cNvSpPr/>
      </dsp:nvSpPr>
      <dsp:spPr>
        <a:xfrm>
          <a:off x="766889" y="59984"/>
          <a:ext cx="1060767" cy="106076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1DD482-F558-46C7-A70D-2F5548656217}">
      <dsp:nvSpPr>
        <dsp:cNvPr id="0" name=""/>
        <dsp:cNvSpPr/>
      </dsp:nvSpPr>
      <dsp:spPr>
        <a:xfrm>
          <a:off x="989651" y="282745"/>
          <a:ext cx="615245" cy="6152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0E58645-CA66-4E9F-91FB-658C380DFB92}">
      <dsp:nvSpPr>
        <dsp:cNvPr id="0" name=""/>
        <dsp:cNvSpPr/>
      </dsp:nvSpPr>
      <dsp:spPr>
        <a:xfrm>
          <a:off x="2054965" y="59984"/>
          <a:ext cx="2500381" cy="1060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b="0" i="0" kern="1200" dirty="0">
              <a:solidFill>
                <a:schemeClr val="tx1"/>
              </a:solidFill>
              <a:latin typeface="Bahnschrift Light Condensed" panose="020B0502040204020203" pitchFamily="34" charset="0"/>
            </a:rPr>
            <a:t>The proliferation of social media enables people to express their opinions widely online</a:t>
          </a:r>
          <a:r>
            <a:rPr lang="en-US" sz="2000" kern="1200" dirty="0">
              <a:solidFill>
                <a:schemeClr val="tx1"/>
              </a:solidFill>
            </a:rPr>
            <a:t>.</a:t>
          </a:r>
        </a:p>
      </dsp:txBody>
      <dsp:txXfrm>
        <a:off x="2054965" y="59984"/>
        <a:ext cx="2500381" cy="1060767"/>
      </dsp:txXfrm>
    </dsp:sp>
    <dsp:sp modelId="{F5FF702D-DBC4-496A-B95C-A50B55DBC8C3}">
      <dsp:nvSpPr>
        <dsp:cNvPr id="0" name=""/>
        <dsp:cNvSpPr/>
      </dsp:nvSpPr>
      <dsp:spPr>
        <a:xfrm>
          <a:off x="4991019" y="59984"/>
          <a:ext cx="1060767" cy="1060767"/>
        </a:xfrm>
        <a:prstGeom prst="ellipse">
          <a:avLst/>
        </a:prstGeom>
        <a:solidFill>
          <a:schemeClr val="accent5">
            <a:hueOff val="-561544"/>
            <a:satOff val="-2648"/>
            <a:lumOff val="653"/>
            <a:alphaOff val="0"/>
          </a:schemeClr>
        </a:solidFill>
        <a:ln>
          <a:noFill/>
        </a:ln>
        <a:effectLst/>
      </dsp:spPr>
      <dsp:style>
        <a:lnRef idx="0">
          <a:scrgbClr r="0" g="0" b="0"/>
        </a:lnRef>
        <a:fillRef idx="1">
          <a:scrgbClr r="0" g="0" b="0"/>
        </a:fillRef>
        <a:effectRef idx="0">
          <a:scrgbClr r="0" g="0" b="0"/>
        </a:effectRef>
        <a:fontRef idx="minor"/>
      </dsp:style>
    </dsp:sp>
    <dsp:sp modelId="{A2251C21-8F2B-4C9E-BEE4-640F9A394C71}">
      <dsp:nvSpPr>
        <dsp:cNvPr id="0" name=""/>
        <dsp:cNvSpPr/>
      </dsp:nvSpPr>
      <dsp:spPr>
        <a:xfrm>
          <a:off x="5213780" y="282745"/>
          <a:ext cx="615245" cy="6152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D5B5A7-2A99-4D9B-A6F7-A8B08517F067}">
      <dsp:nvSpPr>
        <dsp:cNvPr id="0" name=""/>
        <dsp:cNvSpPr/>
      </dsp:nvSpPr>
      <dsp:spPr>
        <a:xfrm>
          <a:off x="6279094" y="59984"/>
          <a:ext cx="2500381" cy="1060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b="0" i="0" kern="1200" dirty="0">
              <a:solidFill>
                <a:schemeClr val="tx1"/>
              </a:solidFill>
              <a:latin typeface="Bahnschrift Light Condensed" panose="020B0502040204020203" pitchFamily="34" charset="0"/>
            </a:rPr>
            <a:t>Social media platforms are the most prominent grounds for such expressions</a:t>
          </a:r>
          <a:r>
            <a:rPr lang="en-US" sz="1700" b="0" i="0" kern="1200" dirty="0">
              <a:solidFill>
                <a:schemeClr val="tx1"/>
              </a:solidFill>
              <a:latin typeface="Bahnschrift Light Condensed" panose="020B0502040204020203" pitchFamily="34" charset="0"/>
            </a:rPr>
            <a:t>.</a:t>
          </a:r>
          <a:endParaRPr lang="en-US" sz="1700" kern="1200" dirty="0">
            <a:solidFill>
              <a:schemeClr val="tx1"/>
            </a:solidFill>
            <a:latin typeface="Bahnschrift Light Condensed" panose="020B0502040204020203" pitchFamily="34" charset="0"/>
          </a:endParaRPr>
        </a:p>
      </dsp:txBody>
      <dsp:txXfrm>
        <a:off x="6279094" y="59984"/>
        <a:ext cx="2500381" cy="1060767"/>
      </dsp:txXfrm>
    </dsp:sp>
    <dsp:sp modelId="{9CF357F2-9355-4A35-9B53-715C6FAB2D34}">
      <dsp:nvSpPr>
        <dsp:cNvPr id="0" name=""/>
        <dsp:cNvSpPr/>
      </dsp:nvSpPr>
      <dsp:spPr>
        <a:xfrm>
          <a:off x="766889" y="2018038"/>
          <a:ext cx="1060767" cy="1060767"/>
        </a:xfrm>
        <a:prstGeom prst="ellipse">
          <a:avLst/>
        </a:prstGeom>
        <a:solidFill>
          <a:schemeClr val="accent5">
            <a:hueOff val="-1123087"/>
            <a:satOff val="-5296"/>
            <a:lumOff val="1307"/>
            <a:alphaOff val="0"/>
          </a:schemeClr>
        </a:solidFill>
        <a:ln>
          <a:noFill/>
        </a:ln>
        <a:effectLst/>
      </dsp:spPr>
      <dsp:style>
        <a:lnRef idx="0">
          <a:scrgbClr r="0" g="0" b="0"/>
        </a:lnRef>
        <a:fillRef idx="1">
          <a:scrgbClr r="0" g="0" b="0"/>
        </a:fillRef>
        <a:effectRef idx="0">
          <a:scrgbClr r="0" g="0" b="0"/>
        </a:effectRef>
        <a:fontRef idx="minor"/>
      </dsp:style>
    </dsp:sp>
    <dsp:sp modelId="{4D1490C4-3FAC-4F68-9396-9A99B67C476D}">
      <dsp:nvSpPr>
        <dsp:cNvPr id="0" name=""/>
        <dsp:cNvSpPr/>
      </dsp:nvSpPr>
      <dsp:spPr>
        <a:xfrm>
          <a:off x="989651" y="2240799"/>
          <a:ext cx="615245" cy="6152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BC9FBF-AC76-4343-9F2B-FBC735F2F7B6}">
      <dsp:nvSpPr>
        <dsp:cNvPr id="0" name=""/>
        <dsp:cNvSpPr/>
      </dsp:nvSpPr>
      <dsp:spPr>
        <a:xfrm>
          <a:off x="2054965" y="2018038"/>
          <a:ext cx="2500381" cy="1060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b="0" i="0" kern="1200" dirty="0">
              <a:solidFill>
                <a:schemeClr val="tx1"/>
              </a:solidFill>
              <a:latin typeface="Bahnschrift Light Condensed" panose="020B0502040204020203" pitchFamily="34" charset="0"/>
            </a:rPr>
            <a:t>However, at the same time, this has resulted in the emergence of conflict and hate, making online environments uninviting for users</a:t>
          </a:r>
          <a:r>
            <a:rPr lang="en-US" sz="2000" b="0" i="0" kern="1200" dirty="0">
              <a:latin typeface="Bahnschrift Light Condensed" panose="020B0502040204020203" pitchFamily="34" charset="0"/>
            </a:rPr>
            <a:t>. </a:t>
          </a:r>
          <a:endParaRPr lang="en-US" sz="2000" kern="1200" dirty="0">
            <a:latin typeface="Bahnschrift Light Condensed" panose="020B0502040204020203" pitchFamily="34" charset="0"/>
          </a:endParaRPr>
        </a:p>
      </dsp:txBody>
      <dsp:txXfrm>
        <a:off x="2054965" y="2018038"/>
        <a:ext cx="2500381" cy="1060767"/>
      </dsp:txXfrm>
    </dsp:sp>
    <dsp:sp modelId="{A93C1FDB-006C-487F-9A0E-3C750E599A97}">
      <dsp:nvSpPr>
        <dsp:cNvPr id="0" name=""/>
        <dsp:cNvSpPr/>
      </dsp:nvSpPr>
      <dsp:spPr>
        <a:xfrm>
          <a:off x="4991019" y="2018038"/>
          <a:ext cx="1060767" cy="1060767"/>
        </a:xfrm>
        <a:prstGeom prst="ellipse">
          <a:avLst/>
        </a:prstGeom>
        <a:solidFill>
          <a:schemeClr val="accent5">
            <a:hueOff val="-1684631"/>
            <a:satOff val="-7944"/>
            <a:lumOff val="1960"/>
            <a:alphaOff val="0"/>
          </a:schemeClr>
        </a:solidFill>
        <a:ln>
          <a:noFill/>
        </a:ln>
        <a:effectLst/>
      </dsp:spPr>
      <dsp:style>
        <a:lnRef idx="0">
          <a:scrgbClr r="0" g="0" b="0"/>
        </a:lnRef>
        <a:fillRef idx="1">
          <a:scrgbClr r="0" g="0" b="0"/>
        </a:fillRef>
        <a:effectRef idx="0">
          <a:scrgbClr r="0" g="0" b="0"/>
        </a:effectRef>
        <a:fontRef idx="minor"/>
      </dsp:style>
    </dsp:sp>
    <dsp:sp modelId="{64EDEA70-C236-426A-8DD7-575BA09582E0}">
      <dsp:nvSpPr>
        <dsp:cNvPr id="0" name=""/>
        <dsp:cNvSpPr/>
      </dsp:nvSpPr>
      <dsp:spPr>
        <a:xfrm>
          <a:off x="5213780" y="2240799"/>
          <a:ext cx="615245" cy="6152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CA9ACCD-FB08-43C2-BB63-2E6E3F874125}">
      <dsp:nvSpPr>
        <dsp:cNvPr id="0" name=""/>
        <dsp:cNvSpPr/>
      </dsp:nvSpPr>
      <dsp:spPr>
        <a:xfrm>
          <a:off x="6221085" y="1707190"/>
          <a:ext cx="2616399" cy="1682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b="0" i="0" kern="1200" dirty="0">
              <a:solidFill>
                <a:schemeClr val="tx1"/>
              </a:solidFill>
              <a:latin typeface="Bahnschrift Light Condensed" panose="020B0502040204020203" pitchFamily="34" charset="0"/>
            </a:rPr>
            <a:t>Goal is to build a prototype of online hate and abuse comment classifier which can be used to classify hate and offensive comments so that it can be controlled and restricted from spreading hatred and cyberbullying</a:t>
          </a:r>
          <a:r>
            <a:rPr lang="en-US" sz="2000" kern="1200" dirty="0"/>
            <a:t>.</a:t>
          </a:r>
        </a:p>
      </dsp:txBody>
      <dsp:txXfrm>
        <a:off x="6221085" y="1707190"/>
        <a:ext cx="2616399" cy="168246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80B26E-5494-488A-88EC-27EA8915CB3F}" type="datetimeFigureOut">
              <a:rPr lang="en-US" smtClean="0"/>
              <a:t>9/10/2022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CEF2C67C-AFA2-4C6B-A0E2-FAABE62598CE}"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837325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0">
        <p159:morph option="byObject"/>
      </p:transition>
    </mc:Choice>
    <mc:Fallback>
      <p:transition spd="slow" advClick="0" advTm="1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80B26E-5494-488A-88EC-27EA8915CB3F}"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2C67C-AFA2-4C6B-A0E2-FAABE62598CE}"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20004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0">
        <p159:morph option="byObject"/>
      </p:transition>
    </mc:Choice>
    <mc:Fallback>
      <p:transition spd="slow" advClick="0" advTm="1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80B26E-5494-488A-88EC-27EA8915CB3F}"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2C67C-AFA2-4C6B-A0E2-FAABE62598CE}"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70008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0">
        <p159:morph option="byObject"/>
      </p:transition>
    </mc:Choice>
    <mc:Fallback>
      <p:transition spd="slow" advClick="0" advTm="1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80B26E-5494-488A-88EC-27EA8915CB3F}"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2C67C-AFA2-4C6B-A0E2-FAABE62598CE}"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62019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0">
        <p159:morph option="byObject"/>
      </p:transition>
    </mc:Choice>
    <mc:Fallback>
      <p:transition spd="slow" advClick="0" advTm="1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80B26E-5494-488A-88EC-27EA8915CB3F}"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2C67C-AFA2-4C6B-A0E2-FAABE62598CE}"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21999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0">
        <p159:morph option="byObject"/>
      </p:transition>
    </mc:Choice>
    <mc:Fallback>
      <p:transition spd="slow" advClick="0" advTm="1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80B26E-5494-488A-88EC-27EA8915CB3F}" type="datetimeFigureOut">
              <a:rPr lang="en-US" smtClean="0"/>
              <a:t>9/10/2022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F2C67C-AFA2-4C6B-A0E2-FAABE62598CE}"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57332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0">
        <p159:morph option="byObject"/>
      </p:transition>
    </mc:Choice>
    <mc:Fallback>
      <p:transition spd="slow" advClick="0" advTm="1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80B26E-5494-488A-88EC-27EA8915CB3F}" type="datetimeFigureOut">
              <a:rPr lang="en-US" smtClean="0"/>
              <a:t>9/10/2022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F2C67C-AFA2-4C6B-A0E2-FAABE62598CE}"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85438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0">
        <p159:morph option="byObject"/>
      </p:transition>
    </mc:Choice>
    <mc:Fallback>
      <p:transition spd="slow" advClick="0" advTm="1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80B26E-5494-488A-88EC-27EA8915CB3F}" type="datetimeFigureOut">
              <a:rPr lang="en-US" smtClean="0"/>
              <a:t>9/10/2022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F2C67C-AFA2-4C6B-A0E2-FAABE62598CE}"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486003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0">
        <p159:morph option="byObject"/>
      </p:transition>
    </mc:Choice>
    <mc:Fallback>
      <p:transition spd="slow" advClick="0" advTm="1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80B26E-5494-488A-88EC-27EA8915CB3F}" type="datetimeFigureOut">
              <a:rPr lang="en-US" smtClean="0"/>
              <a:t>9/10/2022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F2C67C-AFA2-4C6B-A0E2-FAABE62598CE}" type="slidenum">
              <a:rPr lang="en-US" smtClean="0"/>
              <a:t>‹#›</a:t>
            </a:fld>
            <a:endParaRPr lang="en-US"/>
          </a:p>
        </p:txBody>
      </p:sp>
    </p:spTree>
    <p:extLst>
      <p:ext uri="{BB962C8B-B14F-4D97-AF65-F5344CB8AC3E}">
        <p14:creationId xmlns:p14="http://schemas.microsoft.com/office/powerpoint/2010/main" val="39334547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0">
        <p159:morph option="byObject"/>
      </p:transition>
    </mc:Choice>
    <mc:Fallback>
      <p:transition spd="slow" advClick="0" advTm="1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80B26E-5494-488A-88EC-27EA8915CB3F}" type="datetimeFigureOut">
              <a:rPr lang="en-US" smtClean="0"/>
              <a:t>9/10/2022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F2C67C-AFA2-4C6B-A0E2-FAABE62598CE}"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21837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0">
        <p159:morph option="byObject"/>
      </p:transition>
    </mc:Choice>
    <mc:Fallback>
      <p:transition spd="slow" advClick="0" advTm="1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980B26E-5494-488A-88EC-27EA8915CB3F}" type="datetimeFigureOut">
              <a:rPr lang="en-US" smtClean="0"/>
              <a:t>9/10/2022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CEF2C67C-AFA2-4C6B-A0E2-FAABE62598CE}"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6096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0">
        <p159:morph option="byObject"/>
      </p:transition>
    </mc:Choice>
    <mc:Fallback>
      <p:transition spd="slow" advClick="0" advTm="1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980B26E-5494-488A-88EC-27EA8915CB3F}" type="datetimeFigureOut">
              <a:rPr lang="en-US" smtClean="0"/>
              <a:t>9/10/2022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EF2C67C-AFA2-4C6B-A0E2-FAABE62598CE}"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497691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mc:AlternateContent xmlns:mc="http://schemas.openxmlformats.org/markup-compatibility/2006">
    <mc:Choice xmlns:p159="http://schemas.microsoft.com/office/powerpoint/2015/09/main" Requires="p159">
      <p:transition xmlns:p14="http://schemas.microsoft.com/office/powerpoint/2010/main" spd="slow" p14:dur="2000" advClick="0" advTm="1000">
        <p159:morph option="byObject"/>
      </p:transition>
    </mc:Choice>
    <mc:Fallback>
      <p:transition spd="slow" advClick="0" advTm="1000">
        <p:fade/>
      </p:transition>
    </mc:Fallback>
  </mc:AlternateConten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89A0A2-2021-62D0-467F-1EB435F36519}"/>
              </a:ext>
            </a:extLst>
          </p:cNvPr>
          <p:cNvPicPr/>
          <p:nvPr/>
        </p:nvPicPr>
        <p:blipFill>
          <a:blip r:embed="rId2">
            <a:extLst>
              <a:ext uri="{28A0092B-C50C-407E-A947-70E740481C1C}">
                <a14:useLocalDpi xmlns:a14="http://schemas.microsoft.com/office/drawing/2010/main" val="0"/>
              </a:ext>
            </a:extLst>
          </a:blip>
          <a:srcRect t="32653" b="10204"/>
          <a:stretch>
            <a:fillRect/>
          </a:stretch>
        </p:blipFill>
        <p:spPr bwMode="auto">
          <a:xfrm>
            <a:off x="1447800" y="838200"/>
            <a:ext cx="7483136" cy="2109186"/>
          </a:xfrm>
          <a:prstGeom prst="rect">
            <a:avLst/>
          </a:prstGeom>
          <a:noFill/>
          <a:ln>
            <a:noFill/>
          </a:ln>
        </p:spPr>
      </p:pic>
      <p:sp>
        <p:nvSpPr>
          <p:cNvPr id="5" name="TextBox 4">
            <a:extLst>
              <a:ext uri="{FF2B5EF4-FFF2-40B4-BE49-F238E27FC236}">
                <a16:creationId xmlns:a16="http://schemas.microsoft.com/office/drawing/2014/main" id="{3F3B1C58-E84C-3C4C-0678-F4B59B9AD7F8}"/>
              </a:ext>
            </a:extLst>
          </p:cNvPr>
          <p:cNvSpPr txBox="1"/>
          <p:nvPr/>
        </p:nvSpPr>
        <p:spPr>
          <a:xfrm>
            <a:off x="1633491" y="3244334"/>
            <a:ext cx="9055224" cy="3539430"/>
          </a:xfrm>
          <a:prstGeom prst="rect">
            <a:avLst/>
          </a:prstGeom>
          <a:noFill/>
        </p:spPr>
        <p:txBody>
          <a:bodyPr wrap="square">
            <a:spAutoFit/>
          </a:bodyPr>
          <a:lstStyle/>
          <a:p>
            <a:r>
              <a:rPr lang="en-US" sz="4000" dirty="0">
                <a:latin typeface="Algerian" panose="04020705040A02060702" pitchFamily="82" charset="0"/>
              </a:rPr>
              <a:t>Malignant Comment Classification Project</a:t>
            </a:r>
          </a:p>
          <a:p>
            <a:endParaRPr lang="en-US" sz="4000" dirty="0"/>
          </a:p>
          <a:p>
            <a:pPr algn="r"/>
            <a:r>
              <a:rPr lang="en-US" sz="3200" dirty="0">
                <a:solidFill>
                  <a:schemeClr val="tx1"/>
                </a:solidFill>
                <a:latin typeface="Algerian" panose="04020705040A02060702" pitchFamily="82" charset="0"/>
              </a:rPr>
              <a:t>Submitted By:</a:t>
            </a:r>
          </a:p>
          <a:p>
            <a:pPr algn="r"/>
            <a:r>
              <a:rPr lang="en-US" sz="3200" dirty="0">
                <a:latin typeface="Algerian" panose="04020705040A02060702" pitchFamily="82" charset="0"/>
              </a:rPr>
              <a:t>Aswini A. Patil</a:t>
            </a:r>
            <a:endParaRPr lang="en-US" sz="3200" dirty="0">
              <a:solidFill>
                <a:schemeClr val="tx1"/>
              </a:solidFill>
              <a:latin typeface="Algerian" panose="04020705040A02060702" pitchFamily="82" charset="0"/>
            </a:endParaRPr>
          </a:p>
          <a:p>
            <a:endParaRPr lang="en-US" sz="4000" dirty="0"/>
          </a:p>
        </p:txBody>
      </p:sp>
    </p:spTree>
    <p:extLst>
      <p:ext uri="{BB962C8B-B14F-4D97-AF65-F5344CB8AC3E}">
        <p14:creationId xmlns:p14="http://schemas.microsoft.com/office/powerpoint/2010/main" val="10285064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0">
        <p159:morph option="byObject"/>
      </p:transition>
    </mc:Choice>
    <mc:Fallback>
      <p:transition spd="slow" advClick="0" advTm="1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C3E33-1AF9-4204-6086-FD72D16994F5}"/>
              </a:ext>
            </a:extLst>
          </p:cNvPr>
          <p:cNvSpPr>
            <a:spLocks noGrp="1"/>
          </p:cNvSpPr>
          <p:nvPr>
            <p:ph type="title"/>
          </p:nvPr>
        </p:nvSpPr>
        <p:spPr/>
        <p:txBody>
          <a:bodyPr>
            <a:normAutofit/>
          </a:bodyPr>
          <a:lstStyle/>
          <a:p>
            <a:r>
              <a:rPr lang="en-US" sz="4000" dirty="0">
                <a:latin typeface="Algerian" panose="04020705040A02060702" pitchFamily="82" charset="0"/>
              </a:rPr>
              <a:t>Prediction using test data:</a:t>
            </a:r>
          </a:p>
        </p:txBody>
      </p:sp>
      <p:sp>
        <p:nvSpPr>
          <p:cNvPr id="4" name="TextBox 3">
            <a:extLst>
              <a:ext uri="{FF2B5EF4-FFF2-40B4-BE49-F238E27FC236}">
                <a16:creationId xmlns:a16="http://schemas.microsoft.com/office/drawing/2014/main" id="{BA3FDA5B-75CA-1D67-F7C2-2EE3FE8B4E42}"/>
              </a:ext>
            </a:extLst>
          </p:cNvPr>
          <p:cNvSpPr txBox="1"/>
          <p:nvPr/>
        </p:nvSpPr>
        <p:spPr>
          <a:xfrm>
            <a:off x="1451580" y="1853754"/>
            <a:ext cx="9603274" cy="3170099"/>
          </a:xfrm>
          <a:prstGeom prst="rect">
            <a:avLst/>
          </a:prstGeom>
          <a:noFill/>
        </p:spPr>
        <p:txBody>
          <a:bodyPr wrap="square">
            <a:spAutoFit/>
          </a:bodyPr>
          <a:lstStyle/>
          <a:p>
            <a:pPr marL="571500" indent="-571500">
              <a:buFont typeface="Arial" panose="020B0604020202020204" pitchFamily="34" charset="0"/>
              <a:buChar char="•"/>
            </a:pPr>
            <a:r>
              <a:rPr lang="en-US" sz="3600" dirty="0">
                <a:latin typeface="Bahnschrift Light Condensed" panose="020B0502040204020203" pitchFamily="34" charset="0"/>
              </a:rPr>
              <a:t>First we will perform all the pre-processing steps performed on train dataset and use vectorizer to convert comments to vectors.</a:t>
            </a:r>
          </a:p>
          <a:p>
            <a:pPr marL="571500" indent="-571500">
              <a:buFont typeface="Arial" panose="020B0604020202020204" pitchFamily="34" charset="0"/>
              <a:buChar char="•"/>
            </a:pPr>
            <a:r>
              <a:rPr lang="en-US" sz="3600" dirty="0">
                <a:latin typeface="Bahnschrift Light Condensed" panose="020B0502040204020203" pitchFamily="34" charset="0"/>
              </a:rPr>
              <a:t>Predict the values using selected model and save it to a csv file.</a:t>
            </a:r>
          </a:p>
          <a:p>
            <a:endParaRPr lang="en-US" sz="2000" dirty="0">
              <a:latin typeface="Bahnschrift Light Condensed" panose="020B0502040204020203" pitchFamily="34" charset="0"/>
            </a:endParaRPr>
          </a:p>
        </p:txBody>
      </p:sp>
    </p:spTree>
    <p:extLst>
      <p:ext uri="{BB962C8B-B14F-4D97-AF65-F5344CB8AC3E}">
        <p14:creationId xmlns:p14="http://schemas.microsoft.com/office/powerpoint/2010/main" val="2215821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0">
        <p159:morph option="byObject"/>
      </p:transition>
    </mc:Choice>
    <mc:Fallback>
      <p:transition spd="slow" advClick="0" advTm="1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014C1-1AD7-D68E-4C61-6E9FA9629D19}"/>
              </a:ext>
            </a:extLst>
          </p:cNvPr>
          <p:cNvSpPr>
            <a:spLocks noGrp="1"/>
          </p:cNvSpPr>
          <p:nvPr>
            <p:ph type="title"/>
          </p:nvPr>
        </p:nvSpPr>
        <p:spPr/>
        <p:txBody>
          <a:bodyPr/>
          <a:lstStyle/>
          <a:p>
            <a:r>
              <a:rPr lang="en-US" dirty="0">
                <a:latin typeface="Algerian" panose="04020705040A02060702" pitchFamily="82" charset="0"/>
              </a:rPr>
              <a:t>FUTURE SCOPE</a:t>
            </a:r>
            <a:endParaRPr lang="en-US" dirty="0"/>
          </a:p>
        </p:txBody>
      </p:sp>
      <p:pic>
        <p:nvPicPr>
          <p:cNvPr id="4" name="Picture 3">
            <a:extLst>
              <a:ext uri="{FF2B5EF4-FFF2-40B4-BE49-F238E27FC236}">
                <a16:creationId xmlns:a16="http://schemas.microsoft.com/office/drawing/2014/main" id="{8313DBFE-4B88-BADC-CB14-22121D9A0AF4}"/>
              </a:ext>
            </a:extLst>
          </p:cNvPr>
          <p:cNvPicPr>
            <a:picLocks noChangeAspect="1"/>
          </p:cNvPicPr>
          <p:nvPr/>
        </p:nvPicPr>
        <p:blipFill>
          <a:blip r:embed="rId2"/>
          <a:stretch>
            <a:fillRect/>
          </a:stretch>
        </p:blipFill>
        <p:spPr>
          <a:xfrm>
            <a:off x="1393796" y="1868065"/>
            <a:ext cx="9481351" cy="702291"/>
          </a:xfrm>
          <a:prstGeom prst="rect">
            <a:avLst/>
          </a:prstGeom>
        </p:spPr>
      </p:pic>
      <p:sp>
        <p:nvSpPr>
          <p:cNvPr id="6" name="TextBox 5">
            <a:extLst>
              <a:ext uri="{FF2B5EF4-FFF2-40B4-BE49-F238E27FC236}">
                <a16:creationId xmlns:a16="http://schemas.microsoft.com/office/drawing/2014/main" id="{ADB21AF8-DD90-4D1F-0F4A-DF62A36A6854}"/>
              </a:ext>
            </a:extLst>
          </p:cNvPr>
          <p:cNvSpPr txBox="1"/>
          <p:nvPr/>
        </p:nvSpPr>
        <p:spPr>
          <a:xfrm>
            <a:off x="1526958" y="2485748"/>
            <a:ext cx="9271245" cy="2453492"/>
          </a:xfrm>
          <a:prstGeom prst="rect">
            <a:avLst/>
          </a:prstGeom>
          <a:noFill/>
        </p:spPr>
        <p:txBody>
          <a:bodyPr wrap="square">
            <a:spAutoFit/>
          </a:bodyPr>
          <a:lstStyle/>
          <a:p>
            <a:pPr marL="285750" lvl="0" indent="-285750">
              <a:lnSpc>
                <a:spcPct val="200000"/>
              </a:lnSpc>
              <a:buFont typeface="Arial" panose="020B0604020202020204" pitchFamily="34" charset="0"/>
              <a:buChar char="•"/>
            </a:pPr>
            <a:r>
              <a:rPr lang="en-US" sz="2000" dirty="0">
                <a:solidFill>
                  <a:srgbClr val="000000"/>
                </a:solidFill>
                <a:latin typeface="Bahnschrift Light Condensed" panose="020B0502040204020203" pitchFamily="34" charset="0"/>
              </a:rPr>
              <a:t>Predicted which age group is showing </a:t>
            </a:r>
            <a:r>
              <a:rPr lang="en-IN" sz="2000" dirty="0">
                <a:solidFill>
                  <a:srgbClr val="000000"/>
                </a:solidFill>
                <a:latin typeface="Bahnschrift Light Condensed" panose="020B0502040204020203" pitchFamily="34" charset="0"/>
              </a:rPr>
              <a:t>toxic behaviour</a:t>
            </a:r>
            <a:r>
              <a:rPr lang="en-US" sz="2000" dirty="0">
                <a:solidFill>
                  <a:srgbClr val="000000"/>
                </a:solidFill>
                <a:latin typeface="Bahnschrift Light Condensed" panose="020B0502040204020203" pitchFamily="34" charset="0"/>
              </a:rPr>
              <a:t> to a  particular group or person .</a:t>
            </a:r>
          </a:p>
          <a:p>
            <a:pPr marL="285750" lvl="0" indent="-285750">
              <a:lnSpc>
                <a:spcPct val="200000"/>
              </a:lnSpc>
              <a:buFont typeface="Arial" panose="020B0604020202020204" pitchFamily="34" charset="0"/>
              <a:buChar char="•"/>
            </a:pPr>
            <a:r>
              <a:rPr lang="en-US" sz="2000" dirty="0">
                <a:solidFill>
                  <a:srgbClr val="000000"/>
                </a:solidFill>
                <a:latin typeface="Bahnschrift Light Condensed" panose="020B0502040204020203" pitchFamily="34" charset="0"/>
              </a:rPr>
              <a:t>Add feature to automatically sensitize words which are classified as malignant.</a:t>
            </a:r>
          </a:p>
          <a:p>
            <a:pPr marL="285750" lvl="0" indent="-285750">
              <a:lnSpc>
                <a:spcPct val="200000"/>
              </a:lnSpc>
              <a:buFont typeface="Arial" panose="020B0604020202020204" pitchFamily="34" charset="0"/>
              <a:buChar char="•"/>
            </a:pPr>
            <a:r>
              <a:rPr lang="en-US" sz="2000" dirty="0">
                <a:solidFill>
                  <a:srgbClr val="000000"/>
                </a:solidFill>
                <a:latin typeface="Bahnschrift Light Condensed" panose="020B0502040204020203" pitchFamily="34" charset="0"/>
              </a:rPr>
              <a:t>Automatically send alerts to the concerned authority if threats are classified as severe.</a:t>
            </a:r>
          </a:p>
          <a:p>
            <a:pPr marL="285750" lvl="0" indent="-285750">
              <a:lnSpc>
                <a:spcPct val="200000"/>
              </a:lnSpc>
              <a:buFont typeface="Arial" panose="020B0604020202020204" pitchFamily="34" charset="0"/>
              <a:buChar char="•"/>
            </a:pPr>
            <a:r>
              <a:rPr lang="en-US" sz="2000" dirty="0">
                <a:solidFill>
                  <a:srgbClr val="000000"/>
                </a:solidFill>
                <a:latin typeface="Bahnschrift Light Condensed" panose="020B0502040204020203" pitchFamily="34" charset="0"/>
              </a:rPr>
              <a:t>Handle mistakes and short forms of words to get better accuracy of the result.</a:t>
            </a:r>
          </a:p>
        </p:txBody>
      </p:sp>
    </p:spTree>
    <p:extLst>
      <p:ext uri="{BB962C8B-B14F-4D97-AF65-F5344CB8AC3E}">
        <p14:creationId xmlns:p14="http://schemas.microsoft.com/office/powerpoint/2010/main" val="20393418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0">
        <p159:morph option="byObject"/>
      </p:transition>
    </mc:Choice>
    <mc:Fallback>
      <p:transition spd="slow" advClick="0" advTm="1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608AB-9E01-2F00-9890-124371BB1F48}"/>
              </a:ext>
            </a:extLst>
          </p:cNvPr>
          <p:cNvSpPr>
            <a:spLocks noGrp="1"/>
          </p:cNvSpPr>
          <p:nvPr>
            <p:ph type="title"/>
          </p:nvPr>
        </p:nvSpPr>
        <p:spPr/>
        <p:txBody>
          <a:bodyPr/>
          <a:lstStyle/>
          <a:p>
            <a:r>
              <a:rPr lang="en-US" dirty="0">
                <a:latin typeface="Algerian" panose="04020705040A02060702" pitchFamily="82" charset="0"/>
              </a:rPr>
              <a:t>Conclusions</a:t>
            </a:r>
          </a:p>
        </p:txBody>
      </p:sp>
      <p:sp>
        <p:nvSpPr>
          <p:cNvPr id="3" name="Content Placeholder 2">
            <a:extLst>
              <a:ext uri="{FF2B5EF4-FFF2-40B4-BE49-F238E27FC236}">
                <a16:creationId xmlns:a16="http://schemas.microsoft.com/office/drawing/2014/main" id="{FAF214E4-57CC-512C-E17F-7D8EEB7C8C98}"/>
              </a:ext>
            </a:extLst>
          </p:cNvPr>
          <p:cNvSpPr>
            <a:spLocks noGrp="1"/>
          </p:cNvSpPr>
          <p:nvPr>
            <p:ph idx="1"/>
          </p:nvPr>
        </p:nvSpPr>
        <p:spPr>
          <a:xfrm>
            <a:off x="1651247" y="2015732"/>
            <a:ext cx="9403607" cy="4037749"/>
          </a:xfrm>
        </p:spPr>
        <p:txBody>
          <a:bodyPr>
            <a:normAutofit fontScale="25000" lnSpcReduction="20000"/>
          </a:bodyPr>
          <a:lstStyle/>
          <a:p>
            <a:pPr algn="just">
              <a:buNone/>
            </a:pPr>
            <a:r>
              <a:rPr lang="en-US" sz="6400" b="1" dirty="0">
                <a:latin typeface="Bahnschrift Light Condensed" panose="020B0502040204020203" pitchFamily="34" charset="0"/>
              </a:rPr>
              <a:t>KEY FINDINGS AND CONCLUSIONS OF THE STUDY</a:t>
            </a:r>
            <a:r>
              <a:rPr lang="en-US" sz="6400" dirty="0">
                <a:latin typeface="Bahnschrift Light Condensed" panose="020B0502040204020203" pitchFamily="34" charset="0"/>
              </a:rPr>
              <a:t> </a:t>
            </a:r>
          </a:p>
          <a:p>
            <a:r>
              <a:rPr lang="en-US" sz="7200" dirty="0">
                <a:latin typeface="Bahnschrift Light Condensed" panose="020B0502040204020203" pitchFamily="34" charset="0"/>
              </a:rPr>
              <a:t>We have first loaded both test and train dataset and looked into it to check for null values, data types, dropping unnecessary columns.</a:t>
            </a:r>
          </a:p>
          <a:p>
            <a:r>
              <a:rPr lang="en-US" sz="7200" dirty="0">
                <a:latin typeface="Bahnschrift Light Condensed" panose="020B0502040204020203" pitchFamily="34" charset="0"/>
              </a:rPr>
              <a:t>Exploratory Data Analysis is performed using visualizations to gain insights. We observe more of comments classified as malignant comments.</a:t>
            </a:r>
          </a:p>
          <a:p>
            <a:r>
              <a:rPr lang="en-US" sz="7200" dirty="0">
                <a:latin typeface="Bahnschrift Light Condensed" panose="020B0502040204020203" pitchFamily="34" charset="0"/>
              </a:rPr>
              <a:t>We have used NLP to pre-process and clean data.  Since we had 6 labels to be predicted we introduced a new column ‘label’ which shows ‘1’ for good/neutral comments and ‘0’ for negative comments.</a:t>
            </a:r>
          </a:p>
          <a:p>
            <a:r>
              <a:rPr lang="en-US" sz="7200" dirty="0">
                <a:latin typeface="Bahnschrift Light Condensed" panose="020B0502040204020203" pitchFamily="34" charset="0"/>
              </a:rPr>
              <a:t>We have used Vectorizer to convert comment tokens to numeric form. </a:t>
            </a:r>
          </a:p>
          <a:p>
            <a:r>
              <a:rPr lang="en-US" sz="7200" dirty="0">
                <a:latin typeface="Bahnschrift Light Condensed" panose="020B0502040204020203" pitchFamily="34" charset="0"/>
              </a:rPr>
              <a:t>After considering the mentioned algorithms we concluded Decision Tree Model to be best model which gave an accuracy of 95.2%.</a:t>
            </a:r>
          </a:p>
          <a:p>
            <a:r>
              <a:rPr lang="en-US" sz="7200" dirty="0">
                <a:latin typeface="Bahnschrift Light Condensed" panose="020B0502040204020203" pitchFamily="34" charset="0"/>
              </a:rPr>
              <a:t>We further used the model selected to predict ‘label’ for test dataset and saved it in csv file.</a:t>
            </a:r>
          </a:p>
          <a:p>
            <a:pPr marL="0" indent="0">
              <a:buNone/>
            </a:pPr>
            <a:endParaRPr lang="en-US" dirty="0"/>
          </a:p>
        </p:txBody>
      </p:sp>
    </p:spTree>
    <p:extLst>
      <p:ext uri="{BB962C8B-B14F-4D97-AF65-F5344CB8AC3E}">
        <p14:creationId xmlns:p14="http://schemas.microsoft.com/office/powerpoint/2010/main" val="6281875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0">
        <p159:morph option="byObject"/>
      </p:transition>
    </mc:Choice>
    <mc:Fallback>
      <p:transition spd="slow" advClick="0" advTm="1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285EE-81A3-ED54-F059-4D1EC902005D}"/>
              </a:ext>
            </a:extLst>
          </p:cNvPr>
          <p:cNvSpPr>
            <a:spLocks noGrp="1"/>
          </p:cNvSpPr>
          <p:nvPr>
            <p:ph type="title"/>
          </p:nvPr>
        </p:nvSpPr>
        <p:spPr/>
        <p:txBody>
          <a:bodyPr/>
          <a:lstStyle/>
          <a:p>
            <a:r>
              <a:rPr lang="en-US" dirty="0">
                <a:latin typeface="Algerian" panose="04020705040A02060702" pitchFamily="82" charset="0"/>
              </a:rPr>
              <a:t>Conclusions</a:t>
            </a:r>
          </a:p>
        </p:txBody>
      </p:sp>
      <p:sp>
        <p:nvSpPr>
          <p:cNvPr id="3" name="Content Placeholder 2">
            <a:extLst>
              <a:ext uri="{FF2B5EF4-FFF2-40B4-BE49-F238E27FC236}">
                <a16:creationId xmlns:a16="http://schemas.microsoft.com/office/drawing/2014/main" id="{CD0ECFAF-8552-4390-EB60-156D7487C056}"/>
              </a:ext>
            </a:extLst>
          </p:cNvPr>
          <p:cNvSpPr>
            <a:spLocks noGrp="1"/>
          </p:cNvSpPr>
          <p:nvPr>
            <p:ph idx="1"/>
          </p:nvPr>
        </p:nvSpPr>
        <p:spPr>
          <a:xfrm>
            <a:off x="1451579" y="2095130"/>
            <a:ext cx="9852654" cy="4019690"/>
          </a:xfrm>
        </p:spPr>
        <p:txBody>
          <a:bodyPr>
            <a:normAutofit/>
          </a:bodyPr>
          <a:lstStyle/>
          <a:p>
            <a:pPr algn="just">
              <a:buNone/>
            </a:pPr>
            <a:r>
              <a:rPr lang="en-US" b="1" dirty="0">
                <a:latin typeface="Bahnschrift Light Condensed" panose="020B0502040204020203" pitchFamily="34" charset="0"/>
              </a:rPr>
              <a:t>LEARNING OUTCOMES OF THE STUDY IN RESPECT OF DATA SCIENCE</a:t>
            </a:r>
          </a:p>
          <a:p>
            <a:pPr algn="just">
              <a:buNone/>
            </a:pPr>
            <a:endParaRPr lang="en-US" sz="1200" dirty="0">
              <a:latin typeface="Bahnschrift Light Condensed" panose="020B0502040204020203" pitchFamily="34" charset="0"/>
            </a:endParaRPr>
          </a:p>
          <a:p>
            <a:r>
              <a:rPr lang="en-US" dirty="0">
                <a:latin typeface="Bahnschrift Light Condensed" panose="020B0502040204020203" pitchFamily="34" charset="0"/>
              </a:rPr>
              <a:t>After the completion of this project, we got an insight of how to preprocess the data and analyzing the data using Natural Language Processing techniques. We have used various NLP techniques to clean our data like Lemmatization, POS tagging, etc.</a:t>
            </a:r>
          </a:p>
          <a:p>
            <a:endParaRPr lang="en-US" sz="1200" dirty="0">
              <a:latin typeface="Bahnschrift Light Condensed" panose="020B0502040204020203" pitchFamily="34" charset="0"/>
            </a:endParaRPr>
          </a:p>
          <a:p>
            <a:r>
              <a:rPr lang="en-US" dirty="0">
                <a:latin typeface="Bahnschrift Light Condensed" panose="020B0502040204020203" pitchFamily="34" charset="0"/>
              </a:rPr>
              <a:t>We were also able to learn to convert strings into vectors through vectorizer.</a:t>
            </a:r>
          </a:p>
          <a:p>
            <a:endParaRPr lang="en-US" dirty="0">
              <a:latin typeface="Bahnschrift Light Condensed" panose="020B0502040204020203" pitchFamily="34" charset="0"/>
            </a:endParaRPr>
          </a:p>
          <a:p>
            <a:endParaRPr lang="en-US" dirty="0"/>
          </a:p>
        </p:txBody>
      </p:sp>
    </p:spTree>
    <p:extLst>
      <p:ext uri="{BB962C8B-B14F-4D97-AF65-F5344CB8AC3E}">
        <p14:creationId xmlns:p14="http://schemas.microsoft.com/office/powerpoint/2010/main" val="10584805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0">
        <p159:morph option="byObject"/>
      </p:transition>
    </mc:Choice>
    <mc:Fallback>
      <p:transition spd="slow" advClick="0" advTm="1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C8E60B-D7F4-54F6-3ED7-C3447E438D0B}"/>
              </a:ext>
            </a:extLst>
          </p:cNvPr>
          <p:cNvSpPr txBox="1"/>
          <p:nvPr/>
        </p:nvSpPr>
        <p:spPr>
          <a:xfrm>
            <a:off x="1020931" y="949911"/>
            <a:ext cx="10475651" cy="3170099"/>
          </a:xfrm>
          <a:prstGeom prst="rect">
            <a:avLst/>
          </a:prstGeom>
          <a:noFill/>
        </p:spPr>
        <p:txBody>
          <a:bodyPr wrap="square">
            <a:spAutoFit/>
          </a:bodyPr>
          <a:lstStyle/>
          <a:p>
            <a:pPr algn="just">
              <a:buNone/>
            </a:pPr>
            <a:r>
              <a:rPr lang="en-US" sz="2000" b="1" dirty="0">
                <a:latin typeface="Bahnschrift Light Condensed" panose="020B0502040204020203" pitchFamily="34" charset="0"/>
              </a:rPr>
              <a:t>LIMITATIONS OF THIS WORK AND SCOPE FOR FUTURE WORK</a:t>
            </a:r>
          </a:p>
          <a:p>
            <a:pPr algn="just">
              <a:buNone/>
            </a:pPr>
            <a:endParaRPr lang="en-US" sz="2000" dirty="0">
              <a:latin typeface="Bahnschrift Light Condensed" panose="020B0502040204020203" pitchFamily="34" charset="0"/>
            </a:endParaRPr>
          </a:p>
          <a:p>
            <a:r>
              <a:rPr lang="en-US" sz="2000" dirty="0">
                <a:latin typeface="Bahnschrift Light Condensed" panose="020B0502040204020203" pitchFamily="34" charset="0"/>
              </a:rPr>
              <a:t>Since the data keeps changing we cannot fully rely on this project in the distant future we need to update it with updation in data. </a:t>
            </a:r>
          </a:p>
          <a:p>
            <a:endParaRPr lang="en-US" sz="2000" dirty="0">
              <a:latin typeface="Bahnschrift Light Condensed" panose="020B0502040204020203" pitchFamily="34" charset="0"/>
            </a:endParaRPr>
          </a:p>
          <a:p>
            <a:r>
              <a:rPr lang="en-US" sz="2000" dirty="0">
                <a:latin typeface="Bahnschrift Light Condensed" panose="020B0502040204020203" pitchFamily="34" charset="0"/>
              </a:rPr>
              <a:t>Due to lack of high computational power it took a lot of time to predict scores for each algorithm. </a:t>
            </a:r>
          </a:p>
          <a:p>
            <a:endParaRPr lang="en-US" sz="2000" dirty="0">
              <a:latin typeface="Bahnschrift Light Condensed" panose="020B0502040204020203" pitchFamily="34" charset="0"/>
            </a:endParaRPr>
          </a:p>
          <a:p>
            <a:r>
              <a:rPr lang="en-US" sz="2000" dirty="0">
                <a:latin typeface="Bahnschrift Light Condensed" panose="020B0502040204020203" pitchFamily="34" charset="0"/>
              </a:rPr>
              <a:t>The Dataset here is imbalanced which may have caused a problem in scores obtained. </a:t>
            </a:r>
          </a:p>
          <a:p>
            <a:endParaRPr lang="en-US" sz="2000" dirty="0">
              <a:latin typeface="Bahnschrift Light Condensed" panose="020B0502040204020203" pitchFamily="34" charset="0"/>
            </a:endParaRPr>
          </a:p>
          <a:p>
            <a:r>
              <a:rPr lang="en-US" sz="2000" dirty="0">
                <a:latin typeface="Bahnschrift Light Condensed" panose="020B0502040204020203" pitchFamily="34" charset="0"/>
              </a:rPr>
              <a:t>This project is done with limited resources and can be made more efficient in future</a:t>
            </a:r>
            <a:r>
              <a:rPr lang="en-US" dirty="0">
                <a:latin typeface="Bahnschrift Light Condensed" panose="020B0502040204020203" pitchFamily="34" charset="0"/>
              </a:rPr>
              <a:t>.</a:t>
            </a:r>
          </a:p>
        </p:txBody>
      </p:sp>
    </p:spTree>
    <p:extLst>
      <p:ext uri="{BB962C8B-B14F-4D97-AF65-F5344CB8AC3E}">
        <p14:creationId xmlns:p14="http://schemas.microsoft.com/office/powerpoint/2010/main" val="33468670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0">
        <p159:morph option="byObject"/>
      </p:transition>
    </mc:Choice>
    <mc:Fallback>
      <p:transition spd="slow" advClick="0" advTm="1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6358E5-970B-702A-113E-C5EF0F96F1C2}"/>
              </a:ext>
            </a:extLst>
          </p:cNvPr>
          <p:cNvSpPr txBox="1"/>
          <p:nvPr/>
        </p:nvSpPr>
        <p:spPr>
          <a:xfrm>
            <a:off x="2849732" y="3244334"/>
            <a:ext cx="7446146" cy="1015663"/>
          </a:xfrm>
          <a:prstGeom prst="rect">
            <a:avLst/>
          </a:prstGeom>
          <a:noFill/>
        </p:spPr>
        <p:txBody>
          <a:bodyPr wrap="square">
            <a:spAutoFit/>
          </a:bodyPr>
          <a:lstStyle/>
          <a:p>
            <a:r>
              <a:rPr lang="en-US" sz="6000" i="1" dirty="0">
                <a:latin typeface="Algerian" pitchFamily="82" charset="0"/>
              </a:rPr>
              <a:t>Thank you</a:t>
            </a:r>
            <a:endParaRPr lang="en-US" sz="6000" dirty="0"/>
          </a:p>
        </p:txBody>
      </p:sp>
    </p:spTree>
    <p:extLst>
      <p:ext uri="{BB962C8B-B14F-4D97-AF65-F5344CB8AC3E}">
        <p14:creationId xmlns:p14="http://schemas.microsoft.com/office/powerpoint/2010/main" val="28205774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0">
        <p159:morph option="byObject"/>
      </p:transition>
    </mc:Choice>
    <mc:Fallback>
      <p:transition spd="slow" advClick="0" advTm="1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36962-D496-CB0D-7255-132B23396516}"/>
              </a:ext>
            </a:extLst>
          </p:cNvPr>
          <p:cNvSpPr>
            <a:spLocks noGrp="1"/>
          </p:cNvSpPr>
          <p:nvPr>
            <p:ph type="title"/>
          </p:nvPr>
        </p:nvSpPr>
        <p:spPr/>
        <p:txBody>
          <a:bodyPr/>
          <a:lstStyle/>
          <a:p>
            <a:r>
              <a:rPr lang="en-US" dirty="0">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CA0042D5-6998-A54C-2BAB-885500AD1260}"/>
              </a:ext>
            </a:extLst>
          </p:cNvPr>
          <p:cNvSpPr>
            <a:spLocks noGrp="1"/>
          </p:cNvSpPr>
          <p:nvPr>
            <p:ph idx="1"/>
          </p:nvPr>
        </p:nvSpPr>
        <p:spPr/>
        <p:txBody>
          <a:bodyPr>
            <a:normAutofit/>
          </a:bodyPr>
          <a:lstStyle/>
          <a:p>
            <a:r>
              <a:rPr lang="en-US" dirty="0">
                <a:latin typeface="Bahnschrift Light Condensed" panose="020B0502040204020203" pitchFamily="34" charset="0"/>
              </a:rPr>
              <a:t>In the past few years, the cases related to social media hatred have increased exponentially. Social media is turning into a venomous pit for people.</a:t>
            </a:r>
          </a:p>
          <a:p>
            <a:r>
              <a:rPr lang="en-US" dirty="0">
                <a:latin typeface="Bahnschrift Light Condensed" panose="020B0502040204020203" pitchFamily="34" charset="0"/>
              </a:rPr>
              <a:t>The proliferation of social media enables people to express their opinions online but, at the same time, this has resulted in the emergence of conflict and making online environments uninviting for users.</a:t>
            </a:r>
          </a:p>
          <a:p>
            <a:r>
              <a:rPr lang="en-US" dirty="0">
                <a:latin typeface="Bahnschrift Light Condensed" panose="020B0502040204020203" pitchFamily="34" charset="0"/>
              </a:rPr>
              <a:t>The increase in cyber bullying cases can affect anyone mentally leading to depression, mental illness, self-hatred and suicidal thoughts.</a:t>
            </a:r>
          </a:p>
          <a:p>
            <a:r>
              <a:rPr lang="en-US" dirty="0">
                <a:latin typeface="Bahnschrift Light Condensed" panose="020B0502040204020203" pitchFamily="34" charset="0"/>
              </a:rPr>
              <a:t>Our goal here is to build a classification model using NLP techniques to classify comments as good/neutral or negative comments.</a:t>
            </a:r>
          </a:p>
          <a:p>
            <a:pPr marL="0" indent="0">
              <a:buNone/>
            </a:pPr>
            <a:endParaRPr lang="en-US" dirty="0"/>
          </a:p>
        </p:txBody>
      </p:sp>
    </p:spTree>
    <p:extLst>
      <p:ext uri="{BB962C8B-B14F-4D97-AF65-F5344CB8AC3E}">
        <p14:creationId xmlns:p14="http://schemas.microsoft.com/office/powerpoint/2010/main" val="12609396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0">
        <p159:morph option="byObject"/>
      </p:transition>
    </mc:Choice>
    <mc:Fallback>
      <p:transition spd="slow" advClick="0" advTm="1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8AA24-774B-5D66-CBE7-93814321DCFB}"/>
              </a:ext>
            </a:extLst>
          </p:cNvPr>
          <p:cNvSpPr>
            <a:spLocks noGrp="1"/>
          </p:cNvSpPr>
          <p:nvPr>
            <p:ph type="title"/>
          </p:nvPr>
        </p:nvSpPr>
        <p:spPr/>
        <p:txBody>
          <a:bodyPr/>
          <a:lstStyle/>
          <a:p>
            <a:r>
              <a:rPr lang="en-US" dirty="0">
                <a:latin typeface="Algerian" panose="04020705040A02060702" pitchFamily="82" charset="0"/>
              </a:rPr>
              <a:t>INTRODUCTION</a:t>
            </a:r>
          </a:p>
        </p:txBody>
      </p:sp>
      <p:graphicFrame>
        <p:nvGraphicFramePr>
          <p:cNvPr id="4" name="Content Placeholder 2">
            <a:extLst>
              <a:ext uri="{FF2B5EF4-FFF2-40B4-BE49-F238E27FC236}">
                <a16:creationId xmlns:a16="http://schemas.microsoft.com/office/drawing/2014/main" id="{A588B261-3368-45AA-B64D-1A31AD983106}"/>
              </a:ext>
            </a:extLst>
          </p:cNvPr>
          <p:cNvGraphicFramePr>
            <a:graphicFrameLocks noGrp="1"/>
          </p:cNvGraphicFramePr>
          <p:nvPr>
            <p:ph idx="1"/>
            <p:extLst>
              <p:ext uri="{D42A27DB-BD31-4B8C-83A1-F6EECF244321}">
                <p14:modId xmlns:p14="http://schemas.microsoft.com/office/powerpoint/2010/main" val="3533061643"/>
              </p:ext>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91797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0">
        <p159:morph option="byObject"/>
      </p:transition>
    </mc:Choice>
    <mc:Fallback>
      <p:transition spd="slow" advClick="0" advTm="1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64527-3A3B-CEF5-8F84-2DC1396524E6}"/>
              </a:ext>
            </a:extLst>
          </p:cNvPr>
          <p:cNvSpPr>
            <a:spLocks noGrp="1"/>
          </p:cNvSpPr>
          <p:nvPr>
            <p:ph type="title"/>
          </p:nvPr>
        </p:nvSpPr>
        <p:spPr/>
        <p:txBody>
          <a:bodyPr/>
          <a:lstStyle/>
          <a:p>
            <a:r>
              <a:rPr lang="en-US" dirty="0">
                <a:solidFill>
                  <a:srgbClr val="000000"/>
                </a:solidFill>
                <a:latin typeface="Algerian" panose="04020705040A02060702" pitchFamily="82" charset="0"/>
              </a:rPr>
              <a:t>OBJECTIVE</a:t>
            </a: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A936F705-7EDA-54D7-D9EC-B26D5AC7F18B}"/>
              </a:ext>
            </a:extLst>
          </p:cNvPr>
          <p:cNvSpPr>
            <a:spLocks noGrp="1"/>
          </p:cNvSpPr>
          <p:nvPr>
            <p:ph idx="1"/>
          </p:nvPr>
        </p:nvSpPr>
        <p:spPr/>
        <p:txBody>
          <a:bodyPr>
            <a:normAutofit fontScale="62500" lnSpcReduction="20000"/>
          </a:bodyPr>
          <a:lstStyle/>
          <a:p>
            <a:pPr marL="285750" lvl="0" indent="-285750">
              <a:lnSpc>
                <a:spcPct val="150000"/>
              </a:lnSpc>
              <a:buFont typeface="Arial" panose="020B0604020202020204" pitchFamily="34" charset="0"/>
              <a:buChar char="•"/>
            </a:pPr>
            <a:r>
              <a:rPr lang="en-US" sz="2900" b="0" i="0" dirty="0">
                <a:solidFill>
                  <a:srgbClr val="000000"/>
                </a:solidFill>
                <a:effectLst/>
                <a:latin typeface="Bahnschrift Light Condensed" panose="020B0502040204020203" pitchFamily="34" charset="0"/>
              </a:rPr>
              <a:t>Internet comments are bastions of hatred and vitriol. While online anonymity has provided a new outlet for aggression and hate speech, machine learning can be used to fight it. </a:t>
            </a:r>
            <a:endParaRPr lang="en-US" sz="2900" dirty="0">
              <a:solidFill>
                <a:srgbClr val="000000"/>
              </a:solidFill>
              <a:latin typeface="Bahnschrift Light Condensed" panose="020B0502040204020203" pitchFamily="34" charset="0"/>
            </a:endParaRPr>
          </a:p>
          <a:p>
            <a:pPr marL="285750" lvl="0" indent="-285750">
              <a:lnSpc>
                <a:spcPct val="150000"/>
              </a:lnSpc>
              <a:buFont typeface="Arial" panose="020B0604020202020204" pitchFamily="34" charset="0"/>
              <a:buChar char="•"/>
            </a:pPr>
            <a:r>
              <a:rPr lang="en-US" sz="2900" b="0" i="0" dirty="0">
                <a:solidFill>
                  <a:srgbClr val="000000"/>
                </a:solidFill>
                <a:effectLst/>
                <a:latin typeface="Bahnschrift Light Condensed" panose="020B0502040204020203" pitchFamily="34" charset="0"/>
              </a:rPr>
              <a:t>The problem we sought to solve was the tagging of internet comments that are aggressive towards other users. This means that insults to third parties such as celebrities will be tagged as unoffensive, but “u are an idiot” is clearly offensive.</a:t>
            </a:r>
            <a:endParaRPr lang="en-US" sz="2900" dirty="0">
              <a:latin typeface="Bahnschrift Light Condensed" panose="020B0502040204020203" pitchFamily="34" charset="0"/>
            </a:endParaRPr>
          </a:p>
          <a:p>
            <a:pPr marL="285750" indent="-285750">
              <a:lnSpc>
                <a:spcPct val="150000"/>
              </a:lnSpc>
              <a:buFont typeface="Arial" panose="020B0604020202020204" pitchFamily="34" charset="0"/>
              <a:buChar char="•"/>
            </a:pPr>
            <a:r>
              <a:rPr lang="en-US" sz="2900" dirty="0">
                <a:solidFill>
                  <a:srgbClr val="000000"/>
                </a:solidFill>
                <a:latin typeface="Bahnschrift Light Condensed" panose="020B0502040204020203" pitchFamily="34" charset="0"/>
              </a:rPr>
              <a:t>Objective is to build a prototype of online hate and abuse comment classifier which can be used to classify hate and offensive comments so that it can be controlled and restricted from spreading hatred and cyberbullying</a:t>
            </a:r>
            <a:r>
              <a:rPr lang="en-US" dirty="0">
                <a:solidFill>
                  <a:srgbClr val="000000"/>
                </a:solidFill>
                <a:latin typeface="Helvetica Neue"/>
              </a:rPr>
              <a:t>.</a:t>
            </a:r>
          </a:p>
          <a:p>
            <a:pPr marL="0" indent="0">
              <a:buNone/>
            </a:pPr>
            <a:endParaRPr lang="en-US" dirty="0"/>
          </a:p>
        </p:txBody>
      </p:sp>
    </p:spTree>
    <p:extLst>
      <p:ext uri="{BB962C8B-B14F-4D97-AF65-F5344CB8AC3E}">
        <p14:creationId xmlns:p14="http://schemas.microsoft.com/office/powerpoint/2010/main" val="10833665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0">
        <p159:morph option="byObject"/>
      </p:transition>
    </mc:Choice>
    <mc:Fallback>
      <p:transition spd="slow" advClick="0" advTm="1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97A57-2E63-B44B-86E6-99F1F8988488}"/>
              </a:ext>
            </a:extLst>
          </p:cNvPr>
          <p:cNvSpPr>
            <a:spLocks noGrp="1"/>
          </p:cNvSpPr>
          <p:nvPr>
            <p:ph type="title"/>
          </p:nvPr>
        </p:nvSpPr>
        <p:spPr/>
        <p:txBody>
          <a:bodyPr/>
          <a:lstStyle/>
          <a:p>
            <a:r>
              <a:rPr lang="en-US" dirty="0">
                <a:latin typeface="Algerian" panose="04020705040A02060702" pitchFamily="82" charset="0"/>
              </a:rPr>
              <a:t>DATA EXTRACTION</a:t>
            </a:r>
          </a:p>
        </p:txBody>
      </p:sp>
      <p:sp>
        <p:nvSpPr>
          <p:cNvPr id="3" name="Content Placeholder 2">
            <a:extLst>
              <a:ext uri="{FF2B5EF4-FFF2-40B4-BE49-F238E27FC236}">
                <a16:creationId xmlns:a16="http://schemas.microsoft.com/office/drawing/2014/main" id="{42C641FB-2A75-95CE-FF68-BFBFB885D9EA}"/>
              </a:ext>
            </a:extLst>
          </p:cNvPr>
          <p:cNvSpPr>
            <a:spLocks noGrp="1"/>
          </p:cNvSpPr>
          <p:nvPr>
            <p:ph idx="1"/>
          </p:nvPr>
        </p:nvSpPr>
        <p:spPr>
          <a:xfrm>
            <a:off x="1451579" y="1825625"/>
            <a:ext cx="4753912" cy="4351338"/>
          </a:xfrm>
        </p:spPr>
        <p:txBody>
          <a:bodyPr>
            <a:normAutofit/>
          </a:bodyPr>
          <a:lstStyle/>
          <a:p>
            <a:pPr marL="0" indent="0" algn="l">
              <a:lnSpc>
                <a:spcPct val="300000"/>
              </a:lnSpc>
              <a:buNone/>
            </a:pPr>
            <a:r>
              <a:rPr lang="en-US" dirty="0">
                <a:solidFill>
                  <a:srgbClr val="000000"/>
                </a:solidFill>
                <a:latin typeface="Helvetica Neue"/>
              </a:rPr>
              <a:t>1</a:t>
            </a:r>
            <a:r>
              <a:rPr lang="en-US" dirty="0">
                <a:solidFill>
                  <a:srgbClr val="000000"/>
                </a:solidFill>
                <a:latin typeface="Bahnschrift Light Condensed" panose="020B0502040204020203" pitchFamily="34" charset="0"/>
              </a:rPr>
              <a:t>. train.csv: This contain the dataset on which  will be working upon</a:t>
            </a:r>
          </a:p>
          <a:p>
            <a:pPr marL="0" indent="0" algn="l">
              <a:lnSpc>
                <a:spcPct val="300000"/>
              </a:lnSpc>
              <a:buNone/>
            </a:pPr>
            <a:r>
              <a:rPr lang="en-US" dirty="0">
                <a:solidFill>
                  <a:srgbClr val="000000"/>
                </a:solidFill>
                <a:latin typeface="Bahnschrift Light Condensed" panose="020B0502040204020203" pitchFamily="34" charset="0"/>
              </a:rPr>
              <a:t>2. test.csv: I have to predict the output for this data through the best model</a:t>
            </a:r>
          </a:p>
          <a:p>
            <a:endParaRPr lang="en-US" dirty="0"/>
          </a:p>
        </p:txBody>
      </p:sp>
      <p:pic>
        <p:nvPicPr>
          <p:cNvPr id="4" name="Picture 3">
            <a:extLst>
              <a:ext uri="{FF2B5EF4-FFF2-40B4-BE49-F238E27FC236}">
                <a16:creationId xmlns:a16="http://schemas.microsoft.com/office/drawing/2014/main" id="{BC14B982-F53A-4ABE-9AF5-353D031CA0EB}"/>
              </a:ext>
            </a:extLst>
          </p:cNvPr>
          <p:cNvPicPr>
            <a:picLocks noChangeAspect="1"/>
          </p:cNvPicPr>
          <p:nvPr/>
        </p:nvPicPr>
        <p:blipFill>
          <a:blip r:embed="rId2"/>
          <a:stretch>
            <a:fillRect/>
          </a:stretch>
        </p:blipFill>
        <p:spPr>
          <a:xfrm>
            <a:off x="6574278" y="2026309"/>
            <a:ext cx="4496175" cy="3949970"/>
          </a:xfrm>
          <a:prstGeom prst="rect">
            <a:avLst/>
          </a:prstGeom>
        </p:spPr>
      </p:pic>
    </p:spTree>
    <p:extLst>
      <p:ext uri="{BB962C8B-B14F-4D97-AF65-F5344CB8AC3E}">
        <p14:creationId xmlns:p14="http://schemas.microsoft.com/office/powerpoint/2010/main" val="9610448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0">
        <p159:morph option="byObject"/>
      </p:transition>
    </mc:Choice>
    <mc:Fallback>
      <p:transition spd="slow" advClick="0" advTm="1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4BF2B-068C-2314-FDEC-92DB0FB83F59}"/>
              </a:ext>
            </a:extLst>
          </p:cNvPr>
          <p:cNvSpPr>
            <a:spLocks noGrp="1"/>
          </p:cNvSpPr>
          <p:nvPr>
            <p:ph type="title"/>
          </p:nvPr>
        </p:nvSpPr>
        <p:spPr/>
        <p:txBody>
          <a:bodyPr/>
          <a:lstStyle/>
          <a:p>
            <a:r>
              <a:rPr lang="en-US" dirty="0">
                <a:latin typeface="Algerian" panose="04020705040A02060702" pitchFamily="82" charset="0"/>
              </a:rPr>
              <a:t>PREPROCESSING OF THE DATA</a:t>
            </a:r>
          </a:p>
        </p:txBody>
      </p:sp>
      <p:sp>
        <p:nvSpPr>
          <p:cNvPr id="3" name="Content Placeholder 2">
            <a:extLst>
              <a:ext uri="{FF2B5EF4-FFF2-40B4-BE49-F238E27FC236}">
                <a16:creationId xmlns:a16="http://schemas.microsoft.com/office/drawing/2014/main" id="{BBC3088D-EFD3-B655-6FDD-BF0F5086D9E8}"/>
              </a:ext>
            </a:extLst>
          </p:cNvPr>
          <p:cNvSpPr>
            <a:spLocks noGrp="1"/>
          </p:cNvSpPr>
          <p:nvPr>
            <p:ph idx="1"/>
          </p:nvPr>
        </p:nvSpPr>
        <p:spPr/>
        <p:txBody>
          <a:bodyPr>
            <a:normAutofit fontScale="77500" lnSpcReduction="20000"/>
          </a:bodyPr>
          <a:lstStyle/>
          <a:p>
            <a:pPr marL="285750" indent="-285750">
              <a:lnSpc>
                <a:spcPct val="250000"/>
              </a:lnSpc>
              <a:buFont typeface="Wingdings" panose="05000000000000000000" pitchFamily="2" charset="2"/>
              <a:buChar char="ü"/>
            </a:pPr>
            <a:r>
              <a:rPr lang="en-US" dirty="0">
                <a:solidFill>
                  <a:srgbClr val="000000"/>
                </a:solidFill>
                <a:latin typeface="Bahnschrift Light Condensed" panose="020B0502040204020203" pitchFamily="34" charset="0"/>
              </a:rPr>
              <a:t>I have performed the following preprocessing on the data:</a:t>
            </a:r>
          </a:p>
          <a:p>
            <a:pPr marL="285750" indent="-285750">
              <a:lnSpc>
                <a:spcPct val="250000"/>
              </a:lnSpc>
              <a:buFont typeface="Wingdings" panose="05000000000000000000" pitchFamily="2" charset="2"/>
              <a:buChar char="ü"/>
            </a:pPr>
            <a:r>
              <a:rPr lang="en-US" dirty="0">
                <a:solidFill>
                  <a:srgbClr val="000000"/>
                </a:solidFill>
                <a:latin typeface="Bahnschrift Light Condensed" panose="020B0502040204020203" pitchFamily="34" charset="0"/>
              </a:rPr>
              <a:t>Removed punctuations</a:t>
            </a:r>
          </a:p>
          <a:p>
            <a:pPr marL="285750" indent="-285750">
              <a:lnSpc>
                <a:spcPct val="250000"/>
              </a:lnSpc>
              <a:buFont typeface="Wingdings" panose="05000000000000000000" pitchFamily="2" charset="2"/>
              <a:buChar char="ü"/>
            </a:pPr>
            <a:r>
              <a:rPr lang="en-US" dirty="0">
                <a:solidFill>
                  <a:srgbClr val="000000"/>
                </a:solidFill>
                <a:latin typeface="Bahnschrift Light Condensed" panose="020B0502040204020203" pitchFamily="34" charset="0"/>
              </a:rPr>
              <a:t>Removed the stop words</a:t>
            </a:r>
          </a:p>
          <a:p>
            <a:pPr marL="285750" indent="-285750">
              <a:lnSpc>
                <a:spcPct val="250000"/>
              </a:lnSpc>
              <a:buFont typeface="Wingdings" panose="05000000000000000000" pitchFamily="2" charset="2"/>
              <a:buChar char="ü"/>
            </a:pPr>
            <a:r>
              <a:rPr lang="en-US" dirty="0">
                <a:solidFill>
                  <a:srgbClr val="000000"/>
                </a:solidFill>
                <a:latin typeface="Bahnschrift Light Condensed" panose="020B0502040204020203" pitchFamily="34" charset="0"/>
              </a:rPr>
              <a:t>Stemming and lemmatization</a:t>
            </a:r>
          </a:p>
          <a:p>
            <a:pPr marL="285750" indent="-285750">
              <a:lnSpc>
                <a:spcPct val="250000"/>
              </a:lnSpc>
              <a:buFont typeface="Wingdings" panose="05000000000000000000" pitchFamily="2" charset="2"/>
              <a:buChar char="ü"/>
            </a:pPr>
            <a:r>
              <a:rPr lang="en-US" dirty="0">
                <a:solidFill>
                  <a:srgbClr val="000000"/>
                </a:solidFill>
                <a:latin typeface="Bahnschrift Light Condensed" panose="020B0502040204020203" pitchFamily="34" charset="0"/>
              </a:rPr>
              <a:t>Applied counter vectorizer</a:t>
            </a:r>
          </a:p>
          <a:p>
            <a:endParaRPr lang="en-US" dirty="0"/>
          </a:p>
        </p:txBody>
      </p:sp>
      <p:pic>
        <p:nvPicPr>
          <p:cNvPr id="4" name="Picture 3">
            <a:extLst>
              <a:ext uri="{FF2B5EF4-FFF2-40B4-BE49-F238E27FC236}">
                <a16:creationId xmlns:a16="http://schemas.microsoft.com/office/drawing/2014/main" id="{38323BA2-8533-4567-BAE1-77E0C87D7AA7}"/>
              </a:ext>
            </a:extLst>
          </p:cNvPr>
          <p:cNvPicPr>
            <a:picLocks noChangeAspect="1"/>
          </p:cNvPicPr>
          <p:nvPr/>
        </p:nvPicPr>
        <p:blipFill>
          <a:blip r:embed="rId2"/>
          <a:stretch>
            <a:fillRect/>
          </a:stretch>
        </p:blipFill>
        <p:spPr>
          <a:xfrm>
            <a:off x="4695132" y="3064877"/>
            <a:ext cx="6086475" cy="2486025"/>
          </a:xfrm>
          <a:prstGeom prst="rect">
            <a:avLst/>
          </a:prstGeom>
        </p:spPr>
      </p:pic>
    </p:spTree>
    <p:extLst>
      <p:ext uri="{BB962C8B-B14F-4D97-AF65-F5344CB8AC3E}">
        <p14:creationId xmlns:p14="http://schemas.microsoft.com/office/powerpoint/2010/main" val="40517658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0">
        <p159:morph option="byObject"/>
      </p:transition>
    </mc:Choice>
    <mc:Fallback>
      <p:transition spd="slow" advClick="0" advTm="1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BA41B-FF63-7B4D-4DA6-6A4BCE0BB56F}"/>
              </a:ext>
            </a:extLst>
          </p:cNvPr>
          <p:cNvSpPr>
            <a:spLocks noGrp="1"/>
          </p:cNvSpPr>
          <p:nvPr>
            <p:ph type="title"/>
          </p:nvPr>
        </p:nvSpPr>
        <p:spPr/>
        <p:txBody>
          <a:bodyPr/>
          <a:lstStyle/>
          <a:p>
            <a:r>
              <a:rPr lang="en-US" dirty="0">
                <a:latin typeface="Algerian" panose="04020705040A02060702" pitchFamily="82" charset="0"/>
              </a:rPr>
              <a:t>DATA MODELLING</a:t>
            </a:r>
          </a:p>
        </p:txBody>
      </p:sp>
      <p:pic>
        <p:nvPicPr>
          <p:cNvPr id="5" name="Content Placeholder 4">
            <a:extLst>
              <a:ext uri="{FF2B5EF4-FFF2-40B4-BE49-F238E27FC236}">
                <a16:creationId xmlns:a16="http://schemas.microsoft.com/office/drawing/2014/main" id="{E43D8757-7C5F-4676-8EF2-C598A5FEEF24}"/>
              </a:ext>
            </a:extLst>
          </p:cNvPr>
          <p:cNvPicPr>
            <a:picLocks noGrp="1" noChangeAspect="1"/>
          </p:cNvPicPr>
          <p:nvPr>
            <p:ph idx="1"/>
          </p:nvPr>
        </p:nvPicPr>
        <p:blipFill>
          <a:blip r:embed="rId2"/>
          <a:stretch>
            <a:fillRect/>
          </a:stretch>
        </p:blipFill>
        <p:spPr>
          <a:xfrm>
            <a:off x="1535837" y="1979720"/>
            <a:ext cx="1936212" cy="3977197"/>
          </a:xfrm>
          <a:prstGeom prst="rect">
            <a:avLst/>
          </a:prstGeom>
        </p:spPr>
      </p:pic>
      <p:sp>
        <p:nvSpPr>
          <p:cNvPr id="8" name="TextBox 7">
            <a:extLst>
              <a:ext uri="{FF2B5EF4-FFF2-40B4-BE49-F238E27FC236}">
                <a16:creationId xmlns:a16="http://schemas.microsoft.com/office/drawing/2014/main" id="{0052EAE2-FCFA-76E7-E875-75E23C902E51}"/>
              </a:ext>
            </a:extLst>
          </p:cNvPr>
          <p:cNvSpPr txBox="1"/>
          <p:nvPr/>
        </p:nvSpPr>
        <p:spPr>
          <a:xfrm>
            <a:off x="3852910" y="1979721"/>
            <a:ext cx="7500890" cy="3800015"/>
          </a:xfrm>
          <a:prstGeom prst="rect">
            <a:avLst/>
          </a:prstGeom>
          <a:noFill/>
        </p:spPr>
        <p:txBody>
          <a:bodyPr wrap="square">
            <a:spAutoFit/>
          </a:bodyPr>
          <a:lstStyle/>
          <a:p>
            <a:pPr marL="285750" indent="-285750">
              <a:lnSpc>
                <a:spcPct val="250000"/>
              </a:lnSpc>
              <a:buFont typeface="Wingdings" panose="05000000000000000000" pitchFamily="2" charset="2"/>
              <a:buChar char="ü"/>
            </a:pPr>
            <a:r>
              <a:rPr lang="en-US" sz="2000" dirty="0">
                <a:solidFill>
                  <a:srgbClr val="000000"/>
                </a:solidFill>
                <a:latin typeface="Bahnschrift Light Condensed" panose="020B0502040204020203" pitchFamily="34" charset="0"/>
              </a:rPr>
              <a:t>I have used the Multinomial Naïve Bayes classifier for classification.</a:t>
            </a:r>
          </a:p>
          <a:p>
            <a:pPr marL="285750" indent="-285750">
              <a:lnSpc>
                <a:spcPct val="250000"/>
              </a:lnSpc>
              <a:buFont typeface="Wingdings" panose="05000000000000000000" pitchFamily="2" charset="2"/>
              <a:buChar char="ü"/>
            </a:pPr>
            <a:r>
              <a:rPr lang="en-US" sz="2000" dirty="0">
                <a:solidFill>
                  <a:srgbClr val="000000"/>
                </a:solidFill>
                <a:latin typeface="Bahnschrift Light Condensed" panose="020B0502040204020203" pitchFamily="34" charset="0"/>
              </a:rPr>
              <a:t>As  it is suitable for classification with discrete features.</a:t>
            </a:r>
          </a:p>
          <a:p>
            <a:pPr marL="285750" indent="-285750">
              <a:lnSpc>
                <a:spcPct val="250000"/>
              </a:lnSpc>
              <a:buFont typeface="Wingdings" panose="05000000000000000000" pitchFamily="2" charset="2"/>
              <a:buChar char="ü"/>
            </a:pPr>
            <a:r>
              <a:rPr lang="en-US" sz="2000" dirty="0">
                <a:solidFill>
                  <a:srgbClr val="000000"/>
                </a:solidFill>
                <a:latin typeface="Bahnschrift Light Condensed" panose="020B0502040204020203" pitchFamily="34" charset="0"/>
              </a:rPr>
              <a:t>The algorithm estimates the conditional probability of a particular word given a class. </a:t>
            </a:r>
          </a:p>
          <a:p>
            <a:pPr marL="285750" indent="-285750">
              <a:lnSpc>
                <a:spcPct val="250000"/>
              </a:lnSpc>
              <a:buFont typeface="Wingdings" panose="05000000000000000000" pitchFamily="2" charset="2"/>
              <a:buChar char="ü"/>
            </a:pPr>
            <a:r>
              <a:rPr lang="en-US" sz="2000" dirty="0">
                <a:solidFill>
                  <a:srgbClr val="000000"/>
                </a:solidFill>
                <a:latin typeface="Bahnschrift Light Condensed" panose="020B0502040204020203" pitchFamily="34" charset="0"/>
              </a:rPr>
              <a:t>The variation takes into account the number of occurrences </a:t>
            </a:r>
          </a:p>
        </p:txBody>
      </p:sp>
    </p:spTree>
    <p:extLst>
      <p:ext uri="{BB962C8B-B14F-4D97-AF65-F5344CB8AC3E}">
        <p14:creationId xmlns:p14="http://schemas.microsoft.com/office/powerpoint/2010/main" val="11540623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0">
        <p159:morph option="byObject"/>
      </p:transition>
    </mc:Choice>
    <mc:Fallback>
      <p:transition spd="slow" advClick="0" advTm="1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E3B9E-E0E7-898A-AF0A-2F1D43284446}"/>
              </a:ext>
            </a:extLst>
          </p:cNvPr>
          <p:cNvSpPr>
            <a:spLocks noGrp="1"/>
          </p:cNvSpPr>
          <p:nvPr>
            <p:ph type="title"/>
          </p:nvPr>
        </p:nvSpPr>
        <p:spPr/>
        <p:txBody>
          <a:bodyPr/>
          <a:lstStyle/>
          <a:p>
            <a:r>
              <a:rPr lang="en-US" sz="4400" dirty="0">
                <a:ln w="3175" cmpd="sng">
                  <a:noFill/>
                </a:ln>
                <a:solidFill>
                  <a:schemeClr val="tx1">
                    <a:lumMod val="85000"/>
                    <a:lumOff val="15000"/>
                  </a:schemeClr>
                </a:solidFill>
                <a:latin typeface="Algerian" panose="04020705040A02060702" pitchFamily="82" charset="0"/>
              </a:rPr>
              <a:t>DATA MODELLING</a:t>
            </a: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58806780-16CD-1FE8-9C1D-74B28832E562}"/>
              </a:ext>
            </a:extLst>
          </p:cNvPr>
          <p:cNvSpPr>
            <a:spLocks noGrp="1"/>
          </p:cNvSpPr>
          <p:nvPr>
            <p:ph idx="1"/>
          </p:nvPr>
        </p:nvSpPr>
        <p:spPr>
          <a:xfrm>
            <a:off x="1451579" y="1853754"/>
            <a:ext cx="10133780" cy="4378371"/>
          </a:xfrm>
        </p:spPr>
        <p:txBody>
          <a:bodyPr>
            <a:normAutofit fontScale="25000" lnSpcReduction="20000"/>
          </a:bodyPr>
          <a:lstStyle/>
          <a:p>
            <a:pPr>
              <a:lnSpc>
                <a:spcPct val="250000"/>
              </a:lnSpc>
            </a:pPr>
            <a:r>
              <a:rPr lang="en-IN" sz="6400" dirty="0">
                <a:solidFill>
                  <a:srgbClr val="000000"/>
                </a:solidFill>
                <a:latin typeface="Bahnschrift Light Condensed" panose="020B0502040204020203" pitchFamily="34" charset="0"/>
              </a:rPr>
              <a:t>I have trained 5 different models: </a:t>
            </a:r>
          </a:p>
          <a:p>
            <a:pPr marL="285750" indent="-285750">
              <a:buFont typeface="Arial" panose="020B0604020202020204" pitchFamily="34" charset="0"/>
              <a:buChar char="•"/>
            </a:pPr>
            <a:r>
              <a:rPr lang="en-IN" sz="6400" dirty="0">
                <a:solidFill>
                  <a:srgbClr val="000000"/>
                </a:solidFill>
                <a:latin typeface="Bahnschrift Light Condensed" panose="020B0502040204020203" pitchFamily="34" charset="0"/>
              </a:rPr>
              <a:t>Logistic Regression, </a:t>
            </a:r>
          </a:p>
          <a:p>
            <a:pPr marL="285750" indent="-285750">
              <a:buFont typeface="Arial" panose="020B0604020202020204" pitchFamily="34" charset="0"/>
              <a:buChar char="•"/>
            </a:pPr>
            <a:r>
              <a:rPr lang="en-IN" sz="6400" dirty="0">
                <a:solidFill>
                  <a:srgbClr val="000000"/>
                </a:solidFill>
                <a:latin typeface="Bahnschrift Light Condensed" panose="020B0502040204020203" pitchFamily="34" charset="0"/>
              </a:rPr>
              <a:t>Random Forest, </a:t>
            </a:r>
          </a:p>
          <a:p>
            <a:pPr marL="285750" indent="-285750">
              <a:buFont typeface="Arial" panose="020B0604020202020204" pitchFamily="34" charset="0"/>
              <a:buChar char="•"/>
            </a:pPr>
            <a:r>
              <a:rPr lang="en-IN" sz="6400" dirty="0">
                <a:solidFill>
                  <a:srgbClr val="000000"/>
                </a:solidFill>
                <a:latin typeface="Bahnschrift Light Condensed" panose="020B0502040204020203" pitchFamily="34" charset="0"/>
              </a:rPr>
              <a:t>Decision Tree Classifier</a:t>
            </a:r>
          </a:p>
          <a:p>
            <a:pPr marL="285750" indent="-285750">
              <a:buFont typeface="Arial" panose="020B0604020202020204" pitchFamily="34" charset="0"/>
              <a:buChar char="•"/>
            </a:pPr>
            <a:r>
              <a:rPr lang="en-IN" sz="6400" dirty="0">
                <a:solidFill>
                  <a:srgbClr val="000000"/>
                </a:solidFill>
                <a:latin typeface="Bahnschrift Light Condensed" panose="020B0502040204020203" pitchFamily="34" charset="0"/>
              </a:rPr>
              <a:t>AdaBoost Classifier. </a:t>
            </a:r>
          </a:p>
          <a:p>
            <a:pPr>
              <a:lnSpc>
                <a:spcPct val="200000"/>
              </a:lnSpc>
            </a:pPr>
            <a:r>
              <a:rPr lang="en-IN" sz="6400" dirty="0">
                <a:solidFill>
                  <a:srgbClr val="000000"/>
                </a:solidFill>
                <a:latin typeface="Bahnschrift Light Condensed" panose="020B0502040204020203" pitchFamily="34" charset="0"/>
              </a:rPr>
              <a:t>I have started modifying model parameters, perform feature engineering and balancing data strategies to improve the performance of the models. </a:t>
            </a:r>
          </a:p>
          <a:p>
            <a:pPr>
              <a:lnSpc>
                <a:spcPct val="200000"/>
              </a:lnSpc>
            </a:pPr>
            <a:r>
              <a:rPr lang="en-IN" sz="6400" dirty="0">
                <a:solidFill>
                  <a:srgbClr val="000000"/>
                </a:solidFill>
                <a:latin typeface="Bahnschrift Light Condensed" panose="020B0502040204020203" pitchFamily="34" charset="0"/>
              </a:rPr>
              <a:t>Tried with more trees in the Random Forest model, include new variables, penalize wrong predictions from the minority class until I beat the performance of my current best model.</a:t>
            </a:r>
            <a:endParaRPr lang="en-US" sz="6400" dirty="0">
              <a:solidFill>
                <a:srgbClr val="000000"/>
              </a:solidFill>
              <a:latin typeface="Bahnschrift Light Condensed" panose="020B0502040204020203" pitchFamily="34" charset="0"/>
            </a:endParaRPr>
          </a:p>
          <a:p>
            <a:endParaRPr lang="en-US" dirty="0"/>
          </a:p>
        </p:txBody>
      </p:sp>
    </p:spTree>
    <p:extLst>
      <p:ext uri="{BB962C8B-B14F-4D97-AF65-F5344CB8AC3E}">
        <p14:creationId xmlns:p14="http://schemas.microsoft.com/office/powerpoint/2010/main" val="33577621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0">
        <p159:morph option="byObject"/>
      </p:transition>
    </mc:Choice>
    <mc:Fallback>
      <p:transition spd="slow" advClick="0" advTm="1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49E38-352D-B8B8-A750-E6E279F065B5}"/>
              </a:ext>
            </a:extLst>
          </p:cNvPr>
          <p:cNvSpPr>
            <a:spLocks noGrp="1"/>
          </p:cNvSpPr>
          <p:nvPr>
            <p:ph type="title"/>
          </p:nvPr>
        </p:nvSpPr>
        <p:spPr/>
        <p:txBody>
          <a:bodyPr/>
          <a:lstStyle/>
          <a:p>
            <a:r>
              <a:rPr lang="en-US" dirty="0">
                <a:latin typeface="Algerian" panose="04020705040A02060702" pitchFamily="82" charset="0"/>
              </a:rPr>
              <a:t>ANALYSIS OF RESULTS</a:t>
            </a:r>
          </a:p>
        </p:txBody>
      </p:sp>
      <p:pic>
        <p:nvPicPr>
          <p:cNvPr id="4" name="Content Placeholder 3">
            <a:extLst>
              <a:ext uri="{FF2B5EF4-FFF2-40B4-BE49-F238E27FC236}">
                <a16:creationId xmlns:a16="http://schemas.microsoft.com/office/drawing/2014/main" id="{3BF3F105-30D9-4B92-9C79-1917FDDF2E9D}"/>
              </a:ext>
            </a:extLst>
          </p:cNvPr>
          <p:cNvPicPr>
            <a:picLocks noGrp="1" noChangeAspect="1"/>
          </p:cNvPicPr>
          <p:nvPr>
            <p:ph idx="1"/>
          </p:nvPr>
        </p:nvPicPr>
        <p:blipFill>
          <a:blip r:embed="rId2"/>
          <a:stretch>
            <a:fillRect/>
          </a:stretch>
        </p:blipFill>
        <p:spPr>
          <a:xfrm>
            <a:off x="1537080" y="1853754"/>
            <a:ext cx="1916333" cy="4165307"/>
          </a:xfrm>
          <a:prstGeom prst="rect">
            <a:avLst/>
          </a:prstGeom>
        </p:spPr>
      </p:pic>
      <p:sp>
        <p:nvSpPr>
          <p:cNvPr id="7" name="TextBox 6">
            <a:extLst>
              <a:ext uri="{FF2B5EF4-FFF2-40B4-BE49-F238E27FC236}">
                <a16:creationId xmlns:a16="http://schemas.microsoft.com/office/drawing/2014/main" id="{22E75D97-61E3-F524-6597-71896B3CBE26}"/>
              </a:ext>
            </a:extLst>
          </p:cNvPr>
          <p:cNvSpPr txBox="1"/>
          <p:nvPr/>
        </p:nvSpPr>
        <p:spPr>
          <a:xfrm>
            <a:off x="3684233" y="1853754"/>
            <a:ext cx="7741327" cy="3951018"/>
          </a:xfrm>
          <a:prstGeom prst="rect">
            <a:avLst/>
          </a:prstGeom>
          <a:noFill/>
        </p:spPr>
        <p:txBody>
          <a:bodyPr wrap="square">
            <a:spAutoFit/>
          </a:bodyPr>
          <a:lstStyle/>
          <a:p>
            <a:pPr indent="0">
              <a:lnSpc>
                <a:spcPct val="200000"/>
              </a:lnSpc>
              <a:buNone/>
            </a:pPr>
            <a:r>
              <a:rPr lang="en-US" sz="1600" dirty="0">
                <a:solidFill>
                  <a:srgbClr val="000000"/>
                </a:solidFill>
                <a:latin typeface="Bahnschrift Light Condensed" panose="020B0502040204020203" pitchFamily="34" charset="0"/>
              </a:rPr>
              <a:t>Upon testing the models, on the malignant data I have analyzed the following:</a:t>
            </a:r>
          </a:p>
          <a:p>
            <a:pPr>
              <a:lnSpc>
                <a:spcPct val="200000"/>
              </a:lnSpc>
            </a:pPr>
            <a:r>
              <a:rPr lang="en-US" sz="1600" dirty="0">
                <a:solidFill>
                  <a:srgbClr val="000000"/>
                </a:solidFill>
                <a:latin typeface="Bahnschrift Light Condensed" panose="020B0502040204020203" pitchFamily="34" charset="0"/>
              </a:rPr>
              <a:t>The highest percentage of comments is in below order</a:t>
            </a:r>
          </a:p>
          <a:p>
            <a:pPr marL="285750" indent="-285750">
              <a:lnSpc>
                <a:spcPct val="200000"/>
              </a:lnSpc>
              <a:buFont typeface="Arial" panose="020B0604020202020204" pitchFamily="34" charset="0"/>
              <a:buChar char="•"/>
            </a:pPr>
            <a:r>
              <a:rPr lang="en-US" sz="1600" dirty="0">
                <a:solidFill>
                  <a:srgbClr val="000000"/>
                </a:solidFill>
                <a:latin typeface="Bahnschrift Light Condensed" panose="020B0502040204020203" pitchFamily="34" charset="0"/>
              </a:rPr>
              <a:t>Malignant</a:t>
            </a:r>
          </a:p>
          <a:p>
            <a:pPr marL="285750" indent="-285750">
              <a:lnSpc>
                <a:spcPct val="200000"/>
              </a:lnSpc>
              <a:buFont typeface="Arial" panose="020B0604020202020204" pitchFamily="34" charset="0"/>
              <a:buChar char="•"/>
            </a:pPr>
            <a:r>
              <a:rPr lang="en-US" sz="1600" dirty="0">
                <a:solidFill>
                  <a:srgbClr val="000000"/>
                </a:solidFill>
                <a:latin typeface="Bahnschrift Light Condensed" panose="020B0502040204020203" pitchFamily="34" charset="0"/>
              </a:rPr>
              <a:t>Rude</a:t>
            </a:r>
          </a:p>
          <a:p>
            <a:pPr marL="285750" indent="-285750">
              <a:lnSpc>
                <a:spcPct val="200000"/>
              </a:lnSpc>
              <a:buFont typeface="Arial" panose="020B0604020202020204" pitchFamily="34" charset="0"/>
              <a:buChar char="•"/>
            </a:pPr>
            <a:r>
              <a:rPr lang="en-US" sz="1600" dirty="0">
                <a:solidFill>
                  <a:srgbClr val="000000"/>
                </a:solidFill>
                <a:latin typeface="Bahnschrift Light Condensed" panose="020B0502040204020203" pitchFamily="34" charset="0"/>
              </a:rPr>
              <a:t>Abuse</a:t>
            </a:r>
          </a:p>
          <a:p>
            <a:pPr marL="285750" indent="-285750">
              <a:lnSpc>
                <a:spcPct val="200000"/>
              </a:lnSpc>
              <a:buFont typeface="Arial" panose="020B0604020202020204" pitchFamily="34" charset="0"/>
              <a:buChar char="•"/>
            </a:pPr>
            <a:r>
              <a:rPr lang="en-US" sz="1600" dirty="0">
                <a:solidFill>
                  <a:srgbClr val="000000"/>
                </a:solidFill>
                <a:latin typeface="Bahnschrift Light Condensed" panose="020B0502040204020203" pitchFamily="34" charset="0"/>
              </a:rPr>
              <a:t>Highly Malignant</a:t>
            </a:r>
          </a:p>
          <a:p>
            <a:pPr marL="285750" indent="-285750">
              <a:lnSpc>
                <a:spcPct val="200000"/>
              </a:lnSpc>
              <a:buFont typeface="Arial" panose="020B0604020202020204" pitchFamily="34" charset="0"/>
              <a:buChar char="•"/>
            </a:pPr>
            <a:r>
              <a:rPr lang="en-US" sz="1600" dirty="0">
                <a:solidFill>
                  <a:srgbClr val="000000"/>
                </a:solidFill>
                <a:latin typeface="Bahnschrift Light Condensed" panose="020B0502040204020203" pitchFamily="34" charset="0"/>
              </a:rPr>
              <a:t>Loathe</a:t>
            </a:r>
          </a:p>
          <a:p>
            <a:pPr marL="285750" indent="-285750">
              <a:lnSpc>
                <a:spcPct val="200000"/>
              </a:lnSpc>
              <a:buFont typeface="Arial" panose="020B0604020202020204" pitchFamily="34" charset="0"/>
              <a:buChar char="•"/>
            </a:pPr>
            <a:r>
              <a:rPr lang="en-US" sz="1600" dirty="0">
                <a:solidFill>
                  <a:srgbClr val="000000"/>
                </a:solidFill>
                <a:latin typeface="Bahnschrift Light Condensed" panose="020B0502040204020203" pitchFamily="34" charset="0"/>
              </a:rPr>
              <a:t>Threat</a:t>
            </a:r>
            <a:endParaRPr lang="en-US" sz="1600" dirty="0">
              <a:latin typeface="Bahnschrift Light Condensed" panose="020B0502040204020203" pitchFamily="34" charset="0"/>
            </a:endParaRPr>
          </a:p>
        </p:txBody>
      </p:sp>
    </p:spTree>
    <p:extLst>
      <p:ext uri="{BB962C8B-B14F-4D97-AF65-F5344CB8AC3E}">
        <p14:creationId xmlns:p14="http://schemas.microsoft.com/office/powerpoint/2010/main" val="25942962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0">
        <p159:morph option="byObject"/>
      </p:transition>
    </mc:Choice>
    <mc:Fallback>
      <p:transition spd="slow" advClick="0" advTm="1000">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77</TotalTime>
  <Words>952</Words>
  <Application>Microsoft Office PowerPoint</Application>
  <PresentationFormat>Widescreen</PresentationFormat>
  <Paragraphs>81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Algerian</vt:lpstr>
      <vt:lpstr>Arial</vt:lpstr>
      <vt:lpstr>Bahnschrift Light Condensed</vt:lpstr>
      <vt:lpstr>Gill Sans MT</vt:lpstr>
      <vt:lpstr>Helvetica Neue</vt:lpstr>
      <vt:lpstr>Wingdings</vt:lpstr>
      <vt:lpstr>Gallery</vt:lpstr>
      <vt:lpstr>PowerPoint Presentation</vt:lpstr>
      <vt:lpstr>Introduction</vt:lpstr>
      <vt:lpstr>INTRODUCTION</vt:lpstr>
      <vt:lpstr>OBJECTIVE</vt:lpstr>
      <vt:lpstr>DATA EXTRACTION</vt:lpstr>
      <vt:lpstr>PREPROCESSING OF THE DATA</vt:lpstr>
      <vt:lpstr>DATA MODELLING</vt:lpstr>
      <vt:lpstr>DATA MODELLING</vt:lpstr>
      <vt:lpstr>ANALYSIS OF RESULTS</vt:lpstr>
      <vt:lpstr>Prediction using test data:</vt:lpstr>
      <vt:lpstr>FUTURE SCOPE</vt:lpstr>
      <vt:lpstr>Conclusions</vt:lpstr>
      <vt:lpstr>Conclusions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Ashwini</dc:creator>
  <cp:lastModifiedBy>Ashwini</cp:lastModifiedBy>
  <cp:revision>1</cp:revision>
  <dcterms:created xsi:type="dcterms:W3CDTF">2022-09-10T09:36:52Z</dcterms:created>
  <dcterms:modified xsi:type="dcterms:W3CDTF">2022-09-10T10:54:22Z</dcterms:modified>
</cp:coreProperties>
</file>