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8" r:id="rId2"/>
    <p:sldId id="259" r:id="rId3"/>
    <p:sldId id="270" r:id="rId4"/>
    <p:sldId id="261" r:id="rId5"/>
    <p:sldId id="262" r:id="rId6"/>
    <p:sldId id="269" r:id="rId7"/>
    <p:sldId id="263" r:id="rId8"/>
    <p:sldId id="271" r:id="rId9"/>
    <p:sldId id="264" r:id="rId10"/>
    <p:sldId id="265" r:id="rId11"/>
    <p:sldId id="266" r:id="rId12"/>
    <p:sldId id="267" r:id="rId13"/>
    <p:sldId id="268"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5" d="100"/>
          <a:sy n="85" d="100"/>
        </p:scale>
        <p:origin x="59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C1C30D-7E8E-45E3-B674-4F9A89762DE7}" type="datetimeFigureOut">
              <a:rPr lang="en-US" smtClean="0"/>
              <a:t>8/8/2022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A19C98B-4CAC-4ABD-AAB5-9A55B73A545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81770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C1C30D-7E8E-45E3-B674-4F9A89762DE7}"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C98B-4CAC-4ABD-AAB5-9A55B73A545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54077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C1C30D-7E8E-45E3-B674-4F9A89762DE7}"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C98B-4CAC-4ABD-AAB5-9A55B73A545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46780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C1C30D-7E8E-45E3-B674-4F9A89762DE7}"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C98B-4CAC-4ABD-AAB5-9A55B73A545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32851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1C30D-7E8E-45E3-B674-4F9A89762DE7}"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9C98B-4CAC-4ABD-AAB5-9A55B73A545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29945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C1C30D-7E8E-45E3-B674-4F9A89762DE7}"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9C98B-4CAC-4ABD-AAB5-9A55B73A545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4145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C1C30D-7E8E-45E3-B674-4F9A89762DE7}" type="datetimeFigureOut">
              <a:rPr lang="en-US" smtClean="0"/>
              <a:t>8/8/2022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19C98B-4CAC-4ABD-AAB5-9A55B73A545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95177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C1C30D-7E8E-45E3-B674-4F9A89762DE7}" type="datetimeFigureOut">
              <a:rPr lang="en-US" smtClean="0"/>
              <a:t>8/8/2022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19C98B-4CAC-4ABD-AAB5-9A55B73A545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50173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C1C30D-7E8E-45E3-B674-4F9A89762DE7}" type="datetimeFigureOut">
              <a:rPr lang="en-US" smtClean="0"/>
              <a:t>8/8/2022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19C98B-4CAC-4ABD-AAB5-9A55B73A545C}" type="slidenum">
              <a:rPr lang="en-US" smtClean="0"/>
              <a:t>‹#›</a:t>
            </a:fld>
            <a:endParaRPr lang="en-US"/>
          </a:p>
        </p:txBody>
      </p:sp>
    </p:spTree>
    <p:extLst>
      <p:ext uri="{BB962C8B-B14F-4D97-AF65-F5344CB8AC3E}">
        <p14:creationId xmlns:p14="http://schemas.microsoft.com/office/powerpoint/2010/main" val="39882783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C1C30D-7E8E-45E3-B674-4F9A89762DE7}"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9C98B-4CAC-4ABD-AAB5-9A55B73A545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21210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2C1C30D-7E8E-45E3-B674-4F9A89762DE7}" type="datetimeFigureOut">
              <a:rPr lang="en-US" smtClean="0"/>
              <a:t>8/8/2022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A19C98B-4CAC-4ABD-AAB5-9A55B73A545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54301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C1C30D-7E8E-45E3-B674-4F9A89762DE7}" type="datetimeFigureOut">
              <a:rPr lang="en-US" smtClean="0"/>
              <a:t>8/8/2022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A19C98B-4CAC-4ABD-AAB5-9A55B73A545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45667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e the source image">
            <a:extLst>
              <a:ext uri="{FF2B5EF4-FFF2-40B4-BE49-F238E27FC236}">
                <a16:creationId xmlns:a16="http://schemas.microsoft.com/office/drawing/2014/main" id="{7FAE6549-68FF-0687-4923-28D24430D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17"/>
            <a:ext cx="12192000" cy="721672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350C04A-BD0A-09E8-5267-225472F4EE61}"/>
              </a:ext>
            </a:extLst>
          </p:cNvPr>
          <p:cNvSpPr txBox="1"/>
          <p:nvPr/>
        </p:nvSpPr>
        <p:spPr>
          <a:xfrm>
            <a:off x="1420427" y="157086"/>
            <a:ext cx="8247356"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13462">
                  <a:solidFill>
                    <a:prstClr val="white"/>
                  </a:solidFill>
                  <a:prstDash val="solid"/>
                </a:ln>
                <a:solidFill>
                  <a:srgbClr val="ED7D31">
                    <a:lumMod val="75000"/>
                  </a:srgbClr>
                </a:solidFill>
                <a:effectLst>
                  <a:outerShdw dist="38100" dir="2700000" algn="bl" rotWithShape="0">
                    <a:srgbClr val="5B9BD5"/>
                  </a:outerShdw>
                </a:effectLst>
                <a:uLnTx/>
                <a:uFillTx/>
                <a:latin typeface="Calibri" panose="020F0502020204030204"/>
                <a:ea typeface="+mn-ea"/>
                <a:cs typeface="+mn-cs"/>
              </a:rPr>
              <a:t>Ratings Prediction Project</a:t>
            </a:r>
          </a:p>
        </p:txBody>
      </p:sp>
      <p:sp>
        <p:nvSpPr>
          <p:cNvPr id="15" name="Star: 5 Points 14">
            <a:extLst>
              <a:ext uri="{FF2B5EF4-FFF2-40B4-BE49-F238E27FC236}">
                <a16:creationId xmlns:a16="http://schemas.microsoft.com/office/drawing/2014/main" id="{7233AD9F-D371-0AE4-2845-D225E5A7CA32}"/>
              </a:ext>
            </a:extLst>
          </p:cNvPr>
          <p:cNvSpPr/>
          <p:nvPr/>
        </p:nvSpPr>
        <p:spPr>
          <a:xfrm>
            <a:off x="1961965" y="1859360"/>
            <a:ext cx="1038687" cy="351692"/>
          </a:xfrm>
          <a:prstGeom prst="star5">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solidFill>
                <a:schemeClr val="accent4">
                  <a:lumMod val="50000"/>
                </a:schemeClr>
              </a:solidFill>
            </a:endParaRPr>
          </a:p>
        </p:txBody>
      </p:sp>
      <p:sp>
        <p:nvSpPr>
          <p:cNvPr id="18" name="Star: 5 Points 17">
            <a:extLst>
              <a:ext uri="{FF2B5EF4-FFF2-40B4-BE49-F238E27FC236}">
                <a16:creationId xmlns:a16="http://schemas.microsoft.com/office/drawing/2014/main" id="{8E7AF75E-EF3E-5AF2-9A06-C8F1E95B7462}"/>
              </a:ext>
            </a:extLst>
          </p:cNvPr>
          <p:cNvSpPr/>
          <p:nvPr/>
        </p:nvSpPr>
        <p:spPr>
          <a:xfrm>
            <a:off x="3530900" y="1845292"/>
            <a:ext cx="943446" cy="365760"/>
          </a:xfrm>
          <a:prstGeom prst="star5">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9" name="Star: 5 Points 18">
            <a:extLst>
              <a:ext uri="{FF2B5EF4-FFF2-40B4-BE49-F238E27FC236}">
                <a16:creationId xmlns:a16="http://schemas.microsoft.com/office/drawing/2014/main" id="{8E7AF75E-EF3E-5AF2-9A06-C8F1E95B7462}"/>
              </a:ext>
            </a:extLst>
          </p:cNvPr>
          <p:cNvSpPr/>
          <p:nvPr/>
        </p:nvSpPr>
        <p:spPr>
          <a:xfrm>
            <a:off x="4962617" y="1859360"/>
            <a:ext cx="972650" cy="365760"/>
          </a:xfrm>
          <a:prstGeom prst="star5">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0" name="Star: 5 Points 19">
            <a:extLst>
              <a:ext uri="{FF2B5EF4-FFF2-40B4-BE49-F238E27FC236}">
                <a16:creationId xmlns:a16="http://schemas.microsoft.com/office/drawing/2014/main" id="{8E7AF75E-EF3E-5AF2-9A06-C8F1E95B7462}"/>
              </a:ext>
            </a:extLst>
          </p:cNvPr>
          <p:cNvSpPr/>
          <p:nvPr/>
        </p:nvSpPr>
        <p:spPr>
          <a:xfrm>
            <a:off x="6428916" y="1845292"/>
            <a:ext cx="972650" cy="365760"/>
          </a:xfrm>
          <a:prstGeom prst="star5">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21" name="Star: 5 Points 20">
            <a:extLst>
              <a:ext uri="{FF2B5EF4-FFF2-40B4-BE49-F238E27FC236}">
                <a16:creationId xmlns:a16="http://schemas.microsoft.com/office/drawing/2014/main" id="{8E7AF75E-EF3E-5AF2-9A06-C8F1E95B7462}"/>
              </a:ext>
            </a:extLst>
          </p:cNvPr>
          <p:cNvSpPr/>
          <p:nvPr/>
        </p:nvSpPr>
        <p:spPr>
          <a:xfrm>
            <a:off x="8005247" y="1874144"/>
            <a:ext cx="972650" cy="365760"/>
          </a:xfrm>
          <a:prstGeom prst="star5">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Tree>
    <p:extLst>
      <p:ext uri="{BB962C8B-B14F-4D97-AF65-F5344CB8AC3E}">
        <p14:creationId xmlns:p14="http://schemas.microsoft.com/office/powerpoint/2010/main" val="35713166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Tm="5000">
        <p159:morph option="byObject"/>
      </p:transition>
    </mc:Choice>
    <mc:Fallback>
      <p:transition advTm="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A4494-0F75-4AE1-7950-3D0F0F5B1BF5}"/>
              </a:ext>
            </a:extLst>
          </p:cNvPr>
          <p:cNvSpPr>
            <a:spLocks noGrp="1"/>
          </p:cNvSpPr>
          <p:nvPr>
            <p:ph type="title"/>
          </p:nvPr>
        </p:nvSpPr>
        <p:spPr/>
        <p:txBody>
          <a:bodyPr>
            <a:normAutofit fontScale="90000"/>
          </a:bodyPr>
          <a:lstStyle/>
          <a:p>
            <a:r>
              <a:rPr lang="en-US" sz="4400" b="1" cap="none" spc="0" dirty="0">
                <a:ln w="9525">
                  <a:solidFill>
                    <a:schemeClr val="bg1"/>
                  </a:solidFill>
                  <a:prstDash val="solid"/>
                </a:ln>
                <a:effectLst>
                  <a:outerShdw blurRad="12700" dist="38100" dir="2700000" algn="tl" rotWithShape="0">
                    <a:schemeClr val="accent5">
                      <a:lumMod val="60000"/>
                      <a:lumOff val="40000"/>
                    </a:schemeClr>
                  </a:outerShdw>
                </a:effectLst>
                <a:latin typeface="Arial Black" panose="020B0A04020102020204" pitchFamily="34" charset="0"/>
              </a:rPr>
              <a:t>Exploratory Data Analysis</a:t>
            </a:r>
            <a:br>
              <a:rPr 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endParaRPr lang="en-US" dirty="0"/>
          </a:p>
        </p:txBody>
      </p:sp>
      <p:sp>
        <p:nvSpPr>
          <p:cNvPr id="3" name="Content Placeholder 2">
            <a:extLst>
              <a:ext uri="{FF2B5EF4-FFF2-40B4-BE49-F238E27FC236}">
                <a16:creationId xmlns:a16="http://schemas.microsoft.com/office/drawing/2014/main" id="{09B052D4-0B3E-8D3E-A95E-4FB2DB7C54E3}"/>
              </a:ext>
            </a:extLst>
          </p:cNvPr>
          <p:cNvSpPr>
            <a:spLocks noGrp="1"/>
          </p:cNvSpPr>
          <p:nvPr>
            <p:ph idx="1"/>
          </p:nvPr>
        </p:nvSpPr>
        <p:spPr/>
        <p:txBody>
          <a:bodyPr>
            <a:normAutofit fontScale="47500" lnSpcReduction="20000"/>
          </a:bodyPr>
          <a:lstStyle/>
          <a:p>
            <a:r>
              <a:rPr lang="en-IN" sz="3300" dirty="0">
                <a:latin typeface="Tw Cen MT" panose="020B0602020104020603" pitchFamily="34" charset="0"/>
                <a:cs typeface="Times New Roman" panose="02020603050405020304" pitchFamily="18" charset="0"/>
              </a:rPr>
              <a:t>Importing necessary libraries and loading the dataset.</a:t>
            </a:r>
          </a:p>
          <a:p>
            <a:r>
              <a:rPr lang="en-IN" sz="3300" dirty="0">
                <a:latin typeface="Tw Cen MT" panose="020B0602020104020603" pitchFamily="34" charset="0"/>
                <a:cs typeface="Times New Roman" panose="02020603050405020304" pitchFamily="18" charset="0"/>
              </a:rPr>
              <a:t>Checking the shape of data, unique value, statistical summary of data, count of data etc.</a:t>
            </a:r>
          </a:p>
          <a:p>
            <a:r>
              <a:rPr lang="en-IN" sz="3300" dirty="0">
                <a:latin typeface="Tw Cen MT" panose="020B0602020104020603" pitchFamily="34" charset="0"/>
                <a:cs typeface="Times New Roman" panose="02020603050405020304" pitchFamily="18" charset="0"/>
              </a:rPr>
              <a:t>Checking the null value and replace the missing value with mode. Removed the column Unnamed: 0 from the dataset.</a:t>
            </a:r>
          </a:p>
          <a:p>
            <a:r>
              <a:rPr lang="en-IN" sz="3300" dirty="0">
                <a:latin typeface="Tw Cen MT" panose="020B0602020104020603" pitchFamily="34" charset="0"/>
                <a:cs typeface="Times New Roman" panose="02020603050405020304" pitchFamily="18" charset="0"/>
              </a:rPr>
              <a:t>Visualized the ratings using the seaborn and matplotlib libraries.</a:t>
            </a:r>
          </a:p>
          <a:p>
            <a:r>
              <a:rPr lang="en-IN" sz="3300" dirty="0">
                <a:latin typeface="Tw Cen MT" panose="020B0602020104020603" pitchFamily="34" charset="0"/>
                <a:cs typeface="Times New Roman" panose="02020603050405020304" pitchFamily="18" charset="0"/>
              </a:rPr>
              <a:t>We have done the text data pre-processing, removed the stop words, punctuation, character and words splitting into different column and check the count of words and character. Using the Stemming and </a:t>
            </a:r>
            <a:r>
              <a:rPr lang="en-IN" sz="3300" dirty="0" err="1">
                <a:latin typeface="Tw Cen MT" panose="020B0602020104020603" pitchFamily="34" charset="0"/>
                <a:cs typeface="Times New Roman" panose="02020603050405020304" pitchFamily="18" charset="0"/>
              </a:rPr>
              <a:t>Lemmatizer</a:t>
            </a:r>
            <a:r>
              <a:rPr lang="en-IN" sz="3300" dirty="0">
                <a:latin typeface="Tw Cen MT" panose="020B0602020104020603" pitchFamily="34" charset="0"/>
                <a:cs typeface="Times New Roman" panose="02020603050405020304" pitchFamily="18" charset="0"/>
              </a:rPr>
              <a:t>.</a:t>
            </a:r>
          </a:p>
          <a:p>
            <a:r>
              <a:rPr lang="en-IN" sz="3300" dirty="0">
                <a:latin typeface="Tw Cen MT" panose="020B0602020104020603" pitchFamily="34" charset="0"/>
                <a:cs typeface="Times New Roman" panose="02020603050405020304" pitchFamily="18" charset="0"/>
              </a:rPr>
              <a:t>We have converted the text into vector using the TF-IDF Vectorizer. Vectors can be put as input and used in the training and testing the model.</a:t>
            </a:r>
          </a:p>
          <a:p>
            <a:r>
              <a:rPr lang="en-IN" sz="3300" dirty="0">
                <a:latin typeface="Tw Cen MT" panose="020B0602020104020603" pitchFamily="34" charset="0"/>
                <a:cs typeface="Times New Roman" panose="02020603050405020304" pitchFamily="18" charset="0"/>
              </a:rPr>
              <a:t>Balanced the target variable ratings using the Over sampling technique SMOTE.</a:t>
            </a:r>
          </a:p>
          <a:p>
            <a:endParaRPr lang="en-US" dirty="0"/>
          </a:p>
        </p:txBody>
      </p:sp>
    </p:spTree>
    <p:extLst>
      <p:ext uri="{BB962C8B-B14F-4D97-AF65-F5344CB8AC3E}">
        <p14:creationId xmlns:p14="http://schemas.microsoft.com/office/powerpoint/2010/main" val="42306428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33F1-52F0-38E0-BCF3-D4AC4D68B5DB}"/>
              </a:ext>
            </a:extLst>
          </p:cNvPr>
          <p:cNvSpPr>
            <a:spLocks noGrp="1"/>
          </p:cNvSpPr>
          <p:nvPr>
            <p:ph type="title"/>
          </p:nvPr>
        </p:nvSpPr>
        <p:spPr/>
        <p:txBody>
          <a:bodyPr>
            <a:normAutofit fontScale="90000"/>
          </a:bodyPr>
          <a:lstStyle/>
          <a:p>
            <a:r>
              <a:rPr lang="en-US" sz="4400" b="1" cap="none" spc="0" dirty="0">
                <a:ln w="13462">
                  <a:solidFill>
                    <a:schemeClr val="bg1"/>
                  </a:solidFill>
                  <a:prstDash val="solid"/>
                </a:ln>
                <a:effectLst>
                  <a:outerShdw dist="38100" dir="2700000" algn="bl" rotWithShape="0">
                    <a:schemeClr val="accent5"/>
                  </a:outerShdw>
                </a:effectLst>
                <a:latin typeface="Arial Black" panose="020B0A04020102020204" pitchFamily="34" charset="0"/>
              </a:rPr>
              <a:t>Visualization</a:t>
            </a:r>
            <a:br>
              <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US" dirty="0"/>
          </a:p>
        </p:txBody>
      </p:sp>
      <p:pic>
        <p:nvPicPr>
          <p:cNvPr id="4" name="Picture 2">
            <a:extLst>
              <a:ext uri="{FF2B5EF4-FFF2-40B4-BE49-F238E27FC236}">
                <a16:creationId xmlns:a16="http://schemas.microsoft.com/office/drawing/2014/main" id="{65CCE238-164D-1C91-72EE-038A2C63EA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7146" y="1853754"/>
            <a:ext cx="4929851" cy="33663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C807B94-DC75-CC33-D858-07485D7648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050" y="1853754"/>
            <a:ext cx="4782182" cy="336631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3385D16-CF93-D16E-AF6F-6DEA73DAB692}"/>
              </a:ext>
            </a:extLst>
          </p:cNvPr>
          <p:cNvSpPr txBox="1"/>
          <p:nvPr/>
        </p:nvSpPr>
        <p:spPr>
          <a:xfrm>
            <a:off x="1374483" y="5308848"/>
            <a:ext cx="10005134" cy="646331"/>
          </a:xfrm>
          <a:prstGeom prst="rect">
            <a:avLst/>
          </a:prstGeom>
          <a:noFill/>
        </p:spPr>
        <p:txBody>
          <a:bodyPr wrap="square">
            <a:spAutoFit/>
          </a:bodyPr>
          <a:lstStyle/>
          <a:p>
            <a:r>
              <a:rPr lang="en-US" dirty="0">
                <a:latin typeface="Tw Cen MT" panose="020B0602020104020603" pitchFamily="34" charset="0"/>
              </a:rPr>
              <a:t>In the above distribution plot the word count lies in the range 0-200 and character count lies in the range 0-1000. Most of the reviews range is length that can act as an outliers in the dataset</a:t>
            </a:r>
          </a:p>
        </p:txBody>
      </p:sp>
    </p:spTree>
    <p:extLst>
      <p:ext uri="{BB962C8B-B14F-4D97-AF65-F5344CB8AC3E}">
        <p14:creationId xmlns:p14="http://schemas.microsoft.com/office/powerpoint/2010/main" val="4610748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77F1-5917-8EEC-87BA-23E9736D0BD1}"/>
              </a:ext>
            </a:extLst>
          </p:cNvPr>
          <p:cNvSpPr>
            <a:spLocks noGrp="1"/>
          </p:cNvSpPr>
          <p:nvPr>
            <p:ph type="title"/>
          </p:nvPr>
        </p:nvSpPr>
        <p:spPr/>
        <p:txBody>
          <a:bodyPr>
            <a:normAutofit/>
          </a:bodyPr>
          <a:lstStyle/>
          <a:p>
            <a:r>
              <a:rPr lang="en-US" sz="4400" b="1" cap="none" dirty="0">
                <a:ln w="13462">
                  <a:solidFill>
                    <a:schemeClr val="bg1"/>
                  </a:solidFill>
                  <a:prstDash val="solid"/>
                </a:ln>
                <a:effectLst>
                  <a:outerShdw dist="38100" dir="2700000" algn="bl" rotWithShape="0">
                    <a:schemeClr val="accent5"/>
                  </a:outerShdw>
                </a:effectLst>
                <a:latin typeface="Arial Black" panose="020B0A04020102020204" pitchFamily="34" charset="0"/>
              </a:rPr>
              <a:t>Observation</a:t>
            </a:r>
            <a:endParaRPr lang="en-US" sz="4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FC96441-454F-D9BE-E4EE-97A9A7D03CAD}"/>
              </a:ext>
            </a:extLst>
          </p:cNvPr>
          <p:cNvSpPr>
            <a:spLocks noGrp="1"/>
          </p:cNvSpPr>
          <p:nvPr>
            <p:ph idx="1"/>
          </p:nvPr>
        </p:nvSpPr>
        <p:spPr/>
        <p:txBody>
          <a:bodyPr>
            <a:normAutofit fontScale="85000" lnSpcReduction="20000"/>
          </a:bodyPr>
          <a:lstStyle/>
          <a:p>
            <a:pPr marR="0" lvl="0" algn="l" defTabSz="914400" rtl="0" eaLnBrk="1" fontAlgn="auto" latinLnBrk="0" hangingPunct="1">
              <a:lnSpc>
                <a:spcPct val="100000"/>
              </a:lnSpc>
              <a:spcBef>
                <a:spcPts val="0"/>
              </a:spcBef>
              <a:spcAft>
                <a:spcPts val="0"/>
              </a:spcAft>
              <a:buClrTx/>
              <a:buSzTx/>
              <a:tabLst/>
              <a:defRPr/>
            </a:pPr>
            <a:r>
              <a:rPr kumimoji="0" lang="en-IN" sz="2600" b="0" i="0" u="none" strike="noStrike" kern="1200" cap="none" spc="0" normalizeH="0" baseline="0" noProof="0" dirty="0">
                <a:ln>
                  <a:noFill/>
                </a:ln>
                <a:solidFill>
                  <a:prstClr val="black"/>
                </a:solidFill>
                <a:effectLst/>
                <a:uLnTx/>
                <a:uFillTx/>
                <a:latin typeface="Tw Cen MT" panose="020B0602020104020603" pitchFamily="34" charset="0"/>
                <a:cs typeface="Times New Roman" panose="02020603050405020304" pitchFamily="18" charset="0"/>
              </a:rPr>
              <a:t>In this project the main purpose is to explore the data, feature engineering and classification. As the data is huge we can explore it more deeply by analysis the data set. In the review it contains lots of stop words, punctuation, short words. Removed those from the review to make it simple and more accuracy.</a:t>
            </a:r>
          </a:p>
          <a:p>
            <a:pPr marR="0" lvl="0" algn="l" defTabSz="914400" rtl="0" eaLnBrk="1" fontAlgn="auto" latinLnBrk="0" hangingPunct="1">
              <a:lnSpc>
                <a:spcPct val="100000"/>
              </a:lnSpc>
              <a:spcBef>
                <a:spcPts val="0"/>
              </a:spcBef>
              <a:spcAft>
                <a:spcPts val="0"/>
              </a:spcAft>
              <a:buClrTx/>
              <a:buSzTx/>
              <a:tabLst/>
              <a:defRPr/>
            </a:pPr>
            <a:r>
              <a:rPr kumimoji="0" lang="en-IN" sz="2600" b="0" i="0" u="none" strike="noStrike" kern="1200" cap="none" spc="0" normalizeH="0" baseline="0" noProof="0" dirty="0">
                <a:ln>
                  <a:noFill/>
                </a:ln>
                <a:solidFill>
                  <a:prstClr val="black"/>
                </a:solidFill>
                <a:effectLst/>
                <a:uLnTx/>
                <a:uFillTx/>
                <a:latin typeface="Tw Cen MT" panose="020B0602020104020603" pitchFamily="34" charset="0"/>
                <a:cs typeface="Times New Roman" panose="02020603050405020304" pitchFamily="18" charset="0"/>
              </a:rPr>
              <a:t>Using the TF-IDF Vectorizer I have converted the text data into vector. That can be used as input for building the model. We have used word cloud to visualize the frequently used words..</a:t>
            </a:r>
          </a:p>
          <a:p>
            <a:pPr marR="0" lvl="0" algn="l" defTabSz="914400" rtl="0" eaLnBrk="1" fontAlgn="auto" latinLnBrk="0" hangingPunct="1">
              <a:lnSpc>
                <a:spcPct val="100000"/>
              </a:lnSpc>
              <a:spcBef>
                <a:spcPts val="0"/>
              </a:spcBef>
              <a:spcAft>
                <a:spcPts val="0"/>
              </a:spcAft>
              <a:buClrTx/>
              <a:buSzTx/>
              <a:tabLst/>
              <a:defRPr/>
            </a:pPr>
            <a:r>
              <a:rPr kumimoji="0" lang="en-IN" sz="2600" b="0" i="0" u="none" strike="noStrike" kern="1200" cap="none" spc="0" normalizeH="0" baseline="0" noProof="0" dirty="0">
                <a:ln>
                  <a:noFill/>
                </a:ln>
                <a:solidFill>
                  <a:prstClr val="black"/>
                </a:solidFill>
                <a:effectLst/>
                <a:uLnTx/>
                <a:uFillTx/>
                <a:latin typeface="Tw Cen MT" panose="020B0602020104020603" pitchFamily="34" charset="0"/>
                <a:cs typeface="Times New Roman" panose="02020603050405020304" pitchFamily="18" charset="0"/>
              </a:rPr>
              <a:t>Removed the symbols, </a:t>
            </a:r>
            <a:r>
              <a:rPr kumimoji="0" lang="en-IN" sz="2600" b="0" i="0" u="none" strike="noStrike" kern="1200" cap="none" spc="0" normalizeH="0" baseline="0" noProof="0" dirty="0" err="1">
                <a:ln>
                  <a:noFill/>
                </a:ln>
                <a:solidFill>
                  <a:prstClr val="black"/>
                </a:solidFill>
                <a:effectLst/>
                <a:uLnTx/>
                <a:uFillTx/>
                <a:latin typeface="Tw Cen MT" panose="020B0602020104020603" pitchFamily="34" charset="0"/>
                <a:cs typeface="Times New Roman" panose="02020603050405020304" pitchFamily="18" charset="0"/>
              </a:rPr>
              <a:t>url</a:t>
            </a:r>
            <a:r>
              <a:rPr kumimoji="0" lang="en-IN" sz="2600" b="0" i="0" u="none" strike="noStrike" kern="1200" cap="none" spc="0" normalizeH="0" baseline="0" noProof="0" dirty="0">
                <a:ln>
                  <a:noFill/>
                </a:ln>
                <a:solidFill>
                  <a:prstClr val="black"/>
                </a:solidFill>
                <a:effectLst/>
                <a:uLnTx/>
                <a:uFillTx/>
                <a:latin typeface="Tw Cen MT" panose="020B0602020104020603" pitchFamily="34" charset="0"/>
                <a:cs typeface="Times New Roman" panose="02020603050405020304" pitchFamily="18" charset="0"/>
              </a:rPr>
              <a:t> from review using the regular expression.</a:t>
            </a:r>
          </a:p>
          <a:p>
            <a:pPr marR="0" lvl="0" algn="l" defTabSz="914400" rtl="0" eaLnBrk="1" fontAlgn="auto" latinLnBrk="0" hangingPunct="1">
              <a:lnSpc>
                <a:spcPct val="100000"/>
              </a:lnSpc>
              <a:spcBef>
                <a:spcPts val="0"/>
              </a:spcBef>
              <a:spcAft>
                <a:spcPts val="0"/>
              </a:spcAft>
              <a:buClrTx/>
              <a:buSzTx/>
              <a:tabLst/>
              <a:defRPr/>
            </a:pPr>
            <a:r>
              <a:rPr kumimoji="0" lang="en-IN" sz="2600" b="0" i="0" u="none" strike="noStrike" kern="1200" cap="none" spc="0" normalizeH="0" baseline="0" noProof="0" dirty="0">
                <a:ln>
                  <a:noFill/>
                </a:ln>
                <a:solidFill>
                  <a:prstClr val="black"/>
                </a:solidFill>
                <a:effectLst/>
                <a:uLnTx/>
                <a:uFillTx/>
                <a:latin typeface="Tw Cen MT" panose="020B0602020104020603" pitchFamily="34" charset="0"/>
                <a:cs typeface="Times New Roman" panose="02020603050405020304" pitchFamily="18" charset="0"/>
              </a:rPr>
              <a:t>As the dataset contains the outliers, we have removed the outliers using the </a:t>
            </a:r>
            <a:r>
              <a:rPr kumimoji="0" lang="en-IN" sz="2600" b="0" i="0" u="none" strike="noStrike" kern="1200" cap="none" spc="0" normalizeH="0" baseline="0" noProof="0" dirty="0" err="1">
                <a:ln>
                  <a:noFill/>
                </a:ln>
                <a:solidFill>
                  <a:prstClr val="black"/>
                </a:solidFill>
                <a:effectLst/>
                <a:uLnTx/>
                <a:uFillTx/>
                <a:latin typeface="Tw Cen MT" panose="020B0602020104020603" pitchFamily="34" charset="0"/>
                <a:cs typeface="Times New Roman" panose="02020603050405020304" pitchFamily="18" charset="0"/>
              </a:rPr>
              <a:t>zscore</a:t>
            </a:r>
            <a:r>
              <a:rPr kumimoji="0" lang="en-IN" sz="2600" b="0" i="0" u="none" strike="noStrike" kern="1200" cap="none" spc="0" normalizeH="0" baseline="0" noProof="0" dirty="0">
                <a:ln>
                  <a:noFill/>
                </a:ln>
                <a:solidFill>
                  <a:prstClr val="black"/>
                </a:solidFill>
                <a:effectLst/>
                <a:uLnTx/>
                <a:uFillTx/>
                <a:latin typeface="Tw Cen MT" panose="020B0602020104020603" pitchFamily="34" charset="0"/>
                <a:cs typeface="Times New Roman" panose="02020603050405020304" pitchFamily="18" charset="0"/>
              </a:rPr>
              <a:t> method.</a:t>
            </a:r>
          </a:p>
          <a:p>
            <a:pPr marR="0" lvl="0" algn="l" defTabSz="914400" rtl="0" eaLnBrk="1" fontAlgn="auto" latinLnBrk="0" hangingPunct="1">
              <a:lnSpc>
                <a:spcPct val="100000"/>
              </a:lnSpc>
              <a:spcBef>
                <a:spcPts val="0"/>
              </a:spcBef>
              <a:spcAft>
                <a:spcPts val="0"/>
              </a:spcAft>
              <a:buClrTx/>
              <a:buSzTx/>
              <a:tabLst/>
              <a:defRPr/>
            </a:pPr>
            <a:r>
              <a:rPr kumimoji="0" lang="en-IN" sz="2600" b="0" i="0" u="none" strike="noStrike" kern="1200" cap="none" spc="0" normalizeH="0" baseline="0" noProof="0" dirty="0">
                <a:ln>
                  <a:noFill/>
                </a:ln>
                <a:solidFill>
                  <a:prstClr val="black"/>
                </a:solidFill>
                <a:effectLst/>
                <a:uLnTx/>
                <a:uFillTx/>
                <a:latin typeface="Tw Cen MT" panose="020B0602020104020603" pitchFamily="34" charset="0"/>
                <a:cs typeface="Times New Roman" panose="02020603050405020304" pitchFamily="18" charset="0"/>
              </a:rPr>
              <a:t>Balanced the data using the oversampling technique SMOTE.</a:t>
            </a:r>
          </a:p>
          <a:p>
            <a:pPr marR="0" lvl="0" algn="l" defTabSz="914400" rtl="0" eaLnBrk="1" fontAlgn="auto" latinLnBrk="0" hangingPunct="1">
              <a:lnSpc>
                <a:spcPct val="100000"/>
              </a:lnSpc>
              <a:spcBef>
                <a:spcPts val="0"/>
              </a:spcBef>
              <a:spcAft>
                <a:spcPts val="0"/>
              </a:spcAft>
              <a:buClrTx/>
              <a:buSzTx/>
              <a:tabLst/>
              <a:defRPr/>
            </a:pPr>
            <a:r>
              <a:rPr kumimoji="0" lang="en-IN" sz="2600" b="0" i="0" u="none" strike="noStrike" kern="1200" cap="none" spc="0" normalizeH="0" baseline="0" noProof="0" dirty="0">
                <a:ln>
                  <a:noFill/>
                </a:ln>
                <a:solidFill>
                  <a:prstClr val="black"/>
                </a:solidFill>
                <a:effectLst/>
                <a:uLnTx/>
                <a:uFillTx/>
                <a:latin typeface="Tw Cen MT" panose="020B0602020104020603" pitchFamily="34" charset="0"/>
                <a:cs typeface="Times New Roman" panose="02020603050405020304" pitchFamily="18" charset="0"/>
              </a:rPr>
              <a:t>Finally we have build the machine learning model to train and test the data.</a:t>
            </a:r>
          </a:p>
          <a:p>
            <a:endParaRPr lang="en-US" dirty="0"/>
          </a:p>
        </p:txBody>
      </p:sp>
    </p:spTree>
    <p:extLst>
      <p:ext uri="{BB962C8B-B14F-4D97-AF65-F5344CB8AC3E}">
        <p14:creationId xmlns:p14="http://schemas.microsoft.com/office/powerpoint/2010/main" val="34544316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5AF3-05CA-E23F-C6FA-67C4C929B78A}"/>
              </a:ext>
            </a:extLst>
          </p:cNvPr>
          <p:cNvSpPr>
            <a:spLocks noGrp="1"/>
          </p:cNvSpPr>
          <p:nvPr>
            <p:ph type="title"/>
          </p:nvPr>
        </p:nvSpPr>
        <p:spPr/>
        <p:txBody>
          <a:bodyPr>
            <a:normAutofit fontScale="90000"/>
          </a:bodyPr>
          <a:lstStyle/>
          <a:p>
            <a:r>
              <a:rPr lang="en-US" sz="4400" b="1" dirty="0">
                <a:ln w="12700">
                  <a:solidFill>
                    <a:schemeClr val="accent3">
                      <a:lumMod val="50000"/>
                    </a:schemeClr>
                  </a:solidFill>
                  <a:prstDash val="solid"/>
                </a:ln>
                <a:effectLst>
                  <a:innerShdw blurRad="177800">
                    <a:schemeClr val="accent3">
                      <a:lumMod val="50000"/>
                    </a:schemeClr>
                  </a:innerShdw>
                </a:effectLst>
                <a:latin typeface="Arial Black" panose="020B0A04020102020204" pitchFamily="34" charset="0"/>
              </a:rPr>
              <a:t>Conclusion</a:t>
            </a:r>
            <a:br>
              <a:rPr lang="en-US" sz="4400" b="1" dirty="0">
                <a:ln w="12700">
                  <a:solidFill>
                    <a:schemeClr val="accent3">
                      <a:lumMod val="50000"/>
                    </a:schemeClr>
                  </a:solidFill>
                  <a:prstDash val="solid"/>
                </a:ln>
                <a:solidFill>
                  <a:srgbClr val="FF0000"/>
                </a:solidFill>
                <a:effectLst>
                  <a:innerShdw blurRad="177800">
                    <a:schemeClr val="accent3">
                      <a:lumMod val="50000"/>
                    </a:schemeClr>
                  </a:innerShdw>
                </a:effectLst>
              </a:rPr>
            </a:br>
            <a:endParaRPr lang="en-US" dirty="0"/>
          </a:p>
        </p:txBody>
      </p:sp>
      <p:sp>
        <p:nvSpPr>
          <p:cNvPr id="3" name="Content Placeholder 2">
            <a:extLst>
              <a:ext uri="{FF2B5EF4-FFF2-40B4-BE49-F238E27FC236}">
                <a16:creationId xmlns:a16="http://schemas.microsoft.com/office/drawing/2014/main" id="{37A67952-9BAA-D1C1-DE2C-57036DD49FBA}"/>
              </a:ext>
            </a:extLst>
          </p:cNvPr>
          <p:cNvSpPr>
            <a:spLocks noGrp="1"/>
          </p:cNvSpPr>
          <p:nvPr>
            <p:ph idx="1"/>
          </p:nvPr>
        </p:nvSpPr>
        <p:spPr>
          <a:xfrm>
            <a:off x="1677880" y="1853754"/>
            <a:ext cx="9376974" cy="4405003"/>
          </a:xfrm>
        </p:spPr>
        <p:txBody>
          <a:bodyPr>
            <a:normAutofit fontScale="25000" lnSpcReduction="20000"/>
          </a:bodyPr>
          <a:lstStyle/>
          <a:p>
            <a:pPr>
              <a:lnSpc>
                <a:spcPct val="100000"/>
              </a:lnSpc>
              <a:spcBef>
                <a:spcPts val="0"/>
              </a:spcBef>
              <a:defRPr/>
            </a:pPr>
            <a:r>
              <a:rPr kumimoji="0" lang="en-IN" sz="7200" b="0" i="0" u="none" strike="noStrike" kern="1200" cap="none" spc="0" normalizeH="0" baseline="0" noProof="0" dirty="0">
                <a:ln>
                  <a:noFill/>
                </a:ln>
                <a:solidFill>
                  <a:prstClr val="black"/>
                </a:solidFill>
                <a:effectLst/>
                <a:uLnTx/>
                <a:uFillTx/>
                <a:latin typeface="Tw Cen MT" panose="020B0602020104020603" pitchFamily="34" charset="0"/>
                <a:cs typeface="Times New Roman" panose="02020603050405020304" pitchFamily="18" charset="0"/>
              </a:rPr>
              <a:t>In this project I have used a NLP Machine learning algorithm to predict the Rating Prediction. We have analyse the model using the visualization tool using the count plot, distribution plot, heatmap, word cloud.</a:t>
            </a:r>
          </a:p>
          <a:p>
            <a:pPr>
              <a:lnSpc>
                <a:spcPct val="100000"/>
              </a:lnSpc>
              <a:spcBef>
                <a:spcPts val="0"/>
              </a:spcBef>
              <a:defRPr/>
            </a:pPr>
            <a:r>
              <a:rPr kumimoji="0" lang="en-IN" sz="7200" b="0" i="0" u="none" strike="noStrike" kern="1200" cap="none" spc="0" normalizeH="0" baseline="0" noProof="0" dirty="0">
                <a:ln>
                  <a:noFill/>
                </a:ln>
                <a:solidFill>
                  <a:prstClr val="black"/>
                </a:solidFill>
                <a:effectLst/>
                <a:uLnTx/>
                <a:uFillTx/>
                <a:latin typeface="Tw Cen MT" panose="020B0602020104020603" pitchFamily="34" charset="0"/>
                <a:cs typeface="Times New Roman" panose="02020603050405020304" pitchFamily="18" charset="0"/>
              </a:rPr>
              <a:t>Removed the stop words, punctuations, URL, unnecessary words from Reviews. Data cleaning is the most important steps in any machine learning model. We have cleaned the data by removing the outliers using the </a:t>
            </a:r>
            <a:r>
              <a:rPr kumimoji="0" lang="en-IN" sz="7200" b="0" i="0" u="none" strike="noStrike" kern="1200" cap="none" spc="0" normalizeH="0" baseline="0" noProof="0" dirty="0" err="1">
                <a:ln>
                  <a:noFill/>
                </a:ln>
                <a:solidFill>
                  <a:prstClr val="black"/>
                </a:solidFill>
                <a:effectLst/>
                <a:uLnTx/>
                <a:uFillTx/>
                <a:latin typeface="Tw Cen MT" panose="020B0602020104020603" pitchFamily="34" charset="0"/>
                <a:cs typeface="Times New Roman" panose="02020603050405020304" pitchFamily="18" charset="0"/>
              </a:rPr>
              <a:t>zscore</a:t>
            </a:r>
            <a:r>
              <a:rPr kumimoji="0" lang="en-IN" sz="7200" b="0" i="0" u="none" strike="noStrike" kern="1200" cap="none" spc="0" normalizeH="0" baseline="0" noProof="0" dirty="0">
                <a:ln>
                  <a:noFill/>
                </a:ln>
                <a:solidFill>
                  <a:prstClr val="black"/>
                </a:solidFill>
                <a:effectLst/>
                <a:uLnTx/>
                <a:uFillTx/>
                <a:latin typeface="Tw Cen MT" panose="020B0602020104020603" pitchFamily="34" charset="0"/>
                <a:cs typeface="Times New Roman" panose="02020603050405020304" pitchFamily="18" charset="0"/>
              </a:rPr>
              <a:t> method.</a:t>
            </a:r>
          </a:p>
          <a:p>
            <a:pPr>
              <a:lnSpc>
                <a:spcPct val="100000"/>
              </a:lnSpc>
              <a:spcBef>
                <a:spcPts val="0"/>
              </a:spcBef>
              <a:defRPr/>
            </a:pPr>
            <a:r>
              <a:rPr kumimoji="0" lang="en-IN" sz="7200" b="0" i="0" u="none" strike="noStrike" kern="1200" cap="none" spc="0" normalizeH="0" baseline="0" noProof="0" dirty="0">
                <a:ln>
                  <a:noFill/>
                </a:ln>
                <a:solidFill>
                  <a:prstClr val="black"/>
                </a:solidFill>
                <a:effectLst/>
                <a:uLnTx/>
                <a:uFillTx/>
                <a:latin typeface="Tw Cen MT" panose="020B0602020104020603" pitchFamily="34" charset="0"/>
                <a:cs typeface="Times New Roman" panose="02020603050405020304" pitchFamily="18" charset="0"/>
              </a:rPr>
              <a:t>We have converted the text into vector using the TFIDF Vectorizer. Balanced the data using the over sampling technique SMOTE.</a:t>
            </a:r>
          </a:p>
          <a:p>
            <a:pPr>
              <a:lnSpc>
                <a:spcPct val="100000"/>
              </a:lnSpc>
              <a:spcBef>
                <a:spcPts val="0"/>
              </a:spcBef>
              <a:defRPr/>
            </a:pPr>
            <a:r>
              <a:rPr kumimoji="0" lang="en-IN" sz="7200" b="0" i="0" u="none" strike="noStrike" kern="1200" cap="none" spc="0" normalizeH="0" baseline="0" noProof="0" dirty="0">
                <a:ln>
                  <a:noFill/>
                </a:ln>
                <a:solidFill>
                  <a:prstClr val="black"/>
                </a:solidFill>
                <a:effectLst/>
                <a:uLnTx/>
                <a:uFillTx/>
                <a:latin typeface="Tw Cen MT" panose="020B0602020104020603" pitchFamily="34" charset="0"/>
                <a:cs typeface="Times New Roman" panose="02020603050405020304" pitchFamily="18" charset="0"/>
              </a:rPr>
              <a:t>We have </a:t>
            </a:r>
            <a:r>
              <a:rPr kumimoji="0" lang="en-IN" sz="7200" b="0" i="0" u="none" strike="noStrike" kern="1200" cap="none" spc="0" normalizeH="0" baseline="0" noProof="0" dirty="0" err="1">
                <a:ln>
                  <a:noFill/>
                </a:ln>
                <a:solidFill>
                  <a:prstClr val="black"/>
                </a:solidFill>
                <a:effectLst/>
                <a:uLnTx/>
                <a:uFillTx/>
                <a:latin typeface="Tw Cen MT" panose="020B0602020104020603" pitchFamily="34" charset="0"/>
                <a:cs typeface="Times New Roman" panose="02020603050405020304" pitchFamily="18" charset="0"/>
              </a:rPr>
              <a:t>splitted</a:t>
            </a:r>
            <a:r>
              <a:rPr kumimoji="0" lang="en-IN" sz="7200" b="0" i="0" u="none" strike="noStrike" kern="1200" cap="none" spc="0" normalizeH="0" baseline="0" noProof="0" dirty="0">
                <a:ln>
                  <a:noFill/>
                </a:ln>
                <a:solidFill>
                  <a:prstClr val="black"/>
                </a:solidFill>
                <a:effectLst/>
                <a:uLnTx/>
                <a:uFillTx/>
                <a:latin typeface="Tw Cen MT" panose="020B0602020104020603" pitchFamily="34" charset="0"/>
                <a:cs typeface="Times New Roman" panose="02020603050405020304" pitchFamily="18" charset="0"/>
              </a:rPr>
              <a:t> the data into feature(x) and target(y) variable. Then we have trained and test the data by giving the 70% of data for training and 30% of data for testing. We have used various machine learning model and compare other model. Choose the best model which performed well and gives a good accuracy. We have done the cross validation score for all our models. In this project Random Forest Classifier gives a good accuracy and it performed well.</a:t>
            </a:r>
          </a:p>
          <a:p>
            <a:pPr>
              <a:lnSpc>
                <a:spcPct val="100000"/>
              </a:lnSpc>
              <a:spcBef>
                <a:spcPts val="0"/>
              </a:spcBef>
              <a:defRPr/>
            </a:pPr>
            <a:r>
              <a:rPr kumimoji="0" lang="en-IN" sz="7200" b="0" i="0" u="none" strike="noStrike" kern="1200" cap="none" spc="0" normalizeH="0" baseline="0" noProof="0" dirty="0">
                <a:ln>
                  <a:noFill/>
                </a:ln>
                <a:solidFill>
                  <a:prstClr val="black"/>
                </a:solidFill>
                <a:effectLst/>
                <a:uLnTx/>
                <a:uFillTx/>
                <a:latin typeface="Tw Cen MT" panose="020B0602020104020603" pitchFamily="34" charset="0"/>
                <a:cs typeface="Times New Roman" panose="02020603050405020304" pitchFamily="18" charset="0"/>
              </a:rPr>
              <a:t>Then we have done the hyper parameter tuning to check if we can increase our accuracy further.</a:t>
            </a:r>
          </a:p>
          <a:p>
            <a:pPr>
              <a:lnSpc>
                <a:spcPct val="100000"/>
              </a:lnSpc>
              <a:spcBef>
                <a:spcPts val="0"/>
              </a:spcBef>
              <a:defRPr/>
            </a:pPr>
            <a:r>
              <a:rPr kumimoji="0" lang="en-IN" sz="7200" b="0" i="0" u="none" strike="noStrike" kern="1200" cap="none" spc="0" normalizeH="0" baseline="0" noProof="0" dirty="0">
                <a:ln>
                  <a:noFill/>
                </a:ln>
                <a:solidFill>
                  <a:prstClr val="black"/>
                </a:solidFill>
                <a:effectLst/>
                <a:uLnTx/>
                <a:uFillTx/>
                <a:latin typeface="Tw Cen MT" panose="020B0602020104020603" pitchFamily="34" charset="0"/>
                <a:cs typeface="Times New Roman" panose="02020603050405020304" pitchFamily="18" charset="0"/>
              </a:rPr>
              <a:t>Finally we have saved the model using the pickle and predicted the ratings. The predicted and actual value almost gives the same output. Our model has performed well.</a:t>
            </a:r>
          </a:p>
          <a:p>
            <a:pPr>
              <a:lnSpc>
                <a:spcPct val="100000"/>
              </a:lnSpc>
              <a:spcBef>
                <a:spcPts val="0"/>
              </a:spcBef>
              <a:defRPr/>
            </a:pPr>
            <a:r>
              <a:rPr kumimoji="0" lang="en-IN" sz="7200" b="0" i="0" u="none" strike="noStrike" kern="1200" cap="none" spc="0" normalizeH="0" baseline="0" noProof="0" dirty="0">
                <a:ln>
                  <a:noFill/>
                </a:ln>
                <a:solidFill>
                  <a:prstClr val="black"/>
                </a:solidFill>
                <a:effectLst/>
                <a:uLnTx/>
                <a:uFillTx/>
                <a:latin typeface="Tw Cen MT" panose="020B0602020104020603" pitchFamily="34" charset="0"/>
                <a:cs typeface="Times New Roman" panose="02020603050405020304" pitchFamily="18" charset="0"/>
              </a:rPr>
              <a:t>With this prediction it helps the customer to choose the product wisely and also help to grow the business to understand the customers likes and dislike. What customer needs from Product. Based on that business can focus on those area to give a better customer service.</a:t>
            </a:r>
          </a:p>
          <a:p>
            <a:endParaRPr lang="en-US" dirty="0"/>
          </a:p>
        </p:txBody>
      </p:sp>
    </p:spTree>
    <p:extLst>
      <p:ext uri="{BB962C8B-B14F-4D97-AF65-F5344CB8AC3E}">
        <p14:creationId xmlns:p14="http://schemas.microsoft.com/office/powerpoint/2010/main" val="3334008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5782B5-4198-4562-B5F7-F89AD4FF55D3}"/>
              </a:ext>
            </a:extLst>
          </p:cNvPr>
          <p:cNvPicPr>
            <a:picLocks noChangeAspect="1"/>
          </p:cNvPicPr>
          <p:nvPr/>
        </p:nvPicPr>
        <p:blipFill rotWithShape="1">
          <a:blip r:embed="rId2">
            <a:extLst>
              <a:ext uri="{28A0092B-C50C-407E-A947-70E740481C1C}">
                <a14:useLocalDpi xmlns:a14="http://schemas.microsoft.com/office/drawing/2010/main" val="0"/>
              </a:ext>
            </a:extLst>
          </a:blip>
          <a:srcRect r="-194" b="7301"/>
          <a:stretch/>
        </p:blipFill>
        <p:spPr>
          <a:xfrm>
            <a:off x="0" y="0"/>
            <a:ext cx="12192000" cy="6858000"/>
          </a:xfrm>
          <a:prstGeom prst="rect">
            <a:avLst/>
          </a:prstGeom>
        </p:spPr>
      </p:pic>
    </p:spTree>
    <p:extLst>
      <p:ext uri="{BB962C8B-B14F-4D97-AF65-F5344CB8AC3E}">
        <p14:creationId xmlns:p14="http://schemas.microsoft.com/office/powerpoint/2010/main" val="19067368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e the source image">
            <a:extLst>
              <a:ext uri="{FF2B5EF4-FFF2-40B4-BE49-F238E27FC236}">
                <a16:creationId xmlns:a16="http://schemas.microsoft.com/office/drawing/2014/main" id="{E5F7A85F-C367-D371-BE58-236C616A4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5785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E6F0C-02B8-9DE5-6396-E21643491B45}"/>
              </a:ext>
            </a:extLst>
          </p:cNvPr>
          <p:cNvSpPr>
            <a:spLocks noGrp="1"/>
          </p:cNvSpPr>
          <p:nvPr>
            <p:ph type="title"/>
          </p:nvPr>
        </p:nvSpPr>
        <p:spPr/>
        <p:txBody>
          <a:bodyPr>
            <a:normAutofit/>
          </a:bodyPr>
          <a:lstStyle/>
          <a:p>
            <a:r>
              <a:rPr lang="en-US" sz="4000" b="1" dirty="0">
                <a:latin typeface="Arial Black" panose="020B0A04020102020204" pitchFamily="34" charset="0"/>
              </a:rPr>
              <a:t>Abstract :- </a:t>
            </a:r>
          </a:p>
        </p:txBody>
      </p:sp>
      <p:sp>
        <p:nvSpPr>
          <p:cNvPr id="3" name="Content Placeholder 2">
            <a:extLst>
              <a:ext uri="{FF2B5EF4-FFF2-40B4-BE49-F238E27FC236}">
                <a16:creationId xmlns:a16="http://schemas.microsoft.com/office/drawing/2014/main" id="{628FE93D-A55F-5721-8578-BFE6129AD7CE}"/>
              </a:ext>
            </a:extLst>
          </p:cNvPr>
          <p:cNvSpPr>
            <a:spLocks noGrp="1"/>
          </p:cNvSpPr>
          <p:nvPr>
            <p:ph idx="1"/>
          </p:nvPr>
        </p:nvSpPr>
        <p:spPr/>
        <p:txBody>
          <a:bodyPr>
            <a:normAutofit fontScale="77500" lnSpcReduction="20000"/>
          </a:bodyPr>
          <a:lstStyle/>
          <a:p>
            <a:r>
              <a:rPr lang="en-US" sz="2100" dirty="0">
                <a:latin typeface="Tw Cen MT" panose="020B0602020104020603" pitchFamily="34" charset="0"/>
              </a:rPr>
              <a:t>The purpose of this analysis is to make up a prediction model where we will be able to predict whether a recommendation is positive or negative. In this analysis, we will not focus on the Score, but only the positive/negative sentiment of the recommendation.</a:t>
            </a:r>
          </a:p>
          <a:p>
            <a:r>
              <a:rPr lang="en-US" sz="2100" dirty="0">
                <a:latin typeface="Tw Cen MT" panose="020B0602020104020603" pitchFamily="34" charset="0"/>
              </a:rPr>
              <a:t>Sentiment analysis of product reviews, an application problem, has recently become very popular in text mining and computational linguistics research. Here, we want to study the correlation between the Amazon product reviews and the rating of the products given by the customers.</a:t>
            </a:r>
          </a:p>
          <a:p>
            <a:r>
              <a:rPr lang="en-US" sz="2100" dirty="0">
                <a:latin typeface="Tw Cen MT" panose="020B0602020104020603" pitchFamily="34" charset="0"/>
              </a:rPr>
              <a:t> </a:t>
            </a:r>
            <a:r>
              <a:rPr lang="en-IN" sz="2100" dirty="0">
                <a:latin typeface="Tw Cen MT" panose="020B0602020104020603" pitchFamily="34" charset="0"/>
              </a:rPr>
              <a:t>As online marketplaces have been popular during the past decades, the online sellers and merchants ask their purchasers to share their opinions about the products they have bought. As a result, millions of reviews are being generated daily which makes it difficult for a potential consumer to make a good decision on whether to buy the product. Analysing this enormous amount of opinions is also hard and time consuming for product manufacturers. This thesis considers the problem of classifying reviews by their overall semantic (positive or negative).</a:t>
            </a:r>
            <a:endParaRPr lang="en-US" sz="2100" dirty="0">
              <a:latin typeface="Tw Cen MT" panose="020B0602020104020603" pitchFamily="34" charset="0"/>
            </a:endParaRPr>
          </a:p>
          <a:p>
            <a:endParaRPr lang="en-US" dirty="0"/>
          </a:p>
        </p:txBody>
      </p:sp>
    </p:spTree>
    <p:extLst>
      <p:ext uri="{BB962C8B-B14F-4D97-AF65-F5344CB8AC3E}">
        <p14:creationId xmlns:p14="http://schemas.microsoft.com/office/powerpoint/2010/main" val="40223412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DE29-0730-9802-C11A-3A37A5AD6A84}"/>
              </a:ext>
            </a:extLst>
          </p:cNvPr>
          <p:cNvSpPr>
            <a:spLocks noGrp="1"/>
          </p:cNvSpPr>
          <p:nvPr>
            <p:ph type="title"/>
          </p:nvPr>
        </p:nvSpPr>
        <p:spPr>
          <a:xfrm>
            <a:off x="1500326" y="804519"/>
            <a:ext cx="9554528" cy="1049235"/>
          </a:xfrm>
        </p:spPr>
        <p:txBody>
          <a:bodyPr>
            <a:normAutofit fontScale="90000"/>
          </a:bodyPr>
          <a:lstStyle/>
          <a:p>
            <a:r>
              <a:rPr lang="en-US" sz="4400" spc="50" dirty="0">
                <a:ln w="9525" cmpd="sng">
                  <a:solidFill>
                    <a:schemeClr val="accent1"/>
                  </a:solidFill>
                  <a:prstDash val="solid"/>
                </a:ln>
                <a:effectLst>
                  <a:glow rad="38100">
                    <a:schemeClr val="accent1">
                      <a:alpha val="40000"/>
                    </a:schemeClr>
                  </a:glow>
                </a:effectLst>
                <a:latin typeface="Arial Black" panose="020B0A04020102020204" pitchFamily="34" charset="0"/>
              </a:rPr>
              <a:t>Problem Statement</a:t>
            </a:r>
            <a:b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br>
            <a:endParaRPr lang="en-US" dirty="0"/>
          </a:p>
        </p:txBody>
      </p:sp>
      <p:sp>
        <p:nvSpPr>
          <p:cNvPr id="3" name="Content Placeholder 2">
            <a:extLst>
              <a:ext uri="{FF2B5EF4-FFF2-40B4-BE49-F238E27FC236}">
                <a16:creationId xmlns:a16="http://schemas.microsoft.com/office/drawing/2014/main" id="{A59882CA-00FE-651C-A21F-9572543C47EA}"/>
              </a:ext>
            </a:extLst>
          </p:cNvPr>
          <p:cNvSpPr>
            <a:spLocks noGrp="1"/>
          </p:cNvSpPr>
          <p:nvPr>
            <p:ph idx="1"/>
          </p:nvPr>
        </p:nvSpPr>
        <p:spPr>
          <a:xfrm>
            <a:off x="1376152" y="1825625"/>
            <a:ext cx="7856625" cy="4317723"/>
          </a:xfrm>
        </p:spPr>
        <p:txBody>
          <a:bodyPr>
            <a:normAutofit/>
          </a:bodyPr>
          <a:lstStyle/>
          <a:p>
            <a:pPr marL="0" indent="0">
              <a:buNone/>
            </a:pPr>
            <a:r>
              <a:rPr lang="en-IN" sz="2400" b="0" i="0" u="none" strike="noStrike" baseline="0" dirty="0">
                <a:latin typeface="Tw Cen MT" panose="020B0602020104020603" pitchFamily="34"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US" sz="2400" dirty="0">
              <a:latin typeface="Tw Cen MT" panose="020B0602020104020603" pitchFamily="34" charset="0"/>
            </a:endParaRPr>
          </a:p>
        </p:txBody>
      </p:sp>
      <p:sp>
        <p:nvSpPr>
          <p:cNvPr id="4" name="Star: 5 Points 3">
            <a:extLst>
              <a:ext uri="{FF2B5EF4-FFF2-40B4-BE49-F238E27FC236}">
                <a16:creationId xmlns:a16="http://schemas.microsoft.com/office/drawing/2014/main" id="{A355AC36-F618-8215-385D-191567BA268D}"/>
              </a:ext>
            </a:extLst>
          </p:cNvPr>
          <p:cNvSpPr/>
          <p:nvPr/>
        </p:nvSpPr>
        <p:spPr>
          <a:xfrm>
            <a:off x="9341957" y="3084151"/>
            <a:ext cx="801858" cy="914400"/>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tar: 5 Points 4">
            <a:extLst>
              <a:ext uri="{FF2B5EF4-FFF2-40B4-BE49-F238E27FC236}">
                <a16:creationId xmlns:a16="http://schemas.microsoft.com/office/drawing/2014/main" id="{25EABB8D-9B5C-32A0-9F42-863EBEDFF1AC}"/>
              </a:ext>
            </a:extLst>
          </p:cNvPr>
          <p:cNvSpPr/>
          <p:nvPr/>
        </p:nvSpPr>
        <p:spPr>
          <a:xfrm>
            <a:off x="9916336" y="1997688"/>
            <a:ext cx="801858" cy="914400"/>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20D3AD21-4784-7D1E-6AAB-80B5E6ADCDAC}"/>
              </a:ext>
            </a:extLst>
          </p:cNvPr>
          <p:cNvSpPr/>
          <p:nvPr/>
        </p:nvSpPr>
        <p:spPr>
          <a:xfrm>
            <a:off x="10718194" y="3070086"/>
            <a:ext cx="801858" cy="914400"/>
          </a:xfrm>
          <a:prstGeom prst="star5">
            <a:avLst>
              <a:gd name="adj" fmla="val 17342"/>
              <a:gd name="hf" fmla="val 105146"/>
              <a:gd name="vf" fmla="val 11055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467308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3EE8B-E6C3-1CD6-008A-7973DCC7411B}"/>
              </a:ext>
            </a:extLst>
          </p:cNvPr>
          <p:cNvSpPr>
            <a:spLocks noGrp="1"/>
          </p:cNvSpPr>
          <p:nvPr>
            <p:ph type="title"/>
          </p:nvPr>
        </p:nvSpPr>
        <p:spPr/>
        <p:txBody>
          <a:bodyPr>
            <a:noAutofit/>
          </a:bodyPr>
          <a:lstStyle/>
          <a:p>
            <a:r>
              <a:rPr lang="en-US" sz="4000" b="1" cap="none" spc="50" dirty="0">
                <a:ln w="0"/>
                <a:effectLst>
                  <a:glow rad="101600">
                    <a:schemeClr val="accent3">
                      <a:satMod val="175000"/>
                      <a:alpha val="40000"/>
                    </a:schemeClr>
                  </a:glow>
                  <a:innerShdw blurRad="63500" dist="50800" dir="13500000">
                    <a:srgbClr val="000000">
                      <a:alpha val="50000"/>
                    </a:srgbClr>
                  </a:innerShdw>
                </a:effectLst>
                <a:latin typeface="Arial Black" panose="020B0A04020102020204" pitchFamily="34" charset="0"/>
              </a:rPr>
              <a:t>Problem Understanding</a:t>
            </a:r>
            <a:br>
              <a:rPr lang="en-US" sz="4000" b="1" cap="none" spc="50" dirty="0">
                <a:ln w="0"/>
                <a:effectLst>
                  <a:glow rad="101600">
                    <a:schemeClr val="accent3">
                      <a:satMod val="175000"/>
                      <a:alpha val="40000"/>
                    </a:schemeClr>
                  </a:glow>
                  <a:innerShdw blurRad="63500" dist="50800" dir="13500000">
                    <a:srgbClr val="000000">
                      <a:alpha val="50000"/>
                    </a:srgbClr>
                  </a:innerShdw>
                </a:effectLst>
                <a:latin typeface="Arial Black" panose="020B0A04020102020204" pitchFamily="34" charset="0"/>
              </a:rPr>
            </a:br>
            <a:endParaRPr lang="en-US" sz="40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9608F69-A9F3-FAB4-BB77-378C4A67590F}"/>
              </a:ext>
            </a:extLst>
          </p:cNvPr>
          <p:cNvSpPr>
            <a:spLocks noGrp="1"/>
          </p:cNvSpPr>
          <p:nvPr>
            <p:ph idx="1"/>
          </p:nvPr>
        </p:nvSpPr>
        <p:spPr>
          <a:xfrm>
            <a:off x="1642369" y="1825625"/>
            <a:ext cx="6134469" cy="4351338"/>
          </a:xfrm>
        </p:spPr>
        <p:txBody>
          <a:bodyPr>
            <a:normAutofit fontScale="85000" lnSpcReduction="20000"/>
          </a:bodyPr>
          <a:lstStyle/>
          <a:p>
            <a:pPr marL="0" indent="0">
              <a:buNone/>
            </a:pPr>
            <a:r>
              <a:rPr lang="en-IN" sz="2600" b="0" i="0" dirty="0">
                <a:effectLst/>
                <a:latin typeface="Tw Cen MT" panose="020B0602020104020603" pitchFamily="34" charset="0"/>
              </a:rPr>
              <a:t>The user feedback information based Collaborative Filtering algorithm is often used to discover the hidden preferences of users and potential features of items in Recommender System for the past few years. Nevertheless, the potential relationship between different users is often ignored in the current Collaborative Filtering algorithm which contained in the user feedback information. The study indicates that user reviews and ratings will directly affect the sales of the product. Customer before buying check the reviews of that product and decide whether to buy it or not.</a:t>
            </a:r>
            <a:endParaRPr lang="en-IN" sz="2600" dirty="0">
              <a:latin typeface="Tw Cen MT" panose="020B0602020104020603" pitchFamily="34" charset="0"/>
              <a:cs typeface="Times New Roman" panose="02020603050405020304" pitchFamily="18" charset="0"/>
            </a:endParaRPr>
          </a:p>
          <a:p>
            <a:pPr marL="0" indent="0">
              <a:buNone/>
            </a:pPr>
            <a:endParaRPr lang="en-US" dirty="0"/>
          </a:p>
        </p:txBody>
      </p:sp>
      <p:pic>
        <p:nvPicPr>
          <p:cNvPr id="4" name="Picture 2" descr="See the source image">
            <a:extLst>
              <a:ext uri="{FF2B5EF4-FFF2-40B4-BE49-F238E27FC236}">
                <a16:creationId xmlns:a16="http://schemas.microsoft.com/office/drawing/2014/main" id="{468C134D-254A-7F32-E0C3-30B4CFA00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6839" y="2050743"/>
            <a:ext cx="3622090" cy="3293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9417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E7E5-BA5A-3826-71C9-66479329E828}"/>
              </a:ext>
            </a:extLst>
          </p:cNvPr>
          <p:cNvSpPr>
            <a:spLocks noGrp="1"/>
          </p:cNvSpPr>
          <p:nvPr>
            <p:ph type="title"/>
          </p:nvPr>
        </p:nvSpPr>
        <p:spPr/>
        <p:txBody>
          <a:bodyPr>
            <a:noAutofit/>
          </a:bodyPr>
          <a:lstStyle/>
          <a:p>
            <a:r>
              <a:rPr lang="en-US" b="1" dirty="0">
                <a:latin typeface="Arial Black" panose="020B0A04020102020204" pitchFamily="34" charset="0"/>
              </a:rPr>
              <a:t>Introduction:-  Business Problem</a:t>
            </a:r>
          </a:p>
        </p:txBody>
      </p:sp>
      <p:sp>
        <p:nvSpPr>
          <p:cNvPr id="3" name="Content Placeholder 2">
            <a:extLst>
              <a:ext uri="{FF2B5EF4-FFF2-40B4-BE49-F238E27FC236}">
                <a16:creationId xmlns:a16="http://schemas.microsoft.com/office/drawing/2014/main" id="{DFBA9A44-9549-C81B-77F3-B1C3A75F8102}"/>
              </a:ext>
            </a:extLst>
          </p:cNvPr>
          <p:cNvSpPr>
            <a:spLocks noGrp="1"/>
          </p:cNvSpPr>
          <p:nvPr>
            <p:ph idx="1"/>
          </p:nvPr>
        </p:nvSpPr>
        <p:spPr/>
        <p:txBody>
          <a:bodyPr/>
          <a:lstStyle/>
          <a:p>
            <a:r>
              <a:rPr lang="en-US" dirty="0">
                <a:latin typeface="Tw Cen MT" panose="020B0602020104020603" pitchFamily="34"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 </a:t>
            </a:r>
            <a:endParaRPr lang="en-US" dirty="0"/>
          </a:p>
        </p:txBody>
      </p:sp>
    </p:spTree>
    <p:extLst>
      <p:ext uri="{BB962C8B-B14F-4D97-AF65-F5344CB8AC3E}">
        <p14:creationId xmlns:p14="http://schemas.microsoft.com/office/powerpoint/2010/main" val="4268089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0AA0-BECB-C752-1623-4203AE692C8C}"/>
              </a:ext>
            </a:extLst>
          </p:cNvPr>
          <p:cNvSpPr>
            <a:spLocks noGrp="1"/>
          </p:cNvSpPr>
          <p:nvPr>
            <p:ph type="title"/>
          </p:nvPr>
        </p:nvSpPr>
        <p:spPr/>
        <p:txBody>
          <a:bodyPr>
            <a:normAutofit fontScale="90000"/>
          </a:bodyPr>
          <a:lstStyle/>
          <a:p>
            <a:r>
              <a:rPr lang="en-US" sz="4400" b="1" cap="none" spc="0" dirty="0">
                <a:ln w="13462">
                  <a:solidFill>
                    <a:schemeClr val="bg1"/>
                  </a:solidFill>
                  <a:prstDash val="solid"/>
                </a:ln>
                <a:effectLst>
                  <a:outerShdw dist="38100" dir="2700000" algn="bl" rotWithShape="0">
                    <a:schemeClr val="accent5"/>
                  </a:outerShdw>
                </a:effectLst>
                <a:latin typeface="Arial Black" panose="020B0A04020102020204" pitchFamily="34" charset="0"/>
              </a:rPr>
              <a:t>Importance of Rating Prediction</a:t>
            </a:r>
            <a:br>
              <a:rPr lang="en-US" sz="4400" b="1" cap="none" spc="0" dirty="0">
                <a:ln w="13462">
                  <a:solidFill>
                    <a:schemeClr val="bg1"/>
                  </a:solidFill>
                  <a:prstDash val="solid"/>
                </a:ln>
                <a:effectLst>
                  <a:outerShdw dist="38100" dir="2700000" algn="bl" rotWithShape="0">
                    <a:schemeClr val="accent5"/>
                  </a:outerShdw>
                </a:effectLst>
                <a:latin typeface="Arial Black" panose="020B0A04020102020204" pitchFamily="34" charset="0"/>
              </a:rPr>
            </a:b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2B2B50B-3F59-C11F-CD5E-C9552B7CB8B6}"/>
              </a:ext>
            </a:extLst>
          </p:cNvPr>
          <p:cNvSpPr>
            <a:spLocks noGrp="1"/>
          </p:cNvSpPr>
          <p:nvPr>
            <p:ph idx="1"/>
          </p:nvPr>
        </p:nvSpPr>
        <p:spPr>
          <a:xfrm>
            <a:off x="1305016" y="1825625"/>
            <a:ext cx="10048783" cy="4166802"/>
          </a:xfrm>
        </p:spPr>
        <p:txBody>
          <a:bodyPr>
            <a:normAutofit/>
          </a:bodyPr>
          <a:lstStyle/>
          <a:p>
            <a:r>
              <a:rPr lang="en-IN" sz="2400" b="0" i="0" dirty="0">
                <a:effectLst/>
                <a:latin typeface="Tw Cen MT" panose="020B0602020104020603" pitchFamily="34" charset="0"/>
                <a:cs typeface="Times New Roman" panose="02020603050405020304" pitchFamily="18" charset="0"/>
              </a:rPr>
              <a:t>Rating prediction is an important technology in the</a:t>
            </a:r>
            <a:r>
              <a:rPr lang="en-IN" sz="2400" b="1" i="0" dirty="0">
                <a:effectLst/>
                <a:latin typeface="Tw Cen MT" panose="020B0602020104020603" pitchFamily="34" charset="0"/>
                <a:cs typeface="Times New Roman" panose="02020603050405020304" pitchFamily="18" charset="0"/>
              </a:rPr>
              <a:t> personalized recommendation field</a:t>
            </a:r>
            <a:r>
              <a:rPr lang="en-IN" sz="2400" b="0" i="0" dirty="0">
                <a:effectLst/>
                <a:latin typeface="Tw Cen MT" panose="020B0602020104020603" pitchFamily="34" charset="0"/>
                <a:cs typeface="Times New Roman" panose="02020603050405020304" pitchFamily="18" charset="0"/>
              </a:rPr>
              <a:t>. Prediction results are influenced by many factors, such as time, and their accuracy directly affects the quality of the recommendation.</a:t>
            </a:r>
            <a:endParaRPr lang="en-IN" sz="2400" dirty="0">
              <a:latin typeface="Tw Cen MT" panose="020B0602020104020603" pitchFamily="34" charset="0"/>
              <a:cs typeface="Times New Roman" panose="02020603050405020304" pitchFamily="18" charset="0"/>
            </a:endParaRPr>
          </a:p>
          <a:p>
            <a:r>
              <a:rPr lang="en-IN" sz="2400" b="0" i="0" dirty="0">
                <a:effectLst/>
                <a:latin typeface="Tw Cen MT" panose="020B0602020104020603" pitchFamily="34" charset="0"/>
                <a:cs typeface="Times New Roman" panose="02020603050405020304" pitchFamily="18" charset="0"/>
              </a:rPr>
              <a:t>In order to predict review rating considering the features embedded in the reviews. Sentiment of review considered one of the most valuable features that could be utilized to properly solve the task at hand better. Doing so would lead to more reliable ratings prediction and assist users to make the right options.</a:t>
            </a:r>
            <a:endParaRPr lang="en-IN" sz="2400" dirty="0">
              <a:latin typeface="Tw Cen MT" panose="020B0602020104020603"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183539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ED02-283C-00A4-93B6-9F043D6207AD}"/>
              </a:ext>
            </a:extLst>
          </p:cNvPr>
          <p:cNvSpPr>
            <a:spLocks noGrp="1"/>
          </p:cNvSpPr>
          <p:nvPr>
            <p:ph type="title"/>
          </p:nvPr>
        </p:nvSpPr>
        <p:spPr/>
        <p:txBody>
          <a:bodyPr>
            <a:normAutofit/>
          </a:bodyPr>
          <a:lstStyle/>
          <a:p>
            <a:r>
              <a:rPr lang="en-IN" sz="4000" dirty="0">
                <a:ln w="0"/>
                <a:effectLst>
                  <a:reflection blurRad="6350" stA="53000" endA="300" endPos="35500" dir="5400000" sy="-90000" algn="bl" rotWithShape="0"/>
                </a:effectLst>
                <a:latin typeface="Arial Black" panose="020B0A04020102020204" pitchFamily="34" charset="0"/>
              </a:rPr>
              <a:t>What is RATING PREDICTION?</a:t>
            </a:r>
            <a:endParaRPr lang="en-US" sz="40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03D4739-8898-5672-F0AF-34C85AAE29E0}"/>
              </a:ext>
            </a:extLst>
          </p:cNvPr>
          <p:cNvSpPr>
            <a:spLocks noGrp="1"/>
          </p:cNvSpPr>
          <p:nvPr>
            <p:ph idx="1"/>
          </p:nvPr>
        </p:nvSpPr>
        <p:spPr/>
        <p:txBody>
          <a:bodyPr/>
          <a:lstStyle/>
          <a:p>
            <a:pPr marL="0" indent="0">
              <a:buNone/>
            </a:pPr>
            <a:r>
              <a:rPr lang="en-US" b="0" i="0" dirty="0">
                <a:solidFill>
                  <a:srgbClr val="202124"/>
                </a:solidFill>
                <a:effectLst/>
                <a:latin typeface="Tw Cen MT" panose="020B0602020104020603" pitchFamily="34" charset="0"/>
              </a:rPr>
              <a:t>Rating prediction is a </a:t>
            </a:r>
            <a:r>
              <a:rPr lang="en-US" b="1" i="0" dirty="0">
                <a:solidFill>
                  <a:srgbClr val="202124"/>
                </a:solidFill>
                <a:effectLst/>
                <a:latin typeface="Tw Cen MT" panose="020B0602020104020603" pitchFamily="34" charset="0"/>
              </a:rPr>
              <a:t>well-known recommendation task aiming to predict a user's rating for those items which were not rated yet by her</a:t>
            </a:r>
            <a:r>
              <a:rPr lang="en-US" b="0" i="0" dirty="0">
                <a:solidFill>
                  <a:srgbClr val="202124"/>
                </a:solidFill>
                <a:effectLst/>
                <a:latin typeface="Tw Cen MT" panose="020B0602020104020603" pitchFamily="34" charset="0"/>
              </a:rPr>
              <a:t>. Predictions are computed from users' explicit feedback, i.e. their ratings provided on some items in the past.</a:t>
            </a:r>
          </a:p>
          <a:p>
            <a:pPr marL="0" indent="0">
              <a:buNone/>
            </a:pPr>
            <a:endParaRPr lang="en-US" dirty="0"/>
          </a:p>
        </p:txBody>
      </p:sp>
      <p:pic>
        <p:nvPicPr>
          <p:cNvPr id="4" name="Picture 3">
            <a:extLst>
              <a:ext uri="{FF2B5EF4-FFF2-40B4-BE49-F238E27FC236}">
                <a16:creationId xmlns:a16="http://schemas.microsoft.com/office/drawing/2014/main" id="{65EDBB33-63B0-435B-823B-351DEDA27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631" y="3429000"/>
            <a:ext cx="6386381" cy="1968623"/>
          </a:xfrm>
          <a:prstGeom prst="rect">
            <a:avLst/>
          </a:prstGeom>
        </p:spPr>
      </p:pic>
    </p:spTree>
    <p:extLst>
      <p:ext uri="{BB962C8B-B14F-4D97-AF65-F5344CB8AC3E}">
        <p14:creationId xmlns:p14="http://schemas.microsoft.com/office/powerpoint/2010/main" val="130279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8C3E-0D6F-E6D7-516D-FE54AFF99ADA}"/>
              </a:ext>
            </a:extLst>
          </p:cNvPr>
          <p:cNvSpPr>
            <a:spLocks noGrp="1"/>
          </p:cNvSpPr>
          <p:nvPr>
            <p:ph type="title"/>
          </p:nvPr>
        </p:nvSpPr>
        <p:spPr/>
        <p:txBody>
          <a:bodyPr>
            <a:normAutofit fontScale="90000"/>
          </a:bodyPr>
          <a:lstStyle/>
          <a:p>
            <a:r>
              <a:rPr lang="en-US" sz="4400" b="1" cap="none" spc="0" dirty="0">
                <a:ln w="9525">
                  <a:solidFill>
                    <a:schemeClr val="bg1"/>
                  </a:solidFill>
                  <a:prstDash val="solid"/>
                </a:ln>
                <a:effectLst>
                  <a:outerShdw blurRad="12700" dist="38100" dir="2700000" algn="tl" rotWithShape="0">
                    <a:schemeClr val="accent5">
                      <a:lumMod val="60000"/>
                      <a:lumOff val="40000"/>
                    </a:schemeClr>
                  </a:outerShdw>
                </a:effectLst>
                <a:latin typeface="Arial Black" panose="020B0A04020102020204" pitchFamily="34" charset="0"/>
              </a:rPr>
              <a:t>Model Building Flow Chart</a:t>
            </a:r>
            <a:br>
              <a:rPr lang="en-US" sz="4400" b="1" cap="none" spc="0" dirty="0">
                <a:ln w="9525">
                  <a:solidFill>
                    <a:schemeClr val="bg1"/>
                  </a:solidFill>
                  <a:prstDash val="solid"/>
                </a:ln>
                <a:effectLst>
                  <a:outerShdw blurRad="12700" dist="38100" dir="2700000" algn="tl" rotWithShape="0">
                    <a:schemeClr val="accent5">
                      <a:lumMod val="60000"/>
                      <a:lumOff val="40000"/>
                    </a:schemeClr>
                  </a:outerShdw>
                </a:effectLst>
              </a:rPr>
            </a:br>
            <a:endParaRPr lang="en-US" dirty="0"/>
          </a:p>
        </p:txBody>
      </p:sp>
      <p:pic>
        <p:nvPicPr>
          <p:cNvPr id="4" name="Content Placeholder 3">
            <a:extLst>
              <a:ext uri="{FF2B5EF4-FFF2-40B4-BE49-F238E27FC236}">
                <a16:creationId xmlns:a16="http://schemas.microsoft.com/office/drawing/2014/main" id="{18B3DF30-940F-949F-4B71-03B98963C708}"/>
              </a:ext>
            </a:extLst>
          </p:cNvPr>
          <p:cNvPicPr>
            <a:picLocks noGrp="1" noChangeAspect="1"/>
          </p:cNvPicPr>
          <p:nvPr>
            <p:ph idx="1"/>
          </p:nvPr>
        </p:nvPicPr>
        <p:blipFill>
          <a:blip r:embed="rId2"/>
          <a:stretch>
            <a:fillRect/>
          </a:stretch>
        </p:blipFill>
        <p:spPr>
          <a:xfrm>
            <a:off x="1451579" y="2029619"/>
            <a:ext cx="9672141" cy="4087096"/>
          </a:xfrm>
          <a:prstGeom prst="rect">
            <a:avLst/>
          </a:prstGeom>
          <a:blipFill>
            <a:blip r:embed="rId3"/>
            <a:tile tx="0" ty="0" sx="100000" sy="100000" flip="none" algn="tl"/>
          </a:blipFill>
        </p:spPr>
      </p:pic>
    </p:spTree>
    <p:extLst>
      <p:ext uri="{BB962C8B-B14F-4D97-AF65-F5344CB8AC3E}">
        <p14:creationId xmlns:p14="http://schemas.microsoft.com/office/powerpoint/2010/main" val="31226337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10" advClick="0" advTm="5000">
        <p159:morph option="byObject"/>
      </p:transition>
    </mc:Choice>
    <mc:Fallback>
      <p:transition advClick="0" advTm="5000">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527</TotalTime>
  <Words>1309</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Gill Sans MT</vt:lpstr>
      <vt:lpstr>Tw Cen MT</vt:lpstr>
      <vt:lpstr>Gallery</vt:lpstr>
      <vt:lpstr>PowerPoint Presentation</vt:lpstr>
      <vt:lpstr>PowerPoint Presentation</vt:lpstr>
      <vt:lpstr>Abstract :- </vt:lpstr>
      <vt:lpstr>Problem Statement </vt:lpstr>
      <vt:lpstr>Problem Understanding </vt:lpstr>
      <vt:lpstr>Introduction:-  Business Problem</vt:lpstr>
      <vt:lpstr>Importance of Rating Prediction </vt:lpstr>
      <vt:lpstr>What is RATING PREDICTION?</vt:lpstr>
      <vt:lpstr>Model Building Flow Chart </vt:lpstr>
      <vt:lpstr>Exploratory Data Analysis </vt:lpstr>
      <vt:lpstr>Visualization </vt:lpstr>
      <vt:lpstr>Observation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Ashwini</dc:creator>
  <cp:lastModifiedBy>Ashwini</cp:lastModifiedBy>
  <cp:revision>6</cp:revision>
  <dcterms:created xsi:type="dcterms:W3CDTF">2022-08-01T09:07:16Z</dcterms:created>
  <dcterms:modified xsi:type="dcterms:W3CDTF">2022-08-08T03:51:49Z</dcterms:modified>
</cp:coreProperties>
</file>