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73" r:id="rId5"/>
    <p:sldId id="274" r:id="rId6"/>
    <p:sldId id="276" r:id="rId7"/>
    <p:sldId id="275"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689012-7160-4EA6-A9F6-65101DF65D5B}"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403257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689012-7160-4EA6-A9F6-65101DF65D5B}"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905683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689012-7160-4EA6-A9F6-65101DF65D5B}"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19C3-AB50-476B-AC14-322A7DE650A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2122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689012-7160-4EA6-A9F6-65101DF65D5B}"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3487841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689012-7160-4EA6-A9F6-65101DF65D5B}"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19C3-AB50-476B-AC14-322A7DE650A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4273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689012-7160-4EA6-A9F6-65101DF65D5B}"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154296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689012-7160-4EA6-A9F6-65101DF65D5B}"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3872979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689012-7160-4EA6-A9F6-65101DF65D5B}"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1239908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689012-7160-4EA6-A9F6-65101DF65D5B}"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4039925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689012-7160-4EA6-A9F6-65101DF65D5B}"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2793242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689012-7160-4EA6-A9F6-65101DF65D5B}"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930305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689012-7160-4EA6-A9F6-65101DF65D5B}" type="datetimeFigureOut">
              <a:rPr lang="en-US" smtClean="0"/>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3418744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689012-7160-4EA6-A9F6-65101DF65D5B}" type="datetimeFigureOut">
              <a:rPr lang="en-US" smtClean="0"/>
              <a:t>7/8/2022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1652343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89012-7160-4EA6-A9F6-65101DF65D5B}" type="datetimeFigureOut">
              <a:rPr lang="en-US" smtClean="0"/>
              <a:t>7/8/2022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1384710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689012-7160-4EA6-A9F6-65101DF65D5B}"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2002829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689012-7160-4EA6-A9F6-65101DF65D5B}"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C19C3-AB50-476B-AC14-322A7DE650A7}" type="slidenum">
              <a:rPr lang="en-US" smtClean="0"/>
              <a:t>‹#›</a:t>
            </a:fld>
            <a:endParaRPr lang="en-US"/>
          </a:p>
        </p:txBody>
      </p:sp>
    </p:spTree>
    <p:extLst>
      <p:ext uri="{BB962C8B-B14F-4D97-AF65-F5344CB8AC3E}">
        <p14:creationId xmlns:p14="http://schemas.microsoft.com/office/powerpoint/2010/main" val="243035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689012-7160-4EA6-A9F6-65101DF65D5B}" type="datetimeFigureOut">
              <a:rPr lang="en-US" smtClean="0"/>
              <a:t>7/8/2022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3C19C3-AB50-476B-AC14-322A7DE650A7}" type="slidenum">
              <a:rPr lang="en-US" smtClean="0"/>
              <a:t>‹#›</a:t>
            </a:fld>
            <a:endParaRPr lang="en-US"/>
          </a:p>
        </p:txBody>
      </p:sp>
    </p:spTree>
    <p:extLst>
      <p:ext uri="{BB962C8B-B14F-4D97-AF65-F5344CB8AC3E}">
        <p14:creationId xmlns:p14="http://schemas.microsoft.com/office/powerpoint/2010/main" val="544905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D91D2F-EABB-9C59-5046-5A1BD74428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1461" y="841160"/>
            <a:ext cx="6933460" cy="5175680"/>
          </a:xfrm>
          <a:prstGeom prst="rect">
            <a:avLst/>
          </a:prstGeom>
          <a:noFill/>
          <a:ln>
            <a:noFill/>
          </a:ln>
        </p:spPr>
      </p:pic>
    </p:spTree>
    <p:extLst>
      <p:ext uri="{BB962C8B-B14F-4D97-AF65-F5344CB8AC3E}">
        <p14:creationId xmlns:p14="http://schemas.microsoft.com/office/powerpoint/2010/main" val="1900207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4163-EF7F-E583-9821-CF395549692C}"/>
              </a:ext>
            </a:extLst>
          </p:cNvPr>
          <p:cNvSpPr>
            <a:spLocks noGrp="1"/>
          </p:cNvSpPr>
          <p:nvPr>
            <p:ph type="title"/>
          </p:nvPr>
        </p:nvSpPr>
        <p:spPr/>
        <p:txBody>
          <a:bodyPr/>
          <a:lstStyle/>
          <a:p>
            <a:r>
              <a:rPr lang="en-IN" dirty="0">
                <a:latin typeface="Arial Black" panose="020B0A04020102020204" pitchFamily="34" charset="0"/>
              </a:rPr>
              <a:t>Data Visualisation</a:t>
            </a:r>
            <a:endParaRPr lang="en-US"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36EF21B0-32ED-E3B5-4421-44F43EE95376}"/>
              </a:ext>
            </a:extLst>
          </p:cNvPr>
          <p:cNvPicPr>
            <a:picLocks noGrp="1" noChangeAspect="1"/>
          </p:cNvPicPr>
          <p:nvPr>
            <p:ph idx="1"/>
          </p:nvPr>
        </p:nvPicPr>
        <p:blipFill>
          <a:blip r:embed="rId2"/>
          <a:stretch>
            <a:fillRect/>
          </a:stretch>
        </p:blipFill>
        <p:spPr>
          <a:xfrm>
            <a:off x="838200" y="2050742"/>
            <a:ext cx="3834461" cy="3817398"/>
          </a:xfrm>
        </p:spPr>
      </p:pic>
      <p:pic>
        <p:nvPicPr>
          <p:cNvPr id="2050" name="Picture 2">
            <a:extLst>
              <a:ext uri="{FF2B5EF4-FFF2-40B4-BE49-F238E27FC236}">
                <a16:creationId xmlns:a16="http://schemas.microsoft.com/office/drawing/2014/main" id="{2BCBC5E8-C082-5985-7265-891F5D05D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2416" y="2192784"/>
            <a:ext cx="6090081" cy="407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597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1706750-4F0A-1A01-B75F-E79E10C4D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496" y="641644"/>
            <a:ext cx="4003366" cy="29360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DD04F72-08BF-D268-EBEF-92C707532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769" y="482168"/>
            <a:ext cx="5200744" cy="3210943"/>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7B020CA7-10EC-5F2D-574E-06BD42A8F5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4021" y="3923931"/>
            <a:ext cx="4441886" cy="252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537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977E06-4597-6B04-02F3-CC5A514B699D}"/>
              </a:ext>
            </a:extLst>
          </p:cNvPr>
          <p:cNvPicPr>
            <a:picLocks noChangeAspect="1"/>
          </p:cNvPicPr>
          <p:nvPr/>
        </p:nvPicPr>
        <p:blipFill>
          <a:blip r:embed="rId2"/>
          <a:stretch>
            <a:fillRect/>
          </a:stretch>
        </p:blipFill>
        <p:spPr>
          <a:xfrm>
            <a:off x="347093" y="155253"/>
            <a:ext cx="3632200" cy="3458063"/>
          </a:xfrm>
          <a:prstGeom prst="rect">
            <a:avLst/>
          </a:prstGeom>
        </p:spPr>
      </p:pic>
      <p:pic>
        <p:nvPicPr>
          <p:cNvPr id="3" name="Picture 2">
            <a:extLst>
              <a:ext uri="{FF2B5EF4-FFF2-40B4-BE49-F238E27FC236}">
                <a16:creationId xmlns:a16="http://schemas.microsoft.com/office/drawing/2014/main" id="{B9703754-E1AD-DD92-8C37-834B1723B4DE}"/>
              </a:ext>
            </a:extLst>
          </p:cNvPr>
          <p:cNvPicPr>
            <a:picLocks noChangeAspect="1"/>
          </p:cNvPicPr>
          <p:nvPr/>
        </p:nvPicPr>
        <p:blipFill>
          <a:blip r:embed="rId3"/>
          <a:stretch>
            <a:fillRect/>
          </a:stretch>
        </p:blipFill>
        <p:spPr>
          <a:xfrm>
            <a:off x="4386024" y="226650"/>
            <a:ext cx="3419952" cy="3386666"/>
          </a:xfrm>
          <a:prstGeom prst="rect">
            <a:avLst/>
          </a:prstGeom>
        </p:spPr>
      </p:pic>
      <p:pic>
        <p:nvPicPr>
          <p:cNvPr id="4" name="Picture 3">
            <a:extLst>
              <a:ext uri="{FF2B5EF4-FFF2-40B4-BE49-F238E27FC236}">
                <a16:creationId xmlns:a16="http://schemas.microsoft.com/office/drawing/2014/main" id="{70D989A6-2F8D-9A37-6EEE-FE0D67134691}"/>
              </a:ext>
            </a:extLst>
          </p:cNvPr>
          <p:cNvPicPr>
            <a:picLocks noChangeAspect="1"/>
          </p:cNvPicPr>
          <p:nvPr/>
        </p:nvPicPr>
        <p:blipFill>
          <a:blip r:embed="rId4"/>
          <a:stretch>
            <a:fillRect/>
          </a:stretch>
        </p:blipFill>
        <p:spPr>
          <a:xfrm>
            <a:off x="8561896" y="421772"/>
            <a:ext cx="3022600" cy="3386666"/>
          </a:xfrm>
          <a:prstGeom prst="rect">
            <a:avLst/>
          </a:prstGeom>
        </p:spPr>
      </p:pic>
      <p:pic>
        <p:nvPicPr>
          <p:cNvPr id="5" name="Picture 4">
            <a:extLst>
              <a:ext uri="{FF2B5EF4-FFF2-40B4-BE49-F238E27FC236}">
                <a16:creationId xmlns:a16="http://schemas.microsoft.com/office/drawing/2014/main" id="{531D3A5D-C05C-836C-2661-AA11AE0258CD}"/>
              </a:ext>
            </a:extLst>
          </p:cNvPr>
          <p:cNvPicPr>
            <a:picLocks noChangeAspect="1"/>
          </p:cNvPicPr>
          <p:nvPr/>
        </p:nvPicPr>
        <p:blipFill>
          <a:blip r:embed="rId5"/>
          <a:stretch>
            <a:fillRect/>
          </a:stretch>
        </p:blipFill>
        <p:spPr>
          <a:xfrm>
            <a:off x="790482" y="3808439"/>
            <a:ext cx="2514599" cy="2698893"/>
          </a:xfrm>
          <a:prstGeom prst="rect">
            <a:avLst/>
          </a:prstGeom>
        </p:spPr>
      </p:pic>
    </p:spTree>
    <p:extLst>
      <p:ext uri="{BB962C8B-B14F-4D97-AF65-F5344CB8AC3E}">
        <p14:creationId xmlns:p14="http://schemas.microsoft.com/office/powerpoint/2010/main" val="1734473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EA48-FA5E-4376-A6EE-E4AA437EE9F0}"/>
              </a:ext>
            </a:extLst>
          </p:cNvPr>
          <p:cNvSpPr>
            <a:spLocks noGrp="1"/>
          </p:cNvSpPr>
          <p:nvPr>
            <p:ph type="title"/>
          </p:nvPr>
        </p:nvSpPr>
        <p:spPr/>
        <p:txBody>
          <a:bodyPr/>
          <a:lstStyle/>
          <a:p>
            <a:r>
              <a:rPr lang="en-US" sz="4400" dirty="0">
                <a:latin typeface="Arial Black" panose="020B0A04020102020204" pitchFamily="34" charset="0"/>
              </a:rPr>
              <a:t>Statistical Summary</a:t>
            </a:r>
            <a:endParaRPr lang="en-US"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3366F8F2-6774-A5EC-5DD8-3E60D6149DDE}"/>
              </a:ext>
            </a:extLst>
          </p:cNvPr>
          <p:cNvPicPr>
            <a:picLocks noGrp="1" noChangeAspect="1"/>
          </p:cNvPicPr>
          <p:nvPr>
            <p:ph idx="1"/>
          </p:nvPr>
        </p:nvPicPr>
        <p:blipFill>
          <a:blip r:embed="rId2"/>
          <a:stretch>
            <a:fillRect/>
          </a:stretch>
        </p:blipFill>
        <p:spPr>
          <a:xfrm>
            <a:off x="1544715" y="2192784"/>
            <a:ext cx="8589885" cy="3604334"/>
          </a:xfrm>
        </p:spPr>
      </p:pic>
    </p:spTree>
    <p:extLst>
      <p:ext uri="{BB962C8B-B14F-4D97-AF65-F5344CB8AC3E}">
        <p14:creationId xmlns:p14="http://schemas.microsoft.com/office/powerpoint/2010/main" val="870546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53AC-8974-AB53-21FB-40ACDBCB7090}"/>
              </a:ext>
            </a:extLst>
          </p:cNvPr>
          <p:cNvSpPr>
            <a:spLocks noGrp="1"/>
          </p:cNvSpPr>
          <p:nvPr>
            <p:ph type="title"/>
          </p:nvPr>
        </p:nvSpPr>
        <p:spPr/>
        <p:txBody>
          <a:bodyPr/>
          <a:lstStyle/>
          <a:p>
            <a:r>
              <a:rPr lang="en-IN" dirty="0">
                <a:latin typeface="Arial Black" panose="020B0A04020102020204" pitchFamily="34" charset="0"/>
              </a:rPr>
              <a:t>Correlation</a:t>
            </a:r>
            <a:endParaRPr lang="en-US"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BA2DF5CF-E4B2-6FB5-39EB-B1F092799AC2}"/>
              </a:ext>
            </a:extLst>
          </p:cNvPr>
          <p:cNvPicPr>
            <a:picLocks noGrp="1" noChangeAspect="1"/>
          </p:cNvPicPr>
          <p:nvPr>
            <p:ph idx="1"/>
          </p:nvPr>
        </p:nvPicPr>
        <p:blipFill>
          <a:blip r:embed="rId2"/>
          <a:stretch>
            <a:fillRect/>
          </a:stretch>
        </p:blipFill>
        <p:spPr>
          <a:xfrm>
            <a:off x="1438183" y="1819923"/>
            <a:ext cx="8434479" cy="3405334"/>
          </a:xfrm>
        </p:spPr>
      </p:pic>
    </p:spTree>
    <p:extLst>
      <p:ext uri="{BB962C8B-B14F-4D97-AF65-F5344CB8AC3E}">
        <p14:creationId xmlns:p14="http://schemas.microsoft.com/office/powerpoint/2010/main" val="525468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938-9487-F23C-92F8-2E5DDC8C0B6C}"/>
              </a:ext>
            </a:extLst>
          </p:cNvPr>
          <p:cNvSpPr>
            <a:spLocks noGrp="1"/>
          </p:cNvSpPr>
          <p:nvPr>
            <p:ph type="title"/>
          </p:nvPr>
        </p:nvSpPr>
        <p:spPr/>
        <p:txBody>
          <a:bodyPr/>
          <a:lstStyle/>
          <a:p>
            <a:r>
              <a:rPr lang="en-US" sz="4400" dirty="0">
                <a:latin typeface="Arial Black" panose="020B0A04020102020204" pitchFamily="34" charset="0"/>
              </a:rPr>
              <a:t>Correlation using Heatmap</a:t>
            </a:r>
            <a:endParaRPr lang="en-US"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351F649F-8232-B299-D4D2-28FA4043B55A}"/>
              </a:ext>
            </a:extLst>
          </p:cNvPr>
          <p:cNvPicPr>
            <a:picLocks noGrp="1" noChangeAspect="1"/>
          </p:cNvPicPr>
          <p:nvPr>
            <p:ph idx="1"/>
          </p:nvPr>
        </p:nvPicPr>
        <p:blipFill>
          <a:blip r:embed="rId2"/>
          <a:stretch>
            <a:fillRect/>
          </a:stretch>
        </p:blipFill>
        <p:spPr>
          <a:xfrm>
            <a:off x="1469364" y="1834502"/>
            <a:ext cx="7012608" cy="4351338"/>
          </a:xfrm>
        </p:spPr>
      </p:pic>
    </p:spTree>
    <p:extLst>
      <p:ext uri="{BB962C8B-B14F-4D97-AF65-F5344CB8AC3E}">
        <p14:creationId xmlns:p14="http://schemas.microsoft.com/office/powerpoint/2010/main" val="2864531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6C5B-F137-51A0-04AA-3E17688E61C4}"/>
              </a:ext>
            </a:extLst>
          </p:cNvPr>
          <p:cNvSpPr>
            <a:spLocks noGrp="1"/>
          </p:cNvSpPr>
          <p:nvPr>
            <p:ph type="title"/>
          </p:nvPr>
        </p:nvSpPr>
        <p:spPr/>
        <p:txBody>
          <a:bodyPr>
            <a:normAutofit fontScale="90000"/>
          </a:bodyPr>
          <a:lstStyle/>
          <a:p>
            <a:r>
              <a:rPr lang="en-US" sz="3600" b="1" i="0" dirty="0">
                <a:effectLst/>
                <a:latin typeface="Arial Black" panose="020B0A04020102020204" pitchFamily="34" charset="0"/>
              </a:rPr>
              <a:t>Splitting the data into Feature and Target</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B4BD495A-127E-6905-40B7-DC54145044FD}"/>
              </a:ext>
            </a:extLst>
          </p:cNvPr>
          <p:cNvPicPr>
            <a:picLocks noGrp="1" noChangeAspect="1"/>
          </p:cNvPicPr>
          <p:nvPr>
            <p:ph idx="1"/>
          </p:nvPr>
        </p:nvPicPr>
        <p:blipFill>
          <a:blip r:embed="rId2"/>
          <a:stretch>
            <a:fillRect/>
          </a:stretch>
        </p:blipFill>
        <p:spPr>
          <a:xfrm>
            <a:off x="1340528" y="1765231"/>
            <a:ext cx="8194089" cy="2057400"/>
          </a:xfrm>
        </p:spPr>
      </p:pic>
    </p:spTree>
    <p:extLst>
      <p:ext uri="{BB962C8B-B14F-4D97-AF65-F5344CB8AC3E}">
        <p14:creationId xmlns:p14="http://schemas.microsoft.com/office/powerpoint/2010/main" val="4279005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02AF-4E24-5A77-ED4C-A7BBD198BB62}"/>
              </a:ext>
            </a:extLst>
          </p:cNvPr>
          <p:cNvSpPr>
            <a:spLocks noGrp="1"/>
          </p:cNvSpPr>
          <p:nvPr>
            <p:ph type="title"/>
          </p:nvPr>
        </p:nvSpPr>
        <p:spPr/>
        <p:txBody>
          <a:bodyPr/>
          <a:lstStyle/>
          <a:p>
            <a:pPr algn="l"/>
            <a:r>
              <a:rPr lang="en-US" b="1" i="0" dirty="0">
                <a:effectLst/>
                <a:latin typeface="Arial Black" panose="020B0A04020102020204" pitchFamily="34" charset="0"/>
              </a:rPr>
              <a:t>Overfitting &amp; Underfitting</a:t>
            </a:r>
          </a:p>
        </p:txBody>
      </p:sp>
      <p:pic>
        <p:nvPicPr>
          <p:cNvPr id="5" name="Content Placeholder 4">
            <a:extLst>
              <a:ext uri="{FF2B5EF4-FFF2-40B4-BE49-F238E27FC236}">
                <a16:creationId xmlns:a16="http://schemas.microsoft.com/office/drawing/2014/main" id="{423A011C-26E5-AA1E-1119-EAFCAD89DEFE}"/>
              </a:ext>
            </a:extLst>
          </p:cNvPr>
          <p:cNvPicPr>
            <a:picLocks noGrp="1" noChangeAspect="1"/>
          </p:cNvPicPr>
          <p:nvPr>
            <p:ph idx="1"/>
          </p:nvPr>
        </p:nvPicPr>
        <p:blipFill>
          <a:blip r:embed="rId2"/>
          <a:stretch>
            <a:fillRect/>
          </a:stretch>
        </p:blipFill>
        <p:spPr>
          <a:xfrm>
            <a:off x="1819922" y="1825625"/>
            <a:ext cx="6495024" cy="4351338"/>
          </a:xfrm>
        </p:spPr>
      </p:pic>
    </p:spTree>
    <p:extLst>
      <p:ext uri="{BB962C8B-B14F-4D97-AF65-F5344CB8AC3E}">
        <p14:creationId xmlns:p14="http://schemas.microsoft.com/office/powerpoint/2010/main" val="2523273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EEEE-067E-56B9-9C86-3F9DA53CAC26}"/>
              </a:ext>
            </a:extLst>
          </p:cNvPr>
          <p:cNvSpPr>
            <a:spLocks noGrp="1"/>
          </p:cNvSpPr>
          <p:nvPr>
            <p:ph type="title"/>
          </p:nvPr>
        </p:nvSpPr>
        <p:spPr/>
        <p:txBody>
          <a:bodyPr/>
          <a:lstStyle/>
          <a:p>
            <a:r>
              <a:rPr lang="en-US" b="1" i="0" dirty="0">
                <a:effectLst/>
                <a:latin typeface="Arial Black" panose="020B0A04020102020204" pitchFamily="34" charset="0"/>
              </a:rPr>
              <a:t>Hyper Parameter Tuning</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235EABBD-5A66-929A-86DD-72DEDE6C34D0}"/>
              </a:ext>
            </a:extLst>
          </p:cNvPr>
          <p:cNvPicPr>
            <a:picLocks noGrp="1" noChangeAspect="1"/>
          </p:cNvPicPr>
          <p:nvPr>
            <p:ph idx="1"/>
          </p:nvPr>
        </p:nvPicPr>
        <p:blipFill>
          <a:blip r:embed="rId2"/>
          <a:stretch>
            <a:fillRect/>
          </a:stretch>
        </p:blipFill>
        <p:spPr>
          <a:xfrm>
            <a:off x="949911" y="1825625"/>
            <a:ext cx="8678019" cy="4351338"/>
          </a:xfrm>
        </p:spPr>
      </p:pic>
    </p:spTree>
    <p:extLst>
      <p:ext uri="{BB962C8B-B14F-4D97-AF65-F5344CB8AC3E}">
        <p14:creationId xmlns:p14="http://schemas.microsoft.com/office/powerpoint/2010/main" val="2594091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B165-B313-6383-DDF3-4DF222230263}"/>
              </a:ext>
            </a:extLst>
          </p:cNvPr>
          <p:cNvSpPr>
            <a:spLocks noGrp="1"/>
          </p:cNvSpPr>
          <p:nvPr>
            <p:ph type="title"/>
          </p:nvPr>
        </p:nvSpPr>
        <p:spPr/>
        <p:txBody>
          <a:bodyPr/>
          <a:lstStyle/>
          <a:p>
            <a:r>
              <a:rPr lang="en-IN" dirty="0">
                <a:latin typeface="Arial Black" panose="020B0A04020102020204" pitchFamily="34" charset="0"/>
              </a:rPr>
              <a:t>Conclusion</a:t>
            </a:r>
            <a:endParaRPr lang="en-US"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6E4FD302-4DDF-0552-766C-3882B8B4B05F}"/>
              </a:ext>
            </a:extLst>
          </p:cNvPr>
          <p:cNvPicPr>
            <a:picLocks noGrp="1" noChangeAspect="1"/>
          </p:cNvPicPr>
          <p:nvPr>
            <p:ph idx="1"/>
          </p:nvPr>
        </p:nvPicPr>
        <p:blipFill>
          <a:blip r:embed="rId2"/>
          <a:stretch>
            <a:fillRect/>
          </a:stretch>
        </p:blipFill>
        <p:spPr>
          <a:xfrm>
            <a:off x="838200" y="1690688"/>
            <a:ext cx="10515600" cy="2607943"/>
          </a:xfrm>
        </p:spPr>
      </p:pic>
      <p:pic>
        <p:nvPicPr>
          <p:cNvPr id="7" name="Picture 6">
            <a:extLst>
              <a:ext uri="{FF2B5EF4-FFF2-40B4-BE49-F238E27FC236}">
                <a16:creationId xmlns:a16="http://schemas.microsoft.com/office/drawing/2014/main" id="{16B72ECA-1694-0CDA-CA90-832458193F29}"/>
              </a:ext>
            </a:extLst>
          </p:cNvPr>
          <p:cNvPicPr>
            <a:picLocks noChangeAspect="1"/>
          </p:cNvPicPr>
          <p:nvPr/>
        </p:nvPicPr>
        <p:blipFill>
          <a:blip r:embed="rId3"/>
          <a:stretch>
            <a:fillRect/>
          </a:stretch>
        </p:blipFill>
        <p:spPr>
          <a:xfrm>
            <a:off x="838200" y="4367815"/>
            <a:ext cx="10427564" cy="2029148"/>
          </a:xfrm>
          <a:prstGeom prst="rect">
            <a:avLst/>
          </a:prstGeom>
        </p:spPr>
      </p:pic>
    </p:spTree>
    <p:extLst>
      <p:ext uri="{BB962C8B-B14F-4D97-AF65-F5344CB8AC3E}">
        <p14:creationId xmlns:p14="http://schemas.microsoft.com/office/powerpoint/2010/main" val="50272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AF6A9D-B82E-A92A-A888-876EB5E4C768}"/>
              </a:ext>
            </a:extLst>
          </p:cNvPr>
          <p:cNvSpPr txBox="1"/>
          <p:nvPr/>
        </p:nvSpPr>
        <p:spPr>
          <a:xfrm>
            <a:off x="1828801" y="2354001"/>
            <a:ext cx="8469296" cy="3513782"/>
          </a:xfrm>
          <a:prstGeom prst="rect">
            <a:avLst/>
          </a:prstGeom>
          <a:noFill/>
        </p:spPr>
        <p:txBody>
          <a:bodyPr wrap="square">
            <a:spAutoFit/>
          </a:bodyPr>
          <a:lstStyle/>
          <a:p>
            <a:r>
              <a:rPr kumimoji="0" lang="en-US" sz="8000" b="0" i="0" u="none" strike="noStrike" kern="1200" cap="none" spc="0" normalizeH="0" baseline="0" noProof="0" dirty="0">
                <a:ln>
                  <a:noFill/>
                </a:ln>
                <a:solidFill>
                  <a:schemeClr val="accent1"/>
                </a:solidFill>
                <a:effectLst/>
                <a:uLnTx/>
                <a:uFillTx/>
                <a:latin typeface="Bahnschrift Condensed" panose="020B0502040204020203" pitchFamily="34" charset="0"/>
                <a:ea typeface="+mj-ea"/>
                <a:cs typeface="+mj-cs"/>
              </a:rPr>
              <a:t>Presented By:</a:t>
            </a:r>
            <a:br>
              <a:rPr kumimoji="0" lang="en-US" sz="7200" b="0" i="0" u="none" strike="noStrike" kern="1200" cap="none" spc="0" normalizeH="0" baseline="0" noProof="0" dirty="0">
                <a:ln>
                  <a:noFill/>
                </a:ln>
                <a:solidFill>
                  <a:schemeClr val="accent1"/>
                </a:solidFill>
                <a:effectLst/>
                <a:uLnTx/>
                <a:uFillTx/>
                <a:latin typeface="Bahnschrift Condensed" panose="020B0502040204020203" pitchFamily="34" charset="0"/>
                <a:ea typeface="+mj-ea"/>
                <a:cs typeface="+mj-cs"/>
              </a:rPr>
            </a:br>
            <a:r>
              <a:rPr kumimoji="0" lang="en-US" sz="7200" b="0" i="0" u="none" strike="noStrike" kern="1200" cap="none" spc="0" normalizeH="0" baseline="0" noProof="0" dirty="0">
                <a:ln>
                  <a:noFill/>
                </a:ln>
                <a:solidFill>
                  <a:schemeClr val="accent1"/>
                </a:solidFill>
                <a:effectLst/>
                <a:uLnTx/>
                <a:uFillTx/>
                <a:latin typeface="Bahnschrift Condensed" panose="020B0502040204020203" pitchFamily="34" charset="0"/>
                <a:ea typeface="+mj-ea"/>
                <a:cs typeface="+mj-cs"/>
              </a:rPr>
              <a:t>				</a:t>
            </a:r>
            <a:r>
              <a:rPr kumimoji="0" lang="en-US" sz="5400" b="0" i="0" u="none" strike="noStrike" kern="1200" cap="none" spc="0" normalizeH="0" baseline="0" noProof="0" dirty="0">
                <a:ln>
                  <a:noFill/>
                </a:ln>
                <a:solidFill>
                  <a:schemeClr val="accent1"/>
                </a:solidFill>
                <a:effectLst/>
                <a:uLnTx/>
                <a:uFillTx/>
                <a:latin typeface="Bahnschrift Condensed" panose="020B0502040204020203" pitchFamily="34" charset="0"/>
                <a:ea typeface="+mj-ea"/>
                <a:cs typeface="+mj-cs"/>
              </a:rPr>
              <a:t>Ashwini A. Patil</a:t>
            </a:r>
          </a:p>
          <a:p>
            <a:pPr marL="0" marR="0" lvl="0" indent="0" algn="r"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4400" b="0" i="0" u="none" strike="noStrike" kern="1200" cap="all" spc="0" normalizeH="0" baseline="0" noProof="0" dirty="0">
                <a:ln>
                  <a:noFill/>
                </a:ln>
                <a:solidFill>
                  <a:schemeClr val="accent1"/>
                </a:solidFill>
                <a:effectLst/>
                <a:uLnTx/>
                <a:uFillTx/>
                <a:latin typeface="Bahnschrift Condensed" panose="020B0502040204020203" pitchFamily="34" charset="0"/>
                <a:ea typeface="+mn-ea"/>
                <a:cs typeface="+mn-cs"/>
              </a:rPr>
              <a:t>submission Date:11/07/2022</a:t>
            </a:r>
            <a:endParaRPr kumimoji="0" lang="en-US" sz="1800" b="0" i="0" u="none" strike="noStrike" kern="1200" cap="none" spc="0" normalizeH="0" baseline="0" noProof="0" dirty="0">
              <a:ln>
                <a:noFill/>
              </a:ln>
              <a:solidFill>
                <a:schemeClr val="accent1"/>
              </a:solidFill>
              <a:effectLst/>
              <a:uLnTx/>
              <a:uFillTx/>
              <a:latin typeface="Bahnschrift Condensed" panose="020B0502040204020203" pitchFamily="34" charset="0"/>
              <a:ea typeface="+mn-ea"/>
              <a:cs typeface="+mn-cs"/>
            </a:endParaRPr>
          </a:p>
          <a:p>
            <a:endParaRPr lang="en-US" dirty="0"/>
          </a:p>
        </p:txBody>
      </p:sp>
    </p:spTree>
    <p:extLst>
      <p:ext uri="{BB962C8B-B14F-4D97-AF65-F5344CB8AC3E}">
        <p14:creationId xmlns:p14="http://schemas.microsoft.com/office/powerpoint/2010/main" val="1183182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873D-2CD4-5023-84C5-E14AA98AE428}"/>
              </a:ext>
            </a:extLst>
          </p:cNvPr>
          <p:cNvSpPr>
            <a:spLocks noGrp="1"/>
          </p:cNvSpPr>
          <p:nvPr>
            <p:ph type="title"/>
          </p:nvPr>
        </p:nvSpPr>
        <p:spPr/>
        <p:txBody>
          <a:bodyPr/>
          <a:lstStyle/>
          <a:p>
            <a:r>
              <a:rPr lang="en-IN" dirty="0">
                <a:latin typeface="Arial Black" panose="020B0A04020102020204" pitchFamily="34" charset="0"/>
              </a:rPr>
              <a:t>Conclusion</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025E8D-D7E6-FEF6-EAE1-977A9B228F50}"/>
              </a:ext>
            </a:extLst>
          </p:cNvPr>
          <p:cNvSpPr>
            <a:spLocks noGrp="1"/>
          </p:cNvSpPr>
          <p:nvPr>
            <p:ph idx="1"/>
          </p:nvPr>
        </p:nvSpPr>
        <p:spPr/>
        <p:txBody>
          <a:bodyPr>
            <a:normAutofit/>
          </a:bodyPr>
          <a:lstStyle/>
          <a:p>
            <a:r>
              <a:rPr lang="en-US" sz="2400" b="0" i="0" dirty="0">
                <a:solidFill>
                  <a:srgbClr val="111111"/>
                </a:solidFill>
                <a:effectLst/>
                <a:latin typeface="Bahnschrift Light" panose="020B0502040204020203" pitchFamily="34" charset="0"/>
              </a:rPr>
              <a:t>So, the conclusion is the</a:t>
            </a:r>
            <a:r>
              <a:rPr lang="en-US" sz="2400" b="1" i="0" dirty="0">
                <a:solidFill>
                  <a:srgbClr val="111111"/>
                </a:solidFill>
                <a:effectLst/>
                <a:latin typeface="Bahnschrift Light" panose="020B0502040204020203" pitchFamily="34" charset="0"/>
              </a:rPr>
              <a:t> average selling price</a:t>
            </a:r>
            <a:r>
              <a:rPr lang="en-US" sz="2400" b="0" i="0" dirty="0">
                <a:solidFill>
                  <a:srgbClr val="111111"/>
                </a:solidFill>
                <a:effectLst/>
                <a:latin typeface="Bahnschrift Light" panose="020B0502040204020203" pitchFamily="34" charset="0"/>
              </a:rPr>
              <a:t> and average present price of the cars are not the same they are different. Regression: Regression analysis consists of a set of machine learning methods that allow us to predict a continuous outcome variable (y) based on the value of one or multiple predictor variables (x).</a:t>
            </a:r>
            <a:endParaRPr lang="en-US" sz="2400" dirty="0">
              <a:latin typeface="Bahnschrift Light" panose="020B0502040204020203" pitchFamily="34" charset="0"/>
            </a:endParaRPr>
          </a:p>
        </p:txBody>
      </p:sp>
    </p:spTree>
    <p:extLst>
      <p:ext uri="{BB962C8B-B14F-4D97-AF65-F5344CB8AC3E}">
        <p14:creationId xmlns:p14="http://schemas.microsoft.com/office/powerpoint/2010/main" val="837986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6A4C01-D7A6-0632-D382-60030D830F0A}"/>
              </a:ext>
            </a:extLst>
          </p:cNvPr>
          <p:cNvSpPr txBox="1"/>
          <p:nvPr/>
        </p:nvSpPr>
        <p:spPr>
          <a:xfrm>
            <a:off x="3047260" y="3246553"/>
            <a:ext cx="6094520" cy="1323439"/>
          </a:xfrm>
          <a:prstGeom prst="rect">
            <a:avLst/>
          </a:prstGeom>
          <a:noFill/>
        </p:spPr>
        <p:txBody>
          <a:bodyPr wrap="square">
            <a:spAutoFit/>
          </a:bodyPr>
          <a:lstStyle/>
          <a:p>
            <a:pPr algn="ctr"/>
            <a:r>
              <a:rPr lang="en-US" sz="8000" dirty="0">
                <a:solidFill>
                  <a:schemeClr val="accent1"/>
                </a:solidFill>
                <a:latin typeface="Arial Black" panose="020B0A04020102020204" pitchFamily="34" charset="0"/>
              </a:rPr>
              <a:t>Thank You </a:t>
            </a:r>
          </a:p>
        </p:txBody>
      </p:sp>
    </p:spTree>
    <p:extLst>
      <p:ext uri="{BB962C8B-B14F-4D97-AF65-F5344CB8AC3E}">
        <p14:creationId xmlns:p14="http://schemas.microsoft.com/office/powerpoint/2010/main" val="3479572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671F-3D40-E4C2-A377-4B2469962427}"/>
              </a:ext>
            </a:extLst>
          </p:cNvPr>
          <p:cNvSpPr>
            <a:spLocks noGrp="1"/>
          </p:cNvSpPr>
          <p:nvPr>
            <p:ph type="title"/>
          </p:nvPr>
        </p:nvSpPr>
        <p:spPr/>
        <p:txBody>
          <a:bodyPr>
            <a:normAutofit fontScale="90000"/>
          </a:bodyPr>
          <a:lstStyle/>
          <a:p>
            <a:br>
              <a:rPr kumimoji="0" lang="en-US" sz="4400" b="1" i="0" u="none" strike="noStrike" kern="1200" cap="none" spc="0" normalizeH="0" baseline="0" noProof="0" dirty="0">
                <a:ln>
                  <a:noFill/>
                </a:ln>
                <a:solidFill>
                  <a:prstClr val="black"/>
                </a:solidFill>
                <a:effectLst/>
                <a:uLnTx/>
                <a:uFillTx/>
                <a:latin typeface="Arial Black" panose="020B0A04020102020204" pitchFamily="34" charset="0"/>
                <a:ea typeface="Times New Roman" panose="02020603050405020304" pitchFamily="18" charset="0"/>
                <a:cs typeface="Arial" panose="020B0604020202020204" pitchFamily="34" charset="0"/>
              </a:rPr>
            </a:br>
            <a:r>
              <a:rPr kumimoji="0" lang="en-US" sz="4400" b="1" i="0" u="none" strike="noStrike" kern="1200" cap="none" spc="0" normalizeH="0" baseline="0" noProof="0" dirty="0">
                <a:ln>
                  <a:noFill/>
                </a:ln>
                <a:effectLst/>
                <a:uLnTx/>
                <a:uFillTx/>
                <a:latin typeface="Arial Black" panose="020B0A04020102020204" pitchFamily="34" charset="0"/>
                <a:ea typeface="Times New Roman" panose="02020603050405020304" pitchFamily="18" charset="0"/>
                <a:cs typeface="Arial" panose="020B0604020202020204" pitchFamily="34" charset="0"/>
              </a:rPr>
              <a:t>Acknowledgement:</a:t>
            </a:r>
            <a:br>
              <a:rPr kumimoji="0" lang="en-US" sz="1800" b="0" i="0" u="none" strike="noStrike" kern="1200" cap="none" spc="0" normalizeH="0" baseline="0" noProof="0" dirty="0">
                <a:ln>
                  <a:noFill/>
                </a:ln>
                <a:effectLst/>
                <a:uLnTx/>
                <a:uFillTx/>
                <a:latin typeface="Arial" panose="020B0604020202020204" pitchFamily="34" charset="0"/>
                <a:ea typeface="Times New Roman" panose="02020603050405020304" pitchFamily="18"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857C34A-9EE1-B382-9E9B-1272E25BD2BE}"/>
              </a:ext>
            </a:extLst>
          </p:cNvPr>
          <p:cNvSpPr>
            <a:spLocks noGrp="1"/>
          </p:cNvSpPr>
          <p:nvPr>
            <p:ph idx="1"/>
          </p:nvPr>
        </p:nvSpPr>
        <p:spPr/>
        <p:txBody>
          <a:bodyPr>
            <a:normAutofit fontScale="70000" lnSpcReduction="20000"/>
          </a:bodyPr>
          <a:lstStyle/>
          <a:p>
            <a:r>
              <a:rPr lang="en-US" sz="2400" dirty="0">
                <a:latin typeface="Bahnschrift Light" panose="020B0502040204020203" pitchFamily="34" charset="0"/>
              </a:rPr>
              <a:t>Primarily I would like to thank God to being able to complete this project with success. Then I would like to express my special thanks of gratitude to my SME,</a:t>
            </a:r>
          </a:p>
          <a:p>
            <a:r>
              <a:rPr lang="en-US" sz="2400" dirty="0">
                <a:latin typeface="Bahnschrift Light" panose="020B0502040204020203" pitchFamily="34" charset="0"/>
              </a:rPr>
              <a:t>And I am thankful I am part of flip rob technology of employee, who given me the golden opportunity to do this wonderful project on the given topic which is also help me in doing a lot of research and I came to know about so many new things, I am really thankful to flip </a:t>
            </a:r>
            <a:r>
              <a:rPr lang="en-US" sz="2400" dirty="0" err="1">
                <a:latin typeface="Bahnschrift Light" panose="020B0502040204020203" pitchFamily="34" charset="0"/>
              </a:rPr>
              <a:t>robo</a:t>
            </a:r>
            <a:r>
              <a:rPr lang="en-US" sz="2400" dirty="0">
                <a:latin typeface="Bahnschrift Light" panose="020B0502040204020203" pitchFamily="34" charset="0"/>
              </a:rPr>
              <a:t>.</a:t>
            </a:r>
          </a:p>
          <a:p>
            <a:pPr marL="0" indent="0">
              <a:buNone/>
            </a:pPr>
            <a:endParaRPr kumimoji="0" lang="en-US" sz="2400" b="0" i="0" u="none" strike="noStrike" kern="1200" cap="none" spc="0" normalizeH="0" baseline="0" noProof="0" dirty="0">
              <a:ln>
                <a:noFill/>
              </a:ln>
              <a:solidFill>
                <a:prstClr val="black"/>
              </a:solidFill>
              <a:effectLst/>
              <a:uLnTx/>
              <a:uFillTx/>
              <a:latin typeface="Bahnschrift Light" panose="020B0502040204020203" pitchFamily="34" charset="0"/>
              <a:ea typeface="Times New Roman" panose="02020603050405020304" pitchFamily="18" charset="0"/>
              <a:cs typeface="Times New Roman" panose="02020603050405020304" pitchFamily="18" charset="0"/>
            </a:endParaRPr>
          </a:p>
          <a:p>
            <a:pPr marL="457200" marR="0" lvl="0" indent="0" algn="l" defTabSz="4572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Bahnschrift Light" panose="020B0502040204020203" pitchFamily="34" charset="0"/>
                <a:ea typeface="Times New Roman" panose="02020603050405020304" pitchFamily="18" charset="0"/>
                <a:cs typeface="Times New Roman" panose="02020603050405020304" pitchFamily="18" charset="0"/>
              </a:rPr>
              <a:t>											ASWINI A. PATIL</a:t>
            </a:r>
          </a:p>
          <a:p>
            <a:pPr marL="457200" marR="0" lvl="0" indent="0" algn="l" defTabSz="4572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Bahnschrift Light" panose="020B0502040204020203" pitchFamily="34" charset="0"/>
                <a:ea typeface="Times New Roman" panose="02020603050405020304" pitchFamily="18" charset="0"/>
                <a:cs typeface="Times New Roman" panose="02020603050405020304" pitchFamily="18" charset="0"/>
              </a:rPr>
              <a:t>											DATE:</a:t>
            </a:r>
            <a:r>
              <a:rPr lang="en-US" sz="2400" dirty="0">
                <a:solidFill>
                  <a:prstClr val="black"/>
                </a:solidFill>
                <a:latin typeface="Bahnschrift Light" panose="020B0502040204020203" pitchFamily="34" charset="0"/>
                <a:ea typeface="Times New Roman" panose="02020603050405020304" pitchFamily="18" charset="0"/>
                <a:cs typeface="Times New Roman" panose="02020603050405020304" pitchFamily="18" charset="0"/>
              </a:rPr>
              <a:t>24</a:t>
            </a:r>
            <a:r>
              <a:rPr kumimoji="0" lang="en-US" sz="2400" b="0" i="0" u="none" strike="noStrike" kern="1200" cap="none" spc="0" normalizeH="0" baseline="0" noProof="0" dirty="0">
                <a:ln>
                  <a:noFill/>
                </a:ln>
                <a:solidFill>
                  <a:prstClr val="black"/>
                </a:solidFill>
                <a:effectLst/>
                <a:uLnTx/>
                <a:uFillTx/>
                <a:latin typeface="Bahnschrift Light" panose="020B0502040204020203" pitchFamily="34" charset="0"/>
                <a:ea typeface="Times New Roman" panose="02020603050405020304" pitchFamily="18" charset="0"/>
                <a:cs typeface="Times New Roman" panose="02020603050405020304" pitchFamily="18" charset="0"/>
              </a:rPr>
              <a:t>/06/2022</a:t>
            </a:r>
          </a:p>
          <a:p>
            <a:pPr marL="457200" marR="0" lvl="0" indent="0" algn="l" defTabSz="4572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Bahnschrift Light" panose="020B0502040204020203" pitchFamily="34" charset="0"/>
                <a:ea typeface="Times New Roman" panose="02020603050405020304" pitchFamily="18" charset="0"/>
                <a:cs typeface="Times New Roman" panose="02020603050405020304" pitchFamily="18" charset="0"/>
              </a:rPr>
              <a:t>											Data Science course </a:t>
            </a:r>
          </a:p>
          <a:p>
            <a:pPr marL="457200" marR="0" lvl="0" indent="0" algn="l" defTabSz="4572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Bahnschrift Light" panose="020B0502040204020203" pitchFamily="34" charset="0"/>
                <a:ea typeface="Times New Roman" panose="02020603050405020304" pitchFamily="18" charset="0"/>
                <a:cs typeface="Times New Roman" panose="02020603050405020304" pitchFamily="18" charset="0"/>
              </a:rPr>
              <a:t>											Institute: Data trained 													education</a:t>
            </a:r>
          </a:p>
          <a:p>
            <a:pPr marL="457200" marR="0" lvl="0" indent="0" algn="l" defTabSz="457200" rtl="0" eaLnBrk="1" fontAlgn="auto" latinLnBrk="0" hangingPunct="1">
              <a:lnSpc>
                <a:spcPct val="107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Bahnschrift Light" panose="020B0502040204020203" pitchFamily="34" charset="0"/>
                <a:ea typeface="Times New Roman" panose="02020603050405020304" pitchFamily="18" charset="0"/>
                <a:cs typeface="Times New Roman" panose="02020603050405020304" pitchFamily="18" charset="0"/>
              </a:rPr>
              <a:t>											Internship: Flip Robo  													technology @Bangalore 																</a:t>
            </a:r>
          </a:p>
          <a:p>
            <a:endParaRPr lang="en-US" dirty="0"/>
          </a:p>
        </p:txBody>
      </p:sp>
    </p:spTree>
    <p:extLst>
      <p:ext uri="{BB962C8B-B14F-4D97-AF65-F5344CB8AC3E}">
        <p14:creationId xmlns:p14="http://schemas.microsoft.com/office/powerpoint/2010/main" val="1434833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05BF-DD52-6859-2ECB-EE045A36975A}"/>
              </a:ext>
            </a:extLst>
          </p:cNvPr>
          <p:cNvSpPr>
            <a:spLocks noGrp="1"/>
          </p:cNvSpPr>
          <p:nvPr>
            <p:ph type="title"/>
          </p:nvPr>
        </p:nvSpPr>
        <p:spPr/>
        <p:txBody>
          <a:bodyPr/>
          <a:lstStyle/>
          <a:p>
            <a:r>
              <a:rPr lang="en-US" dirty="0">
                <a:latin typeface="Arial Black" panose="020B0A04020102020204" pitchFamily="34" charset="0"/>
              </a:rPr>
              <a:t>Abstract</a:t>
            </a:r>
          </a:p>
        </p:txBody>
      </p:sp>
      <p:sp>
        <p:nvSpPr>
          <p:cNvPr id="3" name="Content Placeholder 2">
            <a:extLst>
              <a:ext uri="{FF2B5EF4-FFF2-40B4-BE49-F238E27FC236}">
                <a16:creationId xmlns:a16="http://schemas.microsoft.com/office/drawing/2014/main" id="{5077D88A-1355-16F9-1AF2-59962C487AA9}"/>
              </a:ext>
            </a:extLst>
          </p:cNvPr>
          <p:cNvSpPr>
            <a:spLocks noGrp="1"/>
          </p:cNvSpPr>
          <p:nvPr>
            <p:ph idx="1"/>
          </p:nvPr>
        </p:nvSpPr>
        <p:spPr/>
        <p:txBody>
          <a:bodyPr>
            <a:normAutofit/>
          </a:bodyPr>
          <a:lstStyle/>
          <a:p>
            <a:r>
              <a:rPr lang="en-US" sz="2000" dirty="0">
                <a:latin typeface="Bahnschrift Light" panose="020B0502040204020203" pitchFamily="34" charset="0"/>
              </a:rPr>
              <a:t>A car price prediction has been a high interest research  area, as it requires noticeable effort and knowledge of the field expert. Considerable number of distinct attributes are examined for the reliable and accurate prediction.</a:t>
            </a:r>
          </a:p>
          <a:p>
            <a:r>
              <a:rPr lang="en-US" sz="2000" dirty="0">
                <a:latin typeface="Bahnschrift Light" panose="020B0502040204020203" pitchFamily="34" charset="0"/>
              </a:rPr>
              <a:t>To build a model for predicting the price of used cars the applied three machine learning techniques and artificial neural network and linear regression.</a:t>
            </a:r>
          </a:p>
          <a:p>
            <a:r>
              <a:rPr lang="en-US" sz="2000" dirty="0">
                <a:latin typeface="Bahnschrift Light" panose="020B0502040204020203" pitchFamily="34" charset="0"/>
              </a:rPr>
              <a:t>Respective performances of different algorithms were then compare to find one that best suits the available data set. The final prediction model was integrated into java application. Furthermore, the model was evaluated using test data and the accuracy of 82% was obtained.</a:t>
            </a:r>
          </a:p>
        </p:txBody>
      </p:sp>
    </p:spTree>
    <p:extLst>
      <p:ext uri="{BB962C8B-B14F-4D97-AF65-F5344CB8AC3E}">
        <p14:creationId xmlns:p14="http://schemas.microsoft.com/office/powerpoint/2010/main" val="3603699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95A2-D307-3F6E-CE04-0FF1B71883A4}"/>
              </a:ext>
            </a:extLst>
          </p:cNvPr>
          <p:cNvSpPr>
            <a:spLocks noGrp="1"/>
          </p:cNvSpPr>
          <p:nvPr>
            <p:ph type="title"/>
          </p:nvPr>
        </p:nvSpPr>
        <p:spPr/>
        <p:txBody>
          <a:bodyPr>
            <a:normAutofit/>
          </a:bodyPr>
          <a:lstStyle/>
          <a:p>
            <a:r>
              <a:rPr lang="en-US" dirty="0">
                <a:latin typeface="Arial Black" panose="020B0A04020102020204" pitchFamily="34" charset="0"/>
              </a:rPr>
              <a:t>Introduction </a:t>
            </a:r>
          </a:p>
        </p:txBody>
      </p:sp>
      <p:sp>
        <p:nvSpPr>
          <p:cNvPr id="3" name="Content Placeholder 2">
            <a:extLst>
              <a:ext uri="{FF2B5EF4-FFF2-40B4-BE49-F238E27FC236}">
                <a16:creationId xmlns:a16="http://schemas.microsoft.com/office/drawing/2014/main" id="{B95B11CC-0919-7CE4-6EE8-CB9135F2CB5D}"/>
              </a:ext>
            </a:extLst>
          </p:cNvPr>
          <p:cNvSpPr>
            <a:spLocks noGrp="1"/>
          </p:cNvSpPr>
          <p:nvPr>
            <p:ph idx="1"/>
          </p:nvPr>
        </p:nvSpPr>
        <p:spPr/>
        <p:txBody>
          <a:bodyPr>
            <a:normAutofit fontScale="92500" lnSpcReduction="20000"/>
          </a:bodyPr>
          <a:lstStyle/>
          <a:p>
            <a:r>
              <a:rPr lang="en-US" sz="1800" dirty="0">
                <a:latin typeface="Bahnschrift Light" panose="020B0502040204020203" pitchFamily="34" charset="0"/>
              </a:rPr>
              <a:t>From a long time since being a continuous paradigm of transaction of commodities has been into existence. Earlier these transactions were in the from of barter system which later was translated into a monetary system. And with consideration into these, all changes that were brought about the pattern of re-selling items was affected as well. There are two ways in which the re-selling of the item is carried out. One is offline and the other being online. In offline transaction, there is mediator present in between who is very vulnerable to being corrupt and make overly profitable transaction. The second option is online wherein there is a certain platform which lets the user find the price the might get if he goes for selling</a:t>
            </a:r>
          </a:p>
          <a:p>
            <a:r>
              <a:rPr lang="en-US" sz="1800" dirty="0">
                <a:latin typeface="Bahnschrift Light" panose="020B0502040204020203" pitchFamily="34" charset="0"/>
              </a:rPr>
              <a:t>Vehicle price prediction especially when the vehicle is used and not coming direct from the factory , in both a critical and important task. With increase in demand for used cars more and more vehicle buyer are finding alternatives of buying new cars.</a:t>
            </a:r>
          </a:p>
          <a:p>
            <a:r>
              <a:rPr lang="en-US" sz="1800" dirty="0">
                <a:latin typeface="Bahnschrift Light" panose="020B0502040204020203" pitchFamily="34" charset="0"/>
              </a:rPr>
              <a:t>There is need of accurate price  prediction mechanism for the used cars. Prediction techniques of machine learning can be helpful in this regard.</a:t>
            </a:r>
          </a:p>
          <a:p>
            <a:r>
              <a:rPr lang="en-US" sz="1800" dirty="0">
                <a:latin typeface="Bahnschrift Light" panose="020B0502040204020203" pitchFamily="34" charset="0"/>
              </a:rPr>
              <a:t>It is common to lease a car in many countries rather then buying a new car.</a:t>
            </a:r>
          </a:p>
          <a:p>
            <a:endParaRPr lang="en-US" sz="1800" dirty="0"/>
          </a:p>
        </p:txBody>
      </p:sp>
    </p:spTree>
    <p:extLst>
      <p:ext uri="{BB962C8B-B14F-4D97-AF65-F5344CB8AC3E}">
        <p14:creationId xmlns:p14="http://schemas.microsoft.com/office/powerpoint/2010/main" val="1139999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4628-97F8-4189-C7B4-5F938DDBDCC1}"/>
              </a:ext>
            </a:extLst>
          </p:cNvPr>
          <p:cNvSpPr>
            <a:spLocks noGrp="1"/>
          </p:cNvSpPr>
          <p:nvPr>
            <p:ph type="title"/>
          </p:nvPr>
        </p:nvSpPr>
        <p:spPr/>
        <p:txBody>
          <a:bodyPr/>
          <a:lstStyle/>
          <a:p>
            <a:r>
              <a:rPr lang="en-US" b="1" i="0" dirty="0">
                <a:effectLst/>
                <a:latin typeface="Arial Black" panose="020B0A04020102020204" pitchFamily="34" charset="0"/>
              </a:rPr>
              <a:t>Motivation</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4B77D3B-7FEC-A4AB-E692-FF29B68E7C5D}"/>
              </a:ext>
            </a:extLst>
          </p:cNvPr>
          <p:cNvSpPr>
            <a:spLocks noGrp="1"/>
          </p:cNvSpPr>
          <p:nvPr>
            <p:ph idx="1"/>
          </p:nvPr>
        </p:nvSpPr>
        <p:spPr/>
        <p:txBody>
          <a:bodyPr>
            <a:normAutofit/>
          </a:bodyPr>
          <a:lstStyle/>
          <a:p>
            <a:r>
              <a:rPr lang="en-US" sz="2400" i="0" dirty="0">
                <a:solidFill>
                  <a:srgbClr val="292929"/>
                </a:solidFill>
                <a:effectLst/>
                <a:latin typeface="Bahnschrift Light" panose="020B0502040204020203" pitchFamily="34" charset="0"/>
              </a:rPr>
              <a:t>Deciding whether a used car is worth the posted price when you see listings online can be difficult. Several factors, including mileage, make, model, year, etc. can influence the actual worth of a car. From the perspective of a seller, it is also a dilemma to price a used car appropriately. Based on existing data, the aim is to use machine learning algorithms to develop models for predicting used car prices.</a:t>
            </a:r>
            <a:endParaRPr lang="en-US" sz="2400" dirty="0">
              <a:latin typeface="Bahnschrift Light" panose="020B0502040204020203" pitchFamily="34" charset="0"/>
            </a:endParaRPr>
          </a:p>
        </p:txBody>
      </p:sp>
    </p:spTree>
    <p:extLst>
      <p:ext uri="{BB962C8B-B14F-4D97-AF65-F5344CB8AC3E}">
        <p14:creationId xmlns:p14="http://schemas.microsoft.com/office/powerpoint/2010/main" val="251250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16D5-09CC-B879-F2A1-728BCD552C77}"/>
              </a:ext>
            </a:extLst>
          </p:cNvPr>
          <p:cNvSpPr>
            <a:spLocks noGrp="1"/>
          </p:cNvSpPr>
          <p:nvPr>
            <p:ph type="title"/>
          </p:nvPr>
        </p:nvSpPr>
        <p:spPr/>
        <p:txBody>
          <a:bodyPr/>
          <a:lstStyle/>
          <a:p>
            <a:r>
              <a:rPr lang="en-US" dirty="0">
                <a:latin typeface="Arial Black" panose="020B0A04020102020204" pitchFamily="34" charset="0"/>
              </a:rPr>
              <a:t>Objective</a:t>
            </a:r>
          </a:p>
        </p:txBody>
      </p:sp>
      <p:sp>
        <p:nvSpPr>
          <p:cNvPr id="3" name="Content Placeholder 2">
            <a:extLst>
              <a:ext uri="{FF2B5EF4-FFF2-40B4-BE49-F238E27FC236}">
                <a16:creationId xmlns:a16="http://schemas.microsoft.com/office/drawing/2014/main" id="{C093F87E-745A-5BF4-F20F-120D3C0C8B9D}"/>
              </a:ext>
            </a:extLst>
          </p:cNvPr>
          <p:cNvSpPr>
            <a:spLocks noGrp="1"/>
          </p:cNvSpPr>
          <p:nvPr>
            <p:ph idx="1"/>
          </p:nvPr>
        </p:nvSpPr>
        <p:spPr/>
        <p:txBody>
          <a:bodyPr>
            <a:normAutofit fontScale="70000" lnSpcReduction="20000"/>
          </a:bodyPr>
          <a:lstStyle/>
          <a:p>
            <a:r>
              <a:rPr lang="en-US" sz="1800" b="0" i="0" dirty="0">
                <a:solidFill>
                  <a:srgbClr val="292929"/>
                </a:solidFill>
                <a:effectLst/>
                <a:latin typeface="Bahnschrift Light" panose="020B0502040204020203" pitchFamily="34" charset="0"/>
              </a:rPr>
              <a:t>The main aim of this project is to predict the price of used cars using the various Machine Learning (ML) models. This can enable the customers to make decisions based on different inputs or factors namely</a:t>
            </a:r>
            <a:endParaRPr lang="en-US" sz="1800" dirty="0">
              <a:latin typeface="Bahnschrift Light" panose="020B0502040204020203" pitchFamily="34" charset="0"/>
            </a:endParaRPr>
          </a:p>
          <a:p>
            <a:r>
              <a:rPr lang="en-US" sz="1800" dirty="0">
                <a:latin typeface="Bahnschrift Light" panose="020B0502040204020203" pitchFamily="34" charset="0"/>
              </a:rPr>
              <a:t>To  build a supervised machine learning model for forecasting value of a vehicle based on multiple attributes</a:t>
            </a:r>
          </a:p>
          <a:p>
            <a:r>
              <a:rPr lang="en-US" sz="1800" dirty="0">
                <a:latin typeface="Bahnschrift Light" panose="020B0502040204020203" pitchFamily="34" charset="0"/>
              </a:rPr>
              <a:t>The system that is being built must be features based i.e. feature wise prediction must be possible.</a:t>
            </a:r>
          </a:p>
          <a:p>
            <a:r>
              <a:rPr lang="en-US" sz="1800" dirty="0">
                <a:latin typeface="Bahnschrift Light" panose="020B0502040204020203" pitchFamily="34" charset="0"/>
              </a:rPr>
              <a:t>Providing graphical comparisons to provide a better view.</a:t>
            </a:r>
          </a:p>
          <a:p>
            <a:r>
              <a:rPr lang="en-US" sz="1800" dirty="0">
                <a:latin typeface="Bahnschrift Light" panose="020B0502040204020203" pitchFamily="34" charset="0"/>
              </a:rPr>
              <a:t>Predict the price of a car, bike, electric vehicle and hybrid vehicle. This app can predict the price of any vehicle because of the smartly optimized.</a:t>
            </a:r>
          </a:p>
          <a:p>
            <a:pPr marL="0" indent="0" algn="l">
              <a:buNone/>
            </a:pPr>
            <a:r>
              <a:rPr lang="en-US" sz="1200" b="0" i="0" dirty="0">
                <a:solidFill>
                  <a:srgbClr val="292929"/>
                </a:solidFill>
                <a:effectLst/>
                <a:latin typeface="Bahnschrift Light" panose="020B0502040204020203" pitchFamily="34" charset="0"/>
              </a:rPr>
              <a:t>	</a:t>
            </a:r>
            <a:r>
              <a:rPr lang="en-US" sz="1400" b="0" i="0" dirty="0">
                <a:solidFill>
                  <a:srgbClr val="292929"/>
                </a:solidFill>
                <a:effectLst/>
                <a:latin typeface="Bahnschrift Light" panose="020B0502040204020203" pitchFamily="34" charset="0"/>
              </a:rPr>
              <a:t>• Brand or Type of the car one prefers like Ford, Hyundai</a:t>
            </a:r>
          </a:p>
          <a:p>
            <a:pPr marL="0" indent="0" algn="l">
              <a:buNone/>
            </a:pPr>
            <a:r>
              <a:rPr lang="en-US" sz="1400" b="0" i="0" dirty="0">
                <a:solidFill>
                  <a:srgbClr val="292929"/>
                </a:solidFill>
                <a:effectLst/>
                <a:latin typeface="Bahnschrift Light" panose="020B0502040204020203" pitchFamily="34" charset="0"/>
              </a:rPr>
              <a:t>	• Model of the car namely Ford Figo, Hyundai Creta</a:t>
            </a:r>
          </a:p>
          <a:p>
            <a:pPr marL="0" indent="0" algn="l">
              <a:buNone/>
            </a:pPr>
            <a:r>
              <a:rPr lang="en-US" sz="1400" b="0" i="0" dirty="0">
                <a:solidFill>
                  <a:srgbClr val="292929"/>
                </a:solidFill>
                <a:effectLst/>
                <a:latin typeface="Bahnschrift Light" panose="020B0502040204020203" pitchFamily="34" charset="0"/>
              </a:rPr>
              <a:t>	• Location like Delhi, Chennai, Mumbai</a:t>
            </a:r>
          </a:p>
          <a:p>
            <a:pPr marL="0" indent="0" algn="l">
              <a:buNone/>
            </a:pPr>
            <a:r>
              <a:rPr lang="en-US" sz="1400" b="0" i="0" dirty="0">
                <a:solidFill>
                  <a:srgbClr val="292929"/>
                </a:solidFill>
                <a:effectLst/>
                <a:latin typeface="Bahnschrift Light" panose="020B0502040204020203" pitchFamily="34" charset="0"/>
              </a:rPr>
              <a:t>	• Year of manufacturing like 2020, 2021</a:t>
            </a:r>
          </a:p>
          <a:p>
            <a:pPr marL="0" indent="0" algn="l">
              <a:buNone/>
            </a:pPr>
            <a:r>
              <a:rPr lang="en-US" sz="1400" b="0" i="0" dirty="0">
                <a:solidFill>
                  <a:srgbClr val="292929"/>
                </a:solidFill>
                <a:effectLst/>
                <a:latin typeface="Bahnschrift Light" panose="020B0502040204020203" pitchFamily="34" charset="0"/>
              </a:rPr>
              <a:t>	• Type of fuel namely Petrol, Diesel</a:t>
            </a:r>
          </a:p>
          <a:p>
            <a:pPr marL="0" indent="0" algn="l">
              <a:buNone/>
            </a:pPr>
            <a:r>
              <a:rPr lang="en-US" sz="1400" b="0" i="0" dirty="0">
                <a:solidFill>
                  <a:srgbClr val="292929"/>
                </a:solidFill>
                <a:effectLst/>
                <a:latin typeface="Bahnschrift Light" panose="020B0502040204020203" pitchFamily="34" charset="0"/>
              </a:rPr>
              <a:t>	• Price range or Budget</a:t>
            </a:r>
          </a:p>
          <a:p>
            <a:pPr marL="0" indent="0" algn="l">
              <a:buNone/>
            </a:pPr>
            <a:r>
              <a:rPr lang="en-US" sz="1400" b="0" i="0" dirty="0">
                <a:solidFill>
                  <a:srgbClr val="292929"/>
                </a:solidFill>
                <a:effectLst/>
                <a:latin typeface="Bahnschrift Light" panose="020B0502040204020203" pitchFamily="34" charset="0"/>
              </a:rPr>
              <a:t>	• Type of transmission which the customer prefers like Automatic or Manual</a:t>
            </a:r>
          </a:p>
          <a:p>
            <a:pPr marL="0" indent="0" algn="l">
              <a:buNone/>
            </a:pPr>
            <a:r>
              <a:rPr lang="en-US" sz="1400" b="0" i="0" dirty="0">
                <a:solidFill>
                  <a:srgbClr val="292929"/>
                </a:solidFill>
                <a:effectLst/>
                <a:latin typeface="Bahnschrift Light" panose="020B0502040204020203" pitchFamily="34" charset="0"/>
              </a:rPr>
              <a:t>	• Mileage</a:t>
            </a:r>
          </a:p>
          <a:p>
            <a:endParaRPr lang="en-US" sz="1800" dirty="0"/>
          </a:p>
        </p:txBody>
      </p:sp>
    </p:spTree>
    <p:extLst>
      <p:ext uri="{BB962C8B-B14F-4D97-AF65-F5344CB8AC3E}">
        <p14:creationId xmlns:p14="http://schemas.microsoft.com/office/powerpoint/2010/main" val="2111169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D9E4-5920-60B3-61CD-B53C50D0E7AC}"/>
              </a:ext>
            </a:extLst>
          </p:cNvPr>
          <p:cNvSpPr>
            <a:spLocks noGrp="1"/>
          </p:cNvSpPr>
          <p:nvPr>
            <p:ph type="title"/>
          </p:nvPr>
        </p:nvSpPr>
        <p:spPr/>
        <p:txBody>
          <a:bodyPr/>
          <a:lstStyle/>
          <a:p>
            <a:r>
              <a:rPr lang="en-US" sz="4400" dirty="0">
                <a:latin typeface="Arial Black" panose="020B0A04020102020204" pitchFamily="34" charset="0"/>
              </a:rPr>
              <a:t>Case Study Description</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DF3B15C-58B1-A0D9-40FE-EF837031FCB3}"/>
              </a:ext>
            </a:extLst>
          </p:cNvPr>
          <p:cNvSpPr>
            <a:spLocks noGrp="1"/>
          </p:cNvSpPr>
          <p:nvPr>
            <p:ph idx="1"/>
          </p:nvPr>
        </p:nvSpPr>
        <p:spPr/>
        <p:txBody>
          <a:bodyPr>
            <a:normAutofit fontScale="85000" lnSpcReduction="20000"/>
          </a:bodyPr>
          <a:lstStyle/>
          <a:p>
            <a:r>
              <a:rPr lang="en-US" sz="2200" dirty="0">
                <a:latin typeface="Bahnschrift Light" panose="020B0502040204020203" pitchFamily="34" charset="0"/>
                <a:cs typeface="Times New Roman" panose="02020603050405020304" pitchFamily="18" charset="0"/>
              </a:rPr>
              <a:t>With the Covid-19 impact in the market, we have seen lot of changes in the car market. Now some cars are in demand hence making them costly and some are not in demand hence cheaper.</a:t>
            </a:r>
          </a:p>
          <a:p>
            <a:r>
              <a:rPr lang="en-US" sz="2200" dirty="0">
                <a:latin typeface="Bahnschrift Light" panose="020B0502040204020203" pitchFamily="34" charset="0"/>
                <a:cs typeface="Times New Roman" panose="02020603050405020304" pitchFamily="18" charset="0"/>
              </a:rPr>
              <a:t>One of our clients works with small traders, who sell used cars. With the change in market due to Covid-19 impact, our client is facing problems with their previous car price valuation machine learning models. So, they are looking for new machine learning models from new data. We have to make car price valuation model.</a:t>
            </a:r>
          </a:p>
          <a:p>
            <a:r>
              <a:rPr lang="en-US" sz="2200" dirty="0">
                <a:latin typeface="Bahnschrift Light" panose="020B0502040204020203" pitchFamily="34" charset="0"/>
                <a:cs typeface="Times New Roman" panose="02020603050405020304" pitchFamily="18" charset="0"/>
              </a:rPr>
              <a:t>In the dataset, I have scrapped 6000 different kinds used cars data. </a:t>
            </a:r>
          </a:p>
          <a:p>
            <a:r>
              <a:rPr lang="en-US" sz="2200" dirty="0">
                <a:latin typeface="Bahnschrift Light" panose="020B0502040204020203" pitchFamily="34" charset="0"/>
                <a:cs typeface="Times New Roman" panose="02020603050405020304" pitchFamily="18" charset="0"/>
              </a:rPr>
              <a:t>The given dataset contains various Brands, Models, Kilometers driven, Manufacturing Year, Number of Owners, Fuel Type of the particular car, and finally the price of the car. These cars are selling in various locations in India. The given dataset includes all types of cars for example- SUV, Sedans, Coupe, etc.</a:t>
            </a:r>
          </a:p>
          <a:p>
            <a:pPr marL="0" indent="0">
              <a:buNone/>
            </a:pPr>
            <a:endParaRPr lang="en-US" dirty="0"/>
          </a:p>
        </p:txBody>
      </p:sp>
    </p:spTree>
    <p:extLst>
      <p:ext uri="{BB962C8B-B14F-4D97-AF65-F5344CB8AC3E}">
        <p14:creationId xmlns:p14="http://schemas.microsoft.com/office/powerpoint/2010/main" val="2718729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2276-EC44-CAA5-16E5-BD718739D56B}"/>
              </a:ext>
            </a:extLst>
          </p:cNvPr>
          <p:cNvSpPr>
            <a:spLocks noGrp="1"/>
          </p:cNvSpPr>
          <p:nvPr>
            <p:ph type="title"/>
          </p:nvPr>
        </p:nvSpPr>
        <p:spPr/>
        <p:txBody>
          <a:bodyPr/>
          <a:lstStyle/>
          <a:p>
            <a:r>
              <a:rPr lang="en-US" sz="4400" dirty="0">
                <a:latin typeface="Arial Black" panose="020B0A04020102020204" pitchFamily="34" charset="0"/>
              </a:rPr>
              <a:t>Data Processing</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78C3719-C97A-61A4-A3C1-D559C4A4F568}"/>
              </a:ext>
            </a:extLst>
          </p:cNvPr>
          <p:cNvSpPr>
            <a:spLocks noGrp="1"/>
          </p:cNvSpPr>
          <p:nvPr>
            <p:ph idx="1"/>
          </p:nvPr>
        </p:nvSpPr>
        <p:spPr/>
        <p:txBody>
          <a:bodyPr>
            <a:normAutofit/>
          </a:bodyPr>
          <a:lstStyle/>
          <a:p>
            <a:pPr lvl="1"/>
            <a:r>
              <a:rPr lang="en-US" dirty="0">
                <a:latin typeface="Bahnschrift Light" panose="020B0502040204020203" pitchFamily="34" charset="0"/>
              </a:rPr>
              <a:t>Null Values : The dataset has no null values present in it originally.</a:t>
            </a:r>
          </a:p>
          <a:p>
            <a:pPr lvl="1"/>
            <a:r>
              <a:rPr lang="en-US" dirty="0">
                <a:latin typeface="Bahnschrift Light" panose="020B0502040204020203" pitchFamily="34" charset="0"/>
              </a:rPr>
              <a:t> Unique values and Value count of each column. </a:t>
            </a:r>
          </a:p>
          <a:p>
            <a:pPr lvl="1"/>
            <a:r>
              <a:rPr lang="en-US" dirty="0">
                <a:latin typeface="Bahnschrift Light" panose="020B0502040204020203" pitchFamily="34" charset="0"/>
              </a:rPr>
              <a:t> The “Kilometers Driven” column has commas in the data so I removed the commas.</a:t>
            </a:r>
          </a:p>
          <a:p>
            <a:pPr lvl="1"/>
            <a:r>
              <a:rPr lang="en-US" dirty="0">
                <a:latin typeface="Bahnschrift Light" panose="020B0502040204020203" pitchFamily="34" charset="0"/>
              </a:rPr>
              <a:t> The “No of Owners” column has repetitive entries under 1</a:t>
            </a:r>
            <a:r>
              <a:rPr lang="en-US" baseline="30000" dirty="0">
                <a:latin typeface="Bahnschrift Light" panose="020B0502040204020203" pitchFamily="34" charset="0"/>
              </a:rPr>
              <a:t>st</a:t>
            </a:r>
            <a:r>
              <a:rPr lang="en-US" dirty="0">
                <a:latin typeface="Bahnschrift Light" panose="020B0502040204020203" pitchFamily="34" charset="0"/>
              </a:rPr>
              <a:t> owner and First owner as well as 2</a:t>
            </a:r>
            <a:r>
              <a:rPr lang="en-US" baseline="30000" dirty="0">
                <a:latin typeface="Bahnschrift Light" panose="020B0502040204020203" pitchFamily="34" charset="0"/>
              </a:rPr>
              <a:t>nd</a:t>
            </a:r>
            <a:r>
              <a:rPr lang="en-US" dirty="0">
                <a:latin typeface="Bahnschrift Light" panose="020B0502040204020203" pitchFamily="34" charset="0"/>
              </a:rPr>
              <a:t> and Second owner. So, I merged these data to 1</a:t>
            </a:r>
            <a:r>
              <a:rPr lang="en-US" baseline="30000" dirty="0">
                <a:latin typeface="Bahnschrift Light" panose="020B0502040204020203" pitchFamily="34" charset="0"/>
              </a:rPr>
              <a:t>st</a:t>
            </a:r>
            <a:r>
              <a:rPr lang="en-US" dirty="0">
                <a:latin typeface="Bahnschrift Light" panose="020B0502040204020203" pitchFamily="34" charset="0"/>
              </a:rPr>
              <a:t> and 2</a:t>
            </a:r>
            <a:r>
              <a:rPr lang="en-US" baseline="30000" dirty="0">
                <a:latin typeface="Bahnschrift Light" panose="020B0502040204020203" pitchFamily="34" charset="0"/>
              </a:rPr>
              <a:t>nd</a:t>
            </a:r>
            <a:r>
              <a:rPr lang="en-US" dirty="0">
                <a:latin typeface="Bahnschrift Light" panose="020B0502040204020203" pitchFamily="34" charset="0"/>
              </a:rPr>
              <a:t> owner respectively</a:t>
            </a:r>
          </a:p>
        </p:txBody>
      </p:sp>
    </p:spTree>
    <p:extLst>
      <p:ext uri="{BB962C8B-B14F-4D97-AF65-F5344CB8AC3E}">
        <p14:creationId xmlns:p14="http://schemas.microsoft.com/office/powerpoint/2010/main" val="2883757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0">
        <p159:morph option="byObject"/>
      </p:transition>
    </mc:Choice>
    <mc:Fallback xmlns="">
      <p:transition spd="slow" advClick="0" advTm="5000">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884</TotalTime>
  <Words>1185</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Bahnschrift Condensed</vt:lpstr>
      <vt:lpstr>Bahnschrift Light</vt:lpstr>
      <vt:lpstr>Helvetica Neue</vt:lpstr>
      <vt:lpstr>Trebuchet MS</vt:lpstr>
      <vt:lpstr>Wingdings 3</vt:lpstr>
      <vt:lpstr>Facet</vt:lpstr>
      <vt:lpstr>PowerPoint Presentation</vt:lpstr>
      <vt:lpstr>PowerPoint Presentation</vt:lpstr>
      <vt:lpstr> Acknowledgement: </vt:lpstr>
      <vt:lpstr>Abstract</vt:lpstr>
      <vt:lpstr>Introduction </vt:lpstr>
      <vt:lpstr>Motivation</vt:lpstr>
      <vt:lpstr>Objective</vt:lpstr>
      <vt:lpstr>Case Study Description</vt:lpstr>
      <vt:lpstr>Data Processing</vt:lpstr>
      <vt:lpstr>Data Visualisation</vt:lpstr>
      <vt:lpstr>PowerPoint Presentation</vt:lpstr>
      <vt:lpstr>PowerPoint Presentation</vt:lpstr>
      <vt:lpstr>Statistical Summary</vt:lpstr>
      <vt:lpstr>Correlation</vt:lpstr>
      <vt:lpstr>Correlation using Heatmap</vt:lpstr>
      <vt:lpstr>Splitting the data into Feature and Target </vt:lpstr>
      <vt:lpstr>Overfitting &amp; Underfitting</vt:lpstr>
      <vt:lpstr>Hyper Parameter Tuning </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dc:creator>
  <cp:lastModifiedBy>Ashwini</cp:lastModifiedBy>
  <cp:revision>6</cp:revision>
  <dcterms:created xsi:type="dcterms:W3CDTF">2022-07-04T10:08:27Z</dcterms:created>
  <dcterms:modified xsi:type="dcterms:W3CDTF">2022-07-08T09:45:46Z</dcterms:modified>
</cp:coreProperties>
</file>