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2509" autoAdjust="0"/>
  </p:normalViewPr>
  <p:slideViewPr>
    <p:cSldViewPr snapToGrid="0">
      <p:cViewPr varScale="1">
        <p:scale>
          <a:sx n="80" d="100"/>
          <a:sy n="80" d="100"/>
        </p:scale>
        <p:origin x="78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2ED7F3-2816-4E78-AB3A-B75D2B716728}" type="datetimeFigureOut">
              <a:rPr lang="en-US" smtClean="0"/>
              <a:t>4/10/2022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CE8FD-B639-4B99-9FFB-2F535A85F9D5}" type="slidenum">
              <a:rPr lang="en-US" smtClean="0"/>
              <a:t>‹#›</a:t>
            </a:fld>
            <a:endParaRPr lang="en-US"/>
          </a:p>
        </p:txBody>
      </p:sp>
    </p:spTree>
    <p:extLst>
      <p:ext uri="{BB962C8B-B14F-4D97-AF65-F5344CB8AC3E}">
        <p14:creationId xmlns:p14="http://schemas.microsoft.com/office/powerpoint/2010/main" val="1513784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14BD13-7A6A-4117-8528-AC48915A2627}"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32190309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14BD13-7A6A-4117-8528-AC48915A2627}"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30097876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14BD13-7A6A-4117-8528-AC48915A2627}"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7451549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14BD13-7A6A-4117-8528-AC48915A2627}"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18584-A1D1-4247-9F34-4A597C280D7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974776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14BD13-7A6A-4117-8528-AC48915A2627}"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38669597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14BD13-7A6A-4117-8528-AC48915A2627}" type="datetimeFigureOut">
              <a:rPr lang="en-US" smtClean="0"/>
              <a:t>4/10/2022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4225583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14BD13-7A6A-4117-8528-AC48915A2627}" type="datetimeFigureOut">
              <a:rPr lang="en-US" smtClean="0"/>
              <a:t>4/10/2022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16606243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4BD13-7A6A-4117-8528-AC48915A2627}"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1678125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4BD13-7A6A-4117-8528-AC48915A2627}"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11770599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C14BD13-7A6A-4117-8528-AC48915A2627}"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19963058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14BD13-7A6A-4117-8528-AC48915A2627}" type="datetimeFigureOut">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38133018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14BD13-7A6A-4117-8528-AC48915A2627}"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27523300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14BD13-7A6A-4117-8528-AC48915A2627}" type="datetimeFigureOut">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28221087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C14BD13-7A6A-4117-8528-AC48915A2627}" type="datetimeFigureOut">
              <a:rPr lang="en-US" smtClean="0"/>
              <a:t>4/10/2022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25357030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14BD13-7A6A-4117-8528-AC48915A2627}" type="datetimeFigureOut">
              <a:rPr lang="en-US" smtClean="0"/>
              <a:t>4/10/2022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41875538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C14BD13-7A6A-4117-8528-AC48915A2627}" type="datetimeFigureOut">
              <a:rPr lang="en-US" smtClean="0"/>
              <a:t>4/10/2022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17765134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14BD13-7A6A-4117-8528-AC48915A2627}" type="datetimeFigureOut">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21446634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14BD13-7A6A-4117-8528-AC48915A2627}" type="datetimeFigureOut">
              <a:rPr lang="en-US" smtClean="0"/>
              <a:t>4/10/2022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7E18584-A1D1-4247-9F34-4A597C280D78}" type="slidenum">
              <a:rPr lang="en-US" smtClean="0"/>
              <a:t>‹#›</a:t>
            </a:fld>
            <a:endParaRPr lang="en-US"/>
          </a:p>
        </p:txBody>
      </p:sp>
    </p:spTree>
    <p:extLst>
      <p:ext uri="{BB962C8B-B14F-4D97-AF65-F5344CB8AC3E}">
        <p14:creationId xmlns:p14="http://schemas.microsoft.com/office/powerpoint/2010/main" val="1270875511"/>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0F47E3-D96C-41A8-99FC-D378BC68CB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3604" y="949912"/>
            <a:ext cx="6640497" cy="5175680"/>
          </a:xfrm>
          <a:prstGeom prst="rect">
            <a:avLst/>
          </a:prstGeom>
          <a:noFill/>
          <a:ln>
            <a:noFill/>
          </a:ln>
        </p:spPr>
      </p:pic>
    </p:spTree>
    <p:extLst>
      <p:ext uri="{BB962C8B-B14F-4D97-AF65-F5344CB8AC3E}">
        <p14:creationId xmlns:p14="http://schemas.microsoft.com/office/powerpoint/2010/main" val="10390933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C5FFC-6794-46CF-B0DE-E8127361AAD8}"/>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How to boost customer retention</a:t>
            </a:r>
          </a:p>
        </p:txBody>
      </p:sp>
      <p:sp>
        <p:nvSpPr>
          <p:cNvPr id="3" name="Content Placeholder 2">
            <a:extLst>
              <a:ext uri="{FF2B5EF4-FFF2-40B4-BE49-F238E27FC236}">
                <a16:creationId xmlns:a16="http://schemas.microsoft.com/office/drawing/2014/main" id="{2DE229A4-5A1F-41E3-80A7-D49D8BFC6D62}"/>
              </a:ext>
            </a:extLst>
          </p:cNvPr>
          <p:cNvSpPr>
            <a:spLocks noGrp="1"/>
          </p:cNvSpPr>
          <p:nvPr>
            <p:ph idx="1"/>
          </p:nvPr>
        </p:nvSpPr>
        <p:spPr/>
        <p:txBody>
          <a:bodyPr/>
          <a:lstStyle/>
          <a:p>
            <a:r>
              <a:rPr lang="en-US" dirty="0">
                <a:solidFill>
                  <a:schemeClr val="bg1"/>
                </a:solidFill>
                <a:latin typeface="Bahnschrift Light SemiCondensed" panose="020B0502040204020203" pitchFamily="34" charset="0"/>
              </a:rPr>
              <a:t>Improve your customer support</a:t>
            </a:r>
          </a:p>
          <a:p>
            <a:pPr lvl="1"/>
            <a:r>
              <a:rPr lang="en-US" dirty="0">
                <a:solidFill>
                  <a:schemeClr val="bg1"/>
                </a:solidFill>
                <a:latin typeface="Bahnschrift Light SemiCondensed" panose="020B0502040204020203" pitchFamily="34" charset="0"/>
              </a:rPr>
              <a:t>A solid customer support strategy includes attention to the customer pre, mid and post sale.</a:t>
            </a:r>
          </a:p>
          <a:p>
            <a:pPr lvl="1"/>
            <a:r>
              <a:rPr lang="en-US" dirty="0">
                <a:solidFill>
                  <a:schemeClr val="bg1"/>
                </a:solidFill>
                <a:latin typeface="Bahnschrift Light SemiCondensed" panose="020B0502040204020203" pitchFamily="34" charset="0"/>
              </a:rPr>
              <a:t>So an effectively resolved complaint can result in a loyal repeat customer. If you help customers avoid problems  and get the most out of your products,  you’re going to be helping them,  and you’ll be helping your bottom line. </a:t>
            </a:r>
          </a:p>
          <a:p>
            <a:pPr lvl="1"/>
            <a:r>
              <a:rPr lang="en-US" dirty="0">
                <a:solidFill>
                  <a:schemeClr val="bg1"/>
                </a:solidFill>
                <a:latin typeface="Bahnschrift Light SemiCondensed" panose="020B0502040204020203" pitchFamily="34" charset="0"/>
              </a:rPr>
              <a:t>Having a live chat available can turn a customer question  into a sale or complaint into a resolution.</a:t>
            </a:r>
          </a:p>
        </p:txBody>
      </p:sp>
    </p:spTree>
    <p:extLst>
      <p:ext uri="{BB962C8B-B14F-4D97-AF65-F5344CB8AC3E}">
        <p14:creationId xmlns:p14="http://schemas.microsoft.com/office/powerpoint/2010/main" val="34949621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98E4-91AE-4337-BD68-CF9A4652B2B6}"/>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Offer A Discount Or Credit  </a:t>
            </a:r>
          </a:p>
        </p:txBody>
      </p:sp>
      <p:sp>
        <p:nvSpPr>
          <p:cNvPr id="3" name="Content Placeholder 2">
            <a:extLst>
              <a:ext uri="{FF2B5EF4-FFF2-40B4-BE49-F238E27FC236}">
                <a16:creationId xmlns:a16="http://schemas.microsoft.com/office/drawing/2014/main" id="{EB1F7AE6-2C5E-40A0-91E1-DDD61E68736F}"/>
              </a:ext>
            </a:extLst>
          </p:cNvPr>
          <p:cNvSpPr>
            <a:spLocks noGrp="1"/>
          </p:cNvSpPr>
          <p:nvPr>
            <p:ph idx="1"/>
          </p:nvPr>
        </p:nvSpPr>
        <p:spPr/>
        <p:txBody>
          <a:bodyPr/>
          <a:lstStyle/>
          <a:p>
            <a:r>
              <a:rPr lang="en-US" dirty="0">
                <a:solidFill>
                  <a:schemeClr val="bg1"/>
                </a:solidFill>
                <a:latin typeface="Bahnschrift Light SemiCondensed" panose="020B0502040204020203" pitchFamily="34" charset="0"/>
              </a:rPr>
              <a:t>Generally, I would  tell you  to be wary of discounting. You compete with yourself because customer start to expect lower prices from you.</a:t>
            </a:r>
          </a:p>
          <a:p>
            <a:r>
              <a:rPr lang="en-US" dirty="0">
                <a:solidFill>
                  <a:schemeClr val="bg1"/>
                </a:solidFill>
                <a:latin typeface="Bahnschrift Light SemiCondensed" panose="020B0502040204020203" pitchFamily="34" charset="0"/>
              </a:rPr>
              <a:t>However, when discounts are sent to a first-time buyer, I actually love it. You can also discount to re-engage customers  that haven’t purchased in a while. </a:t>
            </a:r>
          </a:p>
          <a:p>
            <a:r>
              <a:rPr lang="en-US" dirty="0">
                <a:solidFill>
                  <a:schemeClr val="bg1"/>
                </a:solidFill>
                <a:latin typeface="Bahnschrift Light SemiCondensed" panose="020B0502040204020203" pitchFamily="34" charset="0"/>
              </a:rPr>
              <a:t>So if you do have space to do this,  try giving your customers 20% off and really think of it as investment  in boosting repeat customer rate.  </a:t>
            </a:r>
          </a:p>
        </p:txBody>
      </p:sp>
    </p:spTree>
    <p:extLst>
      <p:ext uri="{BB962C8B-B14F-4D97-AF65-F5344CB8AC3E}">
        <p14:creationId xmlns:p14="http://schemas.microsoft.com/office/powerpoint/2010/main" val="37544839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E4CFE-68A8-4CAB-8ECD-F2F95C8E6377}"/>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Start A Loyalty Program </a:t>
            </a:r>
          </a:p>
        </p:txBody>
      </p:sp>
      <p:sp>
        <p:nvSpPr>
          <p:cNvPr id="3" name="Content Placeholder 2">
            <a:extLst>
              <a:ext uri="{FF2B5EF4-FFF2-40B4-BE49-F238E27FC236}">
                <a16:creationId xmlns:a16="http://schemas.microsoft.com/office/drawing/2014/main" id="{9DCF9E32-2C58-4053-B3FD-56B5EC793BCA}"/>
              </a:ext>
            </a:extLst>
          </p:cNvPr>
          <p:cNvSpPr>
            <a:spLocks noGrp="1"/>
          </p:cNvSpPr>
          <p:nvPr>
            <p:ph idx="1"/>
          </p:nvPr>
        </p:nvSpPr>
        <p:spPr/>
        <p:txBody>
          <a:bodyPr/>
          <a:lstStyle/>
          <a:p>
            <a:r>
              <a:rPr lang="en-US" dirty="0">
                <a:solidFill>
                  <a:schemeClr val="bg1"/>
                </a:solidFill>
                <a:latin typeface="Bahnschrift Light SemiCondensed" panose="020B0502040204020203" pitchFamily="34" charset="0"/>
              </a:rPr>
              <a:t>A loyalty program is also a great way to increase purchase frequency.  Because it’s going to motivate customers  to  purchase more often to earn those valuable rewards. </a:t>
            </a:r>
          </a:p>
          <a:p>
            <a:r>
              <a:rPr lang="en-US" dirty="0">
                <a:solidFill>
                  <a:schemeClr val="bg1"/>
                </a:solidFill>
                <a:latin typeface="Bahnschrift Light SemiCondensed" panose="020B0502040204020203" pitchFamily="34" charset="0"/>
              </a:rPr>
              <a:t>This creates two-way value,  your customers get more value each time they shop  and you get repeat business. </a:t>
            </a:r>
          </a:p>
        </p:txBody>
      </p:sp>
    </p:spTree>
    <p:extLst>
      <p:ext uri="{BB962C8B-B14F-4D97-AF65-F5344CB8AC3E}">
        <p14:creationId xmlns:p14="http://schemas.microsoft.com/office/powerpoint/2010/main" val="33517871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503EB-C5A4-44F9-A7F7-3B6D634C1B45}"/>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How To Measure Customer Retention </a:t>
            </a:r>
          </a:p>
        </p:txBody>
      </p:sp>
      <p:sp>
        <p:nvSpPr>
          <p:cNvPr id="3" name="Content Placeholder 2">
            <a:extLst>
              <a:ext uri="{FF2B5EF4-FFF2-40B4-BE49-F238E27FC236}">
                <a16:creationId xmlns:a16="http://schemas.microsoft.com/office/drawing/2014/main" id="{6B576BD3-E11B-4CF0-B205-783CE38B41F9}"/>
              </a:ext>
            </a:extLst>
          </p:cNvPr>
          <p:cNvSpPr>
            <a:spLocks noGrp="1"/>
          </p:cNvSpPr>
          <p:nvPr>
            <p:ph idx="1"/>
          </p:nvPr>
        </p:nvSpPr>
        <p:spPr/>
        <p:txBody>
          <a:bodyPr/>
          <a:lstStyle/>
          <a:p>
            <a:r>
              <a:rPr lang="en-US" dirty="0">
                <a:solidFill>
                  <a:schemeClr val="bg1"/>
                </a:solidFill>
                <a:latin typeface="Bahnschrift Light SemiCondensed" panose="020B0502040204020203" pitchFamily="34" charset="0"/>
              </a:rPr>
              <a:t>Once you start employing these strategies, you wanna track if they’re actually working. </a:t>
            </a:r>
          </a:p>
          <a:p>
            <a:r>
              <a:rPr lang="en-US" dirty="0">
                <a:solidFill>
                  <a:schemeClr val="bg1"/>
                </a:solidFill>
                <a:latin typeface="Bahnschrift Light SemiCondensed" panose="020B0502040204020203" pitchFamily="34" charset="0"/>
              </a:rPr>
              <a:t> if you have a shopify store you can find these metrics easily. </a:t>
            </a:r>
          </a:p>
          <a:p>
            <a:r>
              <a:rPr lang="en-US" dirty="0">
                <a:solidFill>
                  <a:schemeClr val="bg1"/>
                </a:solidFill>
                <a:latin typeface="Bahnschrift Light SemiCondensed" panose="020B0502040204020203" pitchFamily="34" charset="0"/>
              </a:rPr>
              <a:t>From your shopify admin, you’re just going to go to analytics. And then you’re taken to a dashboard.  Where you can see tons of useful metrics. The key to improving your customer retention rate is understanding your underlying metrics. Knowing which numbers to focus on and how to measure them,  will equip you with the knowledge you need  to craft a strategy that has a strong impact  on your store’s profitability. </a:t>
            </a:r>
          </a:p>
          <a:p>
            <a:pPr lvl="1"/>
            <a:endParaRPr lang="en-US" dirty="0">
              <a:solidFill>
                <a:schemeClr val="bg1"/>
              </a:solidFill>
            </a:endParaRPr>
          </a:p>
        </p:txBody>
      </p:sp>
    </p:spTree>
    <p:extLst>
      <p:ext uri="{BB962C8B-B14F-4D97-AF65-F5344CB8AC3E}">
        <p14:creationId xmlns:p14="http://schemas.microsoft.com/office/powerpoint/2010/main" val="2411188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FC02-EDCD-4B05-B8CC-39B8BD0BF9A8}"/>
              </a:ext>
            </a:extLst>
          </p:cNvPr>
          <p:cNvSpPr>
            <a:spLocks noGrp="1"/>
          </p:cNvSpPr>
          <p:nvPr>
            <p:ph type="title"/>
          </p:nvPr>
        </p:nvSpPr>
        <p:spPr>
          <a:xfrm>
            <a:off x="646111" y="452718"/>
            <a:ext cx="9404723" cy="1600200"/>
          </a:xfrm>
        </p:spPr>
        <p:txBody>
          <a:bodyPr>
            <a:normAutofit fontScale="90000"/>
          </a:bodyPr>
          <a:lstStyle/>
          <a:p>
            <a:r>
              <a:rPr lang="en-US"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Customer Relationship and Retention Tactics </a:t>
            </a:r>
            <a:b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br>
            <a:endParaRPr lang="en-US" dirty="0">
              <a:solidFill>
                <a:schemeClr val="bg1"/>
              </a:solidFill>
            </a:endParaRPr>
          </a:p>
        </p:txBody>
      </p:sp>
      <p:sp>
        <p:nvSpPr>
          <p:cNvPr id="3" name="Content Placeholder 2">
            <a:extLst>
              <a:ext uri="{FF2B5EF4-FFF2-40B4-BE49-F238E27FC236}">
                <a16:creationId xmlns:a16="http://schemas.microsoft.com/office/drawing/2014/main" id="{8DD78477-426C-450B-BED8-27A00FE5885F}"/>
              </a:ext>
            </a:extLst>
          </p:cNvPr>
          <p:cNvSpPr>
            <a:spLocks noGrp="1"/>
          </p:cNvSpPr>
          <p:nvPr>
            <p:ph idx="1"/>
          </p:nvPr>
        </p:nvSpPr>
        <p:spPr/>
        <p:txBody>
          <a:bodyPr/>
          <a:lstStyle/>
          <a:p>
            <a:r>
              <a:rPr lang="en-US" dirty="0">
                <a:solidFill>
                  <a:schemeClr val="bg1"/>
                </a:solidFill>
                <a:effectLst/>
                <a:latin typeface="Bahnschrift SemiLight SemiConde" panose="020B0502040204020203" pitchFamily="34" charset="0"/>
                <a:ea typeface="Times New Roman" panose="02020603050405020304" pitchFamily="18" charset="0"/>
                <a:cs typeface="Times New Roman" panose="02020603050405020304" pitchFamily="18" charset="0"/>
              </a:rPr>
              <a:t>It’s a universal truth that we have heard time and again. Retaining existing customers is far less expensive than going for new ones. </a:t>
            </a:r>
          </a:p>
          <a:p>
            <a:r>
              <a:rPr lang="en-US" dirty="0">
                <a:solidFill>
                  <a:schemeClr val="bg1"/>
                </a:solidFill>
                <a:effectLst/>
                <a:latin typeface="Bahnschrift SemiLight SemiConde" panose="020B0502040204020203" pitchFamily="34" charset="0"/>
                <a:ea typeface="Times New Roman" panose="02020603050405020304" pitchFamily="18" charset="0"/>
                <a:cs typeface="Times New Roman" panose="02020603050405020304" pitchFamily="18" charset="0"/>
              </a:rPr>
              <a:t>This is a fact for any business, especially in E-Commerce sector where advertisements, touches and conversions always seem to be enhancing the cost aspects, finding new customers is expensive. </a:t>
            </a:r>
            <a:endParaRPr lang="en-US" dirty="0">
              <a:solidFill>
                <a:schemeClr val="bg1"/>
              </a:solidFill>
              <a:latin typeface="Bahnschrift SemiLight SemiConde" panose="020B0502040204020203" pitchFamily="34" charset="0"/>
              <a:ea typeface="Times New Roman" panose="02020603050405020304" pitchFamily="18" charset="0"/>
              <a:cs typeface="Times New Roman" panose="02020603050405020304" pitchFamily="18" charset="0"/>
            </a:endParaRPr>
          </a:p>
          <a:p>
            <a:r>
              <a:rPr lang="en-US" dirty="0">
                <a:solidFill>
                  <a:schemeClr val="bg1"/>
                </a:solidFill>
                <a:effectLst/>
                <a:latin typeface="Bahnschrift SemiLight SemiConde" panose="020B0502040204020203" pitchFamily="34" charset="0"/>
                <a:ea typeface="Times New Roman" panose="02020603050405020304" pitchFamily="18" charset="0"/>
                <a:cs typeface="Times New Roman" panose="02020603050405020304" pitchFamily="18" charset="0"/>
              </a:rPr>
              <a:t>There are some strategies that are commonly implemented by the E-Commerce companies to maintain a strong relation with its customers</a:t>
            </a:r>
            <a:r>
              <a:rPr lang="en-US" dirty="0">
                <a:solidFill>
                  <a:schemeClr val="bg1"/>
                </a:solidFill>
                <a:effectLst/>
                <a:latin typeface="Bahnschrift SemiBold SemiConden" panose="020B0502040204020203" pitchFamily="34" charset="0"/>
                <a:ea typeface="Times New Roman" panose="02020603050405020304" pitchFamily="18" charset="0"/>
                <a:cs typeface="Times New Roman" panose="02020603050405020304" pitchFamily="18" charset="0"/>
              </a:rPr>
              <a:t>.</a:t>
            </a:r>
          </a:p>
          <a:p>
            <a:endParaRPr lang="en-US" dirty="0">
              <a:solidFill>
                <a:schemeClr val="bg1"/>
              </a:solidFill>
            </a:endParaRPr>
          </a:p>
        </p:txBody>
      </p:sp>
    </p:spTree>
    <p:extLst>
      <p:ext uri="{BB962C8B-B14F-4D97-AF65-F5344CB8AC3E}">
        <p14:creationId xmlns:p14="http://schemas.microsoft.com/office/powerpoint/2010/main" val="19058946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77D5E8-8B29-4206-96B1-F6A0ADE72743}"/>
              </a:ext>
            </a:extLst>
          </p:cNvPr>
          <p:cNvSpPr txBox="1"/>
          <p:nvPr/>
        </p:nvSpPr>
        <p:spPr>
          <a:xfrm>
            <a:off x="3048000" y="3244334"/>
            <a:ext cx="6096000" cy="1107996"/>
          </a:xfrm>
          <a:prstGeom prst="rect">
            <a:avLst/>
          </a:prstGeom>
          <a:noFill/>
        </p:spPr>
        <p:txBody>
          <a:bodyPr wrap="square">
            <a:spAutoFit/>
          </a:bodyPr>
          <a:lstStyle/>
          <a:p>
            <a:pPr algn="ctr"/>
            <a:r>
              <a:rPr lang="en-US" sz="6600"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6368294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71A3F-9B30-4C6E-BD61-0E07082B9DDF}"/>
              </a:ext>
            </a:extLst>
          </p:cNvPr>
          <p:cNvSpPr>
            <a:spLocks noGrp="1"/>
          </p:cNvSpPr>
          <p:nvPr>
            <p:ph type="ctrTitle"/>
          </p:nvPr>
        </p:nvSpPr>
        <p:spPr>
          <a:xfrm>
            <a:off x="1154955" y="704851"/>
            <a:ext cx="8825658" cy="2724150"/>
          </a:xfrm>
        </p:spPr>
        <p:txBody>
          <a:bodyPr/>
          <a:lstStyle/>
          <a:p>
            <a:pPr algn="ctr"/>
            <a:r>
              <a:rPr lang="en-US" sz="8000" dirty="0">
                <a:solidFill>
                  <a:schemeClr val="bg1"/>
                </a:solidFill>
                <a:latin typeface="Bahnschrift Light Condensed" panose="020B0502040204020203" pitchFamily="34" charset="0"/>
              </a:rPr>
              <a:t>Presented By:</a:t>
            </a:r>
            <a:br>
              <a:rPr lang="en-US" dirty="0">
                <a:solidFill>
                  <a:schemeClr val="bg1"/>
                </a:solidFill>
                <a:latin typeface="Bahnschrift Light Condensed" panose="020B0502040204020203" pitchFamily="34" charset="0"/>
              </a:rPr>
            </a:br>
            <a:r>
              <a:rPr lang="en-US" sz="5400" dirty="0">
                <a:solidFill>
                  <a:schemeClr val="bg1"/>
                </a:solidFill>
                <a:latin typeface="Bahnschrift Light SemiCondensed" panose="020B0502040204020203" pitchFamily="34" charset="0"/>
              </a:rPr>
              <a:t>Aswini A. Patil</a:t>
            </a:r>
          </a:p>
        </p:txBody>
      </p:sp>
      <p:sp>
        <p:nvSpPr>
          <p:cNvPr id="3" name="Subtitle 2">
            <a:extLst>
              <a:ext uri="{FF2B5EF4-FFF2-40B4-BE49-F238E27FC236}">
                <a16:creationId xmlns:a16="http://schemas.microsoft.com/office/drawing/2014/main" id="{521452F1-F95E-44F9-9D4D-9E09AA132C1D}"/>
              </a:ext>
            </a:extLst>
          </p:cNvPr>
          <p:cNvSpPr>
            <a:spLocks noGrp="1"/>
          </p:cNvSpPr>
          <p:nvPr>
            <p:ph type="subTitle" idx="1"/>
          </p:nvPr>
        </p:nvSpPr>
        <p:spPr>
          <a:xfrm>
            <a:off x="1154955" y="4181475"/>
            <a:ext cx="8825658" cy="1457325"/>
          </a:xfrm>
        </p:spPr>
        <p:txBody>
          <a:bodyPr>
            <a:normAutofit/>
          </a:bodyPr>
          <a:lstStyle/>
          <a:p>
            <a:endParaRPr lang="en-US" dirty="0"/>
          </a:p>
          <a:p>
            <a:r>
              <a:rPr lang="en-US" sz="4400" dirty="0">
                <a:latin typeface="Bahnschrift Light SemiCondensed" panose="020B0502040204020203" pitchFamily="34" charset="0"/>
              </a:rPr>
              <a:t>				</a:t>
            </a:r>
            <a:r>
              <a:rPr lang="en-US" sz="4400" dirty="0">
                <a:solidFill>
                  <a:schemeClr val="bg1"/>
                </a:solidFill>
                <a:latin typeface="Bahnschrift Light SemiCondensed" panose="020B0502040204020203" pitchFamily="34" charset="0"/>
              </a:rPr>
              <a:t>submission Date:15/04/2022</a:t>
            </a:r>
          </a:p>
        </p:txBody>
      </p:sp>
    </p:spTree>
    <p:extLst>
      <p:ext uri="{BB962C8B-B14F-4D97-AF65-F5344CB8AC3E}">
        <p14:creationId xmlns:p14="http://schemas.microsoft.com/office/powerpoint/2010/main" val="29452529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14B350-D60F-4E51-88C5-FEBE5E0209DB}"/>
              </a:ext>
            </a:extLst>
          </p:cNvPr>
          <p:cNvSpPr>
            <a:spLocks noGrp="1"/>
          </p:cNvSpPr>
          <p:nvPr>
            <p:ph type="ctrTitle" idx="4294967295"/>
          </p:nvPr>
        </p:nvSpPr>
        <p:spPr>
          <a:xfrm>
            <a:off x="0" y="185738"/>
            <a:ext cx="12260263" cy="6672262"/>
          </a:xfrm>
        </p:spPr>
        <p:txBody>
          <a:bodyPr>
            <a:normAutofit/>
          </a:bodyPr>
          <a:lstStyle/>
          <a:p>
            <a:br>
              <a:rPr lang="en-US" dirty="0"/>
            </a:br>
            <a:br>
              <a:rPr lang="en-US" dirty="0"/>
            </a:br>
            <a:r>
              <a:rPr lang="en-US" dirty="0"/>
              <a:t>			</a:t>
            </a:r>
            <a:r>
              <a:rPr lang="en-US" sz="8000" dirty="0">
                <a:solidFill>
                  <a:schemeClr val="bg1"/>
                </a:solidFill>
                <a:latin typeface="Bahnschrift Light SemiCondensed" panose="020B0502040204020203" pitchFamily="34" charset="0"/>
              </a:rPr>
              <a:t>Sub Name:</a:t>
            </a:r>
            <a:br>
              <a:rPr lang="en-US" sz="8000" dirty="0">
                <a:solidFill>
                  <a:schemeClr val="bg1"/>
                </a:solidFill>
                <a:latin typeface="Bahnschrift Light SemiCondensed" panose="020B0502040204020203" pitchFamily="34" charset="0"/>
              </a:rPr>
            </a:br>
            <a:r>
              <a:rPr lang="en-US" dirty="0">
                <a:solidFill>
                  <a:schemeClr val="bg1"/>
                </a:solidFill>
              </a:rPr>
              <a:t>					</a:t>
            </a:r>
            <a:r>
              <a:rPr lang="en-US" sz="6000" dirty="0">
                <a:solidFill>
                  <a:schemeClr val="bg1"/>
                </a:solidFill>
                <a:latin typeface="Bahnschrift Light SemiCondensed" panose="020B0502040204020203" pitchFamily="34" charset="0"/>
              </a:rPr>
              <a:t>Customer Retention</a:t>
            </a:r>
            <a:br>
              <a:rPr lang="en-US" dirty="0">
                <a:solidFill>
                  <a:schemeClr val="bg1"/>
                </a:solidFill>
              </a:rPr>
            </a:b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41217938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74837-027C-4EAF-8054-AD7DE6C4F7E3}"/>
              </a:ext>
            </a:extLst>
          </p:cNvPr>
          <p:cNvSpPr>
            <a:spLocks noGrp="1"/>
          </p:cNvSpPr>
          <p:nvPr>
            <p:ph type="ctrTitle" idx="4294967295"/>
          </p:nvPr>
        </p:nvSpPr>
        <p:spPr>
          <a:xfrm>
            <a:off x="0" y="763588"/>
            <a:ext cx="6907213" cy="1741487"/>
          </a:xfrm>
        </p:spPr>
        <p:txBody>
          <a:bodyPr/>
          <a:lstStyle/>
          <a:p>
            <a:r>
              <a:rPr lang="en-US"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4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Acknowledgement:</a:t>
            </a:r>
            <a:br>
              <a:rPr lang="en-US"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br>
            <a:endParaRPr lang="en-US" dirty="0">
              <a:solidFill>
                <a:schemeClr val="bg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5C934CC-F685-4BE4-A184-879648059BDB}"/>
              </a:ext>
            </a:extLst>
          </p:cNvPr>
          <p:cNvSpPr>
            <a:spLocks noGrp="1"/>
          </p:cNvSpPr>
          <p:nvPr>
            <p:ph type="subTitle" idx="4294967295"/>
          </p:nvPr>
        </p:nvSpPr>
        <p:spPr>
          <a:xfrm>
            <a:off x="0" y="3602038"/>
            <a:ext cx="9144000" cy="1655762"/>
          </a:xfrm>
        </p:spPr>
        <p:txBody>
          <a:bodyPr>
            <a:normAutofit/>
          </a:bodyPr>
          <a:lstStyle/>
          <a:p>
            <a:pPr marR="0" indent="0">
              <a:lnSpc>
                <a:spcPct val="107000"/>
              </a:lnSpc>
              <a:spcBef>
                <a:spcPts val="0"/>
              </a:spcBef>
              <a:spcAft>
                <a:spcPts val="80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p>
        </p:txBody>
      </p:sp>
      <p:sp>
        <p:nvSpPr>
          <p:cNvPr id="5" name="TextBox 4">
            <a:extLst>
              <a:ext uri="{FF2B5EF4-FFF2-40B4-BE49-F238E27FC236}">
                <a16:creationId xmlns:a16="http://schemas.microsoft.com/office/drawing/2014/main" id="{15A16C87-E29D-41AE-A09F-F28BCC7CCC19}"/>
              </a:ext>
            </a:extLst>
          </p:cNvPr>
          <p:cNvSpPr txBox="1"/>
          <p:nvPr/>
        </p:nvSpPr>
        <p:spPr>
          <a:xfrm>
            <a:off x="1988599" y="1917577"/>
            <a:ext cx="8158578" cy="4821000"/>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rPr>
              <a:t>Primarily I would like to thank God to being able to complete this project with success. Then I would like to express my special thanks of gratitude to my SME,</a:t>
            </a:r>
            <a:endParaRPr lang="en-US" sz="12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rPr>
              <a:t>And I am thankful I am part of flib rob technology of employee, who given me the golden opportunity to do this wonderful project on the given topic which is also help me in doing a lot of research and I came to know about so many new things, I am really thankful to flip robo.</a:t>
            </a:r>
            <a:endParaRPr lang="en-US" sz="12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rPr>
              <a:t>Secondly, I am thankful to my husband to get me a moral support and guided me to complete this project on time. </a:t>
            </a:r>
            <a:endParaRPr lang="en-US" sz="12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sz="18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rPr>
              <a:t> </a:t>
            </a:r>
            <a:endParaRPr lang="en-US" sz="12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sz="18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rPr>
              <a:t>DATE:15/04/2022</a:t>
            </a:r>
            <a:r>
              <a:rPr lang="en-US" sz="1200" dirty="0">
                <a:solidFill>
                  <a:schemeClr val="bg1"/>
                </a:solidFill>
                <a:latin typeface="Bodoni MT" panose="02070603080606020203" pitchFamily="18" charset="0"/>
                <a:ea typeface="Times New Roman" panose="02020603050405020304" pitchFamily="18" charset="0"/>
                <a:cs typeface="Times New Roman" panose="02020603050405020304" pitchFamily="18" charset="0"/>
              </a:rPr>
              <a:t>			</a:t>
            </a:r>
            <a:r>
              <a:rPr lang="en-US" sz="18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rPr>
              <a:t>ASWINI A. PATIL</a:t>
            </a:r>
            <a:endParaRPr lang="en-US" sz="12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sz="18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rPr>
              <a:t>					Data Science course </a:t>
            </a:r>
            <a:endParaRPr lang="en-US" sz="12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sz="18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rPr>
              <a:t>					Institute: Data trained education</a:t>
            </a:r>
            <a:endParaRPr lang="en-US" sz="12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sz="18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rPr>
              <a:t>					Internship: Flip Robo  technology 										@Bangalore  </a:t>
            </a:r>
            <a:endParaRPr lang="en-US" sz="12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5608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0CCA8B-FC4D-4BA8-A727-BDF49C0187A0}"/>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INTRODUCTION</a:t>
            </a:r>
          </a:p>
        </p:txBody>
      </p:sp>
      <p:sp>
        <p:nvSpPr>
          <p:cNvPr id="5" name="Content Placeholder 4">
            <a:extLst>
              <a:ext uri="{FF2B5EF4-FFF2-40B4-BE49-F238E27FC236}">
                <a16:creationId xmlns:a16="http://schemas.microsoft.com/office/drawing/2014/main" id="{CB797271-3405-45B1-8D2B-EEF63811A91D}"/>
              </a:ext>
            </a:extLst>
          </p:cNvPr>
          <p:cNvSpPr>
            <a:spLocks noGrp="1"/>
          </p:cNvSpPr>
          <p:nvPr>
            <p:ph idx="1"/>
          </p:nvPr>
        </p:nvSpPr>
        <p:spPr/>
        <p:txBody>
          <a:bodyPr>
            <a:normAutofit fontScale="92500" lnSpcReduction="10000"/>
          </a:bodyPr>
          <a:lstStyle/>
          <a:p>
            <a:pPr marL="0" marR="0">
              <a:lnSpc>
                <a:spcPct val="107000"/>
              </a:lnSpc>
              <a:spcBef>
                <a:spcPts val="0"/>
              </a:spcBef>
              <a:spcAft>
                <a:spcPts val="800"/>
              </a:spcAft>
            </a:pPr>
            <a:r>
              <a:rPr lang="en-US" sz="2400" dirty="0">
                <a:solidFill>
                  <a:schemeClr val="bg1"/>
                </a:solidFill>
                <a:effectLst/>
                <a:latin typeface="Bahnschrift Light SemiCondensed" panose="020B0502040204020203" pitchFamily="34" charset="0"/>
                <a:ea typeface="Times New Roman" panose="02020603050405020304" pitchFamily="18" charset="0"/>
                <a:cs typeface="Times New Roman" panose="02020603050405020304" pitchFamily="18" charset="0"/>
              </a:rPr>
              <a:t>Fierce competition in today’s world markets, the introduction of products and services with shorter life cycles and the increased expectations of customers have forced all online business stores to invest in and pay attention on their customer relations.</a:t>
            </a:r>
          </a:p>
          <a:p>
            <a:pPr marL="0" marR="0">
              <a:lnSpc>
                <a:spcPct val="107000"/>
              </a:lnSpc>
              <a:spcBef>
                <a:spcPts val="0"/>
              </a:spcBef>
              <a:spcAft>
                <a:spcPts val="800"/>
              </a:spcAft>
            </a:pPr>
            <a:r>
              <a:rPr lang="en-US" sz="2400" dirty="0">
                <a:solidFill>
                  <a:schemeClr val="bg1"/>
                </a:solidFill>
                <a:effectLst/>
                <a:latin typeface="Bahnschrift Light SemiCondensed" panose="020B0502040204020203" pitchFamily="34" charset="0"/>
                <a:ea typeface="Times New Roman" panose="02020603050405020304" pitchFamily="18" charset="0"/>
                <a:cs typeface="Times New Roman" panose="02020603050405020304" pitchFamily="18" charset="0"/>
              </a:rPr>
              <a:t>In a typical business, the companies were not conscious about their customers. Now the market has become global and the competition is at its peak. Consequently, to reduce dissatisfactions and improve service levels, effective customer relation strategies at the various levels are to be implemented. Customer base and better services have always been a major issue in E-Commerce business but in an era of ever-increasing competition in the market.</a:t>
            </a:r>
          </a:p>
          <a:p>
            <a:endParaRPr lang="en-US" dirty="0"/>
          </a:p>
        </p:txBody>
      </p:sp>
    </p:spTree>
    <p:extLst>
      <p:ext uri="{BB962C8B-B14F-4D97-AF65-F5344CB8AC3E}">
        <p14:creationId xmlns:p14="http://schemas.microsoft.com/office/powerpoint/2010/main" val="11469120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F597C-678D-4E31-9A14-90E9FD10972A}"/>
              </a:ext>
            </a:extLst>
          </p:cNvPr>
          <p:cNvSpPr>
            <a:spLocks noGrp="1"/>
          </p:cNvSpPr>
          <p:nvPr>
            <p:ph type="title"/>
          </p:nvPr>
        </p:nvSpPr>
        <p:spPr>
          <a:xfrm>
            <a:off x="838200" y="365125"/>
            <a:ext cx="10515600" cy="1901825"/>
          </a:xfrm>
        </p:spPr>
        <p:txBody>
          <a:bodyPr>
            <a:normAutofit/>
          </a:bodyPr>
          <a:lstStyle/>
          <a:p>
            <a:r>
              <a:rPr lang="en-US" dirty="0">
                <a:solidFill>
                  <a:schemeClr val="bg1"/>
                </a:solidFill>
                <a:latin typeface="Arial" panose="020B0604020202020204" pitchFamily="34" charset="0"/>
                <a:cs typeface="Arial" panose="020B0604020202020204" pitchFamily="34" charset="0"/>
              </a:rPr>
              <a:t>What is customer retention?</a:t>
            </a:r>
          </a:p>
        </p:txBody>
      </p:sp>
      <p:sp>
        <p:nvSpPr>
          <p:cNvPr id="3" name="Content Placeholder 2">
            <a:extLst>
              <a:ext uri="{FF2B5EF4-FFF2-40B4-BE49-F238E27FC236}">
                <a16:creationId xmlns:a16="http://schemas.microsoft.com/office/drawing/2014/main" id="{1161609E-93A0-4842-B82B-4B59520EB9EE}"/>
              </a:ext>
            </a:extLst>
          </p:cNvPr>
          <p:cNvSpPr>
            <a:spLocks noGrp="1"/>
          </p:cNvSpPr>
          <p:nvPr>
            <p:ph idx="1"/>
          </p:nvPr>
        </p:nvSpPr>
        <p:spPr/>
        <p:txBody>
          <a:bodyPr>
            <a:normAutofit lnSpcReduction="10000"/>
          </a:bodyPr>
          <a:lstStyle/>
          <a:p>
            <a:r>
              <a:rPr lang="en-US" sz="2400" dirty="0">
                <a:solidFill>
                  <a:schemeClr val="bg1"/>
                </a:solidFill>
                <a:latin typeface="Bahnschrift Light SemiCondensed" panose="020B0502040204020203" pitchFamily="34" charset="0"/>
              </a:rPr>
              <a:t>Customer retention refer to your ability to retain repeat customers and increase the lifetime profitability of each customer</a:t>
            </a:r>
          </a:p>
          <a:p>
            <a:r>
              <a:rPr lang="en-US" sz="2400" dirty="0">
                <a:solidFill>
                  <a:schemeClr val="bg1"/>
                </a:solidFill>
                <a:latin typeface="Bahnschrift Light SemiCondensed" panose="020B0502040204020203" pitchFamily="34" charset="0"/>
              </a:rPr>
              <a:t>This is impacted by the amount of existing customers that churn.</a:t>
            </a:r>
          </a:p>
          <a:p>
            <a:r>
              <a:rPr lang="en-US" sz="2400" dirty="0">
                <a:solidFill>
                  <a:schemeClr val="bg1"/>
                </a:solidFill>
                <a:latin typeface="Bahnschrift Light SemiCondensed" panose="020B0502040204020203" pitchFamily="34" charset="0"/>
              </a:rPr>
              <a:t>Which basically means they either closed a subscription canceled a contract, or choose not to return to your online store.</a:t>
            </a:r>
          </a:p>
          <a:p>
            <a:r>
              <a:rPr lang="en-US" sz="2400" dirty="0">
                <a:solidFill>
                  <a:schemeClr val="bg1"/>
                </a:solidFill>
                <a:latin typeface="Bahnschrift Light SemiCondensed" panose="020B0502040204020203" pitchFamily="34" charset="0"/>
              </a:rPr>
              <a:t>A strong customer retention strategy is about maintaining relationships.</a:t>
            </a:r>
          </a:p>
          <a:p>
            <a:r>
              <a:rPr lang="en-US" sz="2400" dirty="0">
                <a:solidFill>
                  <a:schemeClr val="bg1"/>
                </a:solidFill>
                <a:latin typeface="Bahnschrift Light SemiCondensed" panose="020B0502040204020203" pitchFamily="34" charset="0"/>
              </a:rPr>
              <a:t>Its also about creating value for your customers by helping them achieve the goal that they had in mind when they purchased your product or service.</a:t>
            </a:r>
          </a:p>
          <a:p>
            <a:pPr marL="0" indent="0">
              <a:buNone/>
            </a:pPr>
            <a:endParaRPr lang="en-US" dirty="0">
              <a:latin typeface="Bahnschrift Light SemiCondensed" panose="020B0502040204020203" pitchFamily="34" charset="0"/>
            </a:endParaRPr>
          </a:p>
          <a:p>
            <a:pPr lvl="2"/>
            <a:endParaRPr lang="en-US" dirty="0">
              <a:latin typeface="Bahnschrift Light SemiCondensed" panose="020B0502040204020203" pitchFamily="34" charset="0"/>
            </a:endParaRPr>
          </a:p>
          <a:p>
            <a:pPr lvl="2"/>
            <a:endParaRPr lang="en-US" dirty="0">
              <a:latin typeface="Bahnschrift Light SemiCondensed" panose="020B0502040204020203" pitchFamily="34" charset="0"/>
            </a:endParaRPr>
          </a:p>
        </p:txBody>
      </p:sp>
    </p:spTree>
    <p:extLst>
      <p:ext uri="{BB962C8B-B14F-4D97-AF65-F5344CB8AC3E}">
        <p14:creationId xmlns:p14="http://schemas.microsoft.com/office/powerpoint/2010/main" val="22845012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291D-184B-4F9C-A4CC-48AE9ECE91C7}"/>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Why is customer retention important?</a:t>
            </a:r>
          </a:p>
        </p:txBody>
      </p:sp>
      <p:sp>
        <p:nvSpPr>
          <p:cNvPr id="3" name="Content Placeholder 2">
            <a:extLst>
              <a:ext uri="{FF2B5EF4-FFF2-40B4-BE49-F238E27FC236}">
                <a16:creationId xmlns:a16="http://schemas.microsoft.com/office/drawing/2014/main" id="{CA761656-EC19-4533-9728-909F5F345712}"/>
              </a:ext>
            </a:extLst>
          </p:cNvPr>
          <p:cNvSpPr>
            <a:spLocks noGrp="1"/>
          </p:cNvSpPr>
          <p:nvPr>
            <p:ph idx="1"/>
          </p:nvPr>
        </p:nvSpPr>
        <p:spPr/>
        <p:txBody>
          <a:bodyPr/>
          <a:lstStyle/>
          <a:p>
            <a:r>
              <a:rPr lang="en-US" dirty="0">
                <a:solidFill>
                  <a:schemeClr val="bg1"/>
                </a:solidFill>
                <a:latin typeface="Bahnschrift Light SemiCondensed" panose="020B0502040204020203" pitchFamily="34" charset="0"/>
              </a:rPr>
              <a:t>Well, its gonna boil down to four main reasons</a:t>
            </a:r>
          </a:p>
          <a:p>
            <a:r>
              <a:rPr lang="en-US" dirty="0">
                <a:solidFill>
                  <a:schemeClr val="bg1"/>
                </a:solidFill>
                <a:latin typeface="Bahnschrift Light SemiCondensed" panose="020B0502040204020203" pitchFamily="34" charset="0"/>
              </a:rPr>
              <a:t>Affordability</a:t>
            </a:r>
          </a:p>
          <a:p>
            <a:r>
              <a:rPr lang="en-US" dirty="0">
                <a:solidFill>
                  <a:schemeClr val="bg1"/>
                </a:solidFill>
                <a:latin typeface="Bahnschrift Light SemiCondensed" panose="020B0502040204020203" pitchFamily="34" charset="0"/>
              </a:rPr>
              <a:t>Return on investment</a:t>
            </a:r>
          </a:p>
          <a:p>
            <a:r>
              <a:rPr lang="en-US" dirty="0">
                <a:solidFill>
                  <a:schemeClr val="bg1"/>
                </a:solidFill>
                <a:latin typeface="Bahnschrift Light SemiCondensed" panose="020B0502040204020203" pitchFamily="34" charset="0"/>
              </a:rPr>
              <a:t>Loyalty</a:t>
            </a:r>
          </a:p>
          <a:p>
            <a:r>
              <a:rPr lang="en-US" dirty="0">
                <a:solidFill>
                  <a:schemeClr val="bg1"/>
                </a:solidFill>
                <a:latin typeface="Bahnschrift Light SemiCondensed" panose="020B0502040204020203" pitchFamily="34" charset="0"/>
              </a:rPr>
              <a:t>Referrals</a:t>
            </a:r>
          </a:p>
          <a:p>
            <a:pPr marL="0" indent="0">
              <a:buNone/>
            </a:pPr>
            <a:endParaRPr lang="en-US" dirty="0">
              <a:solidFill>
                <a:schemeClr val="bg1"/>
              </a:solidFill>
            </a:endParaRPr>
          </a:p>
        </p:txBody>
      </p:sp>
    </p:spTree>
    <p:extLst>
      <p:ext uri="{BB962C8B-B14F-4D97-AF65-F5344CB8AC3E}">
        <p14:creationId xmlns:p14="http://schemas.microsoft.com/office/powerpoint/2010/main" val="19333439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9C79-0BAA-4E1E-9627-E8536BDA8914}"/>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Who should be focusing on retention?</a:t>
            </a:r>
          </a:p>
        </p:txBody>
      </p:sp>
      <p:sp>
        <p:nvSpPr>
          <p:cNvPr id="3" name="Content Placeholder 2">
            <a:extLst>
              <a:ext uri="{FF2B5EF4-FFF2-40B4-BE49-F238E27FC236}">
                <a16:creationId xmlns:a16="http://schemas.microsoft.com/office/drawing/2014/main" id="{9EC9D899-EE40-4F77-AF35-02F286A105D5}"/>
              </a:ext>
            </a:extLst>
          </p:cNvPr>
          <p:cNvSpPr>
            <a:spLocks noGrp="1"/>
          </p:cNvSpPr>
          <p:nvPr>
            <p:ph idx="1"/>
          </p:nvPr>
        </p:nvSpPr>
        <p:spPr/>
        <p:txBody>
          <a:bodyPr>
            <a:normAutofit/>
          </a:bodyPr>
          <a:lstStyle/>
          <a:p>
            <a:r>
              <a:rPr lang="en-US" dirty="0">
                <a:solidFill>
                  <a:schemeClr val="bg1"/>
                </a:solidFill>
                <a:latin typeface="Bahnschrift Light SemiCondensed" panose="020B0502040204020203" pitchFamily="34" charset="0"/>
              </a:rPr>
              <a:t>If you have high ticket times that need to be bought frequently, you are the one that has the most to gain from a solid customer retention strategy.</a:t>
            </a:r>
          </a:p>
          <a:p>
            <a:r>
              <a:rPr lang="en-US" dirty="0">
                <a:solidFill>
                  <a:schemeClr val="bg1"/>
                </a:solidFill>
                <a:latin typeface="Bahnschrift Light SemiCondensed" panose="020B0502040204020203" pitchFamily="34" charset="0"/>
              </a:rPr>
              <a:t>In general, as you move right and up next matrix, you are business that need to be focusing on retention.</a:t>
            </a:r>
          </a:p>
          <a:p>
            <a:r>
              <a:rPr lang="en-US" dirty="0">
                <a:solidFill>
                  <a:schemeClr val="bg1"/>
                </a:solidFill>
                <a:latin typeface="Bahnschrift Light SemiCondensed" panose="020B0502040204020203" pitchFamily="34" charset="0"/>
              </a:rPr>
              <a:t>But even if you do fall in the bottom left-hand category, that doesn’t mean you should completely ignore  a retention strategy.</a:t>
            </a:r>
          </a:p>
          <a:p>
            <a:r>
              <a:rPr lang="en-US" dirty="0">
                <a:solidFill>
                  <a:schemeClr val="bg1"/>
                </a:solidFill>
                <a:latin typeface="Bahnschrift Light SemiCondensed" panose="020B0502040204020203" pitchFamily="34" charset="0"/>
              </a:rPr>
              <a:t>Ex: have a phone case business that drops collectible designs every months, that would required a strong retention strategy.</a:t>
            </a:r>
          </a:p>
          <a:p>
            <a:r>
              <a:rPr lang="en-US" dirty="0">
                <a:solidFill>
                  <a:schemeClr val="bg1"/>
                </a:solidFill>
                <a:latin typeface="Bahnschrift Light SemiCondensed" panose="020B0502040204020203" pitchFamily="34" charset="0"/>
              </a:rPr>
              <a:t>Now every business will have its own unique story. But practically every business can benefit from more loyal customers and repeat sales</a:t>
            </a:r>
            <a:r>
              <a:rPr lang="en-US" dirty="0">
                <a:solidFill>
                  <a:schemeClr val="bg1"/>
                </a:solidFill>
              </a:rPr>
              <a:t>. </a:t>
            </a:r>
          </a:p>
        </p:txBody>
      </p:sp>
    </p:spTree>
    <p:extLst>
      <p:ext uri="{BB962C8B-B14F-4D97-AF65-F5344CB8AC3E}">
        <p14:creationId xmlns:p14="http://schemas.microsoft.com/office/powerpoint/2010/main" val="22701304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184B9-748F-480E-9634-B3650B325CA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When should you focus on retention?</a:t>
            </a:r>
          </a:p>
        </p:txBody>
      </p:sp>
      <p:sp>
        <p:nvSpPr>
          <p:cNvPr id="3" name="Content Placeholder 2">
            <a:extLst>
              <a:ext uri="{FF2B5EF4-FFF2-40B4-BE49-F238E27FC236}">
                <a16:creationId xmlns:a16="http://schemas.microsoft.com/office/drawing/2014/main" id="{9E8A62B0-46C0-40C3-B201-F71525345DB6}"/>
              </a:ext>
            </a:extLst>
          </p:cNvPr>
          <p:cNvSpPr>
            <a:spLocks noGrp="1"/>
          </p:cNvSpPr>
          <p:nvPr>
            <p:ph idx="1"/>
          </p:nvPr>
        </p:nvSpPr>
        <p:spPr/>
        <p:txBody>
          <a:bodyPr/>
          <a:lstStyle/>
          <a:p>
            <a:r>
              <a:rPr lang="en-US" dirty="0">
                <a:solidFill>
                  <a:schemeClr val="bg1"/>
                </a:solidFill>
                <a:latin typeface="Bahnschrift Light SemiCondensed" panose="020B0502040204020203" pitchFamily="34" charset="0"/>
              </a:rPr>
              <a:t>Will be dependent on where you’re at in your business journey.</a:t>
            </a:r>
          </a:p>
          <a:p>
            <a:pPr marL="0" indent="0">
              <a:buNone/>
            </a:pPr>
            <a:endParaRPr lang="en-US" dirty="0">
              <a:solidFill>
                <a:schemeClr val="bg1"/>
              </a:solidFill>
              <a:latin typeface="Bahnschrift Light SemiCondensed" panose="020B0502040204020203" pitchFamily="34" charset="0"/>
            </a:endParaRPr>
          </a:p>
          <a:p>
            <a:r>
              <a:rPr lang="en-US" dirty="0">
                <a:solidFill>
                  <a:schemeClr val="bg1"/>
                </a:solidFill>
                <a:latin typeface="Bahnschrift Light SemiCondensed" panose="020B0502040204020203" pitchFamily="34" charset="0"/>
              </a:rPr>
              <a:t>If you’re just staring out you’re gonna focus solely on acquiring new customers, and building up your base.</a:t>
            </a:r>
          </a:p>
          <a:p>
            <a:pPr marL="0" indent="0">
              <a:buNone/>
            </a:pPr>
            <a:endParaRPr lang="en-US" dirty="0">
              <a:solidFill>
                <a:schemeClr val="bg1"/>
              </a:solidFill>
              <a:latin typeface="Bahnschrift Light SemiCondensed" panose="020B0502040204020203" pitchFamily="34" charset="0"/>
            </a:endParaRPr>
          </a:p>
          <a:p>
            <a:r>
              <a:rPr lang="en-US" dirty="0">
                <a:solidFill>
                  <a:schemeClr val="bg1"/>
                </a:solidFill>
                <a:latin typeface="Bahnschrift Light SemiCondensed" panose="020B0502040204020203" pitchFamily="34" charset="0"/>
              </a:rPr>
              <a:t>Once you start getting traction, spend most of your time trying to get new customers in the door. But don’t neglect your current customers</a:t>
            </a:r>
            <a:r>
              <a:rPr lang="en-US" dirty="0">
                <a:latin typeface="Bahnschrift Light SemiCondensed" panose="020B0502040204020203" pitchFamily="34" charset="0"/>
              </a:rPr>
              <a:t>.</a:t>
            </a:r>
          </a:p>
        </p:txBody>
      </p:sp>
    </p:spTree>
    <p:extLst>
      <p:ext uri="{BB962C8B-B14F-4D97-AF65-F5344CB8AC3E}">
        <p14:creationId xmlns:p14="http://schemas.microsoft.com/office/powerpoint/2010/main" val="32558469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25000">
        <p159:morph option="byObject"/>
      </p:transition>
    </mc:Choice>
    <mc:Fallback>
      <p:transition advTm="2500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369</TotalTime>
  <Words>1065</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Bahnschrift Light Condensed</vt:lpstr>
      <vt:lpstr>Bahnschrift Light SemiCondensed</vt:lpstr>
      <vt:lpstr>Bahnschrift SemiBold SemiConden</vt:lpstr>
      <vt:lpstr>Bahnschrift SemiLight SemiConde</vt:lpstr>
      <vt:lpstr>Bodoni MT</vt:lpstr>
      <vt:lpstr>Calibri</vt:lpstr>
      <vt:lpstr>Century Gothic</vt:lpstr>
      <vt:lpstr>Symbol</vt:lpstr>
      <vt:lpstr>Wingdings 3</vt:lpstr>
      <vt:lpstr>Ion</vt:lpstr>
      <vt:lpstr>PowerPoint Presentation</vt:lpstr>
      <vt:lpstr>Presented By: Aswini A. Patil</vt:lpstr>
      <vt:lpstr>     Sub Name:      Customer Retention  </vt:lpstr>
      <vt:lpstr> Acknowledgement: </vt:lpstr>
      <vt:lpstr>INTRODUCTION</vt:lpstr>
      <vt:lpstr>What is customer retention?</vt:lpstr>
      <vt:lpstr>Why is customer retention important?</vt:lpstr>
      <vt:lpstr>Who should be focusing on retention?</vt:lpstr>
      <vt:lpstr>When should you focus on retention?</vt:lpstr>
      <vt:lpstr>How to boost customer retention</vt:lpstr>
      <vt:lpstr>Offer A Discount Or Credit  </vt:lpstr>
      <vt:lpstr>Start A Loyalty Program </vt:lpstr>
      <vt:lpstr>How To Measure Customer Retention </vt:lpstr>
      <vt:lpstr>Customer Relationship and Retention Tactics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Ashwini</dc:creator>
  <cp:lastModifiedBy>Ashwini</cp:lastModifiedBy>
  <cp:revision>5</cp:revision>
  <dcterms:created xsi:type="dcterms:W3CDTF">2022-04-10T07:14:44Z</dcterms:created>
  <dcterms:modified xsi:type="dcterms:W3CDTF">2022-04-10T16:19:15Z</dcterms:modified>
</cp:coreProperties>
</file>