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1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5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1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25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8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5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1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2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2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3A97AC-B4EC-48B0-8F19-84A0ADCB5F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4798-CBBD-42C7-965C-5D79384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BD5195-0254-2738-066B-FF399051B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4" y="949912"/>
            <a:ext cx="6640497" cy="4394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29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64B-A5BB-4A5C-710A-73564EBA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Hedonic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C450-8492-CA66-36DE-8B731227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Hedonic shopping value reflects the value received from the multisensory, fantasy and emotive aspects of the shopping experience</a:t>
            </a:r>
          </a:p>
          <a:p>
            <a:r>
              <a:rPr lang="en-US" dirty="0"/>
              <a:t>Hedonic goods are multisensory and provide for experiential consumption, fun, pleasure, and excitement. It comes with good feeling. </a:t>
            </a:r>
          </a:p>
        </p:txBody>
      </p:sp>
    </p:spTree>
    <p:extLst>
      <p:ext uri="{BB962C8B-B14F-4D97-AF65-F5344CB8AC3E}">
        <p14:creationId xmlns:p14="http://schemas.microsoft.com/office/powerpoint/2010/main" val="87020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4345-FAD1-264D-3653-0192A6C3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Cities for e-commerce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DBD1DF-4DBF-4D43-BF37-C796030E5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095" y="2052638"/>
            <a:ext cx="8451586" cy="4195762"/>
          </a:xfrm>
        </p:spPr>
      </p:pic>
    </p:spTree>
    <p:extLst>
      <p:ext uri="{BB962C8B-B14F-4D97-AF65-F5344CB8AC3E}">
        <p14:creationId xmlns:p14="http://schemas.microsoft.com/office/powerpoint/2010/main" val="266303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D88B-A331-58D9-31F3-C5F8CDD2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2098"/>
          </a:xfrm>
        </p:spPr>
        <p:txBody>
          <a:bodyPr/>
          <a:lstStyle/>
          <a:p>
            <a:r>
              <a:rPr lang="en-US" dirty="0"/>
              <a:t>Shopping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73BC-C40A-BD14-722B-90143AC6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78385"/>
            <a:ext cx="10585121" cy="49966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			 					How many times you have made </a:t>
            </a:r>
          </a:p>
          <a:p>
            <a:pPr marL="0" indent="0" algn="ctr">
              <a:buNone/>
            </a:pPr>
            <a:r>
              <a:rPr lang="en-US" dirty="0"/>
              <a:t>											an online purchase in the past 1 year?</a:t>
            </a:r>
          </a:p>
          <a:p>
            <a:pPr marL="0" indent="0">
              <a:buNone/>
            </a:pPr>
            <a:r>
              <a:rPr lang="en-US" dirty="0"/>
              <a:t> Since how long you are shopping online?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A7949-7B15-84CA-48D6-4BC8A1E9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34" y="2610079"/>
            <a:ext cx="4816366" cy="3462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69F00-A955-80D1-87A5-C28451F4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73" y="2559032"/>
            <a:ext cx="4352693" cy="34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2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D4D4-5EF3-7B83-76DC-477DFD84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do shopping?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73597-2FBA-A59D-CBA4-C116961A4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550" y="1509127"/>
            <a:ext cx="4385940" cy="4703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12E82-BCC5-9E22-A344-5813F59E9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090" y="1421815"/>
            <a:ext cx="5200650" cy="44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2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BE64-29CF-DBC3-C3AC-4E1AC961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51795"/>
          </a:xfrm>
        </p:spPr>
        <p:txBody>
          <a:bodyPr/>
          <a:lstStyle/>
          <a:p>
            <a:r>
              <a:rPr lang="en-US" dirty="0"/>
              <a:t>How Customer reached to online website?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452659C-D30D-F9C3-34BB-DFC3E7713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525" y="2023781"/>
            <a:ext cx="9618663" cy="3985188"/>
          </a:xfrm>
        </p:spPr>
      </p:pic>
    </p:spTree>
    <p:extLst>
      <p:ext uri="{BB962C8B-B14F-4D97-AF65-F5344CB8AC3E}">
        <p14:creationId xmlns:p14="http://schemas.microsoft.com/office/powerpoint/2010/main" val="2212490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C0B1-1B7C-9C81-2D9E-F7AB3373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1997"/>
          </a:xfrm>
        </p:spPr>
        <p:txBody>
          <a:bodyPr/>
          <a:lstStyle/>
          <a:p>
            <a:r>
              <a:rPr lang="en-US" dirty="0"/>
              <a:t>Website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F198F-891A-D4CD-3978-4E929942C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888" y="1475516"/>
            <a:ext cx="10413768" cy="4478468"/>
          </a:xfrm>
        </p:spPr>
      </p:pic>
    </p:spTree>
    <p:extLst>
      <p:ext uri="{BB962C8B-B14F-4D97-AF65-F5344CB8AC3E}">
        <p14:creationId xmlns:p14="http://schemas.microsoft.com/office/powerpoint/2010/main" val="398490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7EB644-D33D-871F-27EE-82925FDE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8575"/>
            <a:ext cx="10351363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0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84FC-AE8D-438F-BCF0-29B36E91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0874"/>
          </a:xfrm>
        </p:spPr>
        <p:txBody>
          <a:bodyPr/>
          <a:lstStyle/>
          <a:p>
            <a:r>
              <a:rPr lang="en-US" dirty="0"/>
              <a:t>Online retailer preferred: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8DB3-ACDD-BCEC-DDE4-F04C5B57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53592"/>
            <a:ext cx="10230016" cy="469480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Company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7B9F7-8386-806E-6CBD-5E575F4A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6" y="1988597"/>
            <a:ext cx="9685538" cy="41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9E93-ED85-0726-5635-6FD339FE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should you focus on retention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F24A-8975-E231-EA4F-D9E7E0451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Will be dependent on where you’re at in your business journey.</a:t>
            </a: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If you’re just staring out you’re </a:t>
            </a:r>
            <a:r>
              <a:rPr lang="en-US" dirty="0" err="1">
                <a:latin typeface="Bahnschrift Light SemiCondensed" panose="020B0502040204020203" pitchFamily="34" charset="0"/>
              </a:rPr>
              <a:t>gonna</a:t>
            </a:r>
            <a:r>
              <a:rPr lang="en-US" dirty="0">
                <a:latin typeface="Bahnschrift Light SemiCondensed" panose="020B0502040204020203" pitchFamily="34" charset="0"/>
              </a:rPr>
              <a:t> focus solely on acquiring new customers, and building up your base.</a:t>
            </a: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Once you start getting traction, spend most of your time trying to get new customers in the door. But don’t neglect your current customers.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2B4D-7982-6FD4-9ADB-57FE3590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boost customer retention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EC58-A754-7B0B-0781-6CA9D9C7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Improve your customer support</a:t>
            </a:r>
          </a:p>
          <a:p>
            <a:pPr lvl="1"/>
            <a:r>
              <a:rPr lang="en-US" dirty="0">
                <a:latin typeface="Bahnschrift Light SemiCondensed" panose="020B0502040204020203" pitchFamily="34" charset="0"/>
              </a:rPr>
              <a:t>A solid customer support strategy includes attention to the customer pre, mid and post sale.</a:t>
            </a:r>
          </a:p>
          <a:p>
            <a:pPr lvl="1"/>
            <a:r>
              <a:rPr lang="en-US" dirty="0">
                <a:latin typeface="Bahnschrift Light SemiCondensed" panose="020B0502040204020203" pitchFamily="34" charset="0"/>
              </a:rPr>
              <a:t>So an effectively resolved complaint can result in a loyal repeat customer. If you help customers avoid problems  and get the most out of your products,  you’re going to be helping them,  and you’ll be helping your bottom line. </a:t>
            </a:r>
          </a:p>
          <a:p>
            <a:pPr lvl="1"/>
            <a:r>
              <a:rPr lang="en-US" dirty="0">
                <a:latin typeface="Bahnschrift Light SemiCondensed" panose="020B0502040204020203" pitchFamily="34" charset="0"/>
              </a:rPr>
              <a:t>Having a live chat available can turn a customer question  into a sale or complaint into a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5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2DF30-BC5B-2F72-4315-1DF660089E86}"/>
              </a:ext>
            </a:extLst>
          </p:cNvPr>
          <p:cNvSpPr txBox="1"/>
          <p:nvPr/>
        </p:nvSpPr>
        <p:spPr>
          <a:xfrm>
            <a:off x="2701031" y="1739704"/>
            <a:ext cx="60945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Bahnschrift Light Condensed" panose="020B0502040204020203" pitchFamily="34" charset="0"/>
              </a:rPr>
              <a:t>Presented By:</a:t>
            </a:r>
          </a:p>
          <a:p>
            <a:br>
              <a:rPr lang="en-US" sz="4400" dirty="0">
                <a:latin typeface="Bahnschrift Light Condensed" panose="020B0502040204020203" pitchFamily="34" charset="0"/>
              </a:rPr>
            </a:br>
            <a:r>
              <a:rPr lang="en-US" sz="4400" dirty="0" err="1">
                <a:latin typeface="Bahnschrift Light SemiCondensed" panose="020B0502040204020203" pitchFamily="34" charset="0"/>
              </a:rPr>
              <a:t>Aswini</a:t>
            </a:r>
            <a:r>
              <a:rPr lang="en-US" sz="4400" dirty="0">
                <a:latin typeface="Bahnschrift Light SemiCondensed" panose="020B0502040204020203" pitchFamily="34" charset="0"/>
              </a:rPr>
              <a:t> A. Patil</a:t>
            </a:r>
          </a:p>
          <a:p>
            <a:endParaRPr lang="en-US" sz="4400" dirty="0">
              <a:latin typeface="Bahnschrift Light SemiCondensed" panose="020B0502040204020203" pitchFamily="34" charset="0"/>
            </a:endParaRPr>
          </a:p>
          <a:p>
            <a:r>
              <a:rPr lang="en-US" sz="4400" dirty="0">
                <a:latin typeface="Bahnschrift Light SemiCondensed" panose="020B0502040204020203" pitchFamily="34" charset="0"/>
              </a:rPr>
              <a:t>submission Date:12/05/2022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109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80B8-08EC-AC7F-65A7-65381805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A Discount Or Credit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A37C-4A1D-0E60-88C7-8D57A9F8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Generally, I would  tell you  to be wary of discounting. You compete with yourself because customer start to expect lower prices from you.</a:t>
            </a: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However, when discounts are sent to a first-time buyer, I actually love it. You can also discount to re-engage customers  that haven’t purchased in a while. </a:t>
            </a: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So if you do have space to do this,  try giving your customers 20% off and really think of it as investment  in boosting repeat customer rate.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FE7A-9725-30DB-61EA-F0D30534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 Relationship and Retention Tactics </a:t>
            </a:r>
            <a:b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6037-B224-EAEB-7849-9F60B9049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Light SemiConde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It’s a universal truth that we have heard time and again. Retaining existing customers is far less expensive than going for new ones. </a:t>
            </a:r>
          </a:p>
          <a:p>
            <a:pPr marL="0" indent="0">
              <a:buNone/>
            </a:pPr>
            <a:endParaRPr lang="en-US" dirty="0">
              <a:effectLst/>
              <a:latin typeface="Bahnschrift SemiLight SemiConde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Bahnschrift SemiLight SemiConde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a fact for any business, especially in E-Commerce sector where advertisements, touches and conversions always seem to be enhancing the cost aspects, finding new customers is expensive. </a:t>
            </a:r>
          </a:p>
          <a:p>
            <a:pPr marL="0" indent="0">
              <a:buNone/>
            </a:pPr>
            <a:endParaRPr lang="en-US" dirty="0">
              <a:latin typeface="Bahnschrift SemiLight SemiConde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Bahnschrift SemiLight SemiConde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some strategies that are commonly implemented by the E-Commerce companies to maintain a strong relation with its customers</a:t>
            </a:r>
            <a:r>
              <a:rPr lang="en-US" dirty="0"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9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B98A-FCA6-77F0-F984-651C695E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237173"/>
            <a:ext cx="9404723" cy="3586577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038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EFBA-8F08-46DE-C9C1-0B30959FF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684680" cy="1907959"/>
          </a:xfrm>
        </p:spPr>
        <p:txBody>
          <a:bodyPr/>
          <a:lstStyle/>
          <a:p>
            <a:r>
              <a:rPr lang="en-US" dirty="0"/>
              <a:t>Customer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66C10-33CB-89DC-3311-21FF0D3AC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THIS AND WHY IS THIS REQUIRED FOR EVERY ORGANIZATION? </a:t>
            </a:r>
          </a:p>
        </p:txBody>
      </p:sp>
    </p:spTree>
    <p:extLst>
      <p:ext uri="{BB962C8B-B14F-4D97-AF65-F5344CB8AC3E}">
        <p14:creationId xmlns:p14="http://schemas.microsoft.com/office/powerpoint/2010/main" val="47589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A2DA-7F84-D22A-70E5-706D27E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Retention?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B111-B61D-D168-51C2-4B5F4D4B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Customer retention is the ability to keep customers coming back to your store or website to create repeat business and investment. </a:t>
            </a:r>
          </a:p>
          <a:p>
            <a:r>
              <a:rPr lang="en-US" dirty="0"/>
              <a:t>Keep your Customer engaged and Build Trust.</a:t>
            </a:r>
          </a:p>
          <a:p>
            <a:r>
              <a:rPr lang="en-US" dirty="0"/>
              <a:t>Customer Retention ensure customer loyalty. </a:t>
            </a:r>
          </a:p>
          <a:p>
            <a:r>
              <a:rPr lang="en-US" dirty="0"/>
              <a:t>It is the process of engaging existing customers to continue buying products or services from your business. </a:t>
            </a:r>
          </a:p>
          <a:p>
            <a:r>
              <a:rPr lang="en-US" dirty="0"/>
              <a:t>In Other Words Customer Retention means</a:t>
            </a:r>
          </a:p>
          <a:p>
            <a:pPr lvl="2"/>
            <a:r>
              <a:rPr lang="en-US" dirty="0"/>
              <a:t>“to maintain existing customers”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9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F843-D845-5506-4ED2-911D38A8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10"/>
            <a:ext cx="10515600" cy="5981654"/>
          </a:xfrm>
        </p:spPr>
        <p:txBody>
          <a:bodyPr/>
          <a:lstStyle/>
          <a:p>
            <a:r>
              <a:rPr lang="en-US" dirty="0"/>
              <a:t>It’s different from customer acquisition or lead generation because you have already converted the customer at least once.</a:t>
            </a:r>
          </a:p>
          <a:p>
            <a:r>
              <a:rPr lang="en-US" dirty="0"/>
              <a:t>Your probability of selling to an existing customer is at least 40 percent more likely than converting someone who has never bought from you before.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F4FBB-30EA-FEA3-0D12-94135604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17" y="2254928"/>
            <a:ext cx="4048125" cy="40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0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7334-55D1-2ECB-F145-2924B79D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15599" cy="638052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Retention (CR)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3FAB4-B14F-A2F0-086A-D4FAD959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8"/>
            <a:ext cx="10515600" cy="5173785"/>
          </a:xfrm>
        </p:spPr>
        <p:txBody>
          <a:bodyPr/>
          <a:lstStyle/>
          <a:p>
            <a:r>
              <a:rPr lang="en-US" dirty="0"/>
              <a:t>Its not a tool its an Art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A2368-6936-7BE5-449E-5FED8BA0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07" y="1806697"/>
            <a:ext cx="71723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4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5A6D-7E50-5AC6-B0F1-5BAE47D5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8366"/>
          </a:xfrm>
        </p:spPr>
        <p:txBody>
          <a:bodyPr/>
          <a:lstStyle/>
          <a:p>
            <a:r>
              <a:rPr lang="en-US" dirty="0"/>
              <a:t>What are the benefits of CR?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0A79-632A-A6E8-2DEB-022D6275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Retained customer tend to buy other services from the same company</a:t>
            </a:r>
          </a:p>
          <a:p>
            <a:r>
              <a:rPr lang="en-US" dirty="0"/>
              <a:t>Retained customer are known to be less price/cost effective</a:t>
            </a:r>
          </a:p>
          <a:p>
            <a:r>
              <a:rPr lang="en-US" dirty="0"/>
              <a:t>Positive publicity - Free Marketing 24 x7</a:t>
            </a:r>
          </a:p>
          <a:p>
            <a:r>
              <a:rPr lang="en-US" dirty="0"/>
              <a:t>The probability of selling to an existing customer is 60 – 70% </a:t>
            </a:r>
          </a:p>
          <a:p>
            <a:r>
              <a:rPr lang="en-US" dirty="0"/>
              <a:t>While the probability of selling to a new customer is 5-20%</a:t>
            </a:r>
          </a:p>
          <a:p>
            <a:r>
              <a:rPr lang="en-US" dirty="0"/>
              <a:t>Decline Migration rate </a:t>
            </a:r>
          </a:p>
        </p:txBody>
      </p:sp>
    </p:spTree>
    <p:extLst>
      <p:ext uri="{BB962C8B-B14F-4D97-AF65-F5344CB8AC3E}">
        <p14:creationId xmlns:p14="http://schemas.microsoft.com/office/powerpoint/2010/main" val="345007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C67E-BBD3-7C3B-E8C7-DD4CA271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Tactics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E163-AFB5-5E06-81B5-41E99392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customer service brings 70% of customer loss</a:t>
            </a:r>
          </a:p>
          <a:p>
            <a:r>
              <a:rPr lang="en-US" dirty="0"/>
              <a:t>Always ask for feedback from customer</a:t>
            </a:r>
          </a:p>
          <a:p>
            <a:r>
              <a:rPr lang="en-US" dirty="0"/>
              <a:t>Listen first, understand and then talk </a:t>
            </a:r>
          </a:p>
          <a:p>
            <a:r>
              <a:rPr lang="en-US" dirty="0"/>
              <a:t>Bring your customers together </a:t>
            </a:r>
          </a:p>
          <a:p>
            <a:r>
              <a:rPr lang="en-US" dirty="0"/>
              <a:t>Give priority and importance to customers always</a:t>
            </a:r>
          </a:p>
          <a:p>
            <a:r>
              <a:rPr lang="en-US" dirty="0"/>
              <a:t>Find out what makes customer to stay or leave</a:t>
            </a:r>
          </a:p>
          <a:p>
            <a:r>
              <a:rPr lang="en-US" dirty="0"/>
              <a:t>Analyze customer feedback to gain valuable insights and ensure that right person hear it. </a:t>
            </a:r>
          </a:p>
        </p:txBody>
      </p:sp>
    </p:spTree>
    <p:extLst>
      <p:ext uri="{BB962C8B-B14F-4D97-AF65-F5344CB8AC3E}">
        <p14:creationId xmlns:p14="http://schemas.microsoft.com/office/powerpoint/2010/main" val="101535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E714-83F0-FA0F-F21F-26183DF8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points to Retain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30EF3-09F9-6872-FD4A-A40505F9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1800" dirty="0"/>
              <a:t>We will analyze our data In accounts to these key points</a:t>
            </a:r>
          </a:p>
          <a:p>
            <a:r>
              <a:rPr lang="en-US" sz="1800" dirty="0"/>
              <a:t>Data is about to 5 Companies</a:t>
            </a:r>
          </a:p>
          <a:p>
            <a:pPr marL="457200" lvl="1" indent="0">
              <a:buNone/>
            </a:pPr>
            <a:r>
              <a:rPr lang="sv-SE" sz="1200" dirty="0"/>
              <a:t>1. Amazon </a:t>
            </a:r>
          </a:p>
          <a:p>
            <a:pPr marL="457200" lvl="1" indent="0">
              <a:buNone/>
            </a:pPr>
            <a:r>
              <a:rPr lang="sv-SE" sz="1200" dirty="0"/>
              <a:t>2. Flipkart </a:t>
            </a:r>
          </a:p>
          <a:p>
            <a:pPr marL="457200" lvl="1" indent="0">
              <a:buNone/>
            </a:pPr>
            <a:r>
              <a:rPr lang="sv-SE" sz="1200" dirty="0"/>
              <a:t>3. Myntra </a:t>
            </a:r>
          </a:p>
          <a:p>
            <a:pPr marL="457200" lvl="1" indent="0">
              <a:buNone/>
            </a:pPr>
            <a:r>
              <a:rPr lang="sv-SE" sz="1200" dirty="0"/>
              <a:t>4. Paytm </a:t>
            </a:r>
          </a:p>
          <a:p>
            <a:pPr marL="457200" lvl="1" indent="0">
              <a:buNone/>
            </a:pPr>
            <a:r>
              <a:rPr lang="sv-SE" sz="1200" dirty="0"/>
              <a:t>5. SNapdeal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2D61C-002B-B206-30F3-697145AD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815" y="2618912"/>
            <a:ext cx="7972425" cy="37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8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765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Bahnschrift Light Condensed</vt:lpstr>
      <vt:lpstr>Bahnschrift Light SemiCondensed</vt:lpstr>
      <vt:lpstr>Bahnschrift SemiBold SemiConden</vt:lpstr>
      <vt:lpstr>Bahnschrift SemiLight SemiConde</vt:lpstr>
      <vt:lpstr>Calibri</vt:lpstr>
      <vt:lpstr>Century Gothic</vt:lpstr>
      <vt:lpstr>Wingdings 3</vt:lpstr>
      <vt:lpstr>Ion</vt:lpstr>
      <vt:lpstr>PowerPoint Presentation</vt:lpstr>
      <vt:lpstr>PowerPoint Presentation</vt:lpstr>
      <vt:lpstr>Customer Retention</vt:lpstr>
      <vt:lpstr>What is Customer Retention?</vt:lpstr>
      <vt:lpstr>PowerPoint Presentation</vt:lpstr>
      <vt:lpstr>Customer Retention (CR)</vt:lpstr>
      <vt:lpstr>What are the benefits of CR?</vt:lpstr>
      <vt:lpstr>Retention Tactics </vt:lpstr>
      <vt:lpstr>Some Key points to Retain Customers</vt:lpstr>
      <vt:lpstr>Hedonic Values</vt:lpstr>
      <vt:lpstr>Top 10 Cities for e-commerce</vt:lpstr>
      <vt:lpstr>Shopping Pattern </vt:lpstr>
      <vt:lpstr>How they do shopping?</vt:lpstr>
      <vt:lpstr>How Customer reached to online website?</vt:lpstr>
      <vt:lpstr>Website content</vt:lpstr>
      <vt:lpstr>PowerPoint Presentation</vt:lpstr>
      <vt:lpstr>Online retailer preferred:</vt:lpstr>
      <vt:lpstr>When should you focus on retention?</vt:lpstr>
      <vt:lpstr>How to boost customer retention</vt:lpstr>
      <vt:lpstr>Offer A Discount Or Credit </vt:lpstr>
      <vt:lpstr>Customer Relationship and Retention Tactics  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Ashwini</dc:creator>
  <cp:lastModifiedBy>Ashwini</cp:lastModifiedBy>
  <cp:revision>4</cp:revision>
  <dcterms:created xsi:type="dcterms:W3CDTF">2022-05-11T08:27:15Z</dcterms:created>
  <dcterms:modified xsi:type="dcterms:W3CDTF">2022-05-12T05:19:40Z</dcterms:modified>
</cp:coreProperties>
</file>