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1" r:id="rId2"/>
    <p:sldId id="257" r:id="rId3"/>
    <p:sldId id="259" r:id="rId4"/>
    <p:sldId id="262" r:id="rId5"/>
    <p:sldId id="264" r:id="rId6"/>
    <p:sldId id="265" r:id="rId7"/>
    <p:sldId id="266" r:id="rId8"/>
    <p:sldId id="267" r:id="rId9"/>
    <p:sldId id="268" r:id="rId10"/>
    <p:sldId id="270"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79219-1B80-4114-8C49-16E0B9FB18B0}" type="datetimeFigureOut">
              <a:rPr lang="en-US" smtClean="0"/>
              <a:t>7/23/2022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E4B5DD7-54DA-4999-B31D-8C88A2A5783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825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79219-1B80-4114-8C49-16E0B9FB18B0}"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5DD7-54DA-4999-B31D-8C88A2A5783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853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79219-1B80-4114-8C49-16E0B9FB18B0}"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5DD7-54DA-4999-B31D-8C88A2A5783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25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79219-1B80-4114-8C49-16E0B9FB18B0}"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5DD7-54DA-4999-B31D-8C88A2A5783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694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79219-1B80-4114-8C49-16E0B9FB18B0}"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5DD7-54DA-4999-B31D-8C88A2A5783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711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79219-1B80-4114-8C49-16E0B9FB18B0}"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B5DD7-54DA-4999-B31D-8C88A2A5783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030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79219-1B80-4114-8C49-16E0B9FB18B0}"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B5DD7-54DA-4999-B31D-8C88A2A5783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937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79219-1B80-4114-8C49-16E0B9FB18B0}"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B5DD7-54DA-4999-B31D-8C88A2A5783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081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79219-1B80-4114-8C49-16E0B9FB18B0}"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B5DD7-54DA-4999-B31D-8C88A2A5783B}" type="slidenum">
              <a:rPr lang="en-US" smtClean="0"/>
              <a:t>‹#›</a:t>
            </a:fld>
            <a:endParaRPr lang="en-US"/>
          </a:p>
        </p:txBody>
      </p:sp>
    </p:spTree>
    <p:extLst>
      <p:ext uri="{BB962C8B-B14F-4D97-AF65-F5344CB8AC3E}">
        <p14:creationId xmlns:p14="http://schemas.microsoft.com/office/powerpoint/2010/main" val="3643551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79219-1B80-4114-8C49-16E0B9FB18B0}"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B5DD7-54DA-4999-B31D-8C88A2A5783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515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179219-1B80-4114-8C49-16E0B9FB18B0}" type="datetimeFigureOut">
              <a:rPr lang="en-US" smtClean="0"/>
              <a:t>7/23/2022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E4B5DD7-54DA-4999-B31D-8C88A2A5783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269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179219-1B80-4114-8C49-16E0B9FB18B0}" type="datetimeFigureOut">
              <a:rPr lang="en-US" smtClean="0"/>
              <a:t>7/23/2022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4B5DD7-54DA-4999-B31D-8C88A2A5783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08363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666DF-FFF6-53C5-4292-A1730732BB5A}"/>
              </a:ext>
            </a:extLst>
          </p:cNvPr>
          <p:cNvSpPr txBox="1"/>
          <p:nvPr/>
        </p:nvSpPr>
        <p:spPr>
          <a:xfrm>
            <a:off x="603682" y="357741"/>
            <a:ext cx="8185212" cy="1569660"/>
          </a:xfrm>
          <a:prstGeom prst="rect">
            <a:avLst/>
          </a:prstGeom>
          <a:noFill/>
        </p:spPr>
        <p:txBody>
          <a:bodyPr wrap="square">
            <a:spAutoFit/>
          </a:bodyPr>
          <a:lstStyle/>
          <a:p>
            <a:r>
              <a:rPr lang="en-IN" sz="3200" b="1" dirty="0">
                <a:latin typeface="Algerian" panose="04020705040A02060702" pitchFamily="82" charset="0"/>
              </a:rPr>
              <a:t>Project Presentation On</a:t>
            </a:r>
            <a:br>
              <a:rPr lang="en-IN" sz="3200" b="1" dirty="0">
                <a:latin typeface="Algerian" panose="04020705040A02060702" pitchFamily="82" charset="0"/>
              </a:rPr>
            </a:br>
            <a:br>
              <a:rPr lang="en-IN" sz="3200" dirty="0">
                <a:latin typeface="Algerian" panose="04020705040A02060702" pitchFamily="82" charset="0"/>
              </a:rPr>
            </a:br>
            <a:r>
              <a:rPr lang="en-IN" sz="3200" b="1" dirty="0">
                <a:latin typeface="Algerian" panose="04020705040A02060702" pitchFamily="82" charset="0"/>
              </a:rPr>
              <a:t>“Flight Price Prediction”</a:t>
            </a:r>
            <a:endParaRPr lang="en-US" sz="3200" dirty="0">
              <a:latin typeface="Algerian" panose="04020705040A02060702" pitchFamily="82" charset="0"/>
            </a:endParaRPr>
          </a:p>
        </p:txBody>
      </p:sp>
      <p:pic>
        <p:nvPicPr>
          <p:cNvPr id="4" name="Picture 3">
            <a:extLst>
              <a:ext uri="{FF2B5EF4-FFF2-40B4-BE49-F238E27FC236}">
                <a16:creationId xmlns:a16="http://schemas.microsoft.com/office/drawing/2014/main" id="{B2637405-CCE3-8DE7-E422-A53EA23D8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425" y="2223606"/>
            <a:ext cx="8417191" cy="3600146"/>
          </a:xfrm>
          <a:prstGeom prst="ellipse">
            <a:avLst/>
          </a:prstGeom>
          <a:ln>
            <a:noFill/>
          </a:ln>
          <a:effectLst>
            <a:softEdge rad="112500"/>
          </a:effectLst>
        </p:spPr>
      </p:pic>
    </p:spTree>
    <p:extLst>
      <p:ext uri="{BB962C8B-B14F-4D97-AF65-F5344CB8AC3E}">
        <p14:creationId xmlns:p14="http://schemas.microsoft.com/office/powerpoint/2010/main" val="3766056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3106-7FD6-192E-9C98-264E73CF2CA7}"/>
              </a:ext>
            </a:extLst>
          </p:cNvPr>
          <p:cNvSpPr>
            <a:spLocks noGrp="1"/>
          </p:cNvSpPr>
          <p:nvPr>
            <p:ph type="title"/>
          </p:nvPr>
        </p:nvSpPr>
        <p:spPr/>
        <p:txBody>
          <a:bodyPr>
            <a:normAutofit/>
          </a:bodyPr>
          <a:lstStyle/>
          <a:p>
            <a:r>
              <a:rPr lang="en-IN" sz="4000" dirty="0">
                <a:latin typeface="Algerian" panose="04020705040A02060702" pitchFamily="82" charset="0"/>
              </a:rPr>
              <a:t>Review of Literature</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27DC610F-3A80-8995-7A79-9A3E80D9B274}"/>
              </a:ext>
            </a:extLst>
          </p:cNvPr>
          <p:cNvSpPr>
            <a:spLocks noGrp="1"/>
          </p:cNvSpPr>
          <p:nvPr>
            <p:ph idx="1"/>
          </p:nvPr>
        </p:nvSpPr>
        <p:spPr/>
        <p:txBody>
          <a:bodyPr/>
          <a:lstStyle/>
          <a:p>
            <a:r>
              <a:rPr lang="en-IN" dirty="0">
                <a:latin typeface="Century" panose="02040604050505020304" pitchFamily="18" charset="0"/>
              </a:rPr>
              <a:t>It is hard for the client to buy an air ticket at the most reduced cost. The majority of systems are using the modern computerized techniques known as Machine Learning. I have scrapped the data from official online sites and based on that data, did analysis based on which, feature prices are changing and accordingly checked the relationship of flight prices with all the features</a:t>
            </a:r>
          </a:p>
          <a:p>
            <a:endParaRPr lang="en-US" dirty="0"/>
          </a:p>
        </p:txBody>
      </p:sp>
    </p:spTree>
    <p:extLst>
      <p:ext uri="{BB962C8B-B14F-4D97-AF65-F5344CB8AC3E}">
        <p14:creationId xmlns:p14="http://schemas.microsoft.com/office/powerpoint/2010/main" val="4055470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38A2-AD52-0AF9-8D31-95D437598091}"/>
              </a:ext>
            </a:extLst>
          </p:cNvPr>
          <p:cNvSpPr>
            <a:spLocks noGrp="1"/>
          </p:cNvSpPr>
          <p:nvPr>
            <p:ph type="title"/>
          </p:nvPr>
        </p:nvSpPr>
        <p:spPr/>
        <p:txBody>
          <a:bodyPr>
            <a:normAutofit/>
          </a:bodyPr>
          <a:lstStyle/>
          <a:p>
            <a:r>
              <a:rPr lang="en-IN" sz="4000" dirty="0">
                <a:latin typeface="Algerian" panose="04020705040A02060702" pitchFamily="82" charset="0"/>
              </a:rPr>
              <a:t>Exploratory Data Analysis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DEC7FC4F-B26A-D2ED-BD73-D63BC94F8E73}"/>
              </a:ext>
            </a:extLst>
          </p:cNvPr>
          <p:cNvSpPr>
            <a:spLocks noGrp="1"/>
          </p:cNvSpPr>
          <p:nvPr>
            <p:ph idx="1"/>
          </p:nvPr>
        </p:nvSpPr>
        <p:spPr/>
        <p:txBody>
          <a:bodyPr>
            <a:normAutofit fontScale="55000" lnSpcReduction="20000"/>
          </a:bodyPr>
          <a:lstStyle/>
          <a:p>
            <a:pPr lvl="0">
              <a:lnSpc>
                <a:spcPct val="107000"/>
              </a:lnSpc>
            </a:pPr>
            <a:r>
              <a:rPr lang="en-IN" sz="2900" dirty="0">
                <a:effectLst/>
                <a:latin typeface="Century" panose="02040604050505020304" pitchFamily="18" charset="0"/>
                <a:ea typeface="Calibri" panose="020F0502020204030204" pitchFamily="34" charset="0"/>
                <a:cs typeface="Calibri" panose="020F0502020204030204" pitchFamily="34" charset="0"/>
              </a:rPr>
              <a:t>As a first step I have scrapped the required data using selenium from </a:t>
            </a:r>
            <a:r>
              <a:rPr lang="en-IN" sz="2900" dirty="0" err="1">
                <a:effectLst/>
                <a:latin typeface="Century" panose="02040604050505020304" pitchFamily="18" charset="0"/>
                <a:ea typeface="Calibri" panose="020F0502020204030204" pitchFamily="34" charset="0"/>
                <a:cs typeface="Times New Roman" panose="02020603050405020304" pitchFamily="18" charset="0"/>
              </a:rPr>
              <a:t>makemytrip</a:t>
            </a:r>
            <a:r>
              <a:rPr lang="en-IN" sz="2900" dirty="0">
                <a:effectLst/>
                <a:latin typeface="Century" panose="02040604050505020304" pitchFamily="18" charset="0"/>
                <a:ea typeface="Calibri" panose="020F0502020204030204" pitchFamily="34" charset="0"/>
                <a:cs typeface="Times New Roman" panose="02020603050405020304" pitchFamily="18" charset="0"/>
              </a:rPr>
              <a:t> </a:t>
            </a:r>
            <a:r>
              <a:rPr lang="en-IN" sz="2900" dirty="0">
                <a:effectLst/>
                <a:latin typeface="Century" panose="02040604050505020304" pitchFamily="18" charset="0"/>
                <a:ea typeface="Calibri" panose="020F0502020204030204" pitchFamily="34" charset="0"/>
                <a:cs typeface="Calibri" panose="020F0502020204030204" pitchFamily="34" charset="0"/>
              </a:rPr>
              <a:t>website.</a:t>
            </a: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pPr>
            <a:r>
              <a:rPr lang="en-IN" sz="2900" dirty="0">
                <a:effectLst/>
                <a:latin typeface="Century" panose="02040604050505020304" pitchFamily="18" charset="0"/>
                <a:ea typeface="Calibri" panose="020F0502020204030204" pitchFamily="34" charset="0"/>
                <a:cs typeface="Calibri" panose="020F0502020204030204" pitchFamily="34" charset="0"/>
              </a:rPr>
              <a:t>And I have imported required libraries and I have imported the dataset which was in csv format. </a:t>
            </a: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pPr>
            <a:r>
              <a:rPr lang="en-IN" sz="2900" dirty="0">
                <a:effectLst/>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a:t>
            </a:r>
            <a:r>
              <a:rPr lang="en-IN" sz="2900" dirty="0" err="1">
                <a:effectLst/>
                <a:latin typeface="Century" panose="02040604050505020304" pitchFamily="18" charset="0"/>
                <a:ea typeface="Calibri" panose="020F0502020204030204" pitchFamily="34" charset="0"/>
                <a:cs typeface="Calibri" panose="020F0502020204030204" pitchFamily="34" charset="0"/>
              </a:rPr>
              <a:t>nunique</a:t>
            </a:r>
            <a:r>
              <a:rPr lang="en-IN" sz="29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pPr>
            <a:r>
              <a:rPr lang="en-IN" sz="29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there was a row full of null values in the dataset and I dropped that row as it will not help our analysis.</a:t>
            </a: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pPr>
            <a:r>
              <a:rPr lang="en-IN" sz="2900" dirty="0">
                <a:effectLst/>
                <a:latin typeface="Century" panose="02040604050505020304" pitchFamily="18" charset="0"/>
                <a:ea typeface="Calibri" panose="020F0502020204030204" pitchFamily="34" charset="0"/>
                <a:cs typeface="Calibri" panose="020F0502020204030204" pitchFamily="34" charset="0"/>
              </a:rPr>
              <a:t>I have also </a:t>
            </a:r>
            <a:r>
              <a:rPr lang="en-IN" sz="2900" dirty="0" err="1">
                <a:effectLst/>
                <a:latin typeface="Century" panose="02040604050505020304" pitchFamily="18" charset="0"/>
                <a:ea typeface="Calibri" panose="020F0502020204030204" pitchFamily="34" charset="0"/>
                <a:cs typeface="Calibri" panose="020F0502020204030204" pitchFamily="34" charset="0"/>
              </a:rPr>
              <a:t>droped</a:t>
            </a:r>
            <a:r>
              <a:rPr lang="en-IN" sz="2900" dirty="0">
                <a:effectLst/>
                <a:latin typeface="Century" panose="02040604050505020304" pitchFamily="18" charset="0"/>
                <a:ea typeface="Calibri" panose="020F0502020204030204" pitchFamily="34" charset="0"/>
                <a:cs typeface="Calibri" panose="020F0502020204030204" pitchFamily="34" charset="0"/>
              </a:rPr>
              <a:t> Unnamed:0</a:t>
            </a:r>
            <a:r>
              <a:rPr lang="en-IN" sz="29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 as I found it was the index column of csv file.</a:t>
            </a: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Aft>
                <a:spcPts val="800"/>
              </a:spcAft>
            </a:pPr>
            <a:r>
              <a:rPr lang="en-IN" sz="29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datetime columns and I have extracted </a:t>
            </a:r>
            <a:r>
              <a:rPr lang="en-IN" sz="29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usefull</a:t>
            </a:r>
            <a:r>
              <a:rPr lang="en-IN" sz="29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information from the raw dataset. Thinking that this data will help us more than raw data.</a:t>
            </a:r>
            <a:endParaRPr lang="en-IN" sz="2900" dirty="0">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1478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E748-5257-B814-F97B-0FE104E6A54D}"/>
              </a:ext>
            </a:extLst>
          </p:cNvPr>
          <p:cNvSpPr>
            <a:spLocks noGrp="1"/>
          </p:cNvSpPr>
          <p:nvPr>
            <p:ph type="title"/>
          </p:nvPr>
        </p:nvSpPr>
        <p:spPr/>
        <p:txBody>
          <a:bodyPr>
            <a:normAutofit/>
          </a:bodyPr>
          <a:lstStyle/>
          <a:p>
            <a:r>
              <a:rPr lang="en-IN" dirty="0">
                <a:latin typeface="Algerian" panose="04020705040A02060702" pitchFamily="82" charset="0"/>
              </a:rPr>
              <a:t>Univariate Visualization of numerical columns</a:t>
            </a:r>
            <a:endParaRPr lang="en-US" dirty="0">
              <a:latin typeface="Algerian" panose="04020705040A02060702" pitchFamily="82" charset="0"/>
            </a:endParaRPr>
          </a:p>
        </p:txBody>
      </p:sp>
      <p:pic>
        <p:nvPicPr>
          <p:cNvPr id="4" name="Content Placeholder 3">
            <a:extLst>
              <a:ext uri="{FF2B5EF4-FFF2-40B4-BE49-F238E27FC236}">
                <a16:creationId xmlns:a16="http://schemas.microsoft.com/office/drawing/2014/main" id="{6B98CD3C-869F-FD7F-6992-B11EDBCBB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8573" y="2016125"/>
            <a:ext cx="6489178" cy="3449638"/>
          </a:xfrm>
          <a:prstGeom prst="rect">
            <a:avLst/>
          </a:prstGeom>
          <a:noFill/>
          <a:ln>
            <a:noFill/>
          </a:ln>
        </p:spPr>
      </p:pic>
    </p:spTree>
    <p:extLst>
      <p:ext uri="{BB962C8B-B14F-4D97-AF65-F5344CB8AC3E}">
        <p14:creationId xmlns:p14="http://schemas.microsoft.com/office/powerpoint/2010/main" val="2321405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0DD0-363D-DB91-BF14-43FD7F7B2F14}"/>
              </a:ext>
            </a:extLst>
          </p:cNvPr>
          <p:cNvSpPr>
            <a:spLocks noGrp="1"/>
          </p:cNvSpPr>
          <p:nvPr>
            <p:ph type="title"/>
          </p:nvPr>
        </p:nvSpPr>
        <p:spPr/>
        <p:txBody>
          <a:bodyPr>
            <a:normAutofit fontScale="90000"/>
          </a:bodyPr>
          <a:lstStyle/>
          <a:p>
            <a:r>
              <a:rPr lang="en-IN" sz="3600" dirty="0">
                <a:latin typeface="Algerian" panose="04020705040A02060702" pitchFamily="82" charset="0"/>
              </a:rPr>
              <a:t>Univariate Visualization of Categorical columns</a:t>
            </a:r>
            <a:endParaRPr lang="en-US" sz="36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18F72DF5-07CE-3C2B-6B4F-33A0D9146193}"/>
              </a:ext>
            </a:extLst>
          </p:cNvPr>
          <p:cNvPicPr>
            <a:picLocks noGrp="1" noChangeAspect="1"/>
          </p:cNvPicPr>
          <p:nvPr>
            <p:ph idx="1"/>
          </p:nvPr>
        </p:nvPicPr>
        <p:blipFill>
          <a:blip r:embed="rId2"/>
          <a:stretch>
            <a:fillRect/>
          </a:stretch>
        </p:blipFill>
        <p:spPr>
          <a:xfrm>
            <a:off x="1589103" y="2024109"/>
            <a:ext cx="8060924" cy="3799641"/>
          </a:xfrm>
          <a:prstGeom prst="rect">
            <a:avLst/>
          </a:prstGeom>
        </p:spPr>
      </p:pic>
    </p:spTree>
    <p:extLst>
      <p:ext uri="{BB962C8B-B14F-4D97-AF65-F5344CB8AC3E}">
        <p14:creationId xmlns:p14="http://schemas.microsoft.com/office/powerpoint/2010/main" val="573452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D622-5658-DA50-00FD-6AED3AD5B9A3}"/>
              </a:ext>
            </a:extLst>
          </p:cNvPr>
          <p:cNvSpPr>
            <a:spLocks noGrp="1"/>
          </p:cNvSpPr>
          <p:nvPr>
            <p:ph type="title"/>
          </p:nvPr>
        </p:nvSpPr>
        <p:spPr/>
        <p:txBody>
          <a:bodyPr>
            <a:normAutofit/>
          </a:bodyPr>
          <a:lstStyle/>
          <a:p>
            <a:r>
              <a:rPr lang="en-IN" sz="4000" dirty="0">
                <a:latin typeface="Algerian" panose="04020705040A02060702" pitchFamily="82" charset="0"/>
              </a:rPr>
              <a:t>UNIVARIATE ANALYSIS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4612C137-4416-5F9F-B56D-C8C15FB83CFF}"/>
              </a:ext>
            </a:extLst>
          </p:cNvPr>
          <p:cNvSpPr>
            <a:spLocks noGrp="1"/>
          </p:cNvSpPr>
          <p:nvPr>
            <p:ph idx="1"/>
          </p:nvPr>
        </p:nvSpPr>
        <p:spPr/>
        <p:txBody>
          <a:bodyPr/>
          <a:lstStyle/>
          <a:p>
            <a:pPr marL="0" indent="0">
              <a:buNone/>
            </a:pPr>
            <a:r>
              <a:rPr lang="en-IN" dirty="0">
                <a:latin typeface="Century" panose="02040604050505020304" pitchFamily="18" charset="0"/>
              </a:rPr>
              <a:t>Observations:</a:t>
            </a:r>
          </a:p>
          <a:p>
            <a:r>
              <a:rPr lang="en-IN" dirty="0">
                <a:latin typeface="Century" panose="02040604050505020304" pitchFamily="18" charset="0"/>
              </a:rPr>
              <a:t>Vistara has maximum count which means most of the passengers preferred Vistara for there travelling.</a:t>
            </a:r>
          </a:p>
          <a:p>
            <a:r>
              <a:rPr lang="en-IN" dirty="0">
                <a:latin typeface="Century" panose="02040604050505020304" pitchFamily="18" charset="0"/>
              </a:rPr>
              <a:t>Bangalore has maximum count for source which means maximum passengers are choosing Bangalore as there source.</a:t>
            </a:r>
          </a:p>
          <a:p>
            <a:r>
              <a:rPr lang="en-IN" dirty="0">
                <a:latin typeface="Century" panose="02040604050505020304" pitchFamily="18" charset="0"/>
              </a:rPr>
              <a:t>Mumbai has maximum count for Destination which means maximum passengers are choosing Mumbai as there Destination.</a:t>
            </a:r>
          </a:p>
          <a:p>
            <a:endParaRPr lang="en-US" dirty="0"/>
          </a:p>
        </p:txBody>
      </p:sp>
    </p:spTree>
    <p:extLst>
      <p:ext uri="{BB962C8B-B14F-4D97-AF65-F5344CB8AC3E}">
        <p14:creationId xmlns:p14="http://schemas.microsoft.com/office/powerpoint/2010/main" val="3920232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49C1-D647-E0DF-A1F2-E785551DE109}"/>
              </a:ext>
            </a:extLst>
          </p:cNvPr>
          <p:cNvSpPr>
            <a:spLocks noGrp="1"/>
          </p:cNvSpPr>
          <p:nvPr>
            <p:ph type="title"/>
          </p:nvPr>
        </p:nvSpPr>
        <p:spPr/>
        <p:txBody>
          <a:bodyPr>
            <a:normAutofit/>
          </a:bodyPr>
          <a:lstStyle/>
          <a:p>
            <a:r>
              <a:rPr lang="en-IN" sz="4000" dirty="0">
                <a:latin typeface="Algerian" panose="04020705040A02060702" pitchFamily="82" charset="0"/>
              </a:rPr>
              <a:t>BIVARIATE ANALYSIS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8E5DF3D-F909-208C-3862-1AE7F85B3C8E}"/>
              </a:ext>
            </a:extLst>
          </p:cNvPr>
          <p:cNvSpPr>
            <a:spLocks noGrp="1"/>
          </p:cNvSpPr>
          <p:nvPr>
            <p:ph idx="1"/>
          </p:nvPr>
        </p:nvSpPr>
        <p:spPr/>
        <p:txBody>
          <a:bodyPr/>
          <a:lstStyle/>
          <a:p>
            <a:r>
              <a:rPr lang="en-IN" dirty="0">
                <a:latin typeface="Century" panose="02040604050505020304" pitchFamily="18" charset="0"/>
              </a:rPr>
              <a:t>Strip plot for numerical columns</a:t>
            </a:r>
          </a:p>
          <a:p>
            <a:endParaRPr lang="en-US" dirty="0"/>
          </a:p>
        </p:txBody>
      </p:sp>
      <p:pic>
        <p:nvPicPr>
          <p:cNvPr id="4" name="Picture 3">
            <a:extLst>
              <a:ext uri="{FF2B5EF4-FFF2-40B4-BE49-F238E27FC236}">
                <a16:creationId xmlns:a16="http://schemas.microsoft.com/office/drawing/2014/main" id="{DD8723D3-5A28-D757-F583-431893ED5973}"/>
              </a:ext>
            </a:extLst>
          </p:cNvPr>
          <p:cNvPicPr>
            <a:picLocks noChangeAspect="1"/>
          </p:cNvPicPr>
          <p:nvPr/>
        </p:nvPicPr>
        <p:blipFill>
          <a:blip r:embed="rId2"/>
          <a:stretch>
            <a:fillRect/>
          </a:stretch>
        </p:blipFill>
        <p:spPr>
          <a:xfrm>
            <a:off x="2494625" y="2928026"/>
            <a:ext cx="7359589" cy="1410510"/>
          </a:xfrm>
          <a:prstGeom prst="rect">
            <a:avLst/>
          </a:prstGeom>
        </p:spPr>
      </p:pic>
      <p:pic>
        <p:nvPicPr>
          <p:cNvPr id="5" name="Picture 4">
            <a:extLst>
              <a:ext uri="{FF2B5EF4-FFF2-40B4-BE49-F238E27FC236}">
                <a16:creationId xmlns:a16="http://schemas.microsoft.com/office/drawing/2014/main" id="{EFC80B90-508F-4132-E8DC-2B462BA86049}"/>
              </a:ext>
            </a:extLst>
          </p:cNvPr>
          <p:cNvPicPr>
            <a:picLocks noChangeAspect="1"/>
          </p:cNvPicPr>
          <p:nvPr/>
        </p:nvPicPr>
        <p:blipFill>
          <a:blip r:embed="rId3"/>
          <a:stretch>
            <a:fillRect/>
          </a:stretch>
        </p:blipFill>
        <p:spPr>
          <a:xfrm>
            <a:off x="2494625" y="4484431"/>
            <a:ext cx="7439488" cy="1206249"/>
          </a:xfrm>
          <a:prstGeom prst="rect">
            <a:avLst/>
          </a:prstGeom>
        </p:spPr>
      </p:pic>
    </p:spTree>
    <p:extLst>
      <p:ext uri="{BB962C8B-B14F-4D97-AF65-F5344CB8AC3E}">
        <p14:creationId xmlns:p14="http://schemas.microsoft.com/office/powerpoint/2010/main" val="791115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843B-07BC-BE04-50F4-8A49B39E0432}"/>
              </a:ext>
            </a:extLst>
          </p:cNvPr>
          <p:cNvSpPr>
            <a:spLocks noGrp="1"/>
          </p:cNvSpPr>
          <p:nvPr>
            <p:ph type="title"/>
          </p:nvPr>
        </p:nvSpPr>
        <p:spPr/>
        <p:txBody>
          <a:bodyPr>
            <a:normAutofit/>
          </a:bodyPr>
          <a:lstStyle/>
          <a:p>
            <a:r>
              <a:rPr lang="en-IN" sz="4000" dirty="0">
                <a:latin typeface="Algerian" panose="04020705040A02060702" pitchFamily="82" charset="0"/>
              </a:rPr>
              <a:t>BIVARIATE ANALYSIS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A41EFEBB-6328-132C-9649-055FC4989767}"/>
              </a:ext>
            </a:extLst>
          </p:cNvPr>
          <p:cNvSpPr>
            <a:spLocks noGrp="1"/>
          </p:cNvSpPr>
          <p:nvPr>
            <p:ph idx="1"/>
          </p:nvPr>
        </p:nvSpPr>
        <p:spPr/>
        <p:txBody>
          <a:bodyPr>
            <a:normAutofit lnSpcReduction="10000"/>
          </a:bodyPr>
          <a:lstStyle/>
          <a:p>
            <a:r>
              <a:rPr lang="en-IN" dirty="0">
                <a:latin typeface="Century" panose="02040604050505020304" pitchFamily="18" charset="0"/>
              </a:rPr>
              <a:t>Observations:</a:t>
            </a:r>
          </a:p>
          <a:p>
            <a:pPr marL="0" indent="0">
              <a:buNone/>
            </a:pPr>
            <a:r>
              <a:rPr lang="en-IN" dirty="0">
                <a:latin typeface="Century" panose="02040604050505020304" pitchFamily="18" charset="0"/>
              </a:rPr>
              <a:t>1. Flights with 1 stop costs more price compared to other flights.</a:t>
            </a:r>
          </a:p>
          <a:p>
            <a:pPr marL="0" indent="0">
              <a:buNone/>
            </a:pPr>
            <a:r>
              <a:rPr lang="en-IN" dirty="0">
                <a:latin typeface="Century" panose="02040604050505020304" pitchFamily="18" charset="0"/>
              </a:rPr>
              <a:t>2. At noon time of every day the flight Prices are high so it looks good to book flights rather than noon.</a:t>
            </a:r>
          </a:p>
          <a:p>
            <a:pPr marL="0" indent="0">
              <a:buNone/>
            </a:pPr>
            <a:r>
              <a:rPr lang="en-IN" dirty="0">
                <a:latin typeface="Century" panose="02040604050505020304" pitchFamily="18" charset="0"/>
              </a:rPr>
              <a:t>3. And Departure minute has less relation with target Price.</a:t>
            </a:r>
          </a:p>
          <a:p>
            <a:pPr marL="0" indent="0">
              <a:buNone/>
            </a:pPr>
            <a:r>
              <a:rPr lang="en-IN" dirty="0">
                <a:latin typeface="Century" panose="02040604050505020304" pitchFamily="18" charset="0"/>
              </a:rPr>
              <a:t>4. At 7AM to 1PM Arrival time of every day the flight Prices are high so it looks good to book flights rather than this arrival time.</a:t>
            </a:r>
          </a:p>
          <a:p>
            <a:pPr marL="0" indent="0">
              <a:buNone/>
            </a:pPr>
            <a:r>
              <a:rPr lang="en-IN" dirty="0">
                <a:latin typeface="Century" panose="02040604050505020304" pitchFamily="18" charset="0"/>
              </a:rPr>
              <a:t>5. And Arrival minute has less relation with target Price.</a:t>
            </a:r>
          </a:p>
          <a:p>
            <a:endParaRPr lang="en-US" dirty="0"/>
          </a:p>
        </p:txBody>
      </p:sp>
    </p:spTree>
    <p:extLst>
      <p:ext uri="{BB962C8B-B14F-4D97-AF65-F5344CB8AC3E}">
        <p14:creationId xmlns:p14="http://schemas.microsoft.com/office/powerpoint/2010/main" val="3189053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3455-532B-8185-B6C5-C1DA2EA54245}"/>
              </a:ext>
            </a:extLst>
          </p:cNvPr>
          <p:cNvSpPr>
            <a:spLocks noGrp="1"/>
          </p:cNvSpPr>
          <p:nvPr>
            <p:ph type="title"/>
          </p:nvPr>
        </p:nvSpPr>
        <p:spPr/>
        <p:txBody>
          <a:bodyPr>
            <a:normAutofit/>
          </a:bodyPr>
          <a:lstStyle/>
          <a:p>
            <a:r>
              <a:rPr lang="en-IN" sz="4000" dirty="0">
                <a:latin typeface="Algerian" panose="04020705040A02060702" pitchFamily="82" charset="0"/>
              </a:rPr>
              <a:t>BIVARIATE ANALYSIS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8EFE831-8CAB-76AB-0224-C744F421CB0B}"/>
              </a:ext>
            </a:extLst>
          </p:cNvPr>
          <p:cNvSpPr>
            <a:spLocks noGrp="1"/>
          </p:cNvSpPr>
          <p:nvPr>
            <p:ph idx="1"/>
          </p:nvPr>
        </p:nvSpPr>
        <p:spPr/>
        <p:txBody>
          <a:bodyPr/>
          <a:lstStyle/>
          <a:p>
            <a:r>
              <a:rPr lang="en-IN" dirty="0">
                <a:latin typeface="Century" panose="02040604050505020304" pitchFamily="18" charset="0"/>
              </a:rPr>
              <a:t>Bar Plot for categorical columns</a:t>
            </a:r>
          </a:p>
          <a:p>
            <a:endParaRPr lang="en-US" dirty="0"/>
          </a:p>
        </p:txBody>
      </p:sp>
      <p:pic>
        <p:nvPicPr>
          <p:cNvPr id="4" name="Picture 3">
            <a:extLst>
              <a:ext uri="{FF2B5EF4-FFF2-40B4-BE49-F238E27FC236}">
                <a16:creationId xmlns:a16="http://schemas.microsoft.com/office/drawing/2014/main" id="{DF4548B7-40DA-604C-F2D4-B15C3FFBACE2}"/>
              </a:ext>
            </a:extLst>
          </p:cNvPr>
          <p:cNvPicPr>
            <a:picLocks noChangeAspect="1"/>
          </p:cNvPicPr>
          <p:nvPr/>
        </p:nvPicPr>
        <p:blipFill>
          <a:blip r:embed="rId2"/>
          <a:stretch>
            <a:fillRect/>
          </a:stretch>
        </p:blipFill>
        <p:spPr>
          <a:xfrm>
            <a:off x="1180730" y="2971800"/>
            <a:ext cx="7726506" cy="3086099"/>
          </a:xfrm>
          <a:prstGeom prst="rect">
            <a:avLst/>
          </a:prstGeom>
        </p:spPr>
      </p:pic>
    </p:spTree>
    <p:extLst>
      <p:ext uri="{BB962C8B-B14F-4D97-AF65-F5344CB8AC3E}">
        <p14:creationId xmlns:p14="http://schemas.microsoft.com/office/powerpoint/2010/main" val="835957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D43C-66BB-4044-3ABA-B6BE466AAAE5}"/>
              </a:ext>
            </a:extLst>
          </p:cNvPr>
          <p:cNvSpPr>
            <a:spLocks noGrp="1"/>
          </p:cNvSpPr>
          <p:nvPr>
            <p:ph type="title"/>
          </p:nvPr>
        </p:nvSpPr>
        <p:spPr/>
        <p:txBody>
          <a:bodyPr>
            <a:normAutofit/>
          </a:bodyPr>
          <a:lstStyle/>
          <a:p>
            <a:r>
              <a:rPr lang="en-IN" sz="4000" dirty="0">
                <a:latin typeface="Algerian" panose="04020705040A02060702" pitchFamily="82" charset="0"/>
              </a:rPr>
              <a:t>BIVARIATE ANALYSIS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79A8A9A-EBF5-5182-AAA1-CB59B97D8D2D}"/>
              </a:ext>
            </a:extLst>
          </p:cNvPr>
          <p:cNvSpPr>
            <a:spLocks noGrp="1"/>
          </p:cNvSpPr>
          <p:nvPr>
            <p:ph idx="1"/>
          </p:nvPr>
        </p:nvSpPr>
        <p:spPr/>
        <p:txBody>
          <a:bodyPr/>
          <a:lstStyle/>
          <a:p>
            <a:pPr marL="0" indent="0">
              <a:buNone/>
            </a:pPr>
            <a:r>
              <a:rPr lang="en-IN" dirty="0">
                <a:latin typeface="Century" panose="02040604050505020304" pitchFamily="18" charset="0"/>
              </a:rPr>
              <a:t>Observations:</a:t>
            </a:r>
          </a:p>
          <a:p>
            <a:r>
              <a:rPr lang="en-IN" dirty="0">
                <a:latin typeface="Century" panose="02040604050505020304" pitchFamily="18" charset="0"/>
              </a:rPr>
              <a:t>For Go First Airlines the Price is high compared to other Airlines.</a:t>
            </a:r>
          </a:p>
          <a:p>
            <a:r>
              <a:rPr lang="en-IN" dirty="0">
                <a:latin typeface="Century" panose="02040604050505020304" pitchFamily="18" charset="0"/>
              </a:rPr>
              <a:t>All the Sources has approximately same prices.</a:t>
            </a:r>
          </a:p>
          <a:p>
            <a:r>
              <a:rPr lang="en-IN" dirty="0">
                <a:latin typeface="Century" panose="02040604050505020304" pitchFamily="18" charset="0"/>
              </a:rPr>
              <a:t>Destination also has the approximately same prices.</a:t>
            </a:r>
          </a:p>
          <a:p>
            <a:endParaRPr lang="en-US" dirty="0"/>
          </a:p>
        </p:txBody>
      </p:sp>
    </p:spTree>
    <p:extLst>
      <p:ext uri="{BB962C8B-B14F-4D97-AF65-F5344CB8AC3E}">
        <p14:creationId xmlns:p14="http://schemas.microsoft.com/office/powerpoint/2010/main" val="94618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55FE-F3A5-5A14-F3D7-FD275265B579}"/>
              </a:ext>
            </a:extLst>
          </p:cNvPr>
          <p:cNvSpPr>
            <a:spLocks noGrp="1"/>
          </p:cNvSpPr>
          <p:nvPr>
            <p:ph type="title"/>
          </p:nvPr>
        </p:nvSpPr>
        <p:spPr/>
        <p:txBody>
          <a:bodyPr>
            <a:normAutofit/>
          </a:bodyPr>
          <a:lstStyle/>
          <a:p>
            <a:r>
              <a:rPr lang="en-IN" sz="4000" dirty="0">
                <a:latin typeface="Algerian" panose="04020705040A02060702" pitchFamily="82" charset="0"/>
              </a:rPr>
              <a:t>Data Sources and their formats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A2797A57-FC78-A609-B8B8-CF8A37C06158}"/>
              </a:ext>
            </a:extLst>
          </p:cNvPr>
          <p:cNvSpPr>
            <a:spLocks noGrp="1"/>
          </p:cNvSpPr>
          <p:nvPr>
            <p:ph idx="1"/>
          </p:nvPr>
        </p:nvSpPr>
        <p:spPr>
          <a:xfrm>
            <a:off x="1451579" y="1853754"/>
            <a:ext cx="9603275" cy="4316227"/>
          </a:xfrm>
        </p:spPr>
        <p:txBody>
          <a:bodyPr>
            <a:normAutofit fontScale="77500" lnSpcReduction="20000"/>
          </a:bodyPr>
          <a:lstStyle/>
          <a:p>
            <a:r>
              <a:rPr lang="en-IN" sz="2100" dirty="0">
                <a:latin typeface="Century" panose="02040604050505020304" pitchFamily="18" charset="0"/>
              </a:rPr>
              <a:t>The dataset is in the form of CSV (Comma Separated Value)</a:t>
            </a:r>
          </a:p>
          <a:p>
            <a:pPr lvl="0"/>
            <a:r>
              <a:rPr lang="en-IN" sz="2100" dirty="0">
                <a:latin typeface="Century" panose="02040604050505020304" pitchFamily="18" charset="0"/>
              </a:rPr>
              <a:t>Airline Name - This shows the names of the airlines.</a:t>
            </a:r>
          </a:p>
          <a:p>
            <a:pPr lvl="0"/>
            <a:r>
              <a:rPr lang="en-IN" sz="2100" dirty="0">
                <a:latin typeface="Century" panose="02040604050505020304" pitchFamily="18" charset="0"/>
              </a:rPr>
              <a:t>Date of Journey - Gives us the information about the journey date.</a:t>
            </a:r>
          </a:p>
          <a:p>
            <a:pPr lvl="0"/>
            <a:r>
              <a:rPr lang="en-IN" sz="2100" dirty="0">
                <a:latin typeface="Century" panose="02040604050505020304" pitchFamily="18" charset="0"/>
              </a:rPr>
              <a:t>Source – Gives us the information about from where the flight will start( location).</a:t>
            </a:r>
          </a:p>
          <a:p>
            <a:pPr lvl="0"/>
            <a:r>
              <a:rPr lang="en-IN" sz="2100" dirty="0">
                <a:latin typeface="Century" panose="02040604050505020304" pitchFamily="18" charset="0"/>
              </a:rPr>
              <a:t>Destination – Gives us the information about where the flight will land.</a:t>
            </a:r>
          </a:p>
          <a:p>
            <a:pPr lvl="0"/>
            <a:r>
              <a:rPr lang="en-IN" sz="2100" dirty="0">
                <a:latin typeface="Century" panose="02040604050505020304" pitchFamily="18" charset="0"/>
              </a:rPr>
              <a:t>Stops – Shows the number of stops.</a:t>
            </a:r>
          </a:p>
          <a:p>
            <a:pPr lvl="0"/>
            <a:r>
              <a:rPr lang="en-IN" sz="2100" dirty="0">
                <a:latin typeface="Century" panose="02040604050505020304" pitchFamily="18" charset="0"/>
              </a:rPr>
              <a:t>Duration – Shows how much time the flight takes to reach the destination.</a:t>
            </a:r>
          </a:p>
          <a:p>
            <a:pPr lvl="0"/>
            <a:r>
              <a:rPr lang="en-IN" sz="2100" dirty="0">
                <a:latin typeface="Century" panose="02040604050505020304" pitchFamily="18" charset="0"/>
              </a:rPr>
              <a:t>Departure time – Shows the time when the flight will take off from the source location.</a:t>
            </a:r>
          </a:p>
          <a:p>
            <a:pPr lvl="0"/>
            <a:r>
              <a:rPr lang="en-IN" sz="2100" dirty="0">
                <a:latin typeface="Century" panose="02040604050505020304" pitchFamily="18" charset="0"/>
              </a:rPr>
              <a:t>Arrival Time – Shows the time when the flight will reach the destination.</a:t>
            </a:r>
          </a:p>
          <a:p>
            <a:pPr lvl="0"/>
            <a:r>
              <a:rPr lang="en-IN" sz="2100" dirty="0">
                <a:latin typeface="Century" panose="02040604050505020304" pitchFamily="18" charset="0"/>
              </a:rPr>
              <a:t>Price - Lists the price of the flights. </a:t>
            </a:r>
          </a:p>
          <a:p>
            <a:r>
              <a:rPr lang="en-IN" sz="2100" dirty="0">
                <a:latin typeface="Century" panose="02040604050505020304" pitchFamily="18" charset="0"/>
              </a:rPr>
              <a:t>We can see our dataset includes a target label "Price" column and the remaining feature columns can be used to determine or help in predicting the price of the flights. </a:t>
            </a:r>
          </a:p>
          <a:p>
            <a:endParaRPr lang="en-US" dirty="0"/>
          </a:p>
        </p:txBody>
      </p:sp>
    </p:spTree>
    <p:extLst>
      <p:ext uri="{BB962C8B-B14F-4D97-AF65-F5344CB8AC3E}">
        <p14:creationId xmlns:p14="http://schemas.microsoft.com/office/powerpoint/2010/main" val="565677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EFB99-AD50-F6DC-07E0-B230FDB593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1461" y="841160"/>
            <a:ext cx="6933460" cy="5175680"/>
          </a:xfrm>
          <a:prstGeom prst="rect">
            <a:avLst/>
          </a:prstGeom>
          <a:noFill/>
          <a:ln>
            <a:noFill/>
          </a:ln>
        </p:spPr>
      </p:pic>
    </p:spTree>
    <p:extLst>
      <p:ext uri="{BB962C8B-B14F-4D97-AF65-F5344CB8AC3E}">
        <p14:creationId xmlns:p14="http://schemas.microsoft.com/office/powerpoint/2010/main" val="2854242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980D-2C5E-B9A5-9780-485CD5E63F6D}"/>
              </a:ext>
            </a:extLst>
          </p:cNvPr>
          <p:cNvSpPr>
            <a:spLocks noGrp="1"/>
          </p:cNvSpPr>
          <p:nvPr>
            <p:ph type="title"/>
          </p:nvPr>
        </p:nvSpPr>
        <p:spPr/>
        <p:txBody>
          <a:bodyPr>
            <a:normAutofit/>
          </a:bodyPr>
          <a:lstStyle/>
          <a:p>
            <a:r>
              <a:rPr lang="en-IN" sz="4000" dirty="0">
                <a:latin typeface="Algerian" panose="04020705040A02060702" pitchFamily="82" charset="0"/>
              </a:rPr>
              <a:t>Data Pre-processing Done</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44CC8DD8-78E4-2866-4401-2B1F44DEE31E}"/>
              </a:ext>
            </a:extLst>
          </p:cNvPr>
          <p:cNvSpPr>
            <a:spLocks noGrp="1"/>
          </p:cNvSpPr>
          <p:nvPr>
            <p:ph idx="1"/>
          </p:nvPr>
        </p:nvSpPr>
        <p:spPr>
          <a:xfrm>
            <a:off x="1451579" y="1853754"/>
            <a:ext cx="9603275" cy="4199727"/>
          </a:xfrm>
        </p:spPr>
        <p:txBody>
          <a:bodyPr>
            <a:normAutofit fontScale="92500" lnSpcReduction="20000"/>
          </a:bodyPr>
          <a:lstStyle/>
          <a:p>
            <a:pPr lvl="0"/>
            <a:r>
              <a:rPr lang="en-US" sz="2400" dirty="0">
                <a:latin typeface="Century" panose="02040604050505020304" pitchFamily="18" charset="0"/>
              </a:rPr>
              <a:t>Importing the necessary dependencies and libraries.</a:t>
            </a:r>
            <a:endParaRPr lang="en-IN" sz="2400" dirty="0">
              <a:latin typeface="Century" panose="02040604050505020304" pitchFamily="18" charset="0"/>
            </a:endParaRPr>
          </a:p>
          <a:p>
            <a:pPr lvl="0"/>
            <a:r>
              <a:rPr lang="en-US" sz="2400" dirty="0">
                <a:latin typeface="Century" panose="02040604050505020304" pitchFamily="18" charset="0"/>
              </a:rPr>
              <a:t>Reading the CSV file and converted into data frame.</a:t>
            </a:r>
            <a:endParaRPr lang="en-IN" sz="2400" dirty="0">
              <a:latin typeface="Century" panose="02040604050505020304" pitchFamily="18" charset="0"/>
            </a:endParaRPr>
          </a:p>
          <a:p>
            <a:pPr lvl="0"/>
            <a:r>
              <a:rPr lang="en-US" sz="2400" dirty="0">
                <a:latin typeface="Century" panose="02040604050505020304" pitchFamily="18" charset="0"/>
              </a:rPr>
              <a:t>Checking the data dimensions for the original dataset.</a:t>
            </a:r>
            <a:endParaRPr lang="en-IN" sz="2400" dirty="0">
              <a:latin typeface="Century" panose="02040604050505020304" pitchFamily="18" charset="0"/>
            </a:endParaRPr>
          </a:p>
          <a:p>
            <a:pPr lvl="0"/>
            <a:r>
              <a:rPr lang="en-IN" sz="2400" dirty="0">
                <a:latin typeface="Century" panose="02040604050505020304" pitchFamily="18" charset="0"/>
              </a:rPr>
              <a:t> </a:t>
            </a:r>
            <a:r>
              <a:rPr lang="en-US" sz="2400" dirty="0">
                <a:latin typeface="Century" panose="02040604050505020304" pitchFamily="18" charset="0"/>
              </a:rPr>
              <a:t>Looking for null values and accordingly fill the missing data.</a:t>
            </a:r>
            <a:endParaRPr lang="en-IN" sz="2400" dirty="0">
              <a:latin typeface="Century" panose="02040604050505020304" pitchFamily="18" charset="0"/>
            </a:endParaRPr>
          </a:p>
          <a:p>
            <a:pPr lvl="0"/>
            <a:r>
              <a:rPr lang="en-IN" sz="2400" dirty="0">
                <a:latin typeface="Century" panose="02040604050505020304" pitchFamily="18" charset="0"/>
              </a:rPr>
              <a:t> </a:t>
            </a:r>
            <a:r>
              <a:rPr lang="en-US" sz="2400" dirty="0">
                <a:latin typeface="Century" panose="02040604050505020304" pitchFamily="18" charset="0"/>
              </a:rPr>
              <a:t>Checking the summary of the dataset.</a:t>
            </a:r>
            <a:endParaRPr lang="en-IN" sz="2400" dirty="0">
              <a:latin typeface="Century" panose="02040604050505020304" pitchFamily="18" charset="0"/>
            </a:endParaRPr>
          </a:p>
          <a:p>
            <a:pPr lvl="0"/>
            <a:r>
              <a:rPr lang="en-IN" sz="2400" dirty="0">
                <a:latin typeface="Century" panose="02040604050505020304" pitchFamily="18" charset="0"/>
              </a:rPr>
              <a:t> </a:t>
            </a:r>
            <a:r>
              <a:rPr lang="en-US" sz="2400" dirty="0">
                <a:latin typeface="Century" panose="02040604050505020304" pitchFamily="18" charset="0"/>
              </a:rPr>
              <a:t>Checking unique values.</a:t>
            </a:r>
            <a:endParaRPr lang="en-IN" sz="2400" dirty="0">
              <a:latin typeface="Century" panose="02040604050505020304" pitchFamily="18" charset="0"/>
            </a:endParaRPr>
          </a:p>
          <a:p>
            <a:pPr lvl="0"/>
            <a:r>
              <a:rPr lang="en-IN" sz="2400" dirty="0">
                <a:latin typeface="Century" panose="02040604050505020304" pitchFamily="18" charset="0"/>
              </a:rPr>
              <a:t> </a:t>
            </a:r>
            <a:r>
              <a:rPr lang="en-US" sz="2400" dirty="0">
                <a:latin typeface="Century" panose="02040604050505020304" pitchFamily="18" charset="0"/>
              </a:rPr>
              <a:t>Checking all the categorical columns in the dataset</a:t>
            </a:r>
            <a:endParaRPr lang="en-IN" sz="2400" dirty="0">
              <a:latin typeface="Century" panose="02040604050505020304" pitchFamily="18" charset="0"/>
            </a:endParaRPr>
          </a:p>
          <a:p>
            <a:pPr lvl="0"/>
            <a:r>
              <a:rPr lang="en-IN" sz="2400" dirty="0">
                <a:latin typeface="Century" panose="02040604050505020304" pitchFamily="18" charset="0"/>
              </a:rPr>
              <a:t> Checking for multi collinearity using VIF.</a:t>
            </a:r>
          </a:p>
          <a:p>
            <a:pPr lvl="0"/>
            <a:r>
              <a:rPr lang="en-IN" sz="2400" dirty="0">
                <a:latin typeface="Century" panose="02040604050505020304" pitchFamily="18" charset="0"/>
              </a:rPr>
              <a:t> Performed Feature Importance using </a:t>
            </a:r>
            <a:r>
              <a:rPr lang="en-IN" sz="2400" dirty="0" err="1">
                <a:latin typeface="Century" panose="02040604050505020304" pitchFamily="18" charset="0"/>
              </a:rPr>
              <a:t>ExtraTrees</a:t>
            </a:r>
            <a:r>
              <a:rPr lang="en-IN" sz="2400" dirty="0">
                <a:latin typeface="Century" panose="02040604050505020304" pitchFamily="18" charset="0"/>
              </a:rPr>
              <a:t> Regression</a:t>
            </a:r>
          </a:p>
          <a:p>
            <a:endParaRPr lang="en-US" dirty="0"/>
          </a:p>
        </p:txBody>
      </p:sp>
    </p:spTree>
    <p:extLst>
      <p:ext uri="{BB962C8B-B14F-4D97-AF65-F5344CB8AC3E}">
        <p14:creationId xmlns:p14="http://schemas.microsoft.com/office/powerpoint/2010/main" val="6785819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6382-E339-75AE-F4AA-2B79ED13129B}"/>
              </a:ext>
            </a:extLst>
          </p:cNvPr>
          <p:cNvSpPr>
            <a:spLocks noGrp="1"/>
          </p:cNvSpPr>
          <p:nvPr>
            <p:ph type="title"/>
          </p:nvPr>
        </p:nvSpPr>
        <p:spPr>
          <a:xfrm>
            <a:off x="1451579" y="550417"/>
            <a:ext cx="9603275" cy="1303338"/>
          </a:xfrm>
        </p:spPr>
        <p:txBody>
          <a:bodyPr>
            <a:noAutofit/>
          </a:bodyPr>
          <a:lstStyle/>
          <a:p>
            <a:br>
              <a:rPr lang="en-IN" dirty="0">
                <a:latin typeface="Algerian" panose="04020705040A02060702" pitchFamily="82" charset="0"/>
              </a:rPr>
            </a:br>
            <a:r>
              <a:rPr lang="en-IN" dirty="0">
                <a:latin typeface="Algerian" panose="04020705040A02060702" pitchFamily="82" charset="0"/>
              </a:rPr>
              <a:t>Data Inputs- Logic- Output Relationships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47CD5A0B-BA5B-7CC8-61DB-1026A8642CC7}"/>
              </a:ext>
            </a:extLst>
          </p:cNvPr>
          <p:cNvSpPr>
            <a:spLocks noGrp="1"/>
          </p:cNvSpPr>
          <p:nvPr>
            <p:ph idx="1"/>
          </p:nvPr>
        </p:nvSpPr>
        <p:spPr/>
        <p:txBody>
          <a:bodyPr>
            <a:normAutofit/>
          </a:bodyPr>
          <a:lstStyle/>
          <a:p>
            <a:r>
              <a:rPr lang="en-IN" sz="2400" dirty="0">
                <a:latin typeface="Century" panose="02040604050505020304" pitchFamily="18" charset="0"/>
              </a:rPr>
              <a:t>The input data were all object type , so had to clean the data by initializing the prize column and converting the same into float type and ensuring  all the categorical features are converted to numeric form with the help of </a:t>
            </a:r>
            <a:r>
              <a:rPr lang="en-IN" sz="2400" dirty="0" err="1">
                <a:latin typeface="Century" panose="02040604050505020304" pitchFamily="18" charset="0"/>
              </a:rPr>
              <a:t>LabelEncoder</a:t>
            </a:r>
            <a:r>
              <a:rPr lang="en-IN" sz="2400" dirty="0">
                <a:latin typeface="Century" panose="02040604050505020304" pitchFamily="18" charset="0"/>
              </a:rPr>
              <a:t> Method. Since most of the features were of categorical type, we did not have to worry much about skewness and outliers</a:t>
            </a:r>
            <a:endParaRPr lang="en-US" sz="2400" dirty="0">
              <a:latin typeface="Century" panose="02040604050505020304" pitchFamily="18" charset="0"/>
            </a:endParaRPr>
          </a:p>
        </p:txBody>
      </p:sp>
    </p:spTree>
    <p:extLst>
      <p:ext uri="{BB962C8B-B14F-4D97-AF65-F5344CB8AC3E}">
        <p14:creationId xmlns:p14="http://schemas.microsoft.com/office/powerpoint/2010/main" val="2040419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4259-60C2-CD2D-7FAC-08A0C52BAF1C}"/>
              </a:ext>
            </a:extLst>
          </p:cNvPr>
          <p:cNvSpPr>
            <a:spLocks noGrp="1"/>
          </p:cNvSpPr>
          <p:nvPr>
            <p:ph type="title"/>
          </p:nvPr>
        </p:nvSpPr>
        <p:spPr/>
        <p:txBody>
          <a:bodyPr>
            <a:normAutofit/>
          </a:bodyPr>
          <a:lstStyle/>
          <a:p>
            <a:r>
              <a:rPr lang="en-IN" sz="4000" dirty="0">
                <a:latin typeface="Algerian" panose="04020705040A02060702" pitchFamily="82" charset="0"/>
              </a:rPr>
              <a:t>Interpretation</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7F05F74-DE67-E981-2E59-F9FA57C9BBE4}"/>
              </a:ext>
            </a:extLst>
          </p:cNvPr>
          <p:cNvSpPr>
            <a:spLocks noGrp="1"/>
          </p:cNvSpPr>
          <p:nvPr>
            <p:ph idx="1"/>
          </p:nvPr>
        </p:nvSpPr>
        <p:spPr>
          <a:xfrm>
            <a:off x="1451579" y="1853754"/>
            <a:ext cx="9603275" cy="4431636"/>
          </a:xfrm>
        </p:spPr>
        <p:txBody>
          <a:bodyPr>
            <a:noAutofit/>
          </a:bodyPr>
          <a:lstStyle/>
          <a:p>
            <a:r>
              <a:rPr lang="en-IN" sz="1800" dirty="0">
                <a:latin typeface="Century" panose="02040604050505020304" pitchFamily="18" charset="0"/>
              </a:rPr>
              <a:t>From the above EDA we can easily understand the relationship between features and can also determine which features are affecting the price of the flights. </a:t>
            </a:r>
          </a:p>
          <a:p>
            <a:r>
              <a:rPr lang="en-IN" sz="1800" dirty="0">
                <a:latin typeface="Century" panose="02040604050505020304" pitchFamily="18" charset="0"/>
              </a:rPr>
              <a:t>In UNIVARIATE Analysis, I have used count plots to visualize the counts in categorical variables and distribution plots to visualize the numerical variables.</a:t>
            </a:r>
          </a:p>
          <a:p>
            <a:r>
              <a:rPr lang="en-IN" sz="1800" dirty="0">
                <a:latin typeface="Century" panose="02040604050505020304" pitchFamily="18" charset="0"/>
              </a:rPr>
              <a:t>In BIVARIATE Analysis, I have used bar plots, to check the relation between label and the features.</a:t>
            </a:r>
          </a:p>
          <a:p>
            <a:r>
              <a:rPr lang="en-IN" sz="1800" dirty="0">
                <a:latin typeface="Century" panose="02040604050505020304" pitchFamily="18" charset="0"/>
              </a:rPr>
              <a:t>Used pair plots to check the pairwise relation between the features.</a:t>
            </a:r>
          </a:p>
          <a:p>
            <a:r>
              <a:rPr lang="en-IN" sz="1800" dirty="0">
                <a:latin typeface="Century" panose="02040604050505020304" pitchFamily="18" charset="0"/>
              </a:rPr>
              <a:t>The heat map and bar plot helped in understanding the correlation between dependent and independent variables.</a:t>
            </a:r>
          </a:p>
          <a:p>
            <a:r>
              <a:rPr lang="en-IN" sz="1800" dirty="0">
                <a:latin typeface="Century" panose="02040604050505020304" pitchFamily="18" charset="0"/>
              </a:rPr>
              <a:t>Detected outliers and skewness with the help of box plots and distribution plots respectively.</a:t>
            </a:r>
          </a:p>
          <a:p>
            <a:endParaRPr lang="en-US" sz="1800" dirty="0"/>
          </a:p>
        </p:txBody>
      </p:sp>
    </p:spTree>
    <p:extLst>
      <p:ext uri="{BB962C8B-B14F-4D97-AF65-F5344CB8AC3E}">
        <p14:creationId xmlns:p14="http://schemas.microsoft.com/office/powerpoint/2010/main" val="4090661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7204-D2B4-4901-CCC6-ECB0BED99E69}"/>
              </a:ext>
            </a:extLst>
          </p:cNvPr>
          <p:cNvSpPr>
            <a:spLocks noGrp="1"/>
          </p:cNvSpPr>
          <p:nvPr>
            <p:ph type="title"/>
          </p:nvPr>
        </p:nvSpPr>
        <p:spPr>
          <a:xfrm>
            <a:off x="1451579" y="804519"/>
            <a:ext cx="9603275" cy="820095"/>
          </a:xfrm>
        </p:spPr>
        <p:txBody>
          <a:bodyPr>
            <a:normAutofit/>
          </a:bodyPr>
          <a:lstStyle/>
          <a:p>
            <a:r>
              <a:rPr lang="en-IN" sz="4000" dirty="0">
                <a:latin typeface="Algerian" panose="04020705040A02060702" pitchFamily="82" charset="0"/>
              </a:rPr>
              <a:t>Conclusion:</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61960DAA-71AE-A05A-D9FE-77C444F42970}"/>
              </a:ext>
            </a:extLst>
          </p:cNvPr>
          <p:cNvSpPr>
            <a:spLocks noGrp="1"/>
          </p:cNvSpPr>
          <p:nvPr>
            <p:ph idx="1"/>
          </p:nvPr>
        </p:nvSpPr>
        <p:spPr>
          <a:xfrm>
            <a:off x="1451579" y="1853754"/>
            <a:ext cx="9603275" cy="4271838"/>
          </a:xfrm>
        </p:spPr>
        <p:txBody>
          <a:bodyPr>
            <a:normAutofit fontScale="55000" lnSpcReduction="20000"/>
          </a:bodyPr>
          <a:lstStyle/>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flight price.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a:t>
            </a:r>
            <a:r>
              <a:rPr lang="en-IN" sz="2800" dirty="0">
                <a:latin typeface="Century" panose="02040604050505020304" pitchFamily="18" charset="0"/>
                <a:ea typeface="Calibri" panose="020F0502020204030204" pitchFamily="34" charset="0"/>
                <a:cs typeface="Times New Roman" panose="02020603050405020304" pitchFamily="18" charset="0"/>
              </a:rPr>
              <a:t>seven </a:t>
            </a:r>
            <a:r>
              <a:rPr lang="en-IN" sz="2800" dirty="0">
                <a:effectLst/>
                <a:latin typeface="Century" panose="02040604050505020304" pitchFamily="18" charset="0"/>
                <a:ea typeface="Calibri" panose="020F0502020204030204" pitchFamily="34" charset="0"/>
                <a:cs typeface="Times New Roman" panose="02020603050405020304" pitchFamily="18" charset="0"/>
              </a:rPr>
              <a:t>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a:t>
            </a:r>
            <a:r>
              <a:rPr lang="en-IN" sz="2800" dirty="0">
                <a:latin typeface="Century" panose="02040604050505020304" pitchFamily="18" charset="0"/>
                <a:ea typeface="Calibri" panose="020F0502020204030204" pitchFamily="34" charset="0"/>
                <a:cs typeface="Times New Roman" panose="02020603050405020304" pitchFamily="18" charset="0"/>
              </a:rPr>
              <a:t>flight</a:t>
            </a:r>
            <a:r>
              <a:rPr lang="en-IN" sz="2800" dirty="0">
                <a:effectLst/>
                <a:latin typeface="Century" panose="02040604050505020304" pitchFamily="18" charset="0"/>
                <a:ea typeface="Calibri" panose="020F0502020204030204" pitchFamily="34" charset="0"/>
                <a:cs typeface="Times New Roman" panose="02020603050405020304" pitchFamily="18" charset="0"/>
              </a:rPr>
              <a:t> price. It was good that the predicted and actual values were almost same.</a:t>
            </a:r>
            <a:r>
              <a:rPr lang="en-IN" sz="2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pPr>
            <a:r>
              <a:rPr lang="en-IN" sz="2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a:t>
            </a:r>
            <a:r>
              <a:rPr lang="en-IN" sz="2800" dirty="0">
                <a:solidFill>
                  <a:srgbClr val="333333"/>
                </a:solidFill>
                <a:latin typeface="Century" panose="02040604050505020304" pitchFamily="18" charset="0"/>
                <a:ea typeface="Calibri" panose="020F0502020204030204" pitchFamily="34" charset="0"/>
                <a:cs typeface="Calibri" panose="020F0502020204030204" pitchFamily="34" charset="0"/>
              </a:rPr>
              <a:t>flight</a:t>
            </a:r>
            <a:r>
              <a:rPr lang="en-IN" sz="2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price prediction is still at an early stage. We hope this study has moved a small step ahead in providing some methodological and empirical contributions to online platforms, and presenting an alternative approach to the valuation of flight price.</a:t>
            </a:r>
          </a:p>
          <a:p>
            <a:pPr>
              <a:lnSpc>
                <a:spcPct val="107000"/>
              </a:lnSpc>
              <a:spcBef>
                <a:spcPts val="300"/>
              </a:spcBef>
              <a:spcAft>
                <a:spcPts val="300"/>
              </a:spcAft>
            </a:pPr>
            <a:r>
              <a:rPr lang="en-IN" sz="2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6233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B40823-3FC7-1F89-E721-D55608DCCF85}"/>
              </a:ext>
            </a:extLst>
          </p:cNvPr>
          <p:cNvSpPr txBox="1"/>
          <p:nvPr/>
        </p:nvSpPr>
        <p:spPr>
          <a:xfrm>
            <a:off x="905521" y="2597658"/>
            <a:ext cx="10520039" cy="3447098"/>
          </a:xfrm>
          <a:prstGeom prst="rect">
            <a:avLst/>
          </a:prstGeom>
          <a:noFill/>
        </p:spPr>
        <p:txBody>
          <a:bodyPr wrap="square">
            <a:spAutoFit/>
          </a:bodyPr>
          <a:lstStyle/>
          <a:p>
            <a:r>
              <a:rPr kumimoji="0" lang="en-US" sz="4000" b="0" i="0" u="none" strike="noStrike" kern="1200" cap="none" spc="0" normalizeH="0" baseline="0" noProof="0" dirty="0">
                <a:ln>
                  <a:noFill/>
                </a:ln>
                <a:solidFill>
                  <a:schemeClr val="accent1"/>
                </a:solidFill>
                <a:effectLst/>
                <a:uLnTx/>
                <a:uFillTx/>
                <a:latin typeface="Bahnschrift Condensed" panose="020B0502040204020203" pitchFamily="34" charset="0"/>
                <a:ea typeface="+mj-ea"/>
                <a:cs typeface="+mj-cs"/>
              </a:rPr>
              <a:t>		</a:t>
            </a:r>
            <a:r>
              <a:rPr kumimoji="0" lang="en-US" sz="6600" b="0" i="0" u="none" strike="noStrike" kern="1200" cap="none" spc="0" normalizeH="0" baseline="0" noProof="0" dirty="0">
                <a:ln>
                  <a:noFill/>
                </a:ln>
                <a:effectLst/>
                <a:uLnTx/>
                <a:uFillTx/>
                <a:latin typeface="Algerian" panose="04020705040A02060702" pitchFamily="82" charset="0"/>
                <a:ea typeface="+mj-ea"/>
                <a:cs typeface="+mj-cs"/>
              </a:rPr>
              <a:t>Presented By:</a:t>
            </a:r>
            <a:br>
              <a:rPr kumimoji="0" lang="en-US" sz="6000" b="0" i="0" u="none" strike="noStrike" kern="1200" cap="none" spc="0" normalizeH="0" baseline="0" noProof="0" dirty="0">
                <a:ln>
                  <a:noFill/>
                </a:ln>
                <a:effectLst/>
                <a:uLnTx/>
                <a:uFillTx/>
                <a:latin typeface="Algerian" panose="04020705040A02060702" pitchFamily="82" charset="0"/>
                <a:ea typeface="+mj-ea"/>
                <a:cs typeface="+mj-cs"/>
              </a:rPr>
            </a:br>
            <a:r>
              <a:rPr kumimoji="0" lang="en-US" sz="4400" b="0" i="0" u="none" strike="noStrike" kern="1200" cap="none" spc="0" normalizeH="0" baseline="0" noProof="0" dirty="0">
                <a:ln>
                  <a:noFill/>
                </a:ln>
                <a:effectLst/>
                <a:uLnTx/>
                <a:uFillTx/>
                <a:latin typeface="Algerian" panose="04020705040A02060702" pitchFamily="82" charset="0"/>
                <a:ea typeface="+mj-ea"/>
                <a:cs typeface="+mj-cs"/>
              </a:rPr>
              <a:t>									</a:t>
            </a:r>
            <a:r>
              <a:rPr kumimoji="0" lang="en-US" sz="3600" b="0" i="0" u="none" strike="noStrike" kern="1200" cap="none" spc="0" normalizeH="0" baseline="0" noProof="0" dirty="0">
                <a:ln>
                  <a:noFill/>
                </a:ln>
                <a:effectLst/>
                <a:uLnTx/>
                <a:uFillTx/>
                <a:latin typeface="Algerian" panose="04020705040A02060702" pitchFamily="82" charset="0"/>
                <a:ea typeface="+mj-ea"/>
                <a:cs typeface="+mj-cs"/>
              </a:rPr>
              <a:t>Ashwini A. Patil</a:t>
            </a:r>
          </a:p>
          <a:p>
            <a:r>
              <a:rPr lang="en-US" sz="3600" dirty="0">
                <a:latin typeface="Algerian" panose="04020705040A02060702" pitchFamily="82" charset="0"/>
                <a:ea typeface="+mj-ea"/>
                <a:cs typeface="+mj-cs"/>
              </a:rPr>
              <a:t>									</a:t>
            </a:r>
            <a:r>
              <a:rPr kumimoji="0" lang="en-US" sz="3600" b="0" i="0" u="none" strike="noStrike" kern="1200" cap="all" spc="0" normalizeH="0" baseline="0" noProof="0" dirty="0">
                <a:ln>
                  <a:noFill/>
                </a:ln>
                <a:effectLst/>
                <a:uLnTx/>
                <a:uFillTx/>
                <a:latin typeface="Algerian" panose="04020705040A02060702" pitchFamily="82" charset="0"/>
              </a:rPr>
              <a:t>submission 	</a:t>
            </a:r>
          </a:p>
          <a:p>
            <a:r>
              <a:rPr lang="en-US" sz="3600" cap="all" dirty="0">
                <a:latin typeface="Algerian" panose="04020705040A02060702" pitchFamily="82" charset="0"/>
              </a:rPr>
              <a:t>							</a:t>
            </a:r>
            <a:r>
              <a:rPr kumimoji="0" lang="en-US" sz="3600" b="0" i="0" u="none" strike="noStrike" kern="1200" cap="all" spc="0" normalizeH="0" baseline="0" noProof="0" dirty="0">
                <a:ln>
                  <a:noFill/>
                </a:ln>
                <a:effectLst/>
                <a:uLnTx/>
                <a:uFillTx/>
                <a:latin typeface="Algerian" panose="04020705040A02060702" pitchFamily="82" charset="0"/>
              </a:rPr>
              <a:t> 		Date:25/07/2022 							</a:t>
            </a:r>
            <a:endParaRPr kumimoji="0" lang="en-US" sz="3600" b="0" i="0" u="none" strike="noStrike" kern="1200" cap="none" spc="0" normalizeH="0" baseline="0" noProof="0" dirty="0">
              <a:ln>
                <a:noFill/>
              </a:ln>
              <a:effectLst/>
              <a:uLnTx/>
              <a:uFillTx/>
              <a:latin typeface="Algerian" panose="04020705040A02060702" pitchFamily="82" charset="0"/>
            </a:endParaRPr>
          </a:p>
        </p:txBody>
      </p:sp>
    </p:spTree>
    <p:extLst>
      <p:ext uri="{BB962C8B-B14F-4D97-AF65-F5344CB8AC3E}">
        <p14:creationId xmlns:p14="http://schemas.microsoft.com/office/powerpoint/2010/main" val="2623808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8CA8-B39E-DB03-D685-63AE1A77B63C}"/>
              </a:ext>
            </a:extLst>
          </p:cNvPr>
          <p:cNvSpPr>
            <a:spLocks noGrp="1"/>
          </p:cNvSpPr>
          <p:nvPr>
            <p:ph type="title"/>
          </p:nvPr>
        </p:nvSpPr>
        <p:spPr>
          <a:xfrm>
            <a:off x="838201" y="804519"/>
            <a:ext cx="10216654" cy="1049235"/>
          </a:xfrm>
        </p:spPr>
        <p:txBody>
          <a:bodyPr>
            <a:noAutofit/>
          </a:bodyPr>
          <a:lstStyle/>
          <a:p>
            <a:r>
              <a:rPr kumimoji="0" lang="en-US" sz="4000" i="0" u="none" strike="noStrike" kern="1200" cap="none" spc="0" normalizeH="0" baseline="0" noProof="0" dirty="0">
                <a:ln>
                  <a:noFill/>
                </a:ln>
                <a:effectLst/>
                <a:uLnTx/>
                <a:uFillTx/>
                <a:latin typeface="Algerian" panose="04020705040A02060702" pitchFamily="82" charset="0"/>
                <a:ea typeface="Times New Roman" panose="02020603050405020304" pitchFamily="18" charset="0"/>
                <a:cs typeface="Arial" panose="020B0604020202020204" pitchFamily="34" charset="0"/>
              </a:rPr>
              <a:t>Acknowledgement:</a:t>
            </a:r>
            <a:br>
              <a:rPr kumimoji="0" lang="en-US" sz="4000" b="0" i="0" u="none" strike="noStrike" kern="1200" cap="none" spc="0" normalizeH="0" baseline="0" noProof="0" dirty="0">
                <a:ln>
                  <a:noFill/>
                </a:ln>
                <a:effectLst/>
                <a:uLnTx/>
                <a:uFillTx/>
                <a:latin typeface="Algerian" panose="04020705040A02060702" pitchFamily="82" charset="0"/>
                <a:ea typeface="Times New Roman" panose="02020603050405020304" pitchFamily="18" charset="0"/>
                <a:cs typeface="Arial" panose="020B0604020202020204" pitchFamily="34" charset="0"/>
              </a:rPr>
            </a:b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D6E401FF-794E-80C2-2931-FC76E1A082EA}"/>
              </a:ext>
            </a:extLst>
          </p:cNvPr>
          <p:cNvSpPr>
            <a:spLocks noGrp="1"/>
          </p:cNvSpPr>
          <p:nvPr>
            <p:ph idx="1"/>
          </p:nvPr>
        </p:nvSpPr>
        <p:spPr>
          <a:xfrm>
            <a:off x="838200" y="1690688"/>
            <a:ext cx="10515600" cy="4486275"/>
          </a:xfrm>
        </p:spPr>
        <p:txBody>
          <a:bodyPr>
            <a:normAutofit fontScale="77500" lnSpcReduction="20000"/>
          </a:bodyPr>
          <a:lstStyle/>
          <a:p>
            <a:endParaRPr lang="en-US" sz="2400" dirty="0">
              <a:latin typeface="Bahnschrift Light" panose="020B0502040204020203" pitchFamily="34" charset="0"/>
            </a:endParaRPr>
          </a:p>
          <a:p>
            <a:r>
              <a:rPr lang="en-US" sz="2400" dirty="0">
                <a:latin typeface="Century" panose="02040604050505020304" pitchFamily="18" charset="0"/>
              </a:rPr>
              <a:t>Primarily I would like to thank God to being able to complete this project with success. Then I would like to express my special thanks of gratitude to my SME,</a:t>
            </a:r>
          </a:p>
          <a:p>
            <a:r>
              <a:rPr lang="en-US" sz="2400" dirty="0">
                <a:latin typeface="Century" panose="02040604050505020304" pitchFamily="18" charset="0"/>
              </a:rPr>
              <a:t>And I am thankful I am part of flip rob technology of employee, who given me the golden opportunity to do this wonderful project on the given topic which is also help me in doing a lot of research and I came to know about so many new things, I am really thankful to flip robo.</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Times New Roman" panose="02020603050405020304" pitchFamily="18" charset="0"/>
              </a:rPr>
              <a:t>ASWINI A. PATIL</a:t>
            </a:r>
          </a:p>
          <a:p>
            <a:pPr marL="457200" marR="0" lvl="0" indent="0" algn="ctr"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Times New Roman" panose="02020603050405020304" pitchFamily="18" charset="0"/>
              </a:rPr>
              <a:t>											DATE:</a:t>
            </a:r>
            <a:r>
              <a:rPr lang="en-US" sz="2400" dirty="0">
                <a:solidFill>
                  <a:prstClr val="black"/>
                </a:solidFill>
                <a:latin typeface="Century" panose="02040604050505020304" pitchFamily="18" charset="0"/>
                <a:ea typeface="Times New Roman" panose="02020603050405020304" pitchFamily="18" charset="0"/>
                <a:cs typeface="Times New Roman" panose="02020603050405020304" pitchFamily="18" charset="0"/>
              </a:rPr>
              <a:t>24</a:t>
            </a:r>
            <a:r>
              <a:rPr kumimoji="0" lang="en-US" sz="24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Times New Roman" panose="02020603050405020304" pitchFamily="18" charset="0"/>
              </a:rPr>
              <a:t>/06/2022</a:t>
            </a:r>
          </a:p>
          <a:p>
            <a:pPr marL="457200" marR="0" lvl="0" indent="0" algn="ctr"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Times New Roman" panose="02020603050405020304" pitchFamily="18" charset="0"/>
              </a:rPr>
              <a:t>											Data Science course </a:t>
            </a:r>
          </a:p>
          <a:p>
            <a:pPr marL="457200" marR="0" lvl="0" indent="0" algn="ctr"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Times New Roman" panose="02020603050405020304" pitchFamily="18" charset="0"/>
              </a:rPr>
              <a:t>													Institute: Data trained 													education</a:t>
            </a:r>
          </a:p>
          <a:p>
            <a:pPr marL="457200" marR="0" lvl="0" indent="0" algn="ctr"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Times New Roman" panose="02020603050405020304" pitchFamily="18" charset="0"/>
              </a:rPr>
              <a:t>													Internship: Flip Robo  																technology @Bangalore 																</a:t>
            </a:r>
          </a:p>
          <a:p>
            <a:endParaRPr lang="en-US" sz="2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843016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459F-D267-64BE-24A2-4B907AE253B7}"/>
              </a:ext>
            </a:extLst>
          </p:cNvPr>
          <p:cNvSpPr>
            <a:spLocks noGrp="1"/>
          </p:cNvSpPr>
          <p:nvPr>
            <p:ph type="title"/>
          </p:nvPr>
        </p:nvSpPr>
        <p:spPr/>
        <p:txBody>
          <a:bodyPr>
            <a:normAutofit/>
          </a:bodyPr>
          <a:lstStyle/>
          <a:p>
            <a:r>
              <a:rPr lang="en-IN" sz="4800" dirty="0">
                <a:latin typeface="Algerian" panose="04020705040A02060702" pitchFamily="82" charset="0"/>
              </a:rPr>
              <a:t>Overview:</a:t>
            </a:r>
            <a:endParaRPr lang="en-US"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754F3883-36E7-B290-AEE1-BB7A29D55769}"/>
              </a:ext>
            </a:extLst>
          </p:cNvPr>
          <p:cNvSpPr>
            <a:spLocks noGrp="1"/>
          </p:cNvSpPr>
          <p:nvPr>
            <p:ph idx="1"/>
          </p:nvPr>
        </p:nvSpPr>
        <p:spPr/>
        <p:txBody>
          <a:bodyPr>
            <a:normAutofit fontScale="85000" lnSpcReduction="10000"/>
          </a:bodyPr>
          <a:lstStyle/>
          <a:p>
            <a:r>
              <a:rPr lang="en-US" sz="3200" dirty="0">
                <a:solidFill>
                  <a:schemeClr val="tx2"/>
                </a:solidFill>
                <a:latin typeface="Century" panose="02040604050505020304" pitchFamily="18" charset="0"/>
              </a:rPr>
              <a:t>In this particular presentation we will be looking on:</a:t>
            </a:r>
          </a:p>
          <a:p>
            <a:pPr lvl="1"/>
            <a:r>
              <a:rPr lang="en-US" sz="3200" dirty="0">
                <a:solidFill>
                  <a:schemeClr val="tx2"/>
                </a:solidFill>
                <a:latin typeface="Century" panose="02040604050505020304" pitchFamily="18" charset="0"/>
              </a:rPr>
              <a:t>How to analyze the dataset of Flight Price Prediction.</a:t>
            </a:r>
          </a:p>
          <a:p>
            <a:pPr lvl="1"/>
            <a:r>
              <a:rPr lang="en-US" sz="3200" dirty="0">
                <a:solidFill>
                  <a:schemeClr val="tx2"/>
                </a:solidFill>
                <a:latin typeface="Century" panose="02040604050505020304" pitchFamily="18" charset="0"/>
              </a:rPr>
              <a:t>What are the EDA steps in cleaning the dataset.</a:t>
            </a:r>
          </a:p>
          <a:p>
            <a:pPr lvl="1"/>
            <a:r>
              <a:rPr lang="en-US" sz="3200" dirty="0">
                <a:solidFill>
                  <a:schemeClr val="tx2"/>
                </a:solidFill>
                <a:latin typeface="Century" panose="02040604050505020304" pitchFamily="18" charset="0"/>
              </a:rPr>
              <a:t>Overall analysis on the problem.</a:t>
            </a:r>
          </a:p>
          <a:p>
            <a:pPr lvl="1"/>
            <a:r>
              <a:rPr lang="en-US" sz="3200" dirty="0">
                <a:solidFill>
                  <a:schemeClr val="tx2"/>
                </a:solidFill>
                <a:latin typeface="Century" panose="02040604050505020304" pitchFamily="18" charset="0"/>
              </a:rPr>
              <a:t>Model building from cleaned dataset.</a:t>
            </a:r>
          </a:p>
          <a:p>
            <a:pPr lvl="1"/>
            <a:r>
              <a:rPr lang="en-US" sz="3200" dirty="0">
                <a:solidFill>
                  <a:schemeClr val="tx2"/>
                </a:solidFill>
                <a:latin typeface="Century" panose="02040604050505020304" pitchFamily="18" charset="0"/>
              </a:rPr>
              <a:t>Predicting Flight Price for saved best model.</a:t>
            </a:r>
          </a:p>
          <a:p>
            <a:endParaRPr lang="en-US" dirty="0"/>
          </a:p>
        </p:txBody>
      </p:sp>
    </p:spTree>
    <p:extLst>
      <p:ext uri="{BB962C8B-B14F-4D97-AF65-F5344CB8AC3E}">
        <p14:creationId xmlns:p14="http://schemas.microsoft.com/office/powerpoint/2010/main" val="593056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5222-FDA4-35A9-516A-3C2A7F7EA084}"/>
              </a:ext>
            </a:extLst>
          </p:cNvPr>
          <p:cNvSpPr>
            <a:spLocks noGrp="1"/>
          </p:cNvSpPr>
          <p:nvPr>
            <p:ph type="title"/>
          </p:nvPr>
        </p:nvSpPr>
        <p:spPr>
          <a:xfrm>
            <a:off x="985421" y="804519"/>
            <a:ext cx="10069433" cy="1049235"/>
          </a:xfrm>
        </p:spPr>
        <p:txBody>
          <a:bodyPr>
            <a:normAutofit/>
          </a:bodyPr>
          <a:lstStyle/>
          <a:p>
            <a:r>
              <a:rPr lang="en-IN" sz="4800" dirty="0">
                <a:latin typeface="Algerian" panose="04020705040A02060702" pitchFamily="82" charset="0"/>
              </a:rPr>
              <a:t>Problem Statement:</a:t>
            </a:r>
            <a:endParaRPr lang="en-US"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CB63391-1BAD-40D5-B057-F641E5F367E4}"/>
              </a:ext>
            </a:extLst>
          </p:cNvPr>
          <p:cNvSpPr>
            <a:spLocks noGrp="1"/>
          </p:cNvSpPr>
          <p:nvPr>
            <p:ph idx="1"/>
          </p:nvPr>
        </p:nvSpPr>
        <p:spPr>
          <a:xfrm>
            <a:off x="838200" y="1825625"/>
            <a:ext cx="6592410" cy="4227856"/>
          </a:xfrm>
        </p:spPr>
        <p:txBody>
          <a:bodyPr>
            <a:normAutofit fontScale="92500"/>
          </a:bodyPr>
          <a:lstStyle/>
          <a:p>
            <a:pPr marL="342900" indent="-342900">
              <a:spcBef>
                <a:spcPts val="1800"/>
              </a:spcBef>
              <a:buClr>
                <a:srgbClr val="303030">
                  <a:lumMod val="90000"/>
                  <a:lumOff val="10000"/>
                </a:srgbClr>
              </a:buClr>
              <a:buSzPct val="80000"/>
              <a:buFont typeface="+mj-lt"/>
              <a:buAutoNum type="arabicPeriod"/>
              <a:defRPr/>
            </a:pPr>
            <a:r>
              <a:rPr kumimoji="0" lang="en-US" sz="1800" b="0" i="0" u="none" strike="noStrike" kern="1200" cap="none" spc="0" normalizeH="0" baseline="0" noProof="0" dirty="0">
                <a:ln>
                  <a:noFill/>
                </a:ln>
                <a:solidFill>
                  <a:srgbClr val="303030"/>
                </a:solidFill>
                <a:effectLst/>
                <a:uLnTx/>
                <a:uFillTx/>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0" marR="0" lvl="0" indent="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itchFamily="34" charset="0"/>
              <a:buNone/>
              <a:tabLst/>
              <a:defRPr/>
            </a:pPr>
            <a:r>
              <a:rPr kumimoji="0" lang="en-US" sz="1800" b="0" i="0" u="none" strike="noStrike" kern="1200" cap="none" spc="0" normalizeH="0" baseline="0" noProof="0" dirty="0">
                <a:ln>
                  <a:noFill/>
                </a:ln>
                <a:solidFill>
                  <a:srgbClr val="303030"/>
                </a:solidFill>
                <a:effectLst/>
                <a:uLnTx/>
                <a:uFillTx/>
                <a:latin typeface="Century" panose="02040604050505020304" pitchFamily="18" charset="0"/>
              </a:rPr>
              <a:t> 1. Time of purchase patterns (making sure last-minute purchases are expensive) </a:t>
            </a:r>
          </a:p>
          <a:p>
            <a:pPr marL="0" marR="0" lvl="0" indent="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itchFamily="34" charset="0"/>
              <a:buNone/>
              <a:tabLst/>
              <a:defRPr/>
            </a:pPr>
            <a:r>
              <a:rPr kumimoji="0" lang="en-US" sz="1800" b="0" i="0" u="none" strike="noStrike" kern="1200" cap="none" spc="0" normalizeH="0" baseline="0" noProof="0" dirty="0">
                <a:ln>
                  <a:noFill/>
                </a:ln>
                <a:solidFill>
                  <a:srgbClr val="303030"/>
                </a:solidFill>
                <a:effectLst/>
                <a:uLnTx/>
                <a:uFillTx/>
                <a:latin typeface="Century" panose="02040604050505020304" pitchFamily="18" charset="0"/>
              </a:rPr>
              <a:t>2. Keeping the flight as full as they want it (raising prices on a flight which is filling up in order to reduce sales and hold back inventory for those expensive last-minute expensive purchases) </a:t>
            </a:r>
          </a:p>
          <a:p>
            <a:pPr marL="0" marR="0" lvl="0" indent="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itchFamily="34" charset="0"/>
              <a:buNone/>
              <a:tabLst/>
              <a:defRPr/>
            </a:pPr>
            <a:r>
              <a:rPr kumimoji="0" lang="en-US" sz="1800" b="0" i="0" u="none" strike="noStrike" kern="1200" cap="none" spc="0" normalizeH="0" baseline="0" noProof="0" dirty="0">
                <a:ln>
                  <a:noFill/>
                </a:ln>
                <a:solidFill>
                  <a:srgbClr val="303030"/>
                </a:solidFill>
                <a:effectLst/>
                <a:uLnTx/>
                <a:uFillTx/>
                <a:latin typeface="Century" panose="02040604050505020304" pitchFamily="18" charset="0"/>
              </a:rPr>
              <a:t>So, you have to work on a project where you collect data of flight fares with other features and work to make a model to predict fares of flights.</a:t>
            </a:r>
          </a:p>
          <a:p>
            <a:endParaRPr lang="en-US" dirty="0"/>
          </a:p>
        </p:txBody>
      </p:sp>
      <p:pic>
        <p:nvPicPr>
          <p:cNvPr id="6" name="Picture 5">
            <a:extLst>
              <a:ext uri="{FF2B5EF4-FFF2-40B4-BE49-F238E27FC236}">
                <a16:creationId xmlns:a16="http://schemas.microsoft.com/office/drawing/2014/main" id="{723072D6-FA37-8029-8CAF-8A10857BC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51" y="1916832"/>
            <a:ext cx="4074851" cy="2880320"/>
          </a:xfrm>
          <a:prstGeom prst="rect">
            <a:avLst/>
          </a:prstGeom>
        </p:spPr>
      </p:pic>
    </p:spTree>
    <p:extLst>
      <p:ext uri="{BB962C8B-B14F-4D97-AF65-F5344CB8AC3E}">
        <p14:creationId xmlns:p14="http://schemas.microsoft.com/office/powerpoint/2010/main" val="862349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919F-6A29-5445-DB09-E5873A2C3EF3}"/>
              </a:ext>
            </a:extLst>
          </p:cNvPr>
          <p:cNvSpPr>
            <a:spLocks noGrp="1"/>
          </p:cNvSpPr>
          <p:nvPr>
            <p:ph type="title"/>
          </p:nvPr>
        </p:nvSpPr>
        <p:spPr/>
        <p:txBody>
          <a:bodyPr>
            <a:normAutofit/>
          </a:bodyPr>
          <a:lstStyle/>
          <a:p>
            <a:r>
              <a:rPr lang="en-IN" sz="4000" dirty="0">
                <a:latin typeface="Algerian" panose="04020705040A02060702" pitchFamily="82" charset="0"/>
              </a:rPr>
              <a:t>Problem Understanding:</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FD90CA7B-E0DA-9EA9-6F19-699E858C7C02}"/>
              </a:ext>
            </a:extLst>
          </p:cNvPr>
          <p:cNvSpPr>
            <a:spLocks noGrp="1"/>
          </p:cNvSpPr>
          <p:nvPr>
            <p:ph idx="1"/>
          </p:nvPr>
        </p:nvSpPr>
        <p:spPr/>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Calibri" panose="020F0502020204030204" pitchFamily="34"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2800"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effectLst/>
                <a:latin typeface="Century" panose="02040604050505020304" pitchFamily="18" charset="0"/>
                <a:ea typeface="Calibri" panose="020F0502020204030204" pitchFamily="34" charset="0"/>
                <a:cs typeface="Calibri" panose="020F0502020204030204" pitchFamily="34" charset="0"/>
              </a:rPr>
              <a:t>But now the question is how to know proper Flight price, for that I have built a Machine learning model which can predict the Flight price. Using various features like </a:t>
            </a:r>
            <a:r>
              <a:rPr lang="en-IN" sz="2800" b="1" dirty="0">
                <a:effectLst/>
                <a:latin typeface="Century" panose="02040604050505020304" pitchFamily="18" charset="0"/>
                <a:ea typeface="Calibri" panose="020F0502020204030204" pitchFamily="34" charset="0"/>
                <a:cs typeface="Calibri" panose="020F0502020204030204" pitchFamily="34" charset="0"/>
              </a:rPr>
              <a:t>Airline, Source, Destination, Arrival time, Departure time, Stops, Travelling date and the Price for the same travel</a:t>
            </a:r>
            <a:r>
              <a:rPr lang="en-IN" sz="2800" dirty="0">
                <a:effectLst/>
                <a:latin typeface="Century" panose="02040604050505020304" pitchFamily="18" charset="0"/>
                <a:ea typeface="Calibri" panose="020F0502020204030204" pitchFamily="34" charset="0"/>
                <a:cs typeface="Calibri" panose="020F0502020204030204" pitchFamily="34" charset="0"/>
              </a:rPr>
              <a:t>. So using all these previously known information and analysing the data I have achieved a good model that has </a:t>
            </a:r>
            <a:r>
              <a:rPr lang="en-IN" sz="2800" b="1" dirty="0">
                <a:effectLst/>
                <a:latin typeface="Century" panose="02040604050505020304" pitchFamily="18" charset="0"/>
                <a:ea typeface="Calibri" panose="020F0502020204030204" pitchFamily="34" charset="0"/>
                <a:cs typeface="Calibri" panose="020F0502020204030204" pitchFamily="34" charset="0"/>
              </a:rPr>
              <a:t>82% accuracy</a:t>
            </a:r>
            <a:r>
              <a:rPr lang="en-IN" sz="2800" dirty="0">
                <a:effectLst/>
                <a:latin typeface="Century" panose="02040604050505020304" pitchFamily="18" charset="0"/>
                <a:ea typeface="Calibri" panose="020F0502020204030204" pitchFamily="34" charset="0"/>
                <a:cs typeface="Calibri" panose="020F0502020204030204" pitchFamily="34" charset="0"/>
              </a:rPr>
              <a:t>. So let’s understand what all the steps we did to reach this good accuracy.</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4742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41D5-CF95-EB53-245F-8B228E58A924}"/>
              </a:ext>
            </a:extLst>
          </p:cNvPr>
          <p:cNvSpPr>
            <a:spLocks noGrp="1"/>
          </p:cNvSpPr>
          <p:nvPr>
            <p:ph type="title"/>
          </p:nvPr>
        </p:nvSpPr>
        <p:spPr>
          <a:xfrm>
            <a:off x="1042417" y="804519"/>
            <a:ext cx="10012438" cy="1049235"/>
          </a:xfrm>
        </p:spPr>
        <p:txBody>
          <a:bodyPr>
            <a:normAutofit/>
          </a:bodyPr>
          <a:lstStyle/>
          <a:p>
            <a:r>
              <a:rPr lang="en-IN" sz="4000" dirty="0">
                <a:latin typeface="Algerian" panose="04020705040A02060702" pitchFamily="82" charset="0"/>
              </a:rPr>
              <a:t>What is Flight Price Prediction?</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A30E310-101D-4552-3C09-2F0E54FEF407}"/>
              </a:ext>
            </a:extLst>
          </p:cNvPr>
          <p:cNvSpPr>
            <a:spLocks noGrp="1"/>
          </p:cNvSpPr>
          <p:nvPr>
            <p:ph idx="1"/>
          </p:nvPr>
        </p:nvSpPr>
        <p:spPr>
          <a:xfrm>
            <a:off x="838200" y="1825625"/>
            <a:ext cx="7107315" cy="4351338"/>
          </a:xfrm>
        </p:spPr>
        <p:txBody>
          <a:bodyPr>
            <a:normAutofit fontScale="85000" lnSpcReduction="10000"/>
          </a:bodyPr>
          <a:lstStyle/>
          <a:p>
            <a:r>
              <a:rPr lang="en-US" sz="2800" b="0" i="0" dirty="0">
                <a:solidFill>
                  <a:srgbClr val="222222"/>
                </a:solidFill>
                <a:effectLst/>
                <a:latin typeface="Century" panose="020406040505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US" dirty="0">
              <a:latin typeface="Century" panose="02040604050505020304" pitchFamily="18" charset="0"/>
            </a:endParaRPr>
          </a:p>
        </p:txBody>
      </p:sp>
      <p:pic>
        <p:nvPicPr>
          <p:cNvPr id="4" name="Content Placeholder 6">
            <a:extLst>
              <a:ext uri="{FF2B5EF4-FFF2-40B4-BE49-F238E27FC236}">
                <a16:creationId xmlns:a16="http://schemas.microsoft.com/office/drawing/2014/main" id="{1DA61A9F-5505-3B00-9018-2936E7D0F2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9802" y="1995850"/>
            <a:ext cx="3209186" cy="2585278"/>
          </a:xfrm>
          <a:prstGeom prst="rect">
            <a:avLst/>
          </a:prstGeom>
        </p:spPr>
      </p:pic>
    </p:spTree>
    <p:extLst>
      <p:ext uri="{BB962C8B-B14F-4D97-AF65-F5344CB8AC3E}">
        <p14:creationId xmlns:p14="http://schemas.microsoft.com/office/powerpoint/2010/main" val="3199537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B556-6969-1928-4BE1-B8DFED068BF5}"/>
              </a:ext>
            </a:extLst>
          </p:cNvPr>
          <p:cNvSpPr>
            <a:spLocks noGrp="1"/>
          </p:cNvSpPr>
          <p:nvPr>
            <p:ph type="title"/>
          </p:nvPr>
        </p:nvSpPr>
        <p:spPr/>
        <p:txBody>
          <a:bodyPr/>
          <a:lstStyle/>
          <a:p>
            <a:r>
              <a:rPr lang="en-IN" sz="3600" dirty="0">
                <a:latin typeface="Algerian" panose="04020705040A02060702" pitchFamily="82" charset="0"/>
              </a:rPr>
              <a:t>Importance of Flight Price Prediction</a:t>
            </a:r>
            <a:r>
              <a:rPr lang="en-IN" dirty="0"/>
              <a:t>.</a:t>
            </a:r>
            <a:endParaRPr lang="en-US" dirty="0"/>
          </a:p>
        </p:txBody>
      </p:sp>
      <p:sp>
        <p:nvSpPr>
          <p:cNvPr id="3" name="Content Placeholder 2">
            <a:extLst>
              <a:ext uri="{FF2B5EF4-FFF2-40B4-BE49-F238E27FC236}">
                <a16:creationId xmlns:a16="http://schemas.microsoft.com/office/drawing/2014/main" id="{7AE19F23-7E6A-CBD9-9297-168D9A284C57}"/>
              </a:ext>
            </a:extLst>
          </p:cNvPr>
          <p:cNvSpPr>
            <a:spLocks noGrp="1"/>
          </p:cNvSpPr>
          <p:nvPr>
            <p:ph idx="1"/>
          </p:nvPr>
        </p:nvSpPr>
        <p:spPr/>
        <p:txBody>
          <a:bodyPr>
            <a:normAutofit fontScale="85000" lnSpcReduction="20000"/>
          </a:bodyPr>
          <a:lstStyle/>
          <a:p>
            <a:r>
              <a:rPr lang="en-IN" sz="2800" dirty="0">
                <a:effectLst/>
                <a:latin typeface="Century" panose="02040604050505020304" pitchFamily="18" charset="0"/>
                <a:ea typeface="Calibri" panose="020F0502020204030204" pitchFamily="34" charset="0"/>
                <a:cs typeface="Times New Roman" panose="02020603050405020304" pitchFamily="18"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endParaRPr lang="en-US" dirty="0">
              <a:latin typeface="Century" panose="02040604050505020304" pitchFamily="18" charset="0"/>
            </a:endParaRPr>
          </a:p>
        </p:txBody>
      </p:sp>
    </p:spTree>
    <p:extLst>
      <p:ext uri="{BB962C8B-B14F-4D97-AF65-F5344CB8AC3E}">
        <p14:creationId xmlns:p14="http://schemas.microsoft.com/office/powerpoint/2010/main" val="1724505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121</TotalTime>
  <Words>1876</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Bahnschrift Condensed</vt:lpstr>
      <vt:lpstr>Bahnschrift Light</vt:lpstr>
      <vt:lpstr>Century</vt:lpstr>
      <vt:lpstr>Gill Sans MT</vt:lpstr>
      <vt:lpstr>Gallery</vt:lpstr>
      <vt:lpstr>PowerPoint Presentation</vt:lpstr>
      <vt:lpstr>PowerPoint Presentation</vt:lpstr>
      <vt:lpstr>PowerPoint Presentation</vt:lpstr>
      <vt:lpstr>Acknowledgement: </vt:lpstr>
      <vt:lpstr>Overview:</vt:lpstr>
      <vt:lpstr>Problem Statement:</vt:lpstr>
      <vt:lpstr>Problem Understanding:</vt:lpstr>
      <vt:lpstr>What is Flight Price Prediction?</vt:lpstr>
      <vt:lpstr>Importance of Flight Price Prediction.</vt:lpstr>
      <vt:lpstr>Review of Literature</vt:lpstr>
      <vt:lpstr>Exploratory Data Analysis</vt:lpstr>
      <vt:lpstr>Univariate Visualization of numerical columns</vt:lpstr>
      <vt:lpstr>Univariate Visualization of Categorical columns</vt:lpstr>
      <vt:lpstr>UNIVARIATE ANALYSIS</vt:lpstr>
      <vt:lpstr>BIVARIATE ANALYSIS</vt:lpstr>
      <vt:lpstr>BIVARIATE ANALYSIS</vt:lpstr>
      <vt:lpstr>BIVARIATE ANALYSIS</vt:lpstr>
      <vt:lpstr>BIVARIATE ANALYSIS</vt:lpstr>
      <vt:lpstr>Data Sources and their formats</vt:lpstr>
      <vt:lpstr>Data Pre-processing Done</vt:lpstr>
      <vt:lpstr> Data Inputs- Logic- Output Relationships</vt:lpstr>
      <vt:lpstr>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5</cp:revision>
  <dcterms:created xsi:type="dcterms:W3CDTF">2022-07-23T09:46:25Z</dcterms:created>
  <dcterms:modified xsi:type="dcterms:W3CDTF">2022-07-23T11:48:08Z</dcterms:modified>
</cp:coreProperties>
</file>