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8" r:id="rId3"/>
    <p:sldId id="259" r:id="rId4"/>
    <p:sldId id="270" r:id="rId5"/>
    <p:sldId id="260" r:id="rId6"/>
    <p:sldId id="269" r:id="rId7"/>
    <p:sldId id="261" r:id="rId8"/>
    <p:sldId id="271" r:id="rId9"/>
    <p:sldId id="262" r:id="rId10"/>
    <p:sldId id="263" r:id="rId11"/>
    <p:sldId id="264" r:id="rId12"/>
    <p:sldId id="265" r:id="rId13"/>
    <p:sldId id="273" r:id="rId14"/>
    <p:sldId id="266" r:id="rId15"/>
    <p:sldId id="272" r:id="rId16"/>
    <p:sldId id="268"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1:33:22.59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80E201-7A63-4CCE-9A3C-1E3BD7A3876F}"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3471961217"/>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0E201-7A63-4CCE-9A3C-1E3BD7A3876F}"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3976631972"/>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0E201-7A63-4CCE-9A3C-1E3BD7A3876F}"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BBF30-90FF-40B9-AE29-96B7F5098B8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1434286"/>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0E201-7A63-4CCE-9A3C-1E3BD7A3876F}"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112005153"/>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0E201-7A63-4CCE-9A3C-1E3BD7A3876F}"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BBF30-90FF-40B9-AE29-96B7F5098B8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9705641"/>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0E201-7A63-4CCE-9A3C-1E3BD7A3876F}"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2583489837"/>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0E201-7A63-4CCE-9A3C-1E3BD7A3876F}"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1255751998"/>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0E201-7A63-4CCE-9A3C-1E3BD7A3876F}"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2620035573"/>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0E201-7A63-4CCE-9A3C-1E3BD7A3876F}"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3872413859"/>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0E201-7A63-4CCE-9A3C-1E3BD7A3876F}"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2257092712"/>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80E201-7A63-4CCE-9A3C-1E3BD7A3876F}"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3193911804"/>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80E201-7A63-4CCE-9A3C-1E3BD7A3876F}" type="datetimeFigureOut">
              <a:rPr lang="en-US" smtClean="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1260013733"/>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80E201-7A63-4CCE-9A3C-1E3BD7A3876F}"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4289113407"/>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0E201-7A63-4CCE-9A3C-1E3BD7A3876F}" type="datetimeFigureOut">
              <a:rPr lang="en-US" smtClean="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1113157427"/>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80E201-7A63-4CCE-9A3C-1E3BD7A3876F}"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3328054771"/>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0E201-7A63-4CCE-9A3C-1E3BD7A3876F}"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BBF30-90FF-40B9-AE29-96B7F5098B82}" type="slidenum">
              <a:rPr lang="en-US" smtClean="0"/>
              <a:t>‹#›</a:t>
            </a:fld>
            <a:endParaRPr lang="en-US"/>
          </a:p>
        </p:txBody>
      </p:sp>
    </p:spTree>
    <p:extLst>
      <p:ext uri="{BB962C8B-B14F-4D97-AF65-F5344CB8AC3E}">
        <p14:creationId xmlns:p14="http://schemas.microsoft.com/office/powerpoint/2010/main" val="1955093219"/>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80E201-7A63-4CCE-9A3C-1E3BD7A3876F}" type="datetimeFigureOut">
              <a:rPr lang="en-US" smtClean="0"/>
              <a:t>6/20/2022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9BBF30-90FF-40B9-AE29-96B7F5098B82}" type="slidenum">
              <a:rPr lang="en-US" smtClean="0"/>
              <a:t>‹#›</a:t>
            </a:fld>
            <a:endParaRPr lang="en-US"/>
          </a:p>
        </p:txBody>
      </p:sp>
    </p:spTree>
    <p:extLst>
      <p:ext uri="{BB962C8B-B14F-4D97-AF65-F5344CB8AC3E}">
        <p14:creationId xmlns:p14="http://schemas.microsoft.com/office/powerpoint/2010/main" val="23393587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696832-6B63-8AAC-1BDD-EA15B9675F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1461" y="841160"/>
            <a:ext cx="6933460" cy="5175680"/>
          </a:xfrm>
          <a:prstGeom prst="rect">
            <a:avLst/>
          </a:prstGeom>
          <a:noFill/>
          <a:ln>
            <a:noFill/>
          </a:ln>
        </p:spPr>
      </p:pic>
    </p:spTree>
    <p:extLst>
      <p:ext uri="{BB962C8B-B14F-4D97-AF65-F5344CB8AC3E}">
        <p14:creationId xmlns:p14="http://schemas.microsoft.com/office/powerpoint/2010/main" val="2046584980"/>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9C02-7DDF-1AD9-8E17-3DE0FB6BB64B}"/>
              </a:ext>
            </a:extLst>
          </p:cNvPr>
          <p:cNvSpPr>
            <a:spLocks noGrp="1"/>
          </p:cNvSpPr>
          <p:nvPr>
            <p:ph type="title"/>
          </p:nvPr>
        </p:nvSpPr>
        <p:spPr/>
        <p:txBody>
          <a:bodyPr>
            <a:normAutofit/>
          </a:bodyPr>
          <a:lstStyle/>
          <a:p>
            <a:r>
              <a:rPr lang="en-US" sz="4400" b="1" dirty="0">
                <a:solidFill>
                  <a:schemeClr val="tx1"/>
                </a:solidFill>
                <a:latin typeface="Bahnschrift Condensed" panose="020B0502040204020203" pitchFamily="34" charset="0"/>
              </a:rPr>
              <a:t>Why is housing price prediction is important </a:t>
            </a:r>
          </a:p>
        </p:txBody>
      </p:sp>
      <p:sp>
        <p:nvSpPr>
          <p:cNvPr id="3" name="Content Placeholder 2">
            <a:extLst>
              <a:ext uri="{FF2B5EF4-FFF2-40B4-BE49-F238E27FC236}">
                <a16:creationId xmlns:a16="http://schemas.microsoft.com/office/drawing/2014/main" id="{6F71200D-C71A-0BD6-A4D4-939D150FF5E2}"/>
              </a:ext>
            </a:extLst>
          </p:cNvPr>
          <p:cNvSpPr>
            <a:spLocks noGrp="1"/>
          </p:cNvSpPr>
          <p:nvPr>
            <p:ph idx="1"/>
          </p:nvPr>
        </p:nvSpPr>
        <p:spPr/>
        <p:txBody>
          <a:bodyPr>
            <a:normAutofit/>
          </a:bodyPr>
          <a:lstStyle/>
          <a:p>
            <a:r>
              <a:rPr lang="en-US" sz="2400" dirty="0">
                <a:latin typeface="Bahnschrift Condensed" panose="020B0502040204020203" pitchFamily="34" charset="0"/>
              </a:rPr>
              <a:t>Having a housing price prediction model can be a very important tool for both the seller and the buyer as it can aid them in making well informed decision.</a:t>
            </a:r>
          </a:p>
          <a:p>
            <a:r>
              <a:rPr lang="en-US" sz="2400" dirty="0">
                <a:latin typeface="Bahnschrift Condensed" panose="020B0502040204020203" pitchFamily="34" charset="0"/>
              </a:rPr>
              <a:t>When it comes to setting the right price for your house, the goal is to increase visibility and drive more buyers your way. Instead of trying to win the negotiation with one buyer, you should price your house so that demand is maximized and more buyers want to take a look.</a:t>
            </a:r>
          </a:p>
        </p:txBody>
      </p:sp>
    </p:spTree>
    <p:extLst>
      <p:ext uri="{BB962C8B-B14F-4D97-AF65-F5344CB8AC3E}">
        <p14:creationId xmlns:p14="http://schemas.microsoft.com/office/powerpoint/2010/main" val="455081958"/>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19D-2A76-AC93-44FC-B13352E160E6}"/>
              </a:ext>
            </a:extLst>
          </p:cNvPr>
          <p:cNvSpPr>
            <a:spLocks noGrp="1"/>
          </p:cNvSpPr>
          <p:nvPr>
            <p:ph type="title"/>
          </p:nvPr>
        </p:nvSpPr>
        <p:spPr/>
        <p:txBody>
          <a:bodyPr>
            <a:normAutofit/>
          </a:bodyPr>
          <a:lstStyle/>
          <a:p>
            <a:r>
              <a:rPr lang="en-US" sz="4400" b="1" dirty="0">
                <a:solidFill>
                  <a:schemeClr val="tx1"/>
                </a:solidFill>
                <a:latin typeface="Bahnschrift Condensed" panose="020B0502040204020203" pitchFamily="34" charset="0"/>
              </a:rPr>
              <a:t>Goals of the Study</a:t>
            </a:r>
          </a:p>
        </p:txBody>
      </p:sp>
      <p:sp>
        <p:nvSpPr>
          <p:cNvPr id="3" name="Content Placeholder 2">
            <a:extLst>
              <a:ext uri="{FF2B5EF4-FFF2-40B4-BE49-F238E27FC236}">
                <a16:creationId xmlns:a16="http://schemas.microsoft.com/office/drawing/2014/main" id="{49F20F2F-30AA-DCCD-2AC7-BBF57544A321}"/>
              </a:ext>
            </a:extLst>
          </p:cNvPr>
          <p:cNvSpPr>
            <a:spLocks noGrp="1"/>
          </p:cNvSpPr>
          <p:nvPr>
            <p:ph idx="1"/>
          </p:nvPr>
        </p:nvSpPr>
        <p:spPr/>
        <p:txBody>
          <a:bodyPr>
            <a:normAutofit/>
          </a:bodyPr>
          <a:lstStyle/>
          <a:p>
            <a:r>
              <a:rPr lang="en-US" sz="2600" dirty="0">
                <a:effectLst/>
                <a:latin typeface="Bahnschrift Condensed" panose="020B0502040204020203" pitchFamily="34" charset="0"/>
                <a:ea typeface="Times New Roman" panose="02020603050405020304" pitchFamily="18" charset="0"/>
                <a:cs typeface="Times New Roman" panose="02020603050405020304" pitchFamily="18" charset="0"/>
              </a:rPr>
              <a:t>To apply data preprocessing and preparation techniques in order to obtain clean data</a:t>
            </a:r>
            <a:endParaRPr lang="en-US" sz="2600" dirty="0">
              <a:effectLst/>
              <a:latin typeface="Bahnschrift Condensed" panose="020B0502040204020203" pitchFamily="34" charset="0"/>
              <a:ea typeface="Calibri" panose="020F0502020204030204" pitchFamily="34" charset="0"/>
              <a:cs typeface="Times New Roman" panose="02020603050405020304" pitchFamily="18" charset="0"/>
            </a:endParaRPr>
          </a:p>
          <a:p>
            <a:r>
              <a:rPr lang="en-US" sz="2600" dirty="0">
                <a:latin typeface="Bahnschrift Condensed" panose="020B0502040204020203" pitchFamily="34" charset="0"/>
              </a:rPr>
              <a:t>To build machine learning models able to predict house price based on house features</a:t>
            </a:r>
          </a:p>
          <a:p>
            <a:r>
              <a:rPr lang="en-US" sz="2600" dirty="0">
                <a:latin typeface="Bahnschrift Condensed" panose="020B0502040204020203" pitchFamily="34" charset="0"/>
              </a:rPr>
              <a:t>To analyze and compare models’ performance in order to choose the best model</a:t>
            </a:r>
          </a:p>
          <a:p>
            <a:endParaRPr lang="en-US" dirty="0"/>
          </a:p>
        </p:txBody>
      </p:sp>
    </p:spTree>
    <p:extLst>
      <p:ext uri="{BB962C8B-B14F-4D97-AF65-F5344CB8AC3E}">
        <p14:creationId xmlns:p14="http://schemas.microsoft.com/office/powerpoint/2010/main" val="2154685775"/>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0EFC-58A0-5254-3A2D-CBE6EECF19A3}"/>
              </a:ext>
            </a:extLst>
          </p:cNvPr>
          <p:cNvSpPr>
            <a:spLocks noGrp="1"/>
          </p:cNvSpPr>
          <p:nvPr>
            <p:ph type="title"/>
          </p:nvPr>
        </p:nvSpPr>
        <p:spPr/>
        <p:txBody>
          <a:bodyPr>
            <a:normAutofit/>
          </a:bodyPr>
          <a:lstStyle/>
          <a:p>
            <a:r>
              <a:rPr lang="en-US" sz="4400" b="1" dirty="0">
                <a:solidFill>
                  <a:schemeClr val="tx1"/>
                </a:solidFill>
                <a:latin typeface="Bahnschrift Condensed" panose="020B0502040204020203" pitchFamily="34" charset="0"/>
              </a:rPr>
              <a:t>Features of a House</a:t>
            </a:r>
          </a:p>
        </p:txBody>
      </p:sp>
      <p:sp>
        <p:nvSpPr>
          <p:cNvPr id="3" name="Content Placeholder 2">
            <a:extLst>
              <a:ext uri="{FF2B5EF4-FFF2-40B4-BE49-F238E27FC236}">
                <a16:creationId xmlns:a16="http://schemas.microsoft.com/office/drawing/2014/main" id="{FC317BB1-F62F-B0B1-A588-DD213DBF4F08}"/>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Year Built</a:t>
            </a:r>
            <a:endParaRPr lang="en-US" sz="2400" dirty="0">
              <a:effectLst/>
              <a:latin typeface="Bahnschrif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Total Basement in </a:t>
            </a:r>
            <a:r>
              <a:rPr lang="en-US" sz="2400" dirty="0" err="1">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sqr.Ft</a:t>
            </a:r>
            <a:r>
              <a:rPr lang="en-US" sz="24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a:t>
            </a:r>
            <a:endParaRPr lang="en-US" sz="2400" dirty="0">
              <a:effectLst/>
              <a:latin typeface="Bahnschrif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Lot Area</a:t>
            </a:r>
            <a:endParaRPr lang="en-US" sz="2400" dirty="0">
              <a:effectLst/>
              <a:latin typeface="Bahnschrif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Floor Area</a:t>
            </a:r>
            <a:endParaRPr lang="en-US" sz="2400" dirty="0">
              <a:effectLst/>
              <a:latin typeface="Bahnschrif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Overall Condition</a:t>
            </a:r>
            <a:endParaRPr lang="en-US" sz="2400" dirty="0">
              <a:effectLst/>
              <a:latin typeface="Bahnschrif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Lot Frontage</a:t>
            </a:r>
            <a:endParaRPr lang="en-US" sz="2400" dirty="0">
              <a:effectLst/>
              <a:latin typeface="Bahnschrif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Garage details</a:t>
            </a:r>
            <a:endParaRPr lang="en-US" sz="2400" dirty="0">
              <a:effectLst/>
              <a:latin typeface="Bahnschrif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4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Detail about fireplace</a:t>
            </a:r>
            <a:endParaRPr lang="en-US" sz="2400" dirty="0">
              <a:effectLst/>
              <a:latin typeface="Bahnschrift Condensed" panose="020B0502040204020203" pitchFamily="34" charset="0"/>
              <a:ea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2895AF6-91B7-F684-5615-926929328A63}"/>
                  </a:ext>
                </a:extLst>
              </p14:cNvPr>
              <p14:cNvContentPartPr/>
              <p14:nvPr/>
            </p14:nvContentPartPr>
            <p14:xfrm>
              <a:off x="2077113" y="1428753"/>
              <a:ext cx="360" cy="360"/>
            </p14:xfrm>
          </p:contentPart>
        </mc:Choice>
        <mc:Fallback xmlns="">
          <p:pic>
            <p:nvPicPr>
              <p:cNvPr id="4" name="Ink 3">
                <a:extLst>
                  <a:ext uri="{FF2B5EF4-FFF2-40B4-BE49-F238E27FC236}">
                    <a16:creationId xmlns:a16="http://schemas.microsoft.com/office/drawing/2014/main" id="{92895AF6-91B7-F684-5615-926929328A63}"/>
                  </a:ext>
                </a:extLst>
              </p:cNvPr>
              <p:cNvPicPr/>
              <p:nvPr/>
            </p:nvPicPr>
            <p:blipFill>
              <a:blip r:embed="rId3"/>
              <a:stretch>
                <a:fillRect/>
              </a:stretch>
            </p:blipFill>
            <p:spPr>
              <a:xfrm>
                <a:off x="2068113" y="1420113"/>
                <a:ext cx="18000" cy="18000"/>
              </a:xfrm>
              <a:prstGeom prst="rect">
                <a:avLst/>
              </a:prstGeom>
            </p:spPr>
          </p:pic>
        </mc:Fallback>
      </mc:AlternateContent>
    </p:spTree>
    <p:extLst>
      <p:ext uri="{BB962C8B-B14F-4D97-AF65-F5344CB8AC3E}">
        <p14:creationId xmlns:p14="http://schemas.microsoft.com/office/powerpoint/2010/main" val="3283848284"/>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470C-86F0-3630-D39A-7ABF02D8DE97}"/>
              </a:ext>
            </a:extLst>
          </p:cNvPr>
          <p:cNvSpPr>
            <a:spLocks noGrp="1"/>
          </p:cNvSpPr>
          <p:nvPr>
            <p:ph type="title"/>
          </p:nvPr>
        </p:nvSpPr>
        <p:spPr/>
        <p:txBody>
          <a:bodyPr>
            <a:normAutofit/>
          </a:bodyPr>
          <a:lstStyle/>
          <a:p>
            <a:r>
              <a:rPr lang="en-US" sz="4800" b="1" dirty="0">
                <a:solidFill>
                  <a:schemeClr val="tx1"/>
                </a:solidFill>
                <a:latin typeface="Bahnschrift Condensed" panose="020B0502040204020203" pitchFamily="34" charset="0"/>
              </a:rPr>
              <a:t>Future Work</a:t>
            </a:r>
          </a:p>
        </p:txBody>
      </p:sp>
      <p:sp>
        <p:nvSpPr>
          <p:cNvPr id="3" name="Content Placeholder 2">
            <a:extLst>
              <a:ext uri="{FF2B5EF4-FFF2-40B4-BE49-F238E27FC236}">
                <a16:creationId xmlns:a16="http://schemas.microsoft.com/office/drawing/2014/main" id="{A2F3FFFB-F94B-C29C-16C8-CE5F55CFD729}"/>
              </a:ext>
            </a:extLst>
          </p:cNvPr>
          <p:cNvSpPr>
            <a:spLocks noGrp="1"/>
          </p:cNvSpPr>
          <p:nvPr>
            <p:ph idx="1"/>
          </p:nvPr>
        </p:nvSpPr>
        <p:spPr/>
        <p:txBody>
          <a:bodyPr/>
          <a:lstStyle/>
          <a:p>
            <a:r>
              <a:rPr lang="en-US" sz="2000" dirty="0">
                <a:latin typeface="Bahnschrift Condensed" panose="020B0502040204020203" pitchFamily="34" charset="0"/>
              </a:rPr>
              <a:t>Our model had a low rmse score, but there is still room for improvement. In a real world scenario, we can use such a model to predict house prices. This model should check for new data, once in a month , and incorporate them the dataset and produce better results.</a:t>
            </a:r>
          </a:p>
          <a:p>
            <a:r>
              <a:rPr lang="en-US" sz="2000" dirty="0">
                <a:latin typeface="Bahnschrift Condensed" panose="020B0502040204020203" pitchFamily="34" charset="0"/>
              </a:rPr>
              <a:t>We can try out other dimensionally reduction techniques like univariate feature selection and recursive feature elimination in the initial stages.</a:t>
            </a:r>
          </a:p>
          <a:p>
            <a:r>
              <a:rPr lang="en-US" sz="2000" dirty="0">
                <a:latin typeface="Bahnschrift Condensed" panose="020B0502040204020203" pitchFamily="34" charset="0"/>
              </a:rPr>
              <a:t>We can try out other advance regression techniques, like random forest and Bayesian ridge algorithm, for prediction. Since the data is highly correlated, we should also try elastic net regression technique.</a:t>
            </a:r>
          </a:p>
          <a:p>
            <a:endParaRPr lang="en-US" dirty="0"/>
          </a:p>
        </p:txBody>
      </p:sp>
    </p:spTree>
    <p:extLst>
      <p:ext uri="{BB962C8B-B14F-4D97-AF65-F5344CB8AC3E}">
        <p14:creationId xmlns:p14="http://schemas.microsoft.com/office/powerpoint/2010/main" val="3131967003"/>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5CB1-6B23-93CD-9E27-D33A86962708}"/>
              </a:ext>
            </a:extLst>
          </p:cNvPr>
          <p:cNvSpPr>
            <a:spLocks noGrp="1"/>
          </p:cNvSpPr>
          <p:nvPr>
            <p:ph type="title"/>
          </p:nvPr>
        </p:nvSpPr>
        <p:spPr/>
        <p:txBody>
          <a:bodyPr>
            <a:normAutofit/>
          </a:bodyPr>
          <a:lstStyle/>
          <a:p>
            <a:r>
              <a:rPr lang="en-US" sz="4400" b="1" dirty="0">
                <a:solidFill>
                  <a:schemeClr val="tx1"/>
                </a:solidFill>
                <a:latin typeface="Bahnschrift Condensed" panose="020B0502040204020203" pitchFamily="34" charset="0"/>
              </a:rPr>
              <a:t>We will have two type of data</a:t>
            </a:r>
          </a:p>
        </p:txBody>
      </p:sp>
      <p:sp>
        <p:nvSpPr>
          <p:cNvPr id="3" name="Content Placeholder 2">
            <a:extLst>
              <a:ext uri="{FF2B5EF4-FFF2-40B4-BE49-F238E27FC236}">
                <a16:creationId xmlns:a16="http://schemas.microsoft.com/office/drawing/2014/main" id="{01E44B8B-C1D0-9674-4085-CA35D74E781B}"/>
              </a:ext>
            </a:extLst>
          </p:cNvPr>
          <p:cNvSpPr>
            <a:spLocks noGrp="1"/>
          </p:cNvSpPr>
          <p:nvPr>
            <p:ph idx="1"/>
          </p:nvPr>
        </p:nvSpPr>
        <p:spPr/>
        <p:txBody>
          <a:bodyPr>
            <a:normAutofit fontScale="92500" lnSpcReduction="10000"/>
          </a:bodyPr>
          <a:lstStyle/>
          <a:p>
            <a:pPr marL="342900" marR="0" lvl="0" indent="-342900">
              <a:lnSpc>
                <a:spcPct val="107000"/>
              </a:lnSpc>
              <a:spcBef>
                <a:spcPts val="0"/>
              </a:spcBef>
              <a:spcAft>
                <a:spcPts val="0"/>
              </a:spcAft>
              <a:buFont typeface="Symbol" panose="05050102010706020507" pitchFamily="18" charset="2"/>
              <a:buChar char=""/>
            </a:pP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200"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Training Data</a:t>
            </a:r>
          </a:p>
          <a:p>
            <a:pPr marL="342900" marR="0" lvl="0" indent="-342900">
              <a:lnSpc>
                <a:spcPct val="107000"/>
              </a:lnSpc>
              <a:spcBef>
                <a:spcPts val="0"/>
              </a:spcBef>
              <a:spcAft>
                <a:spcPts val="0"/>
              </a:spcAft>
              <a:buFont typeface="Symbol" panose="05050102010706020507" pitchFamily="18" charset="2"/>
              <a:buChar char=""/>
            </a:pPr>
            <a:r>
              <a:rPr lang="en-US" sz="2200"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Test Data</a:t>
            </a:r>
          </a:p>
          <a:p>
            <a:pPr marL="0" marR="0" lvl="0" indent="0">
              <a:lnSpc>
                <a:spcPct val="107000"/>
              </a:lnSpc>
              <a:spcBef>
                <a:spcPts val="0"/>
              </a:spcBef>
              <a:spcAft>
                <a:spcPts val="0"/>
              </a:spcAft>
              <a:buNone/>
            </a:pPr>
            <a:endParaRPr lang="en-US" sz="22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2200"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2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Training Data – </a:t>
            </a:r>
          </a:p>
          <a:p>
            <a:pPr marL="800100" lvl="1" indent="-342900">
              <a:lnSpc>
                <a:spcPct val="107000"/>
              </a:lnSpc>
              <a:spcBef>
                <a:spcPts val="0"/>
              </a:spcBef>
              <a:buFont typeface="Symbol" panose="05050102010706020507" pitchFamily="18" charset="2"/>
              <a:buChar char=""/>
            </a:pPr>
            <a:r>
              <a:rPr lang="en-US" sz="22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This data will contain the information related to the year sold and sale price of house.</a:t>
            </a:r>
            <a:endParaRPr lang="en-US" sz="2200" dirty="0">
              <a:effectLst/>
              <a:latin typeface="Bahnschrif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22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2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Test Data – </a:t>
            </a:r>
          </a:p>
          <a:p>
            <a:pPr marL="800100" lvl="1" indent="-342900">
              <a:lnSpc>
                <a:spcPct val="107000"/>
              </a:lnSpc>
              <a:spcBef>
                <a:spcPts val="0"/>
              </a:spcBef>
              <a:spcAft>
                <a:spcPts val="800"/>
              </a:spcAft>
              <a:buFont typeface="Symbol" panose="05050102010706020507" pitchFamily="18" charset="2"/>
              <a:buChar char=""/>
            </a:pPr>
            <a:r>
              <a:rPr lang="en-US" sz="22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It will contain all the information about a house. And, based on all the given information, Logistic Regression Algorithm will predict the selling price of a house  </a:t>
            </a:r>
            <a:endParaRPr lang="en-US" sz="2200" dirty="0">
              <a:effectLst/>
              <a:latin typeface="Bahnschrift Condensed" panose="020B0502040204020203"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567523"/>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D9D2-63D0-E55E-64F7-FA57C8FD8199}"/>
              </a:ext>
            </a:extLst>
          </p:cNvPr>
          <p:cNvSpPr>
            <a:spLocks noGrp="1"/>
          </p:cNvSpPr>
          <p:nvPr>
            <p:ph type="title"/>
          </p:nvPr>
        </p:nvSpPr>
        <p:spPr/>
        <p:txBody>
          <a:bodyPr>
            <a:normAutofit/>
          </a:bodyPr>
          <a:lstStyle/>
          <a:p>
            <a:r>
              <a:rPr lang="en-US" sz="4000" b="1" dirty="0">
                <a:solidFill>
                  <a:schemeClr val="tx1"/>
                </a:solidFill>
                <a:latin typeface="Bahnschrift Condensed" panose="020B0502040204020203" pitchFamily="34" charset="0"/>
              </a:rPr>
              <a:t>Understanding the Client and their Problem</a:t>
            </a:r>
          </a:p>
        </p:txBody>
      </p:sp>
      <p:sp>
        <p:nvSpPr>
          <p:cNvPr id="3" name="Content Placeholder 2">
            <a:extLst>
              <a:ext uri="{FF2B5EF4-FFF2-40B4-BE49-F238E27FC236}">
                <a16:creationId xmlns:a16="http://schemas.microsoft.com/office/drawing/2014/main" id="{C7E11393-E0A7-3B1E-329C-CF19E8F885F9}"/>
              </a:ext>
            </a:extLst>
          </p:cNvPr>
          <p:cNvSpPr>
            <a:spLocks noGrp="1"/>
          </p:cNvSpPr>
          <p:nvPr>
            <p:ph idx="1"/>
          </p:nvPr>
        </p:nvSpPr>
        <p:spPr/>
        <p:txBody>
          <a:bodyPr>
            <a:normAutofit/>
          </a:bodyPr>
          <a:lstStyle/>
          <a:p>
            <a:pPr marL="0" marR="0"/>
            <a:r>
              <a:rPr lang="en-US" sz="2000" dirty="0">
                <a:solidFill>
                  <a:srgbClr val="000000"/>
                </a:solidFill>
                <a:effectLst/>
                <a:latin typeface="Bahnschrift Condensed" panose="020B0502040204020203" pitchFamily="34" charset="0"/>
                <a:ea typeface="Times New Roman" panose="02020603050405020304" pitchFamily="18" charset="0"/>
                <a:cs typeface="Segoe UI" panose="020B0502040204020203" pitchFamily="34" charset="0"/>
              </a:rPr>
              <a:t>A benefit to this study is that we can have two clients at the same time! (Think of being a divorce lawyer for both interested parties) However, in this case, we can have both clients with no conflict of interest!</a:t>
            </a:r>
            <a:endParaRPr lang="en-US" sz="2000" dirty="0">
              <a:effectLst/>
              <a:latin typeface="Bahnschrift Condensed" panose="020B0502040204020203" pitchFamily="34" charset="0"/>
              <a:ea typeface="Times New Roman" panose="02020603050405020304" pitchFamily="18" charset="0"/>
            </a:endParaRPr>
          </a:p>
          <a:p>
            <a:r>
              <a:rPr lang="en-US" sz="2000" dirty="0">
                <a:effectLst/>
                <a:latin typeface="Bahnschrift Condensed" panose="020B0502040204020203" pitchFamily="34" charset="0"/>
                <a:ea typeface="Calibri" panose="020F0502020204030204" pitchFamily="34" charset="0"/>
                <a:cs typeface="Segoe UI" panose="020B0502040204020203" pitchFamily="34" charset="0"/>
              </a:rPr>
              <a:t>Client House buyer: This client wants to find their next dream home with a reasonable price tag. They have their locations of interest ready. Now, they want to know if the house price matches the house value. With this study, they can understand which features (ex. Number of bathrooms, location, etc.) influence the final price of the house. If all matches, they can ensure that they are getting a fair price</a:t>
            </a:r>
            <a:endParaRPr lang="en-US" sz="2000" dirty="0">
              <a:latin typeface="Bahnschrift Condensed" panose="020B0502040204020203" pitchFamily="34" charset="0"/>
            </a:endParaRPr>
          </a:p>
        </p:txBody>
      </p:sp>
    </p:spTree>
    <p:extLst>
      <p:ext uri="{BB962C8B-B14F-4D97-AF65-F5344CB8AC3E}">
        <p14:creationId xmlns:p14="http://schemas.microsoft.com/office/powerpoint/2010/main" val="3427594648"/>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4B2F-7DB6-BCB7-1B0D-DC51DF7168F2}"/>
              </a:ext>
            </a:extLst>
          </p:cNvPr>
          <p:cNvSpPr>
            <a:spLocks noGrp="1"/>
          </p:cNvSpPr>
          <p:nvPr>
            <p:ph type="title"/>
          </p:nvPr>
        </p:nvSpPr>
        <p:spPr/>
        <p:txBody>
          <a:bodyPr/>
          <a:lstStyle/>
          <a:p>
            <a:r>
              <a:rPr kumimoji="0" lang="en-US" sz="4400" b="1" i="0" u="none" strike="noStrike" kern="1200" cap="none" spc="0" normalizeH="0" baseline="0" noProof="0" dirty="0">
                <a:ln>
                  <a:noFill/>
                </a:ln>
                <a:solidFill>
                  <a:srgbClr val="000000"/>
                </a:solidFill>
                <a:effectLst/>
                <a:uLnTx/>
                <a:uFillTx/>
                <a:latin typeface="Bahnschrift Condensed" panose="020B0502040204020203" pitchFamily="34" charset="0"/>
                <a:ea typeface="+mj-ea"/>
                <a:cs typeface="+mj-cs"/>
              </a:rPr>
              <a:t>Conclusion</a:t>
            </a:r>
            <a:endParaRPr lang="en-US" dirty="0"/>
          </a:p>
        </p:txBody>
      </p:sp>
      <p:sp>
        <p:nvSpPr>
          <p:cNvPr id="3" name="Content Placeholder 2">
            <a:extLst>
              <a:ext uri="{FF2B5EF4-FFF2-40B4-BE49-F238E27FC236}">
                <a16:creationId xmlns:a16="http://schemas.microsoft.com/office/drawing/2014/main" id="{8649EB5E-ED67-27CA-A589-197C27C7BEAE}"/>
              </a:ext>
            </a:extLst>
          </p:cNvPr>
          <p:cNvSpPr>
            <a:spLocks noGrp="1"/>
          </p:cNvSpPr>
          <p:nvPr>
            <p:ph idx="1"/>
          </p:nvPr>
        </p:nvSpPr>
        <p:spPr/>
        <p:txBody>
          <a:bodyPr>
            <a:normAutofit/>
          </a:bodyPr>
          <a:lstStyle/>
          <a:p>
            <a:r>
              <a:rPr lang="en-US" sz="2000" dirty="0">
                <a:latin typeface="Bahnschrift Condensed" panose="020B0502040204020203" pitchFamily="34" charset="0"/>
              </a:rPr>
              <a:t>So, our Aim is achieved as we have successfully ticked all our parameters as mentioned   in our Aim Column. It is seen that  circle   rate  is  the most effective  attribute  in  predicting the house price.</a:t>
            </a:r>
          </a:p>
          <a:p>
            <a:r>
              <a:rPr lang="en-US" sz="2000" b="0" i="0" dirty="0">
                <a:effectLst/>
                <a:latin typeface="Bahnschrift Condensed" panose="020B0502040204020203" pitchFamily="34" charset="0"/>
              </a:rPr>
              <a:t>As a recommendation, we advise to use this model (or a version of it trained with more recent data) by people who want to buy a house in the area covered by the dataset to have an idea about the actual price. The model can be used also with datasets that cover different cities and areas provided that they contain the same features. We also suggest that people take into consideration the features that were deemed as most important as seen in the previous section; this might help them estimate the house price better.</a:t>
            </a:r>
            <a:endParaRPr lang="en-US" sz="2000" dirty="0">
              <a:latin typeface="Bahnschrift Condensed" panose="020B0502040204020203" pitchFamily="34" charset="0"/>
            </a:endParaRPr>
          </a:p>
        </p:txBody>
      </p:sp>
    </p:spTree>
    <p:extLst>
      <p:ext uri="{BB962C8B-B14F-4D97-AF65-F5344CB8AC3E}">
        <p14:creationId xmlns:p14="http://schemas.microsoft.com/office/powerpoint/2010/main" val="30708765"/>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C3C4-E209-21A8-62DE-0B9FF9DD6774}"/>
              </a:ext>
            </a:extLst>
          </p:cNvPr>
          <p:cNvSpPr>
            <a:spLocks noGrp="1"/>
          </p:cNvSpPr>
          <p:nvPr>
            <p:ph type="ctrTitle"/>
          </p:nvPr>
        </p:nvSpPr>
        <p:spPr/>
        <p:txBody>
          <a:bodyPr/>
          <a:lstStyle/>
          <a:p>
            <a:pPr algn="ctr"/>
            <a:r>
              <a:rPr lang="en-US" sz="8000" dirty="0">
                <a:solidFill>
                  <a:schemeClr val="tx1"/>
                </a:solidFill>
                <a:latin typeface="Bahnschrift Condensed" panose="020B0502040204020203" pitchFamily="34" charset="0"/>
              </a:rPr>
              <a:t>Thank you </a:t>
            </a:r>
          </a:p>
        </p:txBody>
      </p:sp>
    </p:spTree>
    <p:extLst>
      <p:ext uri="{BB962C8B-B14F-4D97-AF65-F5344CB8AC3E}">
        <p14:creationId xmlns:p14="http://schemas.microsoft.com/office/powerpoint/2010/main" val="514526588"/>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499D-8CA5-F646-AEFF-950187D83C24}"/>
              </a:ext>
            </a:extLst>
          </p:cNvPr>
          <p:cNvSpPr>
            <a:spLocks noGrp="1"/>
          </p:cNvSpPr>
          <p:nvPr>
            <p:ph type="ctrTitle"/>
          </p:nvPr>
        </p:nvSpPr>
        <p:spPr/>
        <p:txBody>
          <a:bodyPr/>
          <a:lstStyle/>
          <a:p>
            <a:r>
              <a:rPr kumimoji="0" lang="en-US" sz="8000" b="0" i="0" u="none" strike="noStrike" kern="1200" cap="none" spc="0" normalizeH="0" baseline="0" noProof="0" dirty="0">
                <a:ln>
                  <a:noFill/>
                </a:ln>
                <a:solidFill>
                  <a:prstClr val="black"/>
                </a:solidFill>
                <a:effectLst/>
                <a:uLnTx/>
                <a:uFillTx/>
                <a:latin typeface="Bahnschrift Condensed" panose="020B0502040204020203" pitchFamily="34" charset="0"/>
              </a:rPr>
              <a:t>Presented By:</a:t>
            </a:r>
            <a:br>
              <a:rPr kumimoji="0" lang="en-US" sz="7200" b="0" i="0" u="none" strike="noStrike" kern="1200" cap="none" spc="0" normalizeH="0" baseline="0" noProof="0" dirty="0">
                <a:ln>
                  <a:noFill/>
                </a:ln>
                <a:solidFill>
                  <a:prstClr val="black"/>
                </a:solidFill>
                <a:effectLst/>
                <a:uLnTx/>
                <a:uFillTx/>
                <a:latin typeface="Bahnschrift Condensed" panose="020B0502040204020203" pitchFamily="34" charset="0"/>
              </a:rPr>
            </a:br>
            <a:r>
              <a:rPr kumimoji="0" lang="en-US" sz="5400" b="0" i="0" u="none" strike="noStrike" kern="1200" cap="none" spc="0" normalizeH="0" baseline="0" noProof="0" dirty="0">
                <a:ln>
                  <a:noFill/>
                </a:ln>
                <a:solidFill>
                  <a:prstClr val="black"/>
                </a:solidFill>
                <a:effectLst/>
                <a:uLnTx/>
                <a:uFillTx/>
                <a:latin typeface="Bahnschrift Condensed" panose="020B0502040204020203" pitchFamily="34" charset="0"/>
              </a:rPr>
              <a:t>Aswini A. Patil</a:t>
            </a:r>
            <a:endParaRPr lang="en-US" dirty="0">
              <a:latin typeface="Bahnschrift Condensed" panose="020B0502040204020203" pitchFamily="34" charset="0"/>
            </a:endParaRPr>
          </a:p>
        </p:txBody>
      </p:sp>
      <p:sp>
        <p:nvSpPr>
          <p:cNvPr id="3" name="Subtitle 2">
            <a:extLst>
              <a:ext uri="{FF2B5EF4-FFF2-40B4-BE49-F238E27FC236}">
                <a16:creationId xmlns:a16="http://schemas.microsoft.com/office/drawing/2014/main" id="{081482E9-0FA3-7D40-5D55-5834A8BA84C5}"/>
              </a:ext>
            </a:extLst>
          </p:cNvPr>
          <p:cNvSpPr>
            <a:spLocks noGrp="1"/>
          </p:cNvSpPr>
          <p:nvPr>
            <p:ph type="subTitle" idx="1"/>
          </p:nvPr>
        </p:nvSpPr>
        <p:spPr/>
        <p:txBody>
          <a:bodyPr/>
          <a:lstStyle/>
          <a:p>
            <a:r>
              <a:rPr kumimoji="0" lang="en-US" sz="4400" b="0" i="0" u="none" strike="noStrike" kern="1200" cap="all" spc="0" normalizeH="0" baseline="0" noProof="0" dirty="0">
                <a:ln>
                  <a:noFill/>
                </a:ln>
                <a:solidFill>
                  <a:prstClr val="black"/>
                </a:solidFill>
                <a:effectLst/>
                <a:uLnTx/>
                <a:uFillTx/>
                <a:latin typeface="Bahnschrift Condensed" panose="020B0502040204020203" pitchFamily="34" charset="0"/>
                <a:ea typeface="+mj-ea"/>
                <a:cs typeface="+mj-cs"/>
              </a:rPr>
              <a:t>submission Date:24/06/2022</a:t>
            </a:r>
            <a:endParaRPr lang="en-US" dirty="0">
              <a:latin typeface="Bahnschrift Condensed" panose="020B0502040204020203" pitchFamily="34" charset="0"/>
            </a:endParaRPr>
          </a:p>
        </p:txBody>
      </p:sp>
    </p:spTree>
    <p:extLst>
      <p:ext uri="{BB962C8B-B14F-4D97-AF65-F5344CB8AC3E}">
        <p14:creationId xmlns:p14="http://schemas.microsoft.com/office/powerpoint/2010/main" val="1817894078"/>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AEB6-D28F-B74A-5AC3-1BC8AF3ED1BD}"/>
              </a:ext>
            </a:extLst>
          </p:cNvPr>
          <p:cNvSpPr>
            <a:spLocks noGrp="1"/>
          </p:cNvSpPr>
          <p:nvPr>
            <p:ph type="title"/>
          </p:nvPr>
        </p:nvSpPr>
        <p:spPr>
          <a:xfrm>
            <a:off x="1411550" y="365126"/>
            <a:ext cx="9658904" cy="1294998"/>
          </a:xfrm>
        </p:spPr>
        <p:txBody>
          <a:bodyPr>
            <a:normAutofit fontScale="90000"/>
          </a:bodyPr>
          <a:lstStyle/>
          <a:p>
            <a:br>
              <a:rPr kumimoji="0" lang="en-US" sz="4400" b="1" i="0" u="none" strike="noStrike" kern="1200" cap="none" spc="0" normalizeH="0" baseline="0" noProof="0" dirty="0">
                <a:ln>
                  <a:noFill/>
                </a:ln>
                <a:solidFill>
                  <a:prstClr val="black"/>
                </a:solidFill>
                <a:effectLst/>
                <a:uLnTx/>
                <a:uFillTx/>
                <a:latin typeface="Bahnschrift Condensed" panose="020B0502040204020203" pitchFamily="34" charset="0"/>
                <a:ea typeface="Times New Roman" panose="02020603050405020304" pitchFamily="18" charset="0"/>
                <a:cs typeface="Arial" panose="020B0604020202020204" pitchFamily="34" charset="0"/>
              </a:rPr>
            </a:br>
            <a:r>
              <a:rPr kumimoji="0" lang="en-US" sz="4400" b="1" i="0" u="none" strike="noStrike" kern="1200" cap="none" spc="0" normalizeH="0" baseline="0" noProof="0" dirty="0">
                <a:ln>
                  <a:noFill/>
                </a:ln>
                <a:solidFill>
                  <a:prstClr val="black"/>
                </a:solidFill>
                <a:effectLst/>
                <a:uLnTx/>
                <a:uFillTx/>
                <a:latin typeface="Bahnschrift Condensed" panose="020B0502040204020203" pitchFamily="34" charset="0"/>
                <a:ea typeface="Times New Roman" panose="02020603050405020304" pitchFamily="18" charset="0"/>
                <a:cs typeface="Arial" panose="020B0604020202020204" pitchFamily="34" charset="0"/>
              </a:rPr>
              <a:t>Acknowledgement:</a:t>
            </a:r>
            <a:b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81A383B-E5C9-AB2C-3FE5-BD504AFCFDE9}"/>
              </a:ext>
            </a:extLst>
          </p:cNvPr>
          <p:cNvSpPr>
            <a:spLocks noGrp="1"/>
          </p:cNvSpPr>
          <p:nvPr>
            <p:ph idx="1"/>
          </p:nvPr>
        </p:nvSpPr>
        <p:spPr>
          <a:xfrm>
            <a:off x="1202184" y="1890944"/>
            <a:ext cx="10515600" cy="4083728"/>
          </a:xfrm>
        </p:spPr>
        <p:txBody>
          <a:bodyPr>
            <a:normAutofit lnSpcReduction="10000"/>
          </a:bodyPr>
          <a:lstStyle/>
          <a:p>
            <a:r>
              <a:rPr lang="en-US" sz="2000" dirty="0">
                <a:latin typeface="Bahnschrift Condensed" panose="020B0502040204020203" pitchFamily="34" charset="0"/>
              </a:rPr>
              <a:t>Primarily I would like to thank God to being able to complete this project with success. Then I would like to express my special thanks of gratitude to my SME,</a:t>
            </a:r>
          </a:p>
          <a:p>
            <a:r>
              <a:rPr lang="en-US" sz="2000" dirty="0">
                <a:latin typeface="Bahnschrift Condensed" panose="020B0502040204020203" pitchFamily="34" charset="0"/>
              </a:rPr>
              <a:t>And I am thankful I am part of flip rob technology of employee, who given me the golden opportunity to do this wonderful project on the given topic which is also help me in doing a lot of research and I came to know about so many new things, I am really thankful to flip robo.</a:t>
            </a:r>
          </a:p>
          <a:p>
            <a:pPr marL="0" indent="0">
              <a:buNone/>
            </a:pPr>
            <a:endParaRPr kumimoji="0" lang="en-US" sz="2000" b="0" i="0" u="none" strike="noStrike" kern="1200" cap="none" spc="0" normalizeH="0" baseline="0" noProof="0" dirty="0">
              <a:ln>
                <a:noFill/>
              </a:ln>
              <a:solidFill>
                <a:prstClr val="black"/>
              </a:solidFill>
              <a:effectLst/>
              <a:uLnTx/>
              <a:uFillTx/>
              <a:latin typeface="Bahnschrift Condensed" panose="020B0502040204020203" pitchFamily="34" charset="0"/>
              <a:ea typeface="Times New Roman" panose="02020603050405020304" pitchFamily="18" charset="0"/>
              <a:cs typeface="Times New Roman" panose="02020603050405020304" pitchFamily="18" charset="0"/>
            </a:endParaRPr>
          </a:p>
          <a:p>
            <a:pPr marL="457200" marR="0" lvl="0" indent="0" algn="l" defTabSz="457200" rtl="0" eaLnBrk="1" fontAlgn="auto" latinLnBrk="0" hangingPunct="1">
              <a:lnSpc>
                <a:spcPct val="107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Bahnschrift Condensed" panose="020B0502040204020203" pitchFamily="34" charset="0"/>
                <a:ea typeface="Times New Roman" panose="02020603050405020304" pitchFamily="18" charset="0"/>
                <a:cs typeface="Times New Roman" panose="02020603050405020304" pitchFamily="18" charset="0"/>
              </a:rPr>
              <a:t>											ASWINI A. PATIL</a:t>
            </a:r>
          </a:p>
          <a:p>
            <a:pPr marL="457200" marR="0" lvl="0" indent="0" algn="l" defTabSz="457200" rtl="0" eaLnBrk="1" fontAlgn="auto" latinLnBrk="0" hangingPunct="1">
              <a:lnSpc>
                <a:spcPct val="107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Bahnschrift Condensed" panose="020B0502040204020203" pitchFamily="34" charset="0"/>
                <a:ea typeface="Times New Roman" panose="02020603050405020304" pitchFamily="18" charset="0"/>
                <a:cs typeface="Times New Roman" panose="02020603050405020304" pitchFamily="18" charset="0"/>
              </a:rPr>
              <a:t>											DATE:</a:t>
            </a:r>
            <a:r>
              <a:rPr lang="en-US" sz="2000" dirty="0">
                <a:solidFill>
                  <a:prstClr val="black"/>
                </a:solidFill>
                <a:latin typeface="Bahnschrift Condensed" panose="020B0502040204020203" pitchFamily="34" charset="0"/>
                <a:ea typeface="Times New Roman" panose="02020603050405020304" pitchFamily="18" charset="0"/>
                <a:cs typeface="Times New Roman" panose="02020603050405020304" pitchFamily="18" charset="0"/>
              </a:rPr>
              <a:t>24</a:t>
            </a:r>
            <a:r>
              <a:rPr kumimoji="0" lang="en-US" sz="2000" b="0" i="0" u="none" strike="noStrike" kern="1200" cap="none" spc="0" normalizeH="0" baseline="0" noProof="0" dirty="0">
                <a:ln>
                  <a:noFill/>
                </a:ln>
                <a:solidFill>
                  <a:prstClr val="black"/>
                </a:solidFill>
                <a:effectLst/>
                <a:uLnTx/>
                <a:uFillTx/>
                <a:latin typeface="Bahnschrift Condensed" panose="020B0502040204020203" pitchFamily="34" charset="0"/>
                <a:ea typeface="Times New Roman" panose="02020603050405020304" pitchFamily="18" charset="0"/>
                <a:cs typeface="Times New Roman" panose="02020603050405020304" pitchFamily="18" charset="0"/>
              </a:rPr>
              <a:t>/06/2022</a:t>
            </a:r>
          </a:p>
          <a:p>
            <a:pPr marL="457200" marR="0" lvl="0" indent="0" algn="l" defTabSz="457200" rtl="0" eaLnBrk="1" fontAlgn="auto" latinLnBrk="0" hangingPunct="1">
              <a:lnSpc>
                <a:spcPct val="107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Bahnschrift Condensed" panose="020B0502040204020203" pitchFamily="34" charset="0"/>
                <a:ea typeface="Times New Roman" panose="02020603050405020304" pitchFamily="18" charset="0"/>
                <a:cs typeface="Times New Roman" panose="02020603050405020304" pitchFamily="18" charset="0"/>
              </a:rPr>
              <a:t>											Data Science course </a:t>
            </a:r>
          </a:p>
          <a:p>
            <a:pPr marL="457200" marR="0" lvl="0" indent="0" algn="l" defTabSz="457200" rtl="0" eaLnBrk="1" fontAlgn="auto" latinLnBrk="0" hangingPunct="1">
              <a:lnSpc>
                <a:spcPct val="107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Bahnschrift Condensed" panose="020B0502040204020203" pitchFamily="34" charset="0"/>
                <a:ea typeface="Times New Roman" panose="02020603050405020304" pitchFamily="18" charset="0"/>
                <a:cs typeface="Times New Roman" panose="02020603050405020304" pitchFamily="18" charset="0"/>
              </a:rPr>
              <a:t>											Institute: Data trained education</a:t>
            </a:r>
          </a:p>
          <a:p>
            <a:pPr marL="457200" marR="0" lvl="0" indent="0" algn="l" defTabSz="457200" rtl="0" eaLnBrk="1" fontAlgn="auto" latinLnBrk="0" hangingPunct="1">
              <a:lnSpc>
                <a:spcPct val="107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Bahnschrift Condensed" panose="020B0502040204020203" pitchFamily="34" charset="0"/>
                <a:ea typeface="Times New Roman" panose="02020603050405020304" pitchFamily="18" charset="0"/>
                <a:cs typeface="Times New Roman" panose="02020603050405020304" pitchFamily="18" charset="0"/>
              </a:rPr>
              <a:t>											Internship: Flip Robo  technology 																@Bangalore  </a:t>
            </a:r>
          </a:p>
          <a:p>
            <a:pPr marL="0" indent="0">
              <a:buNone/>
            </a:pPr>
            <a:r>
              <a:rPr kumimoji="0" lang="en-US" sz="1200" b="0" i="0" u="none" strike="noStrike" kern="1200" cap="none" spc="0" normalizeH="0" baseline="0" noProof="0" dirty="0">
                <a:ln>
                  <a:noFill/>
                </a:ln>
                <a:solidFill>
                  <a:prstClr val="black"/>
                </a:solidFill>
                <a:effectLst/>
                <a:uLnTx/>
                <a:uFillTx/>
                <a:latin typeface="Bodoni MT" panose="02070603080606020203" pitchFamily="18"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463788479"/>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924F-1925-80C1-199D-2ADDDE750720}"/>
              </a:ext>
            </a:extLst>
          </p:cNvPr>
          <p:cNvSpPr>
            <a:spLocks noGrp="1"/>
          </p:cNvSpPr>
          <p:nvPr>
            <p:ph type="title"/>
          </p:nvPr>
        </p:nvSpPr>
        <p:spPr/>
        <p:txBody>
          <a:bodyPr>
            <a:normAutofit/>
          </a:bodyPr>
          <a:lstStyle/>
          <a:p>
            <a:r>
              <a:rPr lang="en-US" sz="4400" b="1" i="0" dirty="0">
                <a:solidFill>
                  <a:srgbClr val="000000"/>
                </a:solidFill>
                <a:effectLst/>
                <a:latin typeface="Bahnschrift Condensed" panose="020B0502040204020203" pitchFamily="34" charset="0"/>
              </a:rPr>
              <a:t>Abstract</a:t>
            </a:r>
            <a:endParaRPr lang="en-US" sz="44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AB1F7C82-EB3E-BE4F-9D12-7425AD455D10}"/>
              </a:ext>
            </a:extLst>
          </p:cNvPr>
          <p:cNvSpPr>
            <a:spLocks noGrp="1"/>
          </p:cNvSpPr>
          <p:nvPr>
            <p:ph idx="1"/>
          </p:nvPr>
        </p:nvSpPr>
        <p:spPr/>
        <p:txBody>
          <a:bodyPr>
            <a:normAutofit/>
          </a:bodyPr>
          <a:lstStyle/>
          <a:p>
            <a:r>
              <a:rPr lang="en-US" sz="2400" dirty="0">
                <a:latin typeface="Bahnschrift Condensed" panose="020B0502040204020203" pitchFamily="34" charset="0"/>
              </a:rPr>
              <a:t>House price  forecasting  is an  important topic of   real estate. The   literature attempts  to derive   useful   knowledge   from   historical  data   of  property   markets.  Machine   learning techniques  are  applied  to   analyze   historical  property  transactions  in  India   to  discover useful models for house   buyers  and sellers. Revealed is   the high discrepancy between house prices in the most expensive and most affordable suburbs in the city of Goa</a:t>
            </a:r>
          </a:p>
        </p:txBody>
      </p:sp>
    </p:spTree>
    <p:extLst>
      <p:ext uri="{BB962C8B-B14F-4D97-AF65-F5344CB8AC3E}">
        <p14:creationId xmlns:p14="http://schemas.microsoft.com/office/powerpoint/2010/main" val="1374608723"/>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9618-B8A1-5005-F43B-6E03FDA9461A}"/>
              </a:ext>
            </a:extLst>
          </p:cNvPr>
          <p:cNvSpPr>
            <a:spLocks noGrp="1"/>
          </p:cNvSpPr>
          <p:nvPr>
            <p:ph type="title"/>
          </p:nvPr>
        </p:nvSpPr>
        <p:spPr/>
        <p:txBody>
          <a:bodyPr>
            <a:normAutofit/>
          </a:bodyPr>
          <a:lstStyle/>
          <a:p>
            <a:r>
              <a:rPr lang="en-US" sz="5400" b="1" dirty="0">
                <a:solidFill>
                  <a:schemeClr val="tx1"/>
                </a:solidFill>
                <a:latin typeface="Bahnschrift Condensed" panose="020B0502040204020203" pitchFamily="34" charset="0"/>
              </a:rPr>
              <a:t>Introduction</a:t>
            </a:r>
          </a:p>
        </p:txBody>
      </p:sp>
      <p:sp>
        <p:nvSpPr>
          <p:cNvPr id="3" name="Content Placeholder 2">
            <a:extLst>
              <a:ext uri="{FF2B5EF4-FFF2-40B4-BE49-F238E27FC236}">
                <a16:creationId xmlns:a16="http://schemas.microsoft.com/office/drawing/2014/main" id="{2A8BDA90-8DCC-176D-E371-108CCEE962B1}"/>
              </a:ext>
            </a:extLst>
          </p:cNvPr>
          <p:cNvSpPr>
            <a:spLocks noGrp="1"/>
          </p:cNvSpPr>
          <p:nvPr>
            <p:ph idx="1"/>
          </p:nvPr>
        </p:nvSpPr>
        <p:spPr/>
        <p:txBody>
          <a:bodyPr>
            <a:normAutofit/>
          </a:bodyPr>
          <a:lstStyle/>
          <a:p>
            <a:r>
              <a:rPr lang="en-US" sz="1900" dirty="0">
                <a:latin typeface="Bahnschrift Condensed" panose="020B0502040204020203" pitchFamily="34" charset="0"/>
              </a:rPr>
              <a:t>Problem faced during buying a house</a:t>
            </a:r>
          </a:p>
          <a:p>
            <a:r>
              <a:rPr lang="en-US" sz="1900" dirty="0">
                <a:latin typeface="Bahnschrift Condensed" panose="020B0502040204020203" pitchFamily="34" charset="0"/>
              </a:rPr>
              <a:t>Buying a house is stressful thing.</a:t>
            </a:r>
          </a:p>
          <a:p>
            <a:r>
              <a:rPr lang="en-US" sz="1900" dirty="0">
                <a:latin typeface="Bahnschrift Condensed" panose="020B0502040204020203" pitchFamily="34" charset="0"/>
              </a:rPr>
              <a:t>Buyers are generally not aware of factors that influence the house prices.</a:t>
            </a:r>
          </a:p>
          <a:p>
            <a:r>
              <a:rPr lang="en-US" sz="1900" dirty="0">
                <a:latin typeface="Bahnschrift Condensed" panose="020B0502040204020203" pitchFamily="34" charset="0"/>
              </a:rPr>
              <a:t>Many problems are faced during buying a house.</a:t>
            </a:r>
          </a:p>
          <a:p>
            <a:r>
              <a:rPr lang="en-US" sz="1900" dirty="0">
                <a:latin typeface="Bahnschrift Condensed" panose="020B0502040204020203" pitchFamily="34" charset="0"/>
              </a:rPr>
              <a:t>Hence real estate agents are trusted with the communication between buyers and sellers as well as laying down a legal contact for the transfer. This just create a  middle man and increases the cost of houses.</a:t>
            </a:r>
          </a:p>
          <a:p>
            <a:r>
              <a:rPr lang="en-US" sz="1900" dirty="0">
                <a:latin typeface="Bahnschrift Condensed" panose="020B0502040204020203" pitchFamily="34" charset="0"/>
              </a:rPr>
              <a:t>Find or predict the  price of a house given various seniors</a:t>
            </a:r>
          </a:p>
          <a:p>
            <a:pPr lvl="1"/>
            <a:r>
              <a:rPr lang="en-US" sz="1900" dirty="0">
                <a:latin typeface="Bahnschrift Condensed" panose="020B0502040204020203" pitchFamily="34" charset="0"/>
              </a:rPr>
              <a:t>Example: age of house , number of rooms available , and what exactly is the population in that particular area, which facilities available in that area that all check.</a:t>
            </a:r>
          </a:p>
          <a:p>
            <a:endParaRPr lang="en-US" dirty="0"/>
          </a:p>
        </p:txBody>
      </p:sp>
    </p:spTree>
    <p:extLst>
      <p:ext uri="{BB962C8B-B14F-4D97-AF65-F5344CB8AC3E}">
        <p14:creationId xmlns:p14="http://schemas.microsoft.com/office/powerpoint/2010/main" val="2235554885"/>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EE7C-AFDC-0660-79CF-B932FBCDEC69}"/>
              </a:ext>
            </a:extLst>
          </p:cNvPr>
          <p:cNvSpPr>
            <a:spLocks noGrp="1"/>
          </p:cNvSpPr>
          <p:nvPr>
            <p:ph type="title"/>
          </p:nvPr>
        </p:nvSpPr>
        <p:spPr/>
        <p:txBody>
          <a:bodyPr>
            <a:normAutofit/>
          </a:bodyPr>
          <a:lstStyle/>
          <a:p>
            <a:r>
              <a:rPr lang="en-US" sz="4000" b="1" i="0" dirty="0">
                <a:solidFill>
                  <a:srgbClr val="000000"/>
                </a:solidFill>
                <a:effectLst/>
                <a:latin typeface="Bahnschrift Condensed" panose="020B0502040204020203" pitchFamily="34" charset="0"/>
              </a:rPr>
              <a:t>AIM and IMPORTANCE</a:t>
            </a:r>
            <a:endParaRPr lang="en-US" sz="40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64CF5246-9334-63DB-E0FC-A500CFB3763D}"/>
              </a:ext>
            </a:extLst>
          </p:cNvPr>
          <p:cNvSpPr>
            <a:spLocks noGrp="1"/>
          </p:cNvSpPr>
          <p:nvPr>
            <p:ph idx="1"/>
          </p:nvPr>
        </p:nvSpPr>
        <p:spPr/>
        <p:txBody>
          <a:bodyPr/>
          <a:lstStyle/>
          <a:p>
            <a:r>
              <a:rPr lang="en-US" sz="2400" b="0" i="0" dirty="0">
                <a:solidFill>
                  <a:srgbClr val="000000"/>
                </a:solidFill>
                <a:effectLst/>
                <a:latin typeface="Bahnschrift Condensed" panose="020B0502040204020203" pitchFamily="34" charset="0"/>
              </a:rPr>
              <a:t>These are the Parameters on which we will evaluate ourselves-</a:t>
            </a:r>
          </a:p>
          <a:p>
            <a:pPr lvl="1"/>
            <a:r>
              <a:rPr lang="en-US" sz="2000" b="0" i="0" dirty="0">
                <a:solidFill>
                  <a:srgbClr val="000000"/>
                </a:solidFill>
                <a:effectLst/>
                <a:latin typeface="Bahnschrift Condensed" panose="020B0502040204020203" pitchFamily="34" charset="0"/>
              </a:rPr>
              <a:t>Create an effective price prediction model</a:t>
            </a:r>
            <a:endParaRPr lang="en-US" sz="2400" dirty="0">
              <a:solidFill>
                <a:srgbClr val="000000"/>
              </a:solidFill>
              <a:latin typeface="Bahnschrift Condensed" panose="020B0502040204020203" pitchFamily="34" charset="0"/>
            </a:endParaRPr>
          </a:p>
          <a:p>
            <a:pPr lvl="1"/>
            <a:r>
              <a:rPr lang="en-US" sz="2200" b="0" i="0" dirty="0">
                <a:solidFill>
                  <a:srgbClr val="000000"/>
                </a:solidFill>
                <a:effectLst/>
                <a:latin typeface="Bahnschrift Condensed" panose="020B0502040204020203" pitchFamily="34" charset="0"/>
              </a:rPr>
              <a:t>Validate the model’s prediction accuracy</a:t>
            </a:r>
          </a:p>
          <a:p>
            <a:pPr lvl="1"/>
            <a:r>
              <a:rPr lang="en-US" sz="2200" b="0" i="0" dirty="0">
                <a:solidFill>
                  <a:srgbClr val="000000"/>
                </a:solidFill>
                <a:effectLst/>
                <a:latin typeface="Bahnschrift Condensed" panose="020B0502040204020203" pitchFamily="34" charset="0"/>
              </a:rPr>
              <a:t>Identify the important home price attributes which feed the model’s predictive power</a:t>
            </a:r>
            <a:r>
              <a:rPr lang="en-US" b="0" i="0" dirty="0">
                <a:solidFill>
                  <a:srgbClr val="000000"/>
                </a:solidFill>
                <a:effectLst/>
                <a:latin typeface="ff2"/>
              </a:rPr>
              <a:t>.</a:t>
            </a:r>
            <a:endParaRPr lang="en-US" dirty="0"/>
          </a:p>
        </p:txBody>
      </p:sp>
    </p:spTree>
    <p:extLst>
      <p:ext uri="{BB962C8B-B14F-4D97-AF65-F5344CB8AC3E}">
        <p14:creationId xmlns:p14="http://schemas.microsoft.com/office/powerpoint/2010/main" val="3284753967"/>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2E6A-FA0A-D688-0FC4-9F99052948FE}"/>
              </a:ext>
            </a:extLst>
          </p:cNvPr>
          <p:cNvSpPr>
            <a:spLocks noGrp="1"/>
          </p:cNvSpPr>
          <p:nvPr>
            <p:ph type="title"/>
          </p:nvPr>
        </p:nvSpPr>
        <p:spPr/>
        <p:txBody>
          <a:bodyPr>
            <a:normAutofit/>
          </a:bodyPr>
          <a:lstStyle/>
          <a:p>
            <a:r>
              <a:rPr lang="en-US" sz="4400" b="1" dirty="0">
                <a:solidFill>
                  <a:schemeClr val="tx1"/>
                </a:solidFill>
                <a:latin typeface="Bahnschrift Condensed" panose="020B0502040204020203" pitchFamily="34" charset="0"/>
              </a:rPr>
              <a:t>Problem statement </a:t>
            </a:r>
          </a:p>
        </p:txBody>
      </p:sp>
      <p:sp>
        <p:nvSpPr>
          <p:cNvPr id="3" name="Content Placeholder 2">
            <a:extLst>
              <a:ext uri="{FF2B5EF4-FFF2-40B4-BE49-F238E27FC236}">
                <a16:creationId xmlns:a16="http://schemas.microsoft.com/office/drawing/2014/main" id="{091EC09C-3F92-6218-99E9-0D7035F789DF}"/>
              </a:ext>
            </a:extLst>
          </p:cNvPr>
          <p:cNvSpPr>
            <a:spLocks noGrp="1"/>
          </p:cNvSpPr>
          <p:nvPr>
            <p:ph idx="1"/>
          </p:nvPr>
        </p:nvSpPr>
        <p:spPr/>
        <p:txBody>
          <a:bodyPr>
            <a:normAutofit/>
          </a:bodyPr>
          <a:lstStyle/>
          <a:p>
            <a:r>
              <a:rPr lang="en-US" sz="2400" dirty="0">
                <a:latin typeface="Bahnschrift Condensed" panose="020B0502040204020203" pitchFamily="34" charset="0"/>
              </a:rPr>
              <a:t>The project aim at building a model of housing prices to predict Midian house value in a using provided the dataset. This model should learns from the data and able to predict the median housing price</a:t>
            </a:r>
          </a:p>
        </p:txBody>
      </p:sp>
    </p:spTree>
    <p:extLst>
      <p:ext uri="{BB962C8B-B14F-4D97-AF65-F5344CB8AC3E}">
        <p14:creationId xmlns:p14="http://schemas.microsoft.com/office/powerpoint/2010/main" val="3480825916"/>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1363-2982-A4CD-7B4B-A5C1048BD8E0}"/>
              </a:ext>
            </a:extLst>
          </p:cNvPr>
          <p:cNvSpPr>
            <a:spLocks noGrp="1"/>
          </p:cNvSpPr>
          <p:nvPr>
            <p:ph type="title"/>
          </p:nvPr>
        </p:nvSpPr>
        <p:spPr/>
        <p:txBody>
          <a:bodyPr>
            <a:normAutofit/>
          </a:bodyPr>
          <a:lstStyle/>
          <a:p>
            <a:r>
              <a:rPr lang="en-US" sz="4400" b="1" dirty="0">
                <a:solidFill>
                  <a:schemeClr val="tx1"/>
                </a:solidFill>
                <a:latin typeface="Bahnschrift Condensed" panose="020B0502040204020203" pitchFamily="34" charset="0"/>
              </a:rPr>
              <a:t>Project Summary</a:t>
            </a:r>
          </a:p>
        </p:txBody>
      </p:sp>
      <p:sp>
        <p:nvSpPr>
          <p:cNvPr id="3" name="Content Placeholder 2">
            <a:extLst>
              <a:ext uri="{FF2B5EF4-FFF2-40B4-BE49-F238E27FC236}">
                <a16:creationId xmlns:a16="http://schemas.microsoft.com/office/drawing/2014/main" id="{F61C9A13-1134-4032-0DFF-8E96CC0D906A}"/>
              </a:ext>
            </a:extLst>
          </p:cNvPr>
          <p:cNvSpPr>
            <a:spLocks noGrp="1"/>
          </p:cNvSpPr>
          <p:nvPr>
            <p:ph idx="1"/>
          </p:nvPr>
        </p:nvSpPr>
        <p:spPr/>
        <p:txBody>
          <a:bodyPr>
            <a:normAutofit/>
          </a:bodyPr>
          <a:lstStyle/>
          <a:p>
            <a:r>
              <a:rPr lang="en-US" sz="2400" dirty="0">
                <a:latin typeface="Bahnschrift Condensed" panose="020B0502040204020203" pitchFamily="34" charset="0"/>
              </a:rPr>
              <a:t>Our project is a machine learning app , based on certain specifications of your future home it will try to guess the most accurate price.</a:t>
            </a:r>
          </a:p>
          <a:p>
            <a:r>
              <a:rPr lang="en-US" sz="2400" dirty="0">
                <a:latin typeface="Bahnschrift Condensed" panose="020B0502040204020203" pitchFamily="34" charset="0"/>
              </a:rPr>
              <a:t>Information such as state, city, area , stores.</a:t>
            </a:r>
          </a:p>
        </p:txBody>
      </p:sp>
    </p:spTree>
    <p:extLst>
      <p:ext uri="{BB962C8B-B14F-4D97-AF65-F5344CB8AC3E}">
        <p14:creationId xmlns:p14="http://schemas.microsoft.com/office/powerpoint/2010/main" val="1366125636"/>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D1DA-D6F3-319E-BBAB-30C56A8660CE}"/>
              </a:ext>
            </a:extLst>
          </p:cNvPr>
          <p:cNvSpPr>
            <a:spLocks noGrp="1"/>
          </p:cNvSpPr>
          <p:nvPr>
            <p:ph type="title"/>
          </p:nvPr>
        </p:nvSpPr>
        <p:spPr/>
        <p:txBody>
          <a:bodyPr>
            <a:normAutofit/>
          </a:bodyPr>
          <a:lstStyle/>
          <a:p>
            <a:r>
              <a:rPr lang="en-US" sz="4400" b="1" dirty="0">
                <a:solidFill>
                  <a:schemeClr val="tx1"/>
                </a:solidFill>
                <a:latin typeface="Bahnschrift Condensed" panose="020B0502040204020203" pitchFamily="34" charset="0"/>
              </a:rPr>
              <a:t>What is the housing price prediction</a:t>
            </a:r>
          </a:p>
        </p:txBody>
      </p:sp>
      <p:sp>
        <p:nvSpPr>
          <p:cNvPr id="3" name="Content Placeholder 2">
            <a:extLst>
              <a:ext uri="{FF2B5EF4-FFF2-40B4-BE49-F238E27FC236}">
                <a16:creationId xmlns:a16="http://schemas.microsoft.com/office/drawing/2014/main" id="{408EF873-3E7E-895E-793A-46A27C84AD40}"/>
              </a:ext>
            </a:extLst>
          </p:cNvPr>
          <p:cNvSpPr>
            <a:spLocks noGrp="1"/>
          </p:cNvSpPr>
          <p:nvPr>
            <p:ph idx="1"/>
          </p:nvPr>
        </p:nvSpPr>
        <p:spPr/>
        <p:txBody>
          <a:bodyPr>
            <a:normAutofit/>
          </a:bodyPr>
          <a:lstStyle/>
          <a:p>
            <a:r>
              <a:rPr lang="en-US" sz="2400" b="0" i="0" dirty="0">
                <a:solidFill>
                  <a:srgbClr val="111111"/>
                </a:solidFill>
                <a:effectLst/>
                <a:latin typeface="Bahnschrift Condensed" panose="020B0502040204020203" pitchFamily="34" charset="0"/>
              </a:rPr>
              <a:t>The most predictive variables for the sale price are the</a:t>
            </a:r>
            <a:r>
              <a:rPr lang="en-US" sz="2400" b="1" i="0" dirty="0">
                <a:solidFill>
                  <a:srgbClr val="111111"/>
                </a:solidFill>
                <a:effectLst/>
                <a:latin typeface="Bahnschrift Condensed" panose="020B0502040204020203" pitchFamily="34" charset="0"/>
              </a:rPr>
              <a:t> quality variables</a:t>
            </a:r>
            <a:r>
              <a:rPr lang="en-US" sz="2400" b="0" i="0" dirty="0">
                <a:solidFill>
                  <a:srgbClr val="111111"/>
                </a:solidFill>
                <a:effectLst/>
                <a:latin typeface="Bahnschrift Condensed" panose="020B0502040204020203" pitchFamily="34" charset="0"/>
              </a:rPr>
              <a:t>. </a:t>
            </a:r>
          </a:p>
          <a:p>
            <a:pPr lvl="1"/>
            <a:r>
              <a:rPr lang="en-US" sz="2400" b="0" i="0" dirty="0">
                <a:solidFill>
                  <a:srgbClr val="111111"/>
                </a:solidFill>
                <a:effectLst/>
                <a:latin typeface="Bahnschrift Condensed" panose="020B0502040204020203" pitchFamily="34" charset="0"/>
              </a:rPr>
              <a:t>For example, the overall quality turns out to be the strongest predictor for the sale price.</a:t>
            </a:r>
          </a:p>
          <a:p>
            <a:pPr lvl="1"/>
            <a:r>
              <a:rPr lang="en-US" sz="2400" b="0" i="0" dirty="0">
                <a:solidFill>
                  <a:srgbClr val="111111"/>
                </a:solidFill>
                <a:effectLst/>
                <a:latin typeface="Bahnschrift Condensed" panose="020B0502040204020203" pitchFamily="34" charset="0"/>
              </a:rPr>
              <a:t> Quality on particular aspect of the house, like the pool quality, the garage quality, and the basement quality, also show high correlation with the sale price.</a:t>
            </a:r>
            <a:endParaRPr lang="en-US" sz="2400" dirty="0">
              <a:latin typeface="Bahnschrift Condensed" panose="020B0502040204020203" pitchFamily="34" charset="0"/>
            </a:endParaRPr>
          </a:p>
        </p:txBody>
      </p:sp>
    </p:spTree>
    <p:extLst>
      <p:ext uri="{BB962C8B-B14F-4D97-AF65-F5344CB8AC3E}">
        <p14:creationId xmlns:p14="http://schemas.microsoft.com/office/powerpoint/2010/main" val="1787894633"/>
      </p:ext>
    </p:extLst>
  </p:cSld>
  <p:clrMapOvr>
    <a:masterClrMapping/>
  </p:clrMapOvr>
  <mc:AlternateContent xmlns:mc="http://schemas.openxmlformats.org/markup-compatibility/2006">
    <mc:Choice xmlns:p14="http://schemas.microsoft.com/office/powerpoint/2010/main" Requires="p14">
      <p:transition p14:dur="250" advClick="0" advTm="4000">
        <p:split orient="vert"/>
      </p:transition>
    </mc:Choice>
    <mc:Fallback>
      <p:transition advClick="0" advTm="4000">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536</TotalTime>
  <Words>1191</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Bahnschrift Condensed</vt:lpstr>
      <vt:lpstr>Bodoni MT</vt:lpstr>
      <vt:lpstr>Calibri</vt:lpstr>
      <vt:lpstr>ff2</vt:lpstr>
      <vt:lpstr>Symbol</vt:lpstr>
      <vt:lpstr>Trebuchet MS</vt:lpstr>
      <vt:lpstr>Wingdings 3</vt:lpstr>
      <vt:lpstr>Facet</vt:lpstr>
      <vt:lpstr>PowerPoint Presentation</vt:lpstr>
      <vt:lpstr>Presented By: Aswini A. Patil</vt:lpstr>
      <vt:lpstr> Acknowledgement: </vt:lpstr>
      <vt:lpstr>Abstract</vt:lpstr>
      <vt:lpstr>Introduction</vt:lpstr>
      <vt:lpstr>AIM and IMPORTANCE</vt:lpstr>
      <vt:lpstr>Problem statement </vt:lpstr>
      <vt:lpstr>Project Summary</vt:lpstr>
      <vt:lpstr>What is the housing price prediction</vt:lpstr>
      <vt:lpstr>Why is housing price prediction is important </vt:lpstr>
      <vt:lpstr>Goals of the Study</vt:lpstr>
      <vt:lpstr>Features of a House</vt:lpstr>
      <vt:lpstr>Future Work</vt:lpstr>
      <vt:lpstr>We will have two type of data</vt:lpstr>
      <vt:lpstr>Understanding the Client and their Problem</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dc:creator>
  <cp:lastModifiedBy>Ashwini</cp:lastModifiedBy>
  <cp:revision>9</cp:revision>
  <dcterms:created xsi:type="dcterms:W3CDTF">2022-06-18T06:31:50Z</dcterms:created>
  <dcterms:modified xsi:type="dcterms:W3CDTF">2022-06-20T11:17:54Z</dcterms:modified>
</cp:coreProperties>
</file>