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0" y="83847"/>
          <a:ext cx="4133186" cy="4133186"/>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268657" y="352504"/>
          <a:ext cx="1653274" cy="1653274"/>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349363" y="433210"/>
        <a:ext cx="1491862" cy="1491862"/>
      </dsp:txXfrm>
    </dsp:sp>
    <dsp:sp modelId="{97980B12-612D-45AF-96B7-86D66152C1E9}">
      <dsp:nvSpPr>
        <dsp:cNvPr id="0" name=""/>
        <dsp:cNvSpPr/>
      </dsp:nvSpPr>
      <dsp:spPr>
        <a:xfrm>
          <a:off x="2211254" y="352504"/>
          <a:ext cx="1653274" cy="1653274"/>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291960" y="433210"/>
        <a:ext cx="1491862" cy="1491862"/>
      </dsp:txXfrm>
    </dsp:sp>
    <dsp:sp modelId="{65245A7B-7C16-44E2-AEE8-3B675CFCEFDA}">
      <dsp:nvSpPr>
        <dsp:cNvPr id="0" name=""/>
        <dsp:cNvSpPr/>
      </dsp:nvSpPr>
      <dsp:spPr>
        <a:xfrm>
          <a:off x="268657" y="2295102"/>
          <a:ext cx="1653274" cy="1653274"/>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349363" y="2375808"/>
        <a:ext cx="1491862" cy="1491862"/>
      </dsp:txXfrm>
    </dsp:sp>
    <dsp:sp modelId="{B80B054A-6F89-48AB-AE26-0079B56D1C05}">
      <dsp:nvSpPr>
        <dsp:cNvPr id="0" name=""/>
        <dsp:cNvSpPr/>
      </dsp:nvSpPr>
      <dsp:spPr>
        <a:xfrm>
          <a:off x="2211254" y="2295102"/>
          <a:ext cx="1653274" cy="1653274"/>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291960" y="2375808"/>
        <a:ext cx="1491862" cy="1491862"/>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B82B66-575E-4E86-8878-19BF88A21818}" type="datetimeFigureOut">
              <a:rPr lang="en-US" smtClean="0"/>
              <a:t>8/28/2022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301B0B4-59BF-4347-83F2-76884F50F59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053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82B66-575E-4E86-8878-19BF88A21818}"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B0B4-59BF-4347-83F2-76884F50F59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32579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82B66-575E-4E86-8878-19BF88A21818}"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B0B4-59BF-4347-83F2-76884F50F59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81595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82B66-575E-4E86-8878-19BF88A21818}"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B0B4-59BF-4347-83F2-76884F50F59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8070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B82B66-575E-4E86-8878-19BF88A21818}" type="datetimeFigureOut">
              <a:rPr lang="en-US" smtClean="0"/>
              <a:t>8/28/2022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1B0B4-59BF-4347-83F2-76884F50F59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42767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B82B66-575E-4E86-8878-19BF88A21818}"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1B0B4-59BF-4347-83F2-76884F50F59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573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B82B66-575E-4E86-8878-19BF88A21818}" type="datetimeFigureOut">
              <a:rPr lang="en-US" smtClean="0"/>
              <a:t>8/28/2022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1B0B4-59BF-4347-83F2-76884F50F59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3275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B82B66-575E-4E86-8878-19BF88A21818}" type="datetimeFigureOut">
              <a:rPr lang="en-US" smtClean="0"/>
              <a:t>8/28/2022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1B0B4-59BF-4347-83F2-76884F50F59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5922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82B66-575E-4E86-8878-19BF88A21818}" type="datetimeFigureOut">
              <a:rPr lang="en-US" smtClean="0"/>
              <a:t>8/28/2022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1B0B4-59BF-4347-83F2-76884F50F593}" type="slidenum">
              <a:rPr lang="en-US" smtClean="0"/>
              <a:t>‹#›</a:t>
            </a:fld>
            <a:endParaRPr lang="en-US"/>
          </a:p>
        </p:txBody>
      </p:sp>
    </p:spTree>
    <p:extLst>
      <p:ext uri="{BB962C8B-B14F-4D97-AF65-F5344CB8AC3E}">
        <p14:creationId xmlns:p14="http://schemas.microsoft.com/office/powerpoint/2010/main" val="2085060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B82B66-575E-4E86-8878-19BF88A21818}" type="datetimeFigureOut">
              <a:rPr lang="en-US" smtClean="0"/>
              <a:t>8/28/2022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1B0B4-59BF-4347-83F2-76884F50F59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3201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B82B66-575E-4E86-8878-19BF88A21818}" type="datetimeFigureOut">
              <a:rPr lang="en-US" smtClean="0"/>
              <a:t>8/28/2022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301B0B4-59BF-4347-83F2-76884F50F59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12388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B82B66-575E-4E86-8878-19BF88A21818}" type="datetimeFigureOut">
              <a:rPr lang="en-US" smtClean="0"/>
              <a:t>8/28/2022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01B0B4-59BF-4347-83F2-76884F50F59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576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02681B-9C92-0932-58C6-5EC41E603C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7375" y="841160"/>
            <a:ext cx="7217546" cy="5302188"/>
          </a:xfrm>
          <a:prstGeom prst="rect">
            <a:avLst/>
          </a:prstGeom>
          <a:noFill/>
          <a:ln>
            <a:noFill/>
          </a:ln>
        </p:spPr>
      </p:pic>
    </p:spTree>
    <p:extLst>
      <p:ext uri="{BB962C8B-B14F-4D97-AF65-F5344CB8AC3E}">
        <p14:creationId xmlns:p14="http://schemas.microsoft.com/office/powerpoint/2010/main" val="1099644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4F-0EB2-CAB0-B133-160BAF2BBCDD}"/>
              </a:ext>
            </a:extLst>
          </p:cNvPr>
          <p:cNvSpPr>
            <a:spLocks noGrp="1"/>
          </p:cNvSpPr>
          <p:nvPr>
            <p:ph type="title"/>
          </p:nvPr>
        </p:nvSpPr>
        <p:spPr/>
        <p:txBody>
          <a:bodyPr>
            <a:normAutofit/>
          </a:bodyPr>
          <a:lstStyle/>
          <a:p>
            <a:r>
              <a:rPr lang="en-US" sz="4800" dirty="0">
                <a:latin typeface="Bahnschrift Condensed" panose="020B0502040204020203" pitchFamily="34" charset="0"/>
              </a:rPr>
              <a:t>Exploratory Data Analysis</a:t>
            </a:r>
          </a:p>
        </p:txBody>
      </p:sp>
      <p:sp>
        <p:nvSpPr>
          <p:cNvPr id="3" name="Content Placeholder 2">
            <a:extLst>
              <a:ext uri="{FF2B5EF4-FFF2-40B4-BE49-F238E27FC236}">
                <a16:creationId xmlns:a16="http://schemas.microsoft.com/office/drawing/2014/main" id="{CDE9416A-35E3-BED6-DE4B-C9C0D5E7E7EF}"/>
              </a:ext>
            </a:extLst>
          </p:cNvPr>
          <p:cNvSpPr>
            <a:spLocks noGrp="1"/>
          </p:cNvSpPr>
          <p:nvPr>
            <p:ph idx="1"/>
          </p:nvPr>
        </p:nvSpPr>
        <p:spPr>
          <a:xfrm>
            <a:off x="1451578" y="1825625"/>
            <a:ext cx="6227605" cy="4351338"/>
          </a:xfrm>
        </p:spPr>
        <p:txBody>
          <a:bodyPr>
            <a:normAutofit fontScale="85000" lnSpcReduction="10000"/>
          </a:bodyPr>
          <a:lstStyle/>
          <a:p>
            <a:pPr marL="0" indent="0">
              <a:buNone/>
            </a:pPr>
            <a:r>
              <a:rPr lang="en-US" cap="none" dirty="0">
                <a:latin typeface="Bahnschrift Light" panose="020B0502040204020203" pitchFamily="34" charset="0"/>
                <a:ea typeface="Cambria" panose="02040503050406030204" pitchFamily="18" charset="0"/>
              </a:rPr>
              <a:t>First I have imported the necessary libraries and loaded the entire dataset in our </a:t>
            </a:r>
            <a:r>
              <a:rPr lang="en-US" cap="none" dirty="0" err="1">
                <a:latin typeface="Bahnschrift Light" panose="020B0502040204020203" pitchFamily="34" charset="0"/>
                <a:ea typeface="Cambria" panose="02040503050406030204" pitchFamily="18" charset="0"/>
              </a:rPr>
              <a:t>Jupyter</a:t>
            </a:r>
            <a:r>
              <a:rPr lang="en-US" cap="none" dirty="0">
                <a:latin typeface="Bahnschrift Light" panose="020B0502040204020203" pitchFamily="34" charset="0"/>
                <a:ea typeface="Cambria" panose="02040503050406030204" pitchFamily="18" charset="0"/>
              </a:rPr>
              <a:t> Notebook and renamed the project file from untitled.</a:t>
            </a:r>
          </a:p>
          <a:p>
            <a:pPr marL="0" indent="0">
              <a:buNone/>
            </a:pPr>
            <a:r>
              <a:rPr lang="en-US" cap="none" dirty="0">
                <a:latin typeface="Bahnschrift Light" panose="020B0502040204020203" pitchFamily="34" charset="0"/>
                <a:ea typeface="Cambria" panose="02040503050406030204" pitchFamily="18" charset="0"/>
              </a:rPr>
              <a:t>Then I checked the shape of </a:t>
            </a:r>
            <a:r>
              <a:rPr lang="en-US" dirty="0">
                <a:latin typeface="Bahnschrift Light" panose="020B0502040204020203" pitchFamily="34" charset="0"/>
                <a:ea typeface="Cambria" panose="02040503050406030204" pitchFamily="18" charset="0"/>
              </a:rPr>
              <a:t>our</a:t>
            </a:r>
            <a:r>
              <a:rPr lang="en-US" cap="none" dirty="0">
                <a:latin typeface="Bahnschrift Light" panose="020B0502040204020203" pitchFamily="34" charset="0"/>
                <a:ea typeface="Cambria" panose="02040503050406030204" pitchFamily="18" charset="0"/>
              </a:rPr>
              <a:t> dataset and found that we </a:t>
            </a:r>
            <a:r>
              <a:rPr lang="en-US" dirty="0">
                <a:latin typeface="Bahnschrift Light" panose="020B0502040204020203" pitchFamily="34" charset="0"/>
                <a:ea typeface="Cambria" panose="02040503050406030204" pitchFamily="18" charset="0"/>
              </a:rPr>
              <a:t>have a total of</a:t>
            </a:r>
            <a:r>
              <a:rPr lang="en-US" cap="none" dirty="0">
                <a:latin typeface="Bahnschrift Light" panose="020B0502040204020203" pitchFamily="34" charset="0"/>
                <a:ea typeface="Cambria" panose="02040503050406030204" pitchFamily="18" charset="0"/>
              </a:rPr>
              <a:t> 2,09,593 rows and </a:t>
            </a:r>
            <a:r>
              <a:rPr lang="en-US" dirty="0">
                <a:latin typeface="Bahnschrift Light" panose="020B0502040204020203" pitchFamily="34" charset="0"/>
                <a:ea typeface="Cambria" panose="02040503050406030204" pitchFamily="18" charset="0"/>
              </a:rPr>
              <a:t>37</a:t>
            </a:r>
            <a:r>
              <a:rPr lang="en-US" cap="none" dirty="0">
                <a:latin typeface="Bahnschrift Light" panose="020B0502040204020203" pitchFamily="34" charset="0"/>
                <a:ea typeface="Cambria" panose="02040503050406030204" pitchFamily="18" charset="0"/>
              </a:rPr>
              <a:t> different columns.</a:t>
            </a:r>
          </a:p>
          <a:p>
            <a:pPr marL="0" indent="0">
              <a:buNone/>
            </a:pPr>
            <a:r>
              <a:rPr lang="en-US" cap="none" dirty="0">
                <a:latin typeface="Bahnschrift Light" panose="020B0502040204020203" pitchFamily="34" charset="0"/>
                <a:ea typeface="Cambria" panose="02040503050406030204" pitchFamily="18" charset="0"/>
              </a:rPr>
              <a:t>We don’t have any null values or missing values present in our dataset.</a:t>
            </a:r>
          </a:p>
          <a:p>
            <a:pPr marL="0" indent="0">
              <a:buNone/>
            </a:pPr>
            <a:r>
              <a:rPr lang="en-US" dirty="0">
                <a:latin typeface="Bahnschrift Light" panose="020B0502040204020203" pitchFamily="34" charset="0"/>
                <a:ea typeface="Cambria" panose="02040503050406030204" pitchFamily="18" charset="0"/>
              </a:rPr>
              <a:t>There was only one duplicate row/record in our dataset and I removed it from our dataset.</a:t>
            </a:r>
            <a:endParaRPr lang="en-US" cap="none" dirty="0">
              <a:latin typeface="Bahnschrift Light" panose="020B0502040204020203" pitchFamily="34" charset="0"/>
              <a:ea typeface="Cambria" panose="02040503050406030204" pitchFamily="18" charset="0"/>
            </a:endParaRPr>
          </a:p>
          <a:p>
            <a:pPr marL="0" indent="0">
              <a:buNone/>
            </a:pPr>
            <a:r>
              <a:rPr lang="en-US" cap="none" dirty="0">
                <a:latin typeface="Bahnschrift Light" panose="020B0502040204020203" pitchFamily="34" charset="0"/>
                <a:ea typeface="Cambria" panose="02040503050406030204" pitchFamily="18" charset="0"/>
              </a:rPr>
              <a:t>By checking the data types </a:t>
            </a:r>
            <a:r>
              <a:rPr lang="en-US" dirty="0">
                <a:latin typeface="Bahnschrift Light" panose="020B0502040204020203" pitchFamily="34" charset="0"/>
                <a:ea typeface="Cambria" panose="02040503050406030204" pitchFamily="18" charset="0"/>
              </a:rPr>
              <a:t>I</a:t>
            </a:r>
            <a:r>
              <a:rPr lang="en-US" cap="none" dirty="0">
                <a:latin typeface="Bahnschrift Light" panose="020B0502040204020203" pitchFamily="34" charset="0"/>
                <a:ea typeface="Cambria" panose="02040503050406030204" pitchFamily="18" charset="0"/>
              </a:rPr>
              <a:t> came to know that our data set consists of columns have float, integer and object data type values.</a:t>
            </a:r>
          </a:p>
          <a:p>
            <a:endParaRPr lang="en-US" dirty="0"/>
          </a:p>
        </p:txBody>
      </p:sp>
      <p:graphicFrame>
        <p:nvGraphicFramePr>
          <p:cNvPr id="7" name="Content Placeholder 2">
            <a:extLst>
              <a:ext uri="{FF2B5EF4-FFF2-40B4-BE49-F238E27FC236}">
                <a16:creationId xmlns:a16="http://schemas.microsoft.com/office/drawing/2014/main" id="{BA65070D-5151-B573-6712-56BDA0589738}"/>
              </a:ext>
            </a:extLst>
          </p:cNvPr>
          <p:cNvGraphicFramePr>
            <a:graphicFrameLocks/>
          </p:cNvGraphicFramePr>
          <p:nvPr>
            <p:extLst>
              <p:ext uri="{D42A27DB-BD31-4B8C-83A1-F6EECF244321}">
                <p14:modId xmlns:p14="http://schemas.microsoft.com/office/powerpoint/2010/main" val="2298324535"/>
              </p:ext>
            </p:extLst>
          </p:nvPr>
        </p:nvGraphicFramePr>
        <p:xfrm>
          <a:off x="7981025" y="1752600"/>
          <a:ext cx="4133186" cy="4300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7392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E82D-DA7B-5F48-B72D-AC6F3DD49C68}"/>
              </a:ext>
            </a:extLst>
          </p:cNvPr>
          <p:cNvSpPr>
            <a:spLocks noGrp="1"/>
          </p:cNvSpPr>
          <p:nvPr>
            <p:ph type="title"/>
          </p:nvPr>
        </p:nvSpPr>
        <p:spPr>
          <a:xfrm>
            <a:off x="1459377" y="751253"/>
            <a:ext cx="9603275" cy="1049235"/>
          </a:xfrm>
        </p:spPr>
        <p:txBody>
          <a:bodyPr/>
          <a:lstStyle/>
          <a:p>
            <a:r>
              <a:rPr lang="en-US" dirty="0">
                <a:latin typeface="Bahnschrift Condensed" panose="020B0502040204020203" pitchFamily="34" charset="0"/>
              </a:rPr>
              <a:t>Importing all the necessary libraries and loading the data set </a:t>
            </a:r>
          </a:p>
        </p:txBody>
      </p:sp>
      <p:pic>
        <p:nvPicPr>
          <p:cNvPr id="5" name="Content Placeholder 3">
            <a:extLst>
              <a:ext uri="{FF2B5EF4-FFF2-40B4-BE49-F238E27FC236}">
                <a16:creationId xmlns:a16="http://schemas.microsoft.com/office/drawing/2014/main" id="{799D9D9A-EE8D-5685-669E-20DE57E4F593}"/>
              </a:ext>
            </a:extLst>
          </p:cNvPr>
          <p:cNvPicPr>
            <a:picLocks noGrp="1" noChangeAspect="1"/>
          </p:cNvPicPr>
          <p:nvPr>
            <p:ph idx="1"/>
          </p:nvPr>
        </p:nvPicPr>
        <p:blipFill>
          <a:blip r:embed="rId2"/>
          <a:stretch>
            <a:fillRect/>
          </a:stretch>
        </p:blipFill>
        <p:spPr>
          <a:xfrm>
            <a:off x="1451578" y="1971304"/>
            <a:ext cx="9618875" cy="4059979"/>
          </a:xfrm>
          <a:prstGeom prst="rect">
            <a:avLst/>
          </a:prstGeom>
        </p:spPr>
      </p:pic>
    </p:spTree>
    <p:extLst>
      <p:ext uri="{BB962C8B-B14F-4D97-AF65-F5344CB8AC3E}">
        <p14:creationId xmlns:p14="http://schemas.microsoft.com/office/powerpoint/2010/main" val="2436934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2905-FD71-0474-FA23-4E08A99D8AF8}"/>
              </a:ext>
            </a:extLst>
          </p:cNvPr>
          <p:cNvSpPr>
            <a:spLocks noGrp="1"/>
          </p:cNvSpPr>
          <p:nvPr>
            <p:ph type="title"/>
          </p:nvPr>
        </p:nvSpPr>
        <p:spPr/>
        <p:txBody>
          <a:bodyPr>
            <a:noAutofit/>
          </a:bodyPr>
          <a:lstStyle/>
          <a:p>
            <a:r>
              <a:rPr lang="en-US" sz="2400" b="1" dirty="0">
                <a:latin typeface="Bahnschrift Condensed" panose="020B0502040204020203" pitchFamily="34" charset="0"/>
              </a:rPr>
              <a:t>Now we have identified the problem looking at the data set, hence from the below picture you can clearly see that the problem is of logistic regression problem and label is dependent variable target</a:t>
            </a:r>
            <a:endParaRPr lang="en-US" sz="2400" dirty="0">
              <a:latin typeface="Bahnschrift Condensed" panose="020B0502040204020203" pitchFamily="34" charset="0"/>
            </a:endParaRPr>
          </a:p>
        </p:txBody>
      </p:sp>
      <p:pic>
        <p:nvPicPr>
          <p:cNvPr id="4" name="Content Placeholder 3">
            <a:extLst>
              <a:ext uri="{FF2B5EF4-FFF2-40B4-BE49-F238E27FC236}">
                <a16:creationId xmlns:a16="http://schemas.microsoft.com/office/drawing/2014/main" id="{5DE9F9E2-BB27-33C4-1671-49CF1357DAAC}"/>
              </a:ext>
            </a:extLst>
          </p:cNvPr>
          <p:cNvPicPr>
            <a:picLocks noGrp="1" noChangeAspect="1"/>
          </p:cNvPicPr>
          <p:nvPr>
            <p:ph idx="1"/>
          </p:nvPr>
        </p:nvPicPr>
        <p:blipFill>
          <a:blip r:embed="rId2"/>
          <a:stretch>
            <a:fillRect/>
          </a:stretch>
        </p:blipFill>
        <p:spPr>
          <a:xfrm>
            <a:off x="1450975" y="2095130"/>
            <a:ext cx="9604375" cy="3275860"/>
          </a:xfrm>
          <a:prstGeom prst="rect">
            <a:avLst/>
          </a:prstGeom>
        </p:spPr>
      </p:pic>
    </p:spTree>
    <p:extLst>
      <p:ext uri="{BB962C8B-B14F-4D97-AF65-F5344CB8AC3E}">
        <p14:creationId xmlns:p14="http://schemas.microsoft.com/office/powerpoint/2010/main" val="1150312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DA82-5E54-6406-EAAB-184233B0B0EC}"/>
              </a:ext>
            </a:extLst>
          </p:cNvPr>
          <p:cNvSpPr>
            <a:spLocks noGrp="1"/>
          </p:cNvSpPr>
          <p:nvPr>
            <p:ph type="title"/>
          </p:nvPr>
        </p:nvSpPr>
        <p:spPr/>
        <p:txBody>
          <a:bodyPr>
            <a:noAutofit/>
          </a:bodyPr>
          <a:lstStyle/>
          <a:p>
            <a:r>
              <a:rPr lang="en-US" sz="4000" dirty="0">
                <a:latin typeface="Bahnschrift Condensed" panose="020B0502040204020203" pitchFamily="34" charset="0"/>
              </a:rPr>
              <a:t>Below picture is showing the Data type </a:t>
            </a:r>
          </a:p>
        </p:txBody>
      </p:sp>
      <p:pic>
        <p:nvPicPr>
          <p:cNvPr id="5" name="Content Placeholder 3">
            <a:extLst>
              <a:ext uri="{FF2B5EF4-FFF2-40B4-BE49-F238E27FC236}">
                <a16:creationId xmlns:a16="http://schemas.microsoft.com/office/drawing/2014/main" id="{43A8E48D-F872-106D-0726-F02BC28A7C0C}"/>
              </a:ext>
            </a:extLst>
          </p:cNvPr>
          <p:cNvPicPr>
            <a:picLocks noGrp="1" noChangeAspect="1"/>
          </p:cNvPicPr>
          <p:nvPr>
            <p:ph idx="1"/>
          </p:nvPr>
        </p:nvPicPr>
        <p:blipFill>
          <a:blip r:embed="rId2"/>
          <a:stretch>
            <a:fillRect/>
          </a:stretch>
        </p:blipFill>
        <p:spPr>
          <a:xfrm>
            <a:off x="1544715" y="2016125"/>
            <a:ext cx="8605909" cy="3449638"/>
          </a:xfrm>
          <a:prstGeom prst="rect">
            <a:avLst/>
          </a:prstGeom>
        </p:spPr>
      </p:pic>
    </p:spTree>
    <p:extLst>
      <p:ext uri="{BB962C8B-B14F-4D97-AF65-F5344CB8AC3E}">
        <p14:creationId xmlns:p14="http://schemas.microsoft.com/office/powerpoint/2010/main" val="1217185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B24E-8458-9EB8-ADA1-9B2F3BDA43DC}"/>
              </a:ext>
            </a:extLst>
          </p:cNvPr>
          <p:cNvSpPr>
            <a:spLocks noGrp="1"/>
          </p:cNvSpPr>
          <p:nvPr>
            <p:ph type="title"/>
          </p:nvPr>
        </p:nvSpPr>
        <p:spPr/>
        <p:txBody>
          <a:bodyPr>
            <a:noAutofit/>
          </a:bodyPr>
          <a:lstStyle/>
          <a:p>
            <a:r>
              <a:rPr lang="en-US" dirty="0">
                <a:latin typeface="Bahnschrift Condensed" panose="020B0502040204020203" pitchFamily="34" charset="0"/>
              </a:rPr>
              <a:t>We have checked the Null values in the data set using is null function </a:t>
            </a:r>
          </a:p>
        </p:txBody>
      </p:sp>
      <p:pic>
        <p:nvPicPr>
          <p:cNvPr id="5" name="Content Placeholder 3">
            <a:extLst>
              <a:ext uri="{FF2B5EF4-FFF2-40B4-BE49-F238E27FC236}">
                <a16:creationId xmlns:a16="http://schemas.microsoft.com/office/drawing/2014/main" id="{E01D3E68-25F5-5EDE-73EA-795E9593E752}"/>
              </a:ext>
            </a:extLst>
          </p:cNvPr>
          <p:cNvPicPr>
            <a:picLocks noGrp="1" noChangeAspect="1"/>
          </p:cNvPicPr>
          <p:nvPr>
            <p:ph idx="1"/>
          </p:nvPr>
        </p:nvPicPr>
        <p:blipFill>
          <a:blip r:embed="rId2"/>
          <a:stretch>
            <a:fillRect/>
          </a:stretch>
        </p:blipFill>
        <p:spPr>
          <a:xfrm>
            <a:off x="1540858" y="2016125"/>
            <a:ext cx="9424608" cy="3449638"/>
          </a:xfrm>
          <a:prstGeom prst="rect">
            <a:avLst/>
          </a:prstGeom>
        </p:spPr>
      </p:pic>
    </p:spTree>
    <p:extLst>
      <p:ext uri="{BB962C8B-B14F-4D97-AF65-F5344CB8AC3E}">
        <p14:creationId xmlns:p14="http://schemas.microsoft.com/office/powerpoint/2010/main" val="3936363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6874-E03C-B328-5006-202702DF9D30}"/>
              </a:ext>
            </a:extLst>
          </p:cNvPr>
          <p:cNvSpPr>
            <a:spLocks noGrp="1"/>
          </p:cNvSpPr>
          <p:nvPr>
            <p:ph type="title"/>
          </p:nvPr>
        </p:nvSpPr>
        <p:spPr/>
        <p:txBody>
          <a:bodyPr>
            <a:normAutofit/>
          </a:bodyPr>
          <a:lstStyle/>
          <a:p>
            <a:r>
              <a:rPr lang="en-US" sz="3600" dirty="0">
                <a:latin typeface="Bahnschrift Condensed" panose="020B0502040204020203" pitchFamily="34" charset="0"/>
              </a:rPr>
              <a:t>Below is Description of the Data set </a:t>
            </a:r>
          </a:p>
        </p:txBody>
      </p:sp>
      <p:pic>
        <p:nvPicPr>
          <p:cNvPr id="4" name="Content Placeholder 5">
            <a:extLst>
              <a:ext uri="{FF2B5EF4-FFF2-40B4-BE49-F238E27FC236}">
                <a16:creationId xmlns:a16="http://schemas.microsoft.com/office/drawing/2014/main" id="{C19B6A7B-7E61-2721-3258-04C2BAB1213B}"/>
              </a:ext>
            </a:extLst>
          </p:cNvPr>
          <p:cNvPicPr>
            <a:picLocks noGrp="1" noChangeAspect="1"/>
          </p:cNvPicPr>
          <p:nvPr>
            <p:ph idx="1"/>
          </p:nvPr>
        </p:nvPicPr>
        <p:blipFill>
          <a:blip r:embed="rId2"/>
          <a:stretch>
            <a:fillRect/>
          </a:stretch>
        </p:blipFill>
        <p:spPr>
          <a:xfrm>
            <a:off x="1450975" y="2288824"/>
            <a:ext cx="9604375" cy="2904240"/>
          </a:xfrm>
          <a:prstGeom prst="rect">
            <a:avLst/>
          </a:prstGeom>
        </p:spPr>
      </p:pic>
    </p:spTree>
    <p:extLst>
      <p:ext uri="{BB962C8B-B14F-4D97-AF65-F5344CB8AC3E}">
        <p14:creationId xmlns:p14="http://schemas.microsoft.com/office/powerpoint/2010/main" val="587835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5D36-E10F-A01B-EC18-C7D50A5D7C6E}"/>
              </a:ext>
            </a:extLst>
          </p:cNvPr>
          <p:cNvSpPr>
            <a:spLocks noGrp="1"/>
          </p:cNvSpPr>
          <p:nvPr>
            <p:ph type="title"/>
          </p:nvPr>
        </p:nvSpPr>
        <p:spPr/>
        <p:txBody>
          <a:bodyPr>
            <a:normAutofit/>
          </a:bodyPr>
          <a:lstStyle/>
          <a:p>
            <a:r>
              <a:rPr lang="en-US" sz="4800" dirty="0">
                <a:latin typeface="Bahnschrift Condensed" panose="020B0502040204020203" pitchFamily="34" charset="0"/>
              </a:rPr>
              <a:t>Key observations </a:t>
            </a:r>
          </a:p>
        </p:txBody>
      </p:sp>
      <p:sp>
        <p:nvSpPr>
          <p:cNvPr id="3" name="Content Placeholder 2">
            <a:extLst>
              <a:ext uri="{FF2B5EF4-FFF2-40B4-BE49-F238E27FC236}">
                <a16:creationId xmlns:a16="http://schemas.microsoft.com/office/drawing/2014/main" id="{320C3232-2691-ED66-B7F1-B61EA0FB83F1}"/>
              </a:ext>
            </a:extLst>
          </p:cNvPr>
          <p:cNvSpPr>
            <a:spLocks noGrp="1"/>
          </p:cNvSpPr>
          <p:nvPr>
            <p:ph idx="1"/>
          </p:nvPr>
        </p:nvSpPr>
        <p:spPr>
          <a:xfrm>
            <a:off x="1451579" y="2015732"/>
            <a:ext cx="9603275" cy="4037749"/>
          </a:xfrm>
        </p:spPr>
        <p:txBody>
          <a:bodyPr>
            <a:normAutofit fontScale="25000" lnSpcReduction="20000"/>
          </a:bodyPr>
          <a:lstStyle/>
          <a:p>
            <a:pPr marL="0" indent="0">
              <a:buNone/>
            </a:pPr>
            <a:r>
              <a:rPr lang="en-US" sz="5600" b="1" dirty="0">
                <a:latin typeface="Bahnschrift Light" panose="020B0502040204020203" pitchFamily="34" charset="0"/>
              </a:rPr>
              <a:t>1 we can see the huge difference between the range of data of all the columns.</a:t>
            </a:r>
          </a:p>
          <a:p>
            <a:pPr marL="0" indent="0">
              <a:buNone/>
            </a:pPr>
            <a:r>
              <a:rPr lang="en-US" sz="5600" b="1" dirty="0">
                <a:latin typeface="Bahnschrift Light" panose="020B0502040204020203" pitchFamily="34" charset="0"/>
              </a:rPr>
              <a:t>  </a:t>
            </a:r>
          </a:p>
          <a:p>
            <a:pPr marL="0" indent="0">
              <a:buNone/>
            </a:pPr>
            <a:r>
              <a:rPr lang="en-US" sz="5600" b="1" dirty="0">
                <a:latin typeface="Bahnschrift Light" panose="020B0502040204020203" pitchFamily="34" charset="0"/>
              </a:rPr>
              <a:t> 2 we can see the huge difference in 50% percentile and mean .  </a:t>
            </a:r>
          </a:p>
          <a:p>
            <a:pPr marL="0" indent="0">
              <a:buNone/>
            </a:pPr>
            <a:r>
              <a:rPr lang="en-US" sz="5600" b="1" dirty="0">
                <a:latin typeface="Bahnschrift Light" panose="020B0502040204020203" pitchFamily="34" charset="0"/>
              </a:rPr>
              <a:t>    </a:t>
            </a:r>
          </a:p>
          <a:p>
            <a:pPr marL="0" indent="0">
              <a:buNone/>
            </a:pPr>
            <a:r>
              <a:rPr lang="en-US" sz="5600" b="1" dirty="0">
                <a:latin typeface="Bahnschrift Light" panose="020B0502040204020203" pitchFamily="34" charset="0"/>
              </a:rPr>
              <a:t> 3 There is a large difference  in 75% percentile, which shows the extreme outliers present in many columns like</a:t>
            </a:r>
          </a:p>
          <a:p>
            <a:pPr marL="0" indent="0">
              <a:buNone/>
            </a:pPr>
            <a:endParaRPr lang="en-US" sz="5600" b="1" dirty="0">
              <a:latin typeface="Bahnschrift Light" panose="020B0502040204020203" pitchFamily="34" charset="0"/>
            </a:endParaRPr>
          </a:p>
          <a:p>
            <a:pPr marL="0" indent="0">
              <a:buNone/>
            </a:pPr>
            <a:r>
              <a:rPr lang="en-US" sz="5600" b="1" dirty="0">
                <a:latin typeface="Bahnschrift Light" panose="020B0502040204020203" pitchFamily="34" charset="0"/>
              </a:rPr>
              <a:t> aon,daily_decr30,daily_decr90  etc.</a:t>
            </a:r>
          </a:p>
          <a:p>
            <a:pPr marL="0" indent="0">
              <a:buNone/>
            </a:pPr>
            <a:r>
              <a:rPr lang="en-US" sz="5600" b="1" dirty="0">
                <a:latin typeface="Bahnschrift Light" panose="020B0502040204020203" pitchFamily="34" charset="0"/>
              </a:rPr>
              <a:t> </a:t>
            </a:r>
          </a:p>
          <a:p>
            <a:pPr marL="0" indent="0">
              <a:buNone/>
            </a:pPr>
            <a:r>
              <a:rPr lang="en-US" sz="5600" b="1" dirty="0">
                <a:latin typeface="Bahnschrift Light" panose="020B0502040204020203" pitchFamily="34" charset="0"/>
              </a:rPr>
              <a:t> 4 There is a small difference in 75% percentile in Unnamed column  which shows that their are no outliers</a:t>
            </a:r>
          </a:p>
          <a:p>
            <a:pPr marL="0" indent="0">
              <a:buNone/>
            </a:pPr>
            <a:r>
              <a:rPr lang="en-US" sz="5600" b="1" dirty="0">
                <a:latin typeface="Bahnschrift Light" panose="020B0502040204020203" pitchFamily="34" charset="0"/>
              </a:rPr>
              <a:t>    </a:t>
            </a:r>
          </a:p>
          <a:p>
            <a:pPr marL="0" indent="0">
              <a:buNone/>
            </a:pPr>
            <a:r>
              <a:rPr lang="en-US" sz="5600" b="1" dirty="0">
                <a:latin typeface="Bahnschrift Light" panose="020B0502040204020203" pitchFamily="34" charset="0"/>
              </a:rPr>
              <a:t>--&gt;By observing the above points we can see that their are extreme outliers in the </a:t>
            </a:r>
            <a:r>
              <a:rPr lang="en-US" sz="5600" b="1" dirty="0" err="1">
                <a:latin typeface="Bahnschrift Light" panose="020B0502040204020203" pitchFamily="34" charset="0"/>
              </a:rPr>
              <a:t>data,due</a:t>
            </a:r>
            <a:r>
              <a:rPr lang="en-US" sz="5600" b="1" dirty="0">
                <a:latin typeface="Bahnschrift Light" panose="020B0502040204020203" pitchFamily="34" charset="0"/>
              </a:rPr>
              <a:t> to this </a:t>
            </a:r>
          </a:p>
          <a:p>
            <a:pPr marL="0" indent="0">
              <a:buNone/>
            </a:pPr>
            <a:r>
              <a:rPr lang="en-US" sz="5600" b="1" dirty="0">
                <a:latin typeface="Bahnschrift Light" panose="020B0502040204020203" pitchFamily="34" charset="0"/>
              </a:rPr>
              <a:t>skewness is also present ,and their is huge difference between the range of each column.</a:t>
            </a:r>
          </a:p>
          <a:p>
            <a:endParaRPr lang="en-US" dirty="0"/>
          </a:p>
        </p:txBody>
      </p:sp>
    </p:spTree>
    <p:extLst>
      <p:ext uri="{BB962C8B-B14F-4D97-AF65-F5344CB8AC3E}">
        <p14:creationId xmlns:p14="http://schemas.microsoft.com/office/powerpoint/2010/main" val="648738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EA3F-125E-BA57-8913-9E81D4FD67CD}"/>
              </a:ext>
            </a:extLst>
          </p:cNvPr>
          <p:cNvSpPr>
            <a:spLocks noGrp="1"/>
          </p:cNvSpPr>
          <p:nvPr>
            <p:ph type="title"/>
          </p:nvPr>
        </p:nvSpPr>
        <p:spPr/>
        <p:txBody>
          <a:bodyPr>
            <a:normAutofit/>
          </a:bodyPr>
          <a:lstStyle/>
          <a:p>
            <a:r>
              <a:rPr lang="en-US" sz="3200" b="1" dirty="0">
                <a:latin typeface="Bahnschrift Condensed" panose="020B0502040204020203" pitchFamily="34" charset="0"/>
              </a:rPr>
              <a:t>Checking the imbalance in our data set</a:t>
            </a:r>
            <a:br>
              <a:rPr lang="en-US" sz="3200" b="1" dirty="0">
                <a:latin typeface="Bahnschrift Condensed" panose="020B0502040204020203" pitchFamily="34" charset="0"/>
              </a:rPr>
            </a:br>
            <a:r>
              <a:rPr lang="en-US" sz="3200" b="1" dirty="0">
                <a:latin typeface="Bahnschrift Condensed" panose="020B0502040204020203" pitchFamily="34" charset="0"/>
              </a:rPr>
              <a:t>so the below picture resemble the imbalance in the data set </a:t>
            </a:r>
            <a:endParaRPr lang="en-US" sz="3200" dirty="0">
              <a:latin typeface="Bahnschrift Condensed" panose="020B0502040204020203" pitchFamily="34" charset="0"/>
            </a:endParaRPr>
          </a:p>
        </p:txBody>
      </p:sp>
      <p:pic>
        <p:nvPicPr>
          <p:cNvPr id="4" name="Content Placeholder 3">
            <a:extLst>
              <a:ext uri="{FF2B5EF4-FFF2-40B4-BE49-F238E27FC236}">
                <a16:creationId xmlns:a16="http://schemas.microsoft.com/office/drawing/2014/main" id="{47370D1B-2A10-0620-A431-B4F95F6188F2}"/>
              </a:ext>
            </a:extLst>
          </p:cNvPr>
          <p:cNvPicPr>
            <a:picLocks noGrp="1" noChangeAspect="1"/>
          </p:cNvPicPr>
          <p:nvPr>
            <p:ph idx="1"/>
          </p:nvPr>
        </p:nvPicPr>
        <p:blipFill>
          <a:blip r:embed="rId2"/>
          <a:stretch>
            <a:fillRect/>
          </a:stretch>
        </p:blipFill>
        <p:spPr>
          <a:xfrm>
            <a:off x="1450975" y="2259977"/>
            <a:ext cx="9604375" cy="3634795"/>
          </a:xfrm>
          <a:prstGeom prst="rect">
            <a:avLst/>
          </a:prstGeom>
        </p:spPr>
      </p:pic>
    </p:spTree>
    <p:extLst>
      <p:ext uri="{BB962C8B-B14F-4D97-AF65-F5344CB8AC3E}">
        <p14:creationId xmlns:p14="http://schemas.microsoft.com/office/powerpoint/2010/main" val="181835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0900-6C93-A6D6-EB13-DBE3BE8F43C7}"/>
              </a:ext>
            </a:extLst>
          </p:cNvPr>
          <p:cNvSpPr>
            <a:spLocks noGrp="1"/>
          </p:cNvSpPr>
          <p:nvPr>
            <p:ph type="title"/>
          </p:nvPr>
        </p:nvSpPr>
        <p:spPr/>
        <p:txBody>
          <a:bodyPr>
            <a:noAutofit/>
          </a:bodyPr>
          <a:lstStyle/>
          <a:p>
            <a:r>
              <a:rPr lang="en-US" sz="3600" b="1" dirty="0">
                <a:latin typeface="Bahnschrift Condensed" panose="020B0502040204020203" pitchFamily="34" charset="0"/>
              </a:rPr>
              <a:t>Below is the example of Bivariate analysis we have plotted scatter plot </a:t>
            </a:r>
            <a:endParaRPr lang="en-US" sz="3600" dirty="0">
              <a:latin typeface="Bahnschrift Condensed" panose="020B0502040204020203" pitchFamily="34" charset="0"/>
            </a:endParaRPr>
          </a:p>
        </p:txBody>
      </p:sp>
      <p:pic>
        <p:nvPicPr>
          <p:cNvPr id="5" name="Content Placeholder 3">
            <a:extLst>
              <a:ext uri="{FF2B5EF4-FFF2-40B4-BE49-F238E27FC236}">
                <a16:creationId xmlns:a16="http://schemas.microsoft.com/office/drawing/2014/main" id="{2D29679A-EDA2-648F-9261-34437AE64E0A}"/>
              </a:ext>
            </a:extLst>
          </p:cNvPr>
          <p:cNvPicPr>
            <a:picLocks noGrp="1" noChangeAspect="1"/>
          </p:cNvPicPr>
          <p:nvPr>
            <p:ph idx="1"/>
          </p:nvPr>
        </p:nvPicPr>
        <p:blipFill>
          <a:blip r:embed="rId2"/>
          <a:stretch>
            <a:fillRect/>
          </a:stretch>
        </p:blipFill>
        <p:spPr>
          <a:xfrm>
            <a:off x="1450975" y="2025570"/>
            <a:ext cx="9604375" cy="3430747"/>
          </a:xfrm>
          <a:prstGeom prst="rect">
            <a:avLst/>
          </a:prstGeom>
        </p:spPr>
      </p:pic>
    </p:spTree>
    <p:extLst>
      <p:ext uri="{BB962C8B-B14F-4D97-AF65-F5344CB8AC3E}">
        <p14:creationId xmlns:p14="http://schemas.microsoft.com/office/powerpoint/2010/main" val="475887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4CD8-2945-DDAF-0ED7-131A0A843357}"/>
              </a:ext>
            </a:extLst>
          </p:cNvPr>
          <p:cNvSpPr>
            <a:spLocks noGrp="1"/>
          </p:cNvSpPr>
          <p:nvPr>
            <p:ph type="title"/>
          </p:nvPr>
        </p:nvSpPr>
        <p:spPr/>
        <p:txBody>
          <a:bodyPr>
            <a:normAutofit/>
          </a:bodyPr>
          <a:lstStyle/>
          <a:p>
            <a:r>
              <a:rPr lang="en-US" sz="3200" b="1" dirty="0">
                <a:latin typeface="Bahnschrift Condensed" panose="020B0502040204020203" pitchFamily="34" charset="0"/>
              </a:rPr>
              <a:t>Example of Multivariate analysis </a:t>
            </a:r>
            <a:br>
              <a:rPr lang="en-US" sz="3200" b="1" dirty="0">
                <a:latin typeface="Bahnschrift Condensed" panose="020B0502040204020203" pitchFamily="34" charset="0"/>
              </a:rPr>
            </a:br>
            <a:r>
              <a:rPr lang="en-US" sz="3200" b="1" dirty="0">
                <a:latin typeface="Bahnschrift Condensed" panose="020B0502040204020203" pitchFamily="34" charset="0"/>
              </a:rPr>
              <a:t>Here we will check the co relation </a:t>
            </a:r>
            <a:r>
              <a:rPr lang="en-US" sz="3200" b="1" dirty="0" err="1">
                <a:latin typeface="Bahnschrift Condensed" panose="020B0502040204020203" pitchFamily="34" charset="0"/>
              </a:rPr>
              <a:t>matrics</a:t>
            </a:r>
            <a:r>
              <a:rPr lang="en-US" sz="3200" b="1" dirty="0">
                <a:latin typeface="Bahnschrift Condensed" panose="020B0502040204020203" pitchFamily="34" charset="0"/>
              </a:rPr>
              <a:t> by plotting heat map</a:t>
            </a:r>
            <a:endParaRPr lang="en-US" sz="3200" dirty="0">
              <a:latin typeface="Bahnschrift Condensed" panose="020B0502040204020203" pitchFamily="34" charset="0"/>
            </a:endParaRPr>
          </a:p>
        </p:txBody>
      </p:sp>
      <p:pic>
        <p:nvPicPr>
          <p:cNvPr id="5" name="Content Placeholder 3">
            <a:extLst>
              <a:ext uri="{FF2B5EF4-FFF2-40B4-BE49-F238E27FC236}">
                <a16:creationId xmlns:a16="http://schemas.microsoft.com/office/drawing/2014/main" id="{C7FE863F-5BA1-738D-D92C-7ECA908F64C5}"/>
              </a:ext>
            </a:extLst>
          </p:cNvPr>
          <p:cNvPicPr>
            <a:picLocks noGrp="1" noChangeAspect="1"/>
          </p:cNvPicPr>
          <p:nvPr>
            <p:ph idx="1"/>
          </p:nvPr>
        </p:nvPicPr>
        <p:blipFill>
          <a:blip r:embed="rId2"/>
          <a:stretch>
            <a:fillRect/>
          </a:stretch>
        </p:blipFill>
        <p:spPr>
          <a:xfrm>
            <a:off x="1914753" y="2016125"/>
            <a:ext cx="8676818" cy="3449638"/>
          </a:xfrm>
          <a:prstGeom prst="rect">
            <a:avLst/>
          </a:prstGeom>
        </p:spPr>
      </p:pic>
    </p:spTree>
    <p:extLst>
      <p:ext uri="{BB962C8B-B14F-4D97-AF65-F5344CB8AC3E}">
        <p14:creationId xmlns:p14="http://schemas.microsoft.com/office/powerpoint/2010/main" val="19972925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FF343-34AE-B4EC-93E0-95CD288416C7}"/>
              </a:ext>
            </a:extLst>
          </p:cNvPr>
          <p:cNvSpPr txBox="1"/>
          <p:nvPr/>
        </p:nvSpPr>
        <p:spPr>
          <a:xfrm>
            <a:off x="1447061" y="2597658"/>
            <a:ext cx="9268288" cy="2369880"/>
          </a:xfrm>
          <a:prstGeom prst="rect">
            <a:avLst/>
          </a:prstGeom>
          <a:noFill/>
        </p:spPr>
        <p:txBody>
          <a:bodyPr wrap="square">
            <a:spAutoFit/>
          </a:bodyPr>
          <a:lstStyle/>
          <a:p>
            <a:r>
              <a:rPr kumimoji="0" lang="en-US" sz="6000" b="0" i="0" u="none" strike="noStrike" kern="1200" cap="none" spc="0" normalizeH="0" baseline="0" noProof="0" dirty="0">
                <a:ln>
                  <a:noFill/>
                </a:ln>
                <a:effectLst/>
                <a:uLnTx/>
                <a:uFillTx/>
                <a:latin typeface="Bahnschrift Condensed" panose="020B0502040204020203" pitchFamily="34" charset="0"/>
                <a:ea typeface="+mj-ea"/>
                <a:cs typeface="+mj-cs"/>
              </a:rPr>
              <a:t>Presented By:</a:t>
            </a:r>
            <a:br>
              <a:rPr kumimoji="0" lang="en-US" sz="6000" b="0" i="0" u="none" strike="noStrike" kern="1200" cap="none" spc="0" normalizeH="0" baseline="0" noProof="0" dirty="0">
                <a:ln>
                  <a:noFill/>
                </a:ln>
                <a:effectLst/>
                <a:uLnTx/>
                <a:uFillTx/>
                <a:latin typeface="Bahnschrift Condensed" panose="020B0502040204020203" pitchFamily="34" charset="0"/>
                <a:ea typeface="+mj-ea"/>
                <a:cs typeface="+mj-cs"/>
              </a:rPr>
            </a:br>
            <a:r>
              <a:rPr kumimoji="0" lang="en-US" sz="4400" b="0" i="0" u="none" strike="noStrike" kern="1200" cap="none" spc="0" normalizeH="0" baseline="0" noProof="0" dirty="0">
                <a:ln>
                  <a:noFill/>
                </a:ln>
                <a:effectLst/>
                <a:uLnTx/>
                <a:uFillTx/>
                <a:latin typeface="Bahnschrift Condensed" panose="020B0502040204020203" pitchFamily="34" charset="0"/>
                <a:ea typeface="+mj-ea"/>
                <a:cs typeface="+mj-cs"/>
              </a:rPr>
              <a:t>			Ashwini A. Patil</a:t>
            </a:r>
          </a:p>
          <a:p>
            <a:r>
              <a:rPr lang="en-US" sz="4400" dirty="0">
                <a:latin typeface="Bahnschrift Condensed" panose="020B0502040204020203" pitchFamily="34" charset="0"/>
                <a:ea typeface="+mj-ea"/>
                <a:cs typeface="+mj-cs"/>
              </a:rPr>
              <a:t>			</a:t>
            </a:r>
            <a:r>
              <a:rPr kumimoji="0" lang="en-US" sz="4400" b="0" i="0" u="none" strike="noStrike" kern="1200" cap="all" spc="0" normalizeH="0" baseline="0" noProof="0" dirty="0">
                <a:ln>
                  <a:noFill/>
                </a:ln>
                <a:effectLst/>
                <a:uLnTx/>
                <a:uFillTx/>
                <a:latin typeface="Bahnschrift Condensed" panose="020B0502040204020203" pitchFamily="34" charset="0"/>
              </a:rPr>
              <a:t>submission Date:</a:t>
            </a:r>
            <a:r>
              <a:rPr lang="en-US" sz="4400" cap="all" dirty="0">
                <a:latin typeface="Bahnschrift Condensed" panose="020B0502040204020203" pitchFamily="34" charset="0"/>
              </a:rPr>
              <a:t>28</a:t>
            </a:r>
            <a:r>
              <a:rPr kumimoji="0" lang="en-US" sz="4400" b="0" i="0" u="none" strike="noStrike" kern="1200" cap="all" spc="0" normalizeH="0" baseline="0" noProof="0" dirty="0">
                <a:ln>
                  <a:noFill/>
                </a:ln>
                <a:effectLst/>
                <a:uLnTx/>
                <a:uFillTx/>
                <a:latin typeface="Bahnschrift Condensed" panose="020B0502040204020203" pitchFamily="34" charset="0"/>
              </a:rPr>
              <a:t>/08/2022</a:t>
            </a:r>
            <a:endParaRPr kumimoji="0" lang="en-US" sz="4400" b="0" i="0" u="none" strike="noStrike" kern="1200" cap="none" spc="0" normalizeH="0" baseline="0" noProof="0" dirty="0">
              <a:ln>
                <a:noFill/>
              </a:ln>
              <a:effectLst/>
              <a:uLnTx/>
              <a:uFillTx/>
              <a:latin typeface="Bahnschrift Condensed" panose="020B0502040204020203" pitchFamily="34" charset="0"/>
            </a:endParaRPr>
          </a:p>
        </p:txBody>
      </p:sp>
    </p:spTree>
    <p:extLst>
      <p:ext uri="{BB962C8B-B14F-4D97-AF65-F5344CB8AC3E}">
        <p14:creationId xmlns:p14="http://schemas.microsoft.com/office/powerpoint/2010/main" val="1625574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7B25-EEFA-4B93-81FF-A6A19DBD1ED4}"/>
              </a:ext>
            </a:extLst>
          </p:cNvPr>
          <p:cNvSpPr>
            <a:spLocks noGrp="1"/>
          </p:cNvSpPr>
          <p:nvPr>
            <p:ph type="title"/>
          </p:nvPr>
        </p:nvSpPr>
        <p:spPr/>
        <p:txBody>
          <a:bodyPr>
            <a:normAutofit/>
          </a:bodyPr>
          <a:lstStyle/>
          <a:p>
            <a:r>
              <a:rPr lang="en-US" sz="4400" dirty="0" err="1">
                <a:latin typeface="Bahnschrift Condensed" panose="020B0502040204020203" pitchFamily="34" charset="0"/>
              </a:rPr>
              <a:t>hc</a:t>
            </a:r>
            <a:r>
              <a:rPr lang="en-US" sz="4400" dirty="0">
                <a:latin typeface="Bahnschrift Condensed" panose="020B0502040204020203" pitchFamily="34" charset="0"/>
              </a:rPr>
              <a:t>['label'].</a:t>
            </a:r>
            <a:r>
              <a:rPr lang="en-US" sz="4400" dirty="0" err="1">
                <a:latin typeface="Bahnschrift Condensed" panose="020B0502040204020203" pitchFamily="34" charset="0"/>
              </a:rPr>
              <a:t>sort_values</a:t>
            </a:r>
            <a:r>
              <a:rPr lang="en-US" sz="4400" dirty="0">
                <a:latin typeface="Bahnschrift Condensed" panose="020B0502040204020203" pitchFamily="34" charset="0"/>
              </a:rPr>
              <a:t>(ascending=False)</a:t>
            </a:r>
            <a:endParaRPr lang="en-US" dirty="0">
              <a:latin typeface="Bahnschrift Condensed" panose="020B0502040204020203" pitchFamily="34" charset="0"/>
            </a:endParaRPr>
          </a:p>
        </p:txBody>
      </p:sp>
      <p:pic>
        <p:nvPicPr>
          <p:cNvPr id="4" name="Content Placeholder 3">
            <a:extLst>
              <a:ext uri="{FF2B5EF4-FFF2-40B4-BE49-F238E27FC236}">
                <a16:creationId xmlns:a16="http://schemas.microsoft.com/office/drawing/2014/main" id="{51D93D13-2E7E-9C70-13DD-3AD040BFC407}"/>
              </a:ext>
            </a:extLst>
          </p:cNvPr>
          <p:cNvPicPr>
            <a:picLocks noGrp="1" noChangeAspect="1"/>
          </p:cNvPicPr>
          <p:nvPr>
            <p:ph idx="1"/>
          </p:nvPr>
        </p:nvPicPr>
        <p:blipFill>
          <a:blip r:embed="rId2"/>
          <a:stretch>
            <a:fillRect/>
          </a:stretch>
        </p:blipFill>
        <p:spPr>
          <a:xfrm>
            <a:off x="1526958" y="1981711"/>
            <a:ext cx="9348187" cy="4143881"/>
          </a:xfrm>
          <a:prstGeom prst="rect">
            <a:avLst/>
          </a:prstGeom>
        </p:spPr>
      </p:pic>
    </p:spTree>
    <p:extLst>
      <p:ext uri="{BB962C8B-B14F-4D97-AF65-F5344CB8AC3E}">
        <p14:creationId xmlns:p14="http://schemas.microsoft.com/office/powerpoint/2010/main" val="1853823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B469-F287-BCE0-FC49-45C0A6DCC7ED}"/>
              </a:ext>
            </a:extLst>
          </p:cNvPr>
          <p:cNvSpPr>
            <a:spLocks noGrp="1"/>
          </p:cNvSpPr>
          <p:nvPr>
            <p:ph type="title"/>
          </p:nvPr>
        </p:nvSpPr>
        <p:spPr/>
        <p:txBody>
          <a:bodyPr>
            <a:normAutofit/>
          </a:bodyPr>
          <a:lstStyle/>
          <a:p>
            <a:r>
              <a:rPr lang="en-US" sz="4000" b="1" dirty="0">
                <a:latin typeface="Bahnschrift Condensed" panose="020B0502040204020203" pitchFamily="34" charset="0"/>
              </a:rPr>
              <a:t>Observations:</a:t>
            </a:r>
            <a:endParaRPr lang="en-US" sz="4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5EB1D8AF-2AA4-5E63-B256-CB69A301AEF8}"/>
              </a:ext>
            </a:extLst>
          </p:cNvPr>
          <p:cNvSpPr>
            <a:spLocks noGrp="1"/>
          </p:cNvSpPr>
          <p:nvPr>
            <p:ph idx="1"/>
          </p:nvPr>
        </p:nvSpPr>
        <p:spPr/>
        <p:txBody>
          <a:bodyPr/>
          <a:lstStyle/>
          <a:p>
            <a:pPr marL="0" indent="0">
              <a:buNone/>
            </a:pPr>
            <a:r>
              <a:rPr lang="en-US" sz="3200" b="1" dirty="0">
                <a:latin typeface="Bahnschrift Light" panose="020B0502040204020203" pitchFamily="34" charset="0"/>
              </a:rPr>
              <a:t>Now we can clearly identify the correlation of independent variable with target variable "label" .The variables who has values less than 0.01</a:t>
            </a:r>
          </a:p>
          <a:p>
            <a:pPr marL="0" indent="0">
              <a:buNone/>
            </a:pPr>
            <a:r>
              <a:rPr lang="en-US" sz="3200" b="1" dirty="0">
                <a:latin typeface="Bahnschrift Light" panose="020B0502040204020203" pitchFamily="34" charset="0"/>
              </a:rPr>
              <a:t>correlation value(very week relationship).</a:t>
            </a:r>
          </a:p>
          <a:p>
            <a:endParaRPr lang="en-US" dirty="0"/>
          </a:p>
        </p:txBody>
      </p:sp>
    </p:spTree>
    <p:extLst>
      <p:ext uri="{BB962C8B-B14F-4D97-AF65-F5344CB8AC3E}">
        <p14:creationId xmlns:p14="http://schemas.microsoft.com/office/powerpoint/2010/main" val="369151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0CCD-314A-6E87-03E4-35CCC9197B57}"/>
              </a:ext>
            </a:extLst>
          </p:cNvPr>
          <p:cNvSpPr>
            <a:spLocks noGrp="1"/>
          </p:cNvSpPr>
          <p:nvPr>
            <p:ph type="title"/>
          </p:nvPr>
        </p:nvSpPr>
        <p:spPr/>
        <p:txBody>
          <a:bodyPr>
            <a:normAutofit/>
          </a:bodyPr>
          <a:lstStyle/>
          <a:p>
            <a:r>
              <a:rPr lang="en-US" sz="4400" b="1" dirty="0">
                <a:latin typeface="Bahnschrift Condensed" panose="020B0502040204020203" pitchFamily="34" charset="0"/>
              </a:rPr>
              <a:t>Label Encoding </a:t>
            </a:r>
            <a:endParaRPr lang="en-US" sz="44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E805A1B4-A3DA-5F96-236B-EB0A6FE33A2C}"/>
              </a:ext>
            </a:extLst>
          </p:cNvPr>
          <p:cNvSpPr>
            <a:spLocks noGrp="1"/>
          </p:cNvSpPr>
          <p:nvPr>
            <p:ph idx="1"/>
          </p:nvPr>
        </p:nvSpPr>
        <p:spPr/>
        <p:txBody>
          <a:bodyPr>
            <a:normAutofit fontScale="85000" lnSpcReduction="20000"/>
          </a:bodyPr>
          <a:lstStyle/>
          <a:p>
            <a:pPr marL="0" indent="0">
              <a:buNone/>
            </a:pPr>
            <a:r>
              <a:rPr lang="en-US" sz="3200" b="1" dirty="0">
                <a:latin typeface="Bahnschrift Light" panose="020B0502040204020203" pitchFamily="34" charset="0"/>
              </a:rPr>
              <a:t>After label Encoding the column is totally converted into the integer format.</a:t>
            </a:r>
          </a:p>
          <a:p>
            <a:pPr marL="0" indent="0">
              <a:buNone/>
            </a:pPr>
            <a:r>
              <a:rPr lang="en-US" sz="3200" b="1" dirty="0">
                <a:latin typeface="Bahnschrift Light" panose="020B0502040204020203" pitchFamily="34" charset="0"/>
              </a:rPr>
              <a:t>So we have to apply Label encoding on the whole dataset, because some values seems are not realistic ,so just to deal with them.</a:t>
            </a:r>
          </a:p>
          <a:p>
            <a:pPr marL="0" indent="0">
              <a:buNone/>
            </a:pPr>
            <a:endParaRPr lang="en-US" sz="3200" b="1" dirty="0">
              <a:latin typeface="Bahnschrift Light" panose="020B0502040204020203" pitchFamily="34" charset="0"/>
            </a:endParaRPr>
          </a:p>
          <a:p>
            <a:pPr marL="0" indent="0">
              <a:buNone/>
            </a:pPr>
            <a:r>
              <a:rPr lang="en-US" sz="3200" b="1" dirty="0">
                <a:latin typeface="Bahnschrift Light" panose="020B0502040204020203" pitchFamily="34" charset="0"/>
              </a:rPr>
              <a:t>we apply Label encoding on the whole dataset</a:t>
            </a:r>
            <a:r>
              <a:rPr lang="en-US" b="1" dirty="0">
                <a:latin typeface="Bahnschrift Light" panose="020B0502040204020203" pitchFamily="34" charset="0"/>
              </a:rPr>
              <a:t>.</a:t>
            </a:r>
          </a:p>
          <a:p>
            <a:endParaRPr lang="en-US" dirty="0"/>
          </a:p>
        </p:txBody>
      </p:sp>
    </p:spTree>
    <p:extLst>
      <p:ext uri="{BB962C8B-B14F-4D97-AF65-F5344CB8AC3E}">
        <p14:creationId xmlns:p14="http://schemas.microsoft.com/office/powerpoint/2010/main" val="1626328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4B87-6290-D960-581E-00BEF6EB33B9}"/>
              </a:ext>
            </a:extLst>
          </p:cNvPr>
          <p:cNvSpPr>
            <a:spLocks noGrp="1"/>
          </p:cNvSpPr>
          <p:nvPr>
            <p:ph type="title"/>
          </p:nvPr>
        </p:nvSpPr>
        <p:spPr/>
        <p:txBody>
          <a:bodyPr>
            <a:normAutofit/>
          </a:bodyPr>
          <a:lstStyle/>
          <a:p>
            <a:r>
              <a:rPr lang="en-US" sz="4800"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id="{F51D2B18-8E03-870D-69FA-177DF4AC970C}"/>
              </a:ext>
            </a:extLst>
          </p:cNvPr>
          <p:cNvSpPr>
            <a:spLocks noGrp="1"/>
          </p:cNvSpPr>
          <p:nvPr>
            <p:ph idx="1"/>
          </p:nvPr>
        </p:nvSpPr>
        <p:spPr/>
        <p:txBody>
          <a:bodyPr>
            <a:normAutofit lnSpcReduction="10000"/>
          </a:bodyPr>
          <a:lstStyle/>
          <a:p>
            <a:pPr marL="0" indent="0">
              <a:buNone/>
            </a:pPr>
            <a:r>
              <a:rPr lang="en-US" dirty="0">
                <a:latin typeface="+mj-lt"/>
              </a:rPr>
              <a:t>Key Findings and Conclusions of the Study: From the final model MFI can find if a person will return money or not and should a MFI provide a load to that person or not judging from the various features taken into consideration.</a:t>
            </a:r>
          </a:p>
          <a:p>
            <a:pPr marL="0" indent="0">
              <a:buNone/>
            </a:pPr>
            <a:endParaRPr lang="en-US" dirty="0">
              <a:latin typeface="+mj-lt"/>
            </a:endParaRPr>
          </a:p>
          <a:p>
            <a:pPr marL="0" indent="0">
              <a:buNone/>
            </a:pPr>
            <a:r>
              <a:rPr lang="en-US" dirty="0">
                <a:latin typeface="+mj-lt"/>
              </a:rPr>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a:p>
            <a:endParaRPr lang="en-US" dirty="0"/>
          </a:p>
        </p:txBody>
      </p:sp>
    </p:spTree>
    <p:extLst>
      <p:ext uri="{BB962C8B-B14F-4D97-AF65-F5344CB8AC3E}">
        <p14:creationId xmlns:p14="http://schemas.microsoft.com/office/powerpoint/2010/main" val="3501449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84C1-A7CA-CCA1-E12E-62D874D2B7D0}"/>
              </a:ext>
            </a:extLst>
          </p:cNvPr>
          <p:cNvSpPr>
            <a:spLocks noGrp="1"/>
          </p:cNvSpPr>
          <p:nvPr>
            <p:ph type="title"/>
          </p:nvPr>
        </p:nvSpPr>
        <p:spPr/>
        <p:txBody>
          <a:bodyPr>
            <a:normAutofit/>
          </a:bodyPr>
          <a:lstStyle/>
          <a:p>
            <a:r>
              <a:rPr lang="en-US" sz="3600" dirty="0">
                <a:latin typeface="Bahnschrift Condensed" panose="020B0502040204020203" pitchFamily="34" charset="0"/>
              </a:rPr>
              <a:t>Limitations of this work and Scope for Future Work</a:t>
            </a:r>
          </a:p>
        </p:txBody>
      </p:sp>
      <p:sp>
        <p:nvSpPr>
          <p:cNvPr id="3" name="Content Placeholder 2">
            <a:extLst>
              <a:ext uri="{FF2B5EF4-FFF2-40B4-BE49-F238E27FC236}">
                <a16:creationId xmlns:a16="http://schemas.microsoft.com/office/drawing/2014/main" id="{0481328B-D3CC-BE34-2C62-63B86774F3F2}"/>
              </a:ext>
            </a:extLst>
          </p:cNvPr>
          <p:cNvSpPr>
            <a:spLocks noGrp="1"/>
          </p:cNvSpPr>
          <p:nvPr>
            <p:ph idx="1"/>
          </p:nvPr>
        </p:nvSpPr>
        <p:spPr/>
        <p:txBody>
          <a:bodyPr>
            <a:normAutofit lnSpcReduction="10000"/>
          </a:bodyPr>
          <a:lstStyle/>
          <a:p>
            <a:pPr marL="0" indent="0">
              <a:buNone/>
            </a:pPr>
            <a:r>
              <a:rPr lang="en-US" dirty="0">
                <a:latin typeface="Bahnschrift Light" panose="020B0502040204020203" pitchFamily="34" charset="0"/>
              </a:rPr>
              <a:t>Limitation is it will only work for this particular use case and will need to be modified if tried to be utilized on a different scenario but on a similar scale. </a:t>
            </a:r>
          </a:p>
          <a:p>
            <a:pPr marL="0" indent="0">
              <a:buNone/>
            </a:pPr>
            <a:endParaRPr lang="en-US" dirty="0">
              <a:latin typeface="Bahnschrift Light" panose="020B0502040204020203" pitchFamily="34" charset="0"/>
            </a:endParaRPr>
          </a:p>
          <a:p>
            <a:pPr marL="0" indent="0">
              <a:buNone/>
            </a:pPr>
            <a:r>
              <a:rPr lang="en-US" dirty="0">
                <a:latin typeface="Bahnschrift Light" panose="020B0502040204020203" pitchFamily="34" charset="0"/>
              </a:rPr>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2998804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5A475-04E3-8E38-5F2F-3E01DFBFAC9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72431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8F9F75-9CEE-3701-F4D5-BD61E068B9D0}"/>
              </a:ext>
            </a:extLst>
          </p:cNvPr>
          <p:cNvSpPr txBox="1"/>
          <p:nvPr/>
        </p:nvSpPr>
        <p:spPr>
          <a:xfrm>
            <a:off x="1269507" y="1979721"/>
            <a:ext cx="9348186" cy="2400657"/>
          </a:xfrm>
          <a:prstGeom prst="rect">
            <a:avLst/>
          </a:prstGeom>
          <a:noFill/>
        </p:spPr>
        <p:txBody>
          <a:bodyPr wrap="square">
            <a:spAutoFit/>
          </a:bodyPr>
          <a:lstStyle/>
          <a:p>
            <a:endParaRPr lang="en-US" dirty="0"/>
          </a:p>
          <a:p>
            <a:r>
              <a:rPr lang="en-US" sz="6000" dirty="0">
                <a:latin typeface="Bahnschrift Condensed" panose="020B0502040204020203" pitchFamily="34" charset="0"/>
              </a:rPr>
              <a:t>Project Name:</a:t>
            </a:r>
          </a:p>
          <a:p>
            <a:endParaRPr lang="en-US" dirty="0">
              <a:latin typeface="Bahnschrift Condensed" panose="020B0502040204020203" pitchFamily="34" charset="0"/>
            </a:endParaRPr>
          </a:p>
          <a:p>
            <a:r>
              <a:rPr lang="en-US" sz="4800" dirty="0">
                <a:latin typeface="Bahnschrift Condensed" panose="020B0502040204020203" pitchFamily="34" charset="0"/>
              </a:rPr>
              <a:t>	</a:t>
            </a:r>
            <a:r>
              <a:rPr lang="en-US" sz="5400" dirty="0">
                <a:latin typeface="Bahnschrift Condensed" panose="020B0502040204020203" pitchFamily="34" charset="0"/>
              </a:rPr>
              <a:t>Micro Credit Loan Defaulter </a:t>
            </a:r>
            <a:r>
              <a:rPr lang="en-US" sz="4800" dirty="0"/>
              <a:t>	</a:t>
            </a:r>
          </a:p>
        </p:txBody>
      </p:sp>
    </p:spTree>
    <p:extLst>
      <p:ext uri="{BB962C8B-B14F-4D97-AF65-F5344CB8AC3E}">
        <p14:creationId xmlns:p14="http://schemas.microsoft.com/office/powerpoint/2010/main" val="28340753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7596E6-AB82-DEF9-5F89-FF8110A04624}"/>
              </a:ext>
            </a:extLst>
          </p:cNvPr>
          <p:cNvPicPr>
            <a:picLocks noChangeAspect="1"/>
          </p:cNvPicPr>
          <p:nvPr/>
        </p:nvPicPr>
        <p:blipFill>
          <a:blip r:embed="rId2"/>
          <a:stretch>
            <a:fillRect/>
          </a:stretch>
        </p:blipFill>
        <p:spPr>
          <a:xfrm>
            <a:off x="1523999" y="142043"/>
            <a:ext cx="9271247" cy="585926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59277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2A4D-9E71-8337-E3FE-6795F503EFD4}"/>
              </a:ext>
            </a:extLst>
          </p:cNvPr>
          <p:cNvSpPr>
            <a:spLocks noGrp="1"/>
          </p:cNvSpPr>
          <p:nvPr>
            <p:ph type="title"/>
          </p:nvPr>
        </p:nvSpPr>
        <p:spPr>
          <a:xfrm>
            <a:off x="1447060" y="804519"/>
            <a:ext cx="9607794" cy="1049235"/>
          </a:xfrm>
        </p:spPr>
        <p:txBody>
          <a:bodyPr>
            <a:normAutofit/>
          </a:bodyPr>
          <a:lstStyle/>
          <a:p>
            <a:r>
              <a:rPr lang="en-US" sz="4800" dirty="0">
                <a:latin typeface="Bahnschrift Condensed" panose="020B0502040204020203" pitchFamily="34" charset="0"/>
              </a:rPr>
              <a:t>Introduction</a:t>
            </a:r>
          </a:p>
        </p:txBody>
      </p:sp>
      <p:sp>
        <p:nvSpPr>
          <p:cNvPr id="3" name="Content Placeholder 2">
            <a:extLst>
              <a:ext uri="{FF2B5EF4-FFF2-40B4-BE49-F238E27FC236}">
                <a16:creationId xmlns:a16="http://schemas.microsoft.com/office/drawing/2014/main" id="{F2CC63C4-B70B-C49A-4D68-C0718CE43A36}"/>
              </a:ext>
            </a:extLst>
          </p:cNvPr>
          <p:cNvSpPr>
            <a:spLocks noGrp="1"/>
          </p:cNvSpPr>
          <p:nvPr>
            <p:ph idx="1"/>
          </p:nvPr>
        </p:nvSpPr>
        <p:spPr>
          <a:xfrm>
            <a:off x="1447060" y="1825625"/>
            <a:ext cx="6480700" cy="4351338"/>
          </a:xfrm>
        </p:spPr>
        <p:txBody>
          <a:bodyPr>
            <a:normAutofit fontScale="85000" lnSpcReduction="20000"/>
          </a:bodyPr>
          <a:lstStyle/>
          <a:p>
            <a:r>
              <a:rPr lang="en-US" b="1" i="0" dirty="0">
                <a:solidFill>
                  <a:srgbClr val="000000"/>
                </a:solidFill>
                <a:effectLst/>
                <a:latin typeface="+mj-lt"/>
              </a:rPr>
              <a:t>Problem Statement:</a:t>
            </a:r>
          </a:p>
          <a:p>
            <a:pPr marL="0" indent="0">
              <a:buNone/>
            </a:pPr>
            <a:r>
              <a:rPr lang="en-US" b="0" i="0" dirty="0">
                <a:solidFill>
                  <a:srgbClr val="000000"/>
                </a:solidFill>
                <a:effectLst/>
                <a:latin typeface="Bahnschrift Light" panose="020B0502040204020203" pitchFamily="34"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marL="0" indent="0">
              <a:buNone/>
            </a:pPr>
            <a:endParaRPr lang="en-US" dirty="0"/>
          </a:p>
        </p:txBody>
      </p:sp>
      <p:pic>
        <p:nvPicPr>
          <p:cNvPr id="4" name="Content Placeholder 4">
            <a:extLst>
              <a:ext uri="{FF2B5EF4-FFF2-40B4-BE49-F238E27FC236}">
                <a16:creationId xmlns:a16="http://schemas.microsoft.com/office/drawing/2014/main" id="{41DAD0F3-62D6-D78A-6C94-9FD23CB23F7C}"/>
              </a:ext>
            </a:extLst>
          </p:cNvPr>
          <p:cNvPicPr>
            <a:picLocks noChangeAspect="1"/>
          </p:cNvPicPr>
          <p:nvPr/>
        </p:nvPicPr>
        <p:blipFill>
          <a:blip r:embed="rId2"/>
          <a:stretch>
            <a:fillRect/>
          </a:stretch>
        </p:blipFill>
        <p:spPr>
          <a:xfrm>
            <a:off x="8017839" y="2246050"/>
            <a:ext cx="3970607" cy="3790766"/>
          </a:xfrm>
          <a:prstGeom prst="rect">
            <a:avLst/>
          </a:prstGeom>
        </p:spPr>
      </p:pic>
    </p:spTree>
    <p:extLst>
      <p:ext uri="{BB962C8B-B14F-4D97-AF65-F5344CB8AC3E}">
        <p14:creationId xmlns:p14="http://schemas.microsoft.com/office/powerpoint/2010/main" val="16180132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5911-66AD-435D-44F2-580C0FADA6E7}"/>
              </a:ext>
            </a:extLst>
          </p:cNvPr>
          <p:cNvSpPr>
            <a:spLocks noGrp="1"/>
          </p:cNvSpPr>
          <p:nvPr>
            <p:ph type="title"/>
          </p:nvPr>
        </p:nvSpPr>
        <p:spPr>
          <a:xfrm>
            <a:off x="1424946" y="776390"/>
            <a:ext cx="9603275" cy="1049235"/>
          </a:xfrm>
        </p:spPr>
        <p:txBody>
          <a:bodyPr>
            <a:normAutofit/>
          </a:bodyPr>
          <a:lstStyle/>
          <a:p>
            <a:r>
              <a:rPr lang="en-IN" sz="4800" dirty="0">
                <a:latin typeface="Bahnschrift Condensed" panose="020B0502040204020203" pitchFamily="34" charset="0"/>
              </a:rPr>
              <a:t>Exercise</a:t>
            </a:r>
            <a:endParaRPr lang="en-US"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BF7787B2-C5B4-A763-2000-8015BDFBEF99}"/>
              </a:ext>
            </a:extLst>
          </p:cNvPr>
          <p:cNvSpPr>
            <a:spLocks noGrp="1"/>
          </p:cNvSpPr>
          <p:nvPr>
            <p:ph idx="1"/>
          </p:nvPr>
        </p:nvSpPr>
        <p:spPr>
          <a:xfrm>
            <a:off x="1424946" y="1825625"/>
            <a:ext cx="5721578" cy="4351338"/>
          </a:xfrm>
        </p:spPr>
        <p:txBody>
          <a:bodyPr/>
          <a:lstStyle/>
          <a:p>
            <a:pPr marL="0" indent="0">
              <a:buNone/>
            </a:pPr>
            <a:r>
              <a:rPr lang="en-US" b="0" i="0" dirty="0">
                <a:solidFill>
                  <a:srgbClr val="000000"/>
                </a:solidFill>
                <a:effectLst/>
                <a:latin typeface="Bahnschrift Light" panose="020B0502040204020203" pitchFamily="34" charset="0"/>
              </a:rPr>
              <a:t>Build a model which can be used to predict in terms of a probability for each loan transaction, whether the customer will be paying back the loaned amount within 5 days of insurance of loan.</a:t>
            </a:r>
          </a:p>
          <a:p>
            <a:pPr marL="0" indent="0">
              <a:buNone/>
            </a:pPr>
            <a:r>
              <a:rPr lang="en-US" b="0" i="0" dirty="0">
                <a:solidFill>
                  <a:srgbClr val="000000"/>
                </a:solidFill>
                <a:effectLst/>
                <a:latin typeface="Bahnschrift Light" panose="020B0502040204020203" pitchFamily="34" charset="0"/>
              </a:rPr>
              <a:t>In this case, Label ‘1’ indicates that the loan has been paid i.e. Non- defaulter, while, Label ‘0’ indicates that the loan has not been paid i.e. defaulter.</a:t>
            </a:r>
            <a:endParaRPr lang="en-IN" dirty="0">
              <a:latin typeface="Bahnschrift Light" panose="020B0502040204020203" pitchFamily="34" charset="0"/>
            </a:endParaRPr>
          </a:p>
          <a:p>
            <a:endParaRPr lang="en-US" dirty="0"/>
          </a:p>
        </p:txBody>
      </p:sp>
      <p:pic>
        <p:nvPicPr>
          <p:cNvPr id="4" name="Picture 3">
            <a:extLst>
              <a:ext uri="{FF2B5EF4-FFF2-40B4-BE49-F238E27FC236}">
                <a16:creationId xmlns:a16="http://schemas.microsoft.com/office/drawing/2014/main" id="{1561E068-C707-2121-CFA8-94CC502F8212}"/>
              </a:ext>
            </a:extLst>
          </p:cNvPr>
          <p:cNvPicPr>
            <a:picLocks noChangeAspect="1"/>
          </p:cNvPicPr>
          <p:nvPr/>
        </p:nvPicPr>
        <p:blipFill>
          <a:blip r:embed="rId2"/>
          <a:stretch>
            <a:fillRect/>
          </a:stretch>
        </p:blipFill>
        <p:spPr>
          <a:xfrm>
            <a:off x="7350712" y="2032987"/>
            <a:ext cx="4398954" cy="3879542"/>
          </a:xfrm>
          <a:prstGeom prst="rect">
            <a:avLst/>
          </a:prstGeom>
        </p:spPr>
      </p:pic>
    </p:spTree>
    <p:extLst>
      <p:ext uri="{BB962C8B-B14F-4D97-AF65-F5344CB8AC3E}">
        <p14:creationId xmlns:p14="http://schemas.microsoft.com/office/powerpoint/2010/main" val="34478061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E718-8011-1E59-0312-ACBD8A9ABFB7}"/>
              </a:ext>
            </a:extLst>
          </p:cNvPr>
          <p:cNvSpPr>
            <a:spLocks noGrp="1"/>
          </p:cNvSpPr>
          <p:nvPr>
            <p:ph type="title"/>
          </p:nvPr>
        </p:nvSpPr>
        <p:spPr/>
        <p:txBody>
          <a:bodyPr>
            <a:normAutofit/>
          </a:bodyPr>
          <a:lstStyle/>
          <a:p>
            <a:r>
              <a:rPr lang="en-US" sz="4800" dirty="0">
                <a:latin typeface="Bahnschrift Condensed" panose="020B0502040204020203" pitchFamily="34" charset="0"/>
              </a:rPr>
              <a:t>Points to remember</a:t>
            </a:r>
          </a:p>
        </p:txBody>
      </p:sp>
      <p:sp>
        <p:nvSpPr>
          <p:cNvPr id="3" name="Content Placeholder 2">
            <a:extLst>
              <a:ext uri="{FF2B5EF4-FFF2-40B4-BE49-F238E27FC236}">
                <a16:creationId xmlns:a16="http://schemas.microsoft.com/office/drawing/2014/main" id="{F104DA58-8EA0-3074-61AC-7287FBDCC714}"/>
              </a:ext>
            </a:extLst>
          </p:cNvPr>
          <p:cNvSpPr>
            <a:spLocks noGrp="1"/>
          </p:cNvSpPr>
          <p:nvPr>
            <p:ph idx="1"/>
          </p:nvPr>
        </p:nvSpPr>
        <p:spPr/>
        <p:txBody>
          <a:bodyPr>
            <a:normAutofit fontScale="92500" lnSpcReduction="20000"/>
          </a:bodyPr>
          <a:lstStyle/>
          <a:p>
            <a:pPr marL="0" indent="0">
              <a:buNone/>
            </a:pPr>
            <a:r>
              <a:rPr lang="en-US" dirty="0">
                <a:latin typeface="Bahnschrift Light" panose="020B0502040204020203" pitchFamily="34" charset="0"/>
              </a:rPr>
              <a:t>There are no null values in the dataset.</a:t>
            </a:r>
          </a:p>
          <a:p>
            <a:pPr marL="0" indent="0">
              <a:buNone/>
            </a:pPr>
            <a:r>
              <a:rPr lang="en-US" dirty="0">
                <a:latin typeface="Bahnschrift Light" panose="020B0502040204020203" pitchFamily="34" charset="0"/>
              </a:rPr>
              <a:t>There may be some customers with no loan history.</a:t>
            </a:r>
          </a:p>
          <a:p>
            <a:pPr marL="0" indent="0">
              <a:buNone/>
            </a:pPr>
            <a:r>
              <a:rPr lang="en-US" dirty="0">
                <a:latin typeface="Bahnschrift Light" panose="020B0502040204020203" pitchFamily="34" charset="0"/>
              </a:rPr>
              <a:t>The dataset is imbalanced. Label ‘1’ has approximately 87.5 percent records, while, label ‘0’ has approximately 12.5 percent records.</a:t>
            </a:r>
          </a:p>
          <a:p>
            <a:pPr marL="0" indent="0">
              <a:buNone/>
            </a:pPr>
            <a:r>
              <a:rPr lang="en-US" dirty="0">
                <a:latin typeface="Bahnschrift Light" panose="020B0502040204020203" pitchFamily="34" charset="0"/>
              </a:rPr>
              <a:t>For some features, there may be values which might not be realistic. You may have to observe them and treat them with a suitable explanation.</a:t>
            </a:r>
          </a:p>
          <a:p>
            <a:pPr marL="0" indent="0">
              <a:buNone/>
            </a:pPr>
            <a:r>
              <a:rPr lang="en-US" dirty="0">
                <a:latin typeface="Bahnschrift Light" panose="020B0502040204020203" pitchFamily="34" charset="0"/>
              </a:rPr>
              <a:t>You might come across outliers in some features which you need to handle as per your understanding. Keep in mind that data is expensive and we cannot lose more than 7-8 percent of the total data.</a:t>
            </a:r>
            <a:endParaRPr lang="en-IN"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1074767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BCA9-F594-D08B-5F26-CB754ED27956}"/>
              </a:ext>
            </a:extLst>
          </p:cNvPr>
          <p:cNvSpPr>
            <a:spLocks noGrp="1"/>
          </p:cNvSpPr>
          <p:nvPr>
            <p:ph type="title"/>
          </p:nvPr>
        </p:nvSpPr>
        <p:spPr/>
        <p:txBody>
          <a:bodyPr>
            <a:normAutofit/>
          </a:bodyPr>
          <a:lstStyle/>
          <a:p>
            <a:r>
              <a:rPr lang="en-US" sz="4800" dirty="0">
                <a:latin typeface="Bahnschrift Condensed" panose="020B0502040204020203" pitchFamily="34" charset="0"/>
              </a:rPr>
              <a:t>Introduction</a:t>
            </a:r>
          </a:p>
        </p:txBody>
      </p:sp>
      <p:sp>
        <p:nvSpPr>
          <p:cNvPr id="3" name="Content Placeholder 2">
            <a:extLst>
              <a:ext uri="{FF2B5EF4-FFF2-40B4-BE49-F238E27FC236}">
                <a16:creationId xmlns:a16="http://schemas.microsoft.com/office/drawing/2014/main" id="{2CFE1A07-911B-1AE0-AD73-20037E13B408}"/>
              </a:ext>
            </a:extLst>
          </p:cNvPr>
          <p:cNvSpPr>
            <a:spLocks noGrp="1"/>
          </p:cNvSpPr>
          <p:nvPr>
            <p:ph idx="1"/>
          </p:nvPr>
        </p:nvSpPr>
        <p:spPr>
          <a:xfrm>
            <a:off x="1451579" y="1825625"/>
            <a:ext cx="6476180" cy="4351338"/>
          </a:xfrm>
        </p:spPr>
        <p:txBody>
          <a:bodyPr>
            <a:normAutofit fontScale="55000" lnSpcReduction="20000"/>
          </a:bodyPr>
          <a:lstStyle/>
          <a:p>
            <a:pPr marL="0" indent="0">
              <a:buNone/>
            </a:pPr>
            <a:r>
              <a:rPr lang="en-US" sz="2500" b="0" i="0" dirty="0">
                <a:solidFill>
                  <a:srgbClr val="000000"/>
                </a:solidFill>
                <a:effectLst/>
                <a:latin typeface="Bahnschrift Light" panose="020B0502040204020203" pitchFamily="34" charset="0"/>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2500" dirty="0">
              <a:latin typeface="Bahnschrift Light" panose="020B0502040204020203" pitchFamily="34" charset="0"/>
            </a:endParaRPr>
          </a:p>
          <a:p>
            <a:endParaRPr lang="en-US" dirty="0"/>
          </a:p>
        </p:txBody>
      </p:sp>
      <p:pic>
        <p:nvPicPr>
          <p:cNvPr id="4" name="Content Placeholder 4">
            <a:extLst>
              <a:ext uri="{FF2B5EF4-FFF2-40B4-BE49-F238E27FC236}">
                <a16:creationId xmlns:a16="http://schemas.microsoft.com/office/drawing/2014/main" id="{38FA86E2-A46F-87E8-3965-7D4E777F01B0}"/>
              </a:ext>
            </a:extLst>
          </p:cNvPr>
          <p:cNvPicPr>
            <a:picLocks noChangeAspect="1"/>
          </p:cNvPicPr>
          <p:nvPr/>
        </p:nvPicPr>
        <p:blipFill>
          <a:blip r:embed="rId2"/>
          <a:stretch>
            <a:fillRect/>
          </a:stretch>
        </p:blipFill>
        <p:spPr>
          <a:xfrm>
            <a:off x="7991206" y="1890944"/>
            <a:ext cx="3970607" cy="3764132"/>
          </a:xfrm>
          <a:prstGeom prst="rect">
            <a:avLst/>
          </a:prstGeom>
        </p:spPr>
      </p:pic>
    </p:spTree>
    <p:extLst>
      <p:ext uri="{BB962C8B-B14F-4D97-AF65-F5344CB8AC3E}">
        <p14:creationId xmlns:p14="http://schemas.microsoft.com/office/powerpoint/2010/main" val="20049906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7AC0-93F8-8B34-D1BB-E4FBF552B5C2}"/>
              </a:ext>
            </a:extLst>
          </p:cNvPr>
          <p:cNvSpPr>
            <a:spLocks noGrp="1"/>
          </p:cNvSpPr>
          <p:nvPr>
            <p:ph type="title"/>
          </p:nvPr>
        </p:nvSpPr>
        <p:spPr/>
        <p:txBody>
          <a:bodyPr>
            <a:normAutofit/>
          </a:bodyPr>
          <a:lstStyle/>
          <a:p>
            <a:r>
              <a:rPr lang="en-US" sz="4800" dirty="0">
                <a:latin typeface="Bahnschrift Condensed" panose="020B0502040204020203" pitchFamily="34" charset="0"/>
              </a:rPr>
              <a:t>Project Goals</a:t>
            </a:r>
          </a:p>
        </p:txBody>
      </p:sp>
      <p:sp>
        <p:nvSpPr>
          <p:cNvPr id="3" name="Content Placeholder 2">
            <a:extLst>
              <a:ext uri="{FF2B5EF4-FFF2-40B4-BE49-F238E27FC236}">
                <a16:creationId xmlns:a16="http://schemas.microsoft.com/office/drawing/2014/main" id="{6A50A94E-D2BD-253B-63B2-5651AFF27B7A}"/>
              </a:ext>
            </a:extLst>
          </p:cNvPr>
          <p:cNvSpPr>
            <a:spLocks noGrp="1"/>
          </p:cNvSpPr>
          <p:nvPr>
            <p:ph idx="1"/>
          </p:nvPr>
        </p:nvSpPr>
        <p:spPr/>
        <p:txBody>
          <a:bodyPr>
            <a:normAutofit lnSpcReduction="10000"/>
          </a:bodyPr>
          <a:lstStyle/>
          <a:p>
            <a:pPr marL="0" indent="0">
              <a:buNone/>
            </a:pPr>
            <a:r>
              <a:rPr lang="en-US" dirty="0"/>
              <a:t> </a:t>
            </a:r>
            <a:r>
              <a:rPr lang="en-US" dirty="0">
                <a:latin typeface="Bahnschrift Light" panose="020B0502040204020203" pitchFamily="34" charset="0"/>
              </a:rPr>
              <a:t>Analytical Problem Framing</a:t>
            </a:r>
          </a:p>
          <a:p>
            <a:pPr marL="457200" lvl="1" indent="0">
              <a:buNone/>
            </a:pPr>
            <a:r>
              <a:rPr lang="en-US" dirty="0">
                <a:latin typeface="Bahnschrift Light" panose="020B0502040204020203" pitchFamily="34" charset="0"/>
              </a:rPr>
              <a:t>Exploratory Data Analysis (EDA)</a:t>
            </a:r>
          </a:p>
          <a:p>
            <a:pPr marL="457200" lvl="1" indent="0">
              <a:buNone/>
            </a:pPr>
            <a:r>
              <a:rPr lang="en-US" dirty="0">
                <a:latin typeface="Bahnschrift Light" panose="020B0502040204020203" pitchFamily="34" charset="0"/>
              </a:rPr>
              <a:t>Visualizations</a:t>
            </a:r>
          </a:p>
          <a:p>
            <a:pPr marL="0" indent="0">
              <a:buNone/>
            </a:pPr>
            <a:r>
              <a:rPr lang="en-US" dirty="0">
                <a:latin typeface="Bahnschrift Light" panose="020B0502040204020203" pitchFamily="34" charset="0"/>
              </a:rPr>
              <a:t> Data Pre-Processing on train and test datasets</a:t>
            </a:r>
          </a:p>
          <a:p>
            <a:pPr marL="0" indent="0">
              <a:buNone/>
            </a:pPr>
            <a:r>
              <a:rPr lang="en-US" dirty="0">
                <a:latin typeface="Bahnschrift Light" panose="020B0502040204020203" pitchFamily="34" charset="0"/>
              </a:rPr>
              <a:t> Model/s Development and Evaluation</a:t>
            </a:r>
          </a:p>
          <a:p>
            <a:pPr marL="0" indent="0">
              <a:buNone/>
            </a:pPr>
            <a:r>
              <a:rPr lang="en-US" dirty="0">
                <a:latin typeface="Bahnschrift Light" panose="020B0502040204020203" pitchFamily="34" charset="0"/>
              </a:rPr>
              <a:t> Performing hyper parameter tuning, saving the best model and predicting the label</a:t>
            </a:r>
          </a:p>
          <a:p>
            <a:pPr marL="0" indent="0">
              <a:buNone/>
            </a:pPr>
            <a:r>
              <a:rPr lang="en-US" dirty="0">
                <a:latin typeface="Bahnschrift Light" panose="020B0502040204020203" pitchFamily="34" charset="0"/>
              </a:rPr>
              <a:t> Conclusion and future work discussion</a:t>
            </a:r>
          </a:p>
          <a:p>
            <a:endParaRPr lang="en-US" dirty="0"/>
          </a:p>
        </p:txBody>
      </p:sp>
    </p:spTree>
    <p:extLst>
      <p:ext uri="{BB962C8B-B14F-4D97-AF65-F5344CB8AC3E}">
        <p14:creationId xmlns:p14="http://schemas.microsoft.com/office/powerpoint/2010/main" val="235657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advTm="5000">
        <p159:morph option="byObject"/>
      </p:transition>
    </mc:Choice>
    <mc:Fallback>
      <p:transition advTm="5000">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77</TotalTime>
  <Words>1368</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Bahnschrift Condensed</vt:lpstr>
      <vt:lpstr>Bahnschrift Light</vt:lpstr>
      <vt:lpstr>Constantia (Body)</vt:lpstr>
      <vt:lpstr>Gill Sans MT</vt:lpstr>
      <vt:lpstr>Gallery</vt:lpstr>
      <vt:lpstr>PowerPoint Presentation</vt:lpstr>
      <vt:lpstr>PowerPoint Presentation</vt:lpstr>
      <vt:lpstr>PowerPoint Presentation</vt:lpstr>
      <vt:lpstr>PowerPoint Presentation</vt:lpstr>
      <vt:lpstr>Introduction</vt:lpstr>
      <vt:lpstr>Exercise</vt:lpstr>
      <vt:lpstr>Points to remember</vt:lpstr>
      <vt:lpstr>Introduction</vt:lpstr>
      <vt:lpstr>Project Goals</vt:lpstr>
      <vt:lpstr>Exploratory Data Analysis</vt:lpstr>
      <vt:lpstr>Importing all the necessary libraries and loading the data set </vt:lpstr>
      <vt:lpstr>Now we have identified the problem looking at the data set, hence from the below picture you can clearly see that the problem is of logistic regression problem and label is dependent variable target</vt:lpstr>
      <vt:lpstr>Below picture is showing the Data type </vt:lpstr>
      <vt:lpstr>We have checked the Null values in the data set using is null function </vt:lpstr>
      <vt:lpstr>Below is Description of the Data set </vt:lpstr>
      <vt:lpstr>Key observations </vt:lpstr>
      <vt:lpstr>Checking the imbalance in our data set so the below picture resemble the imbalance in the data set </vt:lpstr>
      <vt:lpstr>Below is the example of Bivariate analysis we have plotted scatter plot </vt:lpstr>
      <vt:lpstr>Example of Multivariate analysis  Here we will check the co relation matrics by plotting heat map</vt:lpstr>
      <vt:lpstr>hc['label'].sort_values(ascending=False)</vt:lpstr>
      <vt:lpstr>Observations:</vt:lpstr>
      <vt:lpstr>Label Encoding </vt:lpstr>
      <vt:lpstr>Conclusion</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3</cp:revision>
  <dcterms:created xsi:type="dcterms:W3CDTF">2022-08-26T06:23:46Z</dcterms:created>
  <dcterms:modified xsi:type="dcterms:W3CDTF">2022-08-28T04:49:20Z</dcterms:modified>
</cp:coreProperties>
</file>