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9" r:id="rId2"/>
  </p:sldMasterIdLst>
  <p:notesMasterIdLst>
    <p:notesMasterId r:id="rId23"/>
  </p:notesMasterIdLst>
  <p:sldIdLst>
    <p:sldId id="259" r:id="rId3"/>
    <p:sldId id="257" r:id="rId4"/>
    <p:sldId id="465" r:id="rId5"/>
    <p:sldId id="459" r:id="rId6"/>
    <p:sldId id="481" r:id="rId7"/>
    <p:sldId id="482" r:id="rId8"/>
    <p:sldId id="477" r:id="rId9"/>
    <p:sldId id="478" r:id="rId10"/>
    <p:sldId id="480" r:id="rId11"/>
    <p:sldId id="479" r:id="rId12"/>
    <p:sldId id="483" r:id="rId13"/>
    <p:sldId id="485" r:id="rId14"/>
    <p:sldId id="486" r:id="rId15"/>
    <p:sldId id="467" r:id="rId16"/>
    <p:sldId id="473" r:id="rId17"/>
    <p:sldId id="475" r:id="rId18"/>
    <p:sldId id="476" r:id="rId19"/>
    <p:sldId id="468" r:id="rId20"/>
    <p:sldId id="474" r:id="rId21"/>
    <p:sldId id="4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a:srgbClr val="66FF33"/>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5" autoAdjust="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r>
              <a:rPr lang="en-US" sz="1600" b="0" i="0" u="none" strike="noStrike" kern="1200" spc="0" baseline="0" dirty="0" smtClean="0">
                <a:solidFill>
                  <a:prstClr val="white">
                    <a:lumMod val="65000"/>
                    <a:lumOff val="35000"/>
                  </a:prstClr>
                </a:solidFill>
                <a:effectLst/>
                <a:latin typeface="+mn-lt"/>
                <a:ea typeface="+mn-ea"/>
                <a:cs typeface="+mn-cs"/>
              </a:rPr>
              <a:t>Random Forest Regressor</a:t>
            </a:r>
          </a:p>
        </c:rich>
      </c:tx>
      <c:layout>
        <c:manualLayout>
          <c:xMode val="edge"/>
          <c:yMode val="edge"/>
          <c:x val="0.22186278225598394"/>
          <c:y val="0.80079745652556211"/>
        </c:manualLayout>
      </c:layout>
      <c:overlay val="0"/>
      <c:spPr>
        <a:noFill/>
        <a:ln>
          <a:noFill/>
        </a:ln>
        <a:effectLst/>
      </c:spPr>
      <c:txPr>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dLbls>
          <c:showLegendKey val="0"/>
          <c:showVal val="0"/>
          <c:showCatName val="0"/>
          <c:showSerName val="0"/>
          <c:showPercent val="1"/>
          <c:showBubbleSize val="0"/>
          <c:showLeaderLines val="0"/>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5" qsCatId="3D" csTypeId="urn:microsoft.com/office/officeart/2005/8/colors/colorful5" csCatId="colorful" phldr="1"/>
      <dgm:spPr/>
    </dgm:pt>
    <dgm:pt modelId="{5DCF2478-79F5-4A12-8A0A-D4C4EC10D1B6}">
      <dgm:prSet phldrT="[Text]"/>
      <dgm:spPr/>
      <dgm:t>
        <a:bodyPr/>
        <a:lstStyle/>
        <a:p>
          <a:r>
            <a:rPr lang="en-US" b="1" dirty="0" smtClean="0"/>
            <a:t>Classification Models</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Model</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NLP</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D2A59A2C-B12D-40CE-AE91-4889D960A80E}" type="presOf" srcId="{BCAB0E1D-1E61-4A3C-9805-2879A8B8E5C3}" destId="{22B4D65F-EBF1-4013-8CDE-20B3E2C96A46}"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1DE7A625-0FC7-4E2E-9A9A-E782E504FF8A}" srcId="{0B2DB3BE-860D-4528-9865-1C2B96FDCE9D}" destId="{BCAB0E1D-1E61-4A3C-9805-2879A8B8E5C3}" srcOrd="2" destOrd="0" parTransId="{92C3E8A8-0454-491A-B855-C624225BBEA5}" sibTransId="{B9BFA47C-A3C7-4AD7-8FD8-A592820A6227}"/>
    <dgm:cxn modelId="{7230DAB5-15D8-4DF3-99F0-1D48A9DC88EE}" type="presOf" srcId="{F043DB77-9F20-464D-B91B-7DB3BBE960E2}" destId="{5989E3AB-C33A-4ECF-A008-CE325DFC8140}" srcOrd="1"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2F4738BA-531F-4258-B18D-13C45AEB33EB}" type="presOf" srcId="{BCAB0E1D-1E61-4A3C-9805-2879A8B8E5C3}" destId="{7B40408F-C4B8-4CAF-BD3B-B2EAE45F8B1E}" srcOrd="1"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4C29A8CE-3653-49FD-BA02-A8D60167F38A}" type="presOf" srcId="{5DCF2478-79F5-4A12-8A0A-D4C4EC10D1B6}" destId="{96980F34-E851-4C18-BD50-D592DEF9AC3C}" srcOrd="0"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CDF85AAB-890F-49EC-92A4-A77BF3DCA95D}" type="presOf" srcId="{BCAB0E1D-1E61-4A3C-9805-2879A8B8E5C3}" destId="{4CA06048-0A80-4075-95BC-24A4C2AA2C56}" srcOrd="3"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807155" y="2880003"/>
          <a:ext cx="2208745" cy="2208745"/>
        </a:xfrm>
        <a:prstGeom prst="gear9">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Classification Models</a:t>
          </a:r>
          <a:endParaRPr lang="en-US" sz="1800" b="1" kern="1200" dirty="0"/>
        </a:p>
      </dsp:txBody>
      <dsp:txXfrm>
        <a:off x="2251211" y="3397391"/>
        <a:ext cx="1320633" cy="1135341"/>
      </dsp:txXfrm>
    </dsp:sp>
    <dsp:sp modelId="{AF822C79-DA0F-4003-8443-0AB6538F2B7A}">
      <dsp:nvSpPr>
        <dsp:cNvPr id="0" name=""/>
        <dsp:cNvSpPr/>
      </dsp:nvSpPr>
      <dsp:spPr>
        <a:xfrm>
          <a:off x="522067" y="2357936"/>
          <a:ext cx="1606360" cy="1606360"/>
        </a:xfrm>
        <a:prstGeom prst="gear6">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Model</a:t>
          </a:r>
          <a:endParaRPr lang="en-US" sz="1800" b="1" kern="1200" dirty="0"/>
        </a:p>
      </dsp:txBody>
      <dsp:txXfrm>
        <a:off x="926473" y="2764786"/>
        <a:ext cx="797548" cy="792660"/>
      </dsp:txXfrm>
    </dsp:sp>
    <dsp:sp modelId="{22B4D65F-EBF1-4013-8CDE-20B3E2C96A46}">
      <dsp:nvSpPr>
        <dsp:cNvPr id="0" name=""/>
        <dsp:cNvSpPr/>
      </dsp:nvSpPr>
      <dsp:spPr>
        <a:xfrm rot="20700000">
          <a:off x="1421792" y="1249712"/>
          <a:ext cx="1573905" cy="1573905"/>
        </a:xfrm>
        <a:prstGeom prst="gear6">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NLP</a:t>
          </a:r>
          <a:endParaRPr lang="en-US" sz="1800" b="1" kern="1200" dirty="0"/>
        </a:p>
      </dsp:txBody>
      <dsp:txXfrm rot="-20700000">
        <a:off x="1766996" y="1594915"/>
        <a:ext cx="883498" cy="883498"/>
      </dsp:txXfrm>
    </dsp:sp>
    <dsp:sp modelId="{CAFE0662-FB7A-4F3A-B402-5E796E56F30C}">
      <dsp:nvSpPr>
        <dsp:cNvPr id="0" name=""/>
        <dsp:cNvSpPr/>
      </dsp:nvSpPr>
      <dsp:spPr>
        <a:xfrm rot="14571376">
          <a:off x="2296045" y="2941076"/>
          <a:ext cx="2646451" cy="1058671"/>
        </a:xfrm>
        <a:prstGeom prst="curvedUpArrow">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48691" y="2134432"/>
          <a:ext cx="1003033" cy="727081"/>
        </a:xfrm>
        <a:prstGeom prst="curvedDownArrow">
          <a:avLst/>
        </a:prstGeom>
        <a:solidFill>
          <a:schemeClr val="accent5">
            <a:hueOff val="-3379271"/>
            <a:satOff val="-8710"/>
            <a:lumOff val="-588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1057732" y="905733"/>
          <a:ext cx="2214769" cy="221476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25-Dec-22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51EB271-B784-4C99-8FF4-75E4A39CB0A2}"/>
              </a:ext>
            </a:extLst>
          </p:cNvPr>
          <p:cNvSpPr>
            <a:spLocks noGrp="1"/>
          </p:cNvSpPr>
          <p:nvPr>
            <p:ph type="dt" sz="half" idx="10"/>
          </p:nvPr>
        </p:nvSpPr>
        <p:spPr/>
        <p:txBody>
          <a:bodyPr/>
          <a:lstStyle/>
          <a:p>
            <a:fld id="{F4036F9D-6D4C-4ABC-99DC-AAFBCC7B9552}" type="datetime1">
              <a:rPr lang="en-US" smtClean="0"/>
              <a:t>25-Dec-22</a:t>
            </a:fld>
            <a:endParaRPr lang="en-US"/>
          </a:p>
        </p:txBody>
      </p:sp>
      <p:sp>
        <p:nvSpPr>
          <p:cNvPr id="5" name="Footer Placeholder 4">
            <a:extLst>
              <a:ext uri="{FF2B5EF4-FFF2-40B4-BE49-F238E27FC236}">
                <a16:creationId xmlns:a16="http://schemas.microsoft.com/office/drawing/2014/main" xmlns=""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F1D3CF-84C3-4B60-BDA0-E7494EF61907}"/>
              </a:ext>
            </a:extLst>
          </p:cNvPr>
          <p:cNvSpPr>
            <a:spLocks noGrp="1"/>
          </p:cNvSpPr>
          <p:nvPr>
            <p:ph type="dt" sz="half" idx="10"/>
          </p:nvPr>
        </p:nvSpPr>
        <p:spPr/>
        <p:txBody>
          <a:bodyPr/>
          <a:lstStyle/>
          <a:p>
            <a:fld id="{FFBCD0F2-0F18-4DB3-8370-6901FFF46384}" type="datetime1">
              <a:rPr lang="en-US" smtClean="0"/>
              <a:t>25-Dec-22</a:t>
            </a:fld>
            <a:endParaRPr lang="en-US"/>
          </a:p>
        </p:txBody>
      </p:sp>
      <p:sp>
        <p:nvSpPr>
          <p:cNvPr id="5" name="Footer Placeholder 4">
            <a:extLst>
              <a:ext uri="{FF2B5EF4-FFF2-40B4-BE49-F238E27FC236}">
                <a16:creationId xmlns:a16="http://schemas.microsoft.com/office/drawing/2014/main" xmlns=""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C1C226-25E6-44E7-A3C5-5584C45A1DF2}"/>
              </a:ext>
            </a:extLst>
          </p:cNvPr>
          <p:cNvSpPr>
            <a:spLocks noGrp="1"/>
          </p:cNvSpPr>
          <p:nvPr>
            <p:ph type="dt" sz="half" idx="10"/>
          </p:nvPr>
        </p:nvSpPr>
        <p:spPr/>
        <p:txBody>
          <a:bodyPr/>
          <a:lstStyle/>
          <a:p>
            <a:fld id="{3B1E7360-9FA3-4268-9A28-BCEC235EBBFD}" type="datetime1">
              <a:rPr lang="en-US" smtClean="0"/>
              <a:t>25-Dec-22</a:t>
            </a:fld>
            <a:endParaRPr lang="en-US"/>
          </a:p>
        </p:txBody>
      </p:sp>
      <p:sp>
        <p:nvSpPr>
          <p:cNvPr id="5" name="Footer Placeholder 4">
            <a:extLst>
              <a:ext uri="{FF2B5EF4-FFF2-40B4-BE49-F238E27FC236}">
                <a16:creationId xmlns:a16="http://schemas.microsoft.com/office/drawing/2014/main" xmlns=""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A72CF3FF-C0B9-4059-88EE-44CDCA35371E}" type="datetime1">
              <a:rPr lang="en-IN" smtClean="0"/>
              <a:t>25-12-2022</a:t>
            </a:fld>
            <a:endParaRPr lang="en-US"/>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FDC7EB-FBF6-4A05-9DEA-429C90052B43}"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950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09523181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73089699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A8A0E0-CD5A-4B42-9ED0-564AAFCE4429}"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84571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8" name="Footer Placeholder 7"/>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9" name="Slide Number Placeholder 8"/>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305929648"/>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3"/>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44581967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EF4A03-501D-426D-8FF4-E08AABA83449}"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5" name="Footer Placeholder 2"/>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3"/>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8441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0818AD-EE04-467D-A279-2FD3C86D8A8C}"/>
              </a:ext>
            </a:extLst>
          </p:cNvPr>
          <p:cNvSpPr>
            <a:spLocks noGrp="1"/>
          </p:cNvSpPr>
          <p:nvPr>
            <p:ph type="dt" sz="half" idx="10"/>
          </p:nvPr>
        </p:nvSpPr>
        <p:spPr/>
        <p:txBody>
          <a:bodyPr/>
          <a:lstStyle/>
          <a:p>
            <a:fld id="{0D8A2831-607F-4AEC-8E7D-17FB30C17850}" type="datetime1">
              <a:rPr lang="en-US" smtClean="0"/>
              <a:t>25-Dec-22</a:t>
            </a:fld>
            <a:endParaRPr lang="en-US"/>
          </a:p>
        </p:txBody>
      </p:sp>
      <p:sp>
        <p:nvSpPr>
          <p:cNvPr id="5" name="Footer Placeholder 4">
            <a:extLst>
              <a:ext uri="{FF2B5EF4-FFF2-40B4-BE49-F238E27FC236}">
                <a16:creationId xmlns:a16="http://schemas.microsoft.com/office/drawing/2014/main" xmlns=""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6B09C1C-EB7B-49B4-B065-841DCB5939A3}"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5"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999898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857779610"/>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86381288"/>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052513168"/>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4921778"/>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283836960"/>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4"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36623260"/>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4"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686987667"/>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141911882"/>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11049809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5D7EC8-2DE3-4E48-AF05-C0221161524F}"/>
              </a:ext>
            </a:extLst>
          </p:cNvPr>
          <p:cNvSpPr>
            <a:spLocks noGrp="1"/>
          </p:cNvSpPr>
          <p:nvPr>
            <p:ph type="dt" sz="half" idx="10"/>
          </p:nvPr>
        </p:nvSpPr>
        <p:spPr/>
        <p:txBody>
          <a:bodyPr/>
          <a:lstStyle/>
          <a:p>
            <a:fld id="{2DFFDA5B-2AD9-45AB-BC84-9C15A6890132}" type="datetime1">
              <a:rPr lang="en-US" smtClean="0"/>
              <a:t>25-Dec-22</a:t>
            </a:fld>
            <a:endParaRPr lang="en-US"/>
          </a:p>
        </p:txBody>
      </p:sp>
      <p:sp>
        <p:nvSpPr>
          <p:cNvPr id="5" name="Footer Placeholder 4">
            <a:extLst>
              <a:ext uri="{FF2B5EF4-FFF2-40B4-BE49-F238E27FC236}">
                <a16:creationId xmlns:a16="http://schemas.microsoft.com/office/drawing/2014/main" xmlns=""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25-Dec-22</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B2540FE-EF3E-4F61-A981-DA6FD21422B3}"/>
              </a:ext>
            </a:extLst>
          </p:cNvPr>
          <p:cNvSpPr>
            <a:spLocks noGrp="1"/>
          </p:cNvSpPr>
          <p:nvPr>
            <p:ph type="dt" sz="half" idx="10"/>
          </p:nvPr>
        </p:nvSpPr>
        <p:spPr/>
        <p:txBody>
          <a:bodyPr/>
          <a:lstStyle/>
          <a:p>
            <a:fld id="{2B872363-44BE-4392-8561-B17461D4D8F0}" type="datetime1">
              <a:rPr lang="en-US" smtClean="0"/>
              <a:t>25-Dec-22</a:t>
            </a:fld>
            <a:endParaRPr lang="en-US"/>
          </a:p>
        </p:txBody>
      </p:sp>
      <p:sp>
        <p:nvSpPr>
          <p:cNvPr id="6" name="Footer Placeholder 5">
            <a:extLst>
              <a:ext uri="{FF2B5EF4-FFF2-40B4-BE49-F238E27FC236}">
                <a16:creationId xmlns:a16="http://schemas.microsoft.com/office/drawing/2014/main" xmlns=""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846CF8-223D-4A46-A3DE-50AB4C90802B}"/>
              </a:ext>
            </a:extLst>
          </p:cNvPr>
          <p:cNvSpPr>
            <a:spLocks noGrp="1"/>
          </p:cNvSpPr>
          <p:nvPr>
            <p:ph type="dt" sz="half" idx="10"/>
          </p:nvPr>
        </p:nvSpPr>
        <p:spPr/>
        <p:txBody>
          <a:bodyPr/>
          <a:lstStyle/>
          <a:p>
            <a:fld id="{83CFEC97-941C-45E2-8281-1C682A2364FC}" type="datetime1">
              <a:rPr lang="en-US" smtClean="0"/>
              <a:t>25-Dec-22</a:t>
            </a:fld>
            <a:endParaRPr lang="en-US"/>
          </a:p>
        </p:txBody>
      </p:sp>
      <p:sp>
        <p:nvSpPr>
          <p:cNvPr id="8" name="Footer Placeholder 7">
            <a:extLst>
              <a:ext uri="{FF2B5EF4-FFF2-40B4-BE49-F238E27FC236}">
                <a16:creationId xmlns:a16="http://schemas.microsoft.com/office/drawing/2014/main" xmlns=""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a16="http://schemas.microsoft.com/office/drawing/2014/main" xmlns=""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136830B-6888-4D01-9010-9CBA0EABB2E6}"/>
              </a:ext>
            </a:extLst>
          </p:cNvPr>
          <p:cNvSpPr>
            <a:spLocks noGrp="1"/>
          </p:cNvSpPr>
          <p:nvPr>
            <p:ph type="dt" sz="half" idx="10"/>
          </p:nvPr>
        </p:nvSpPr>
        <p:spPr/>
        <p:txBody>
          <a:bodyPr/>
          <a:lstStyle/>
          <a:p>
            <a:fld id="{F7B26061-BF28-42BB-A753-192AF33C424C}" type="datetime1">
              <a:rPr lang="en-US" smtClean="0"/>
              <a:t>25-Dec-22</a:t>
            </a:fld>
            <a:endParaRPr lang="en-US"/>
          </a:p>
        </p:txBody>
      </p:sp>
      <p:sp>
        <p:nvSpPr>
          <p:cNvPr id="4" name="Footer Placeholder 3">
            <a:extLst>
              <a:ext uri="{FF2B5EF4-FFF2-40B4-BE49-F238E27FC236}">
                <a16:creationId xmlns:a16="http://schemas.microsoft.com/office/drawing/2014/main" xmlns=""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a16="http://schemas.microsoft.com/office/drawing/2014/main" xmlns=""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3CA52C-7361-4FA9-9F23-F16A46EAA813}"/>
              </a:ext>
            </a:extLst>
          </p:cNvPr>
          <p:cNvSpPr>
            <a:spLocks noGrp="1"/>
          </p:cNvSpPr>
          <p:nvPr>
            <p:ph type="dt" sz="half" idx="10"/>
          </p:nvPr>
        </p:nvSpPr>
        <p:spPr/>
        <p:txBody>
          <a:bodyPr/>
          <a:lstStyle/>
          <a:p>
            <a:fld id="{AAB8C711-11CD-4928-9992-51DBC9FBF5AA}" type="datetime1">
              <a:rPr lang="en-US" smtClean="0"/>
              <a:t>25-Dec-22</a:t>
            </a:fld>
            <a:endParaRPr lang="en-US"/>
          </a:p>
        </p:txBody>
      </p:sp>
      <p:sp>
        <p:nvSpPr>
          <p:cNvPr id="3" name="Footer Placeholder 2">
            <a:extLst>
              <a:ext uri="{FF2B5EF4-FFF2-40B4-BE49-F238E27FC236}">
                <a16:creationId xmlns:a16="http://schemas.microsoft.com/office/drawing/2014/main" xmlns=""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a16="http://schemas.microsoft.com/office/drawing/2014/main" xmlns=""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7E9DA1-9523-4BC1-9B6D-DD94EDD8DDB1}"/>
              </a:ext>
            </a:extLst>
          </p:cNvPr>
          <p:cNvSpPr>
            <a:spLocks noGrp="1"/>
          </p:cNvSpPr>
          <p:nvPr>
            <p:ph type="dt" sz="half" idx="10"/>
          </p:nvPr>
        </p:nvSpPr>
        <p:spPr/>
        <p:txBody>
          <a:bodyPr/>
          <a:lstStyle/>
          <a:p>
            <a:fld id="{59D8228B-DF40-4373-9BFD-5E72C1DC0171}" type="datetime1">
              <a:rPr lang="en-US" smtClean="0"/>
              <a:t>25-Dec-22</a:t>
            </a:fld>
            <a:endParaRPr lang="en-US"/>
          </a:p>
        </p:txBody>
      </p:sp>
      <p:sp>
        <p:nvSpPr>
          <p:cNvPr id="6" name="Footer Placeholder 5">
            <a:extLst>
              <a:ext uri="{FF2B5EF4-FFF2-40B4-BE49-F238E27FC236}">
                <a16:creationId xmlns:a16="http://schemas.microsoft.com/office/drawing/2014/main" xmlns=""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75F76A-6D70-4311-AE70-9A52561F2AE1}"/>
              </a:ext>
            </a:extLst>
          </p:cNvPr>
          <p:cNvSpPr>
            <a:spLocks noGrp="1"/>
          </p:cNvSpPr>
          <p:nvPr>
            <p:ph type="dt" sz="half" idx="10"/>
          </p:nvPr>
        </p:nvSpPr>
        <p:spPr/>
        <p:txBody>
          <a:bodyPr/>
          <a:lstStyle/>
          <a:p>
            <a:fld id="{4AE9B276-E467-44DA-AE43-2C663D1CB5B0}" type="datetime1">
              <a:rPr lang="en-US" smtClean="0"/>
              <a:t>25-Dec-22</a:t>
            </a:fld>
            <a:endParaRPr lang="en-US"/>
          </a:p>
        </p:txBody>
      </p:sp>
      <p:sp>
        <p:nvSpPr>
          <p:cNvPr id="6" name="Footer Placeholder 5">
            <a:extLst>
              <a:ext uri="{FF2B5EF4-FFF2-40B4-BE49-F238E27FC236}">
                <a16:creationId xmlns:a16="http://schemas.microsoft.com/office/drawing/2014/main" xmlns=""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25-Dec-22</a:t>
            </a:fld>
            <a:endParaRPr lang="en-US"/>
          </a:p>
        </p:txBody>
      </p:sp>
      <p:sp>
        <p:nvSpPr>
          <p:cNvPr id="5" name="Footer Placeholder 4">
            <a:extLst>
              <a:ext uri="{FF2B5EF4-FFF2-40B4-BE49-F238E27FC236}">
                <a16:creationId xmlns:a16="http://schemas.microsoft.com/office/drawing/2014/main" xmlns=""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4EE263-F74B-4244-B69D-089A7E358092}" type="datetime1">
              <a:rPr lang="en-US" smtClean="0"/>
              <a:t>25-Dec-22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Ashutosh Chutiya</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56741775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61" r:id="rId18"/>
    <p:sldLayoutId id="2147483662" r:id="rId19"/>
    <p:sldLayoutId id="2147483663" r:id="rId20"/>
    <p:sldLayoutId id="2147483664" r:id="rId21"/>
    <p:sldLayoutId id="2147483665" r:id="rId22"/>
    <p:sldLayoutId id="2147483667" r:id="rId23"/>
    <p:sldLayoutId id="2147483668" r:id="rId24"/>
    <p:sldLayoutId id="2147483670" r:id="rId25"/>
    <p:sldLayoutId id="2147483671" r:id="rId26"/>
    <p:sldLayoutId id="2147483672" r:id="rId2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10.png"/><Relationship Id="rId9" Type="http://schemas.openxmlformats.org/officeDocument/2006/relationships/image" Target="../media/image9.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7" name="Rectangle: Rounded Corners 6">
            <a:extLst>
              <a:ext uri="{FF2B5EF4-FFF2-40B4-BE49-F238E27FC236}">
                <a16:creationId xmlns:a16="http://schemas.microsoft.com/office/drawing/2014/main" xmlns="" id="{99C89612-437E-4BD2-A588-3FDB2BC0F26F}"/>
              </a:ext>
            </a:extLst>
          </p:cNvPr>
          <p:cNvSpPr/>
          <p:nvPr/>
        </p:nvSpPr>
        <p:spPr>
          <a:xfrm>
            <a:off x="3602182" y="6197310"/>
            <a:ext cx="5301528"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SMS SPAM CLASSIFIER</a:t>
            </a:r>
            <a:endParaRPr lang="en-US" sz="3200" dirty="0"/>
          </a:p>
        </p:txBody>
      </p:sp>
      <p:sp>
        <p:nvSpPr>
          <p:cNvPr id="18" name="TextBox 17">
            <a:extLst>
              <a:ext uri="{FF2B5EF4-FFF2-40B4-BE49-F238E27FC236}">
                <a16:creationId xmlns:a16="http://schemas.microsoft.com/office/drawing/2014/main" xmlns=""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t>
            </a:r>
            <a:r>
              <a:rPr lang="en-US" smtClean="0">
                <a:solidFill>
                  <a:schemeClr val="bg1"/>
                </a:solidFill>
              </a:rPr>
              <a:t>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52056868"/>
              </p:ext>
            </p:extLst>
          </p:nvPr>
        </p:nvGraphicFramePr>
        <p:xfrm>
          <a:off x="838200" y="2371722"/>
          <a:ext cx="10663237" cy="2355503"/>
        </p:xfrm>
        <a:graphic>
          <a:graphicData uri="http://schemas.openxmlformats.org/drawingml/2006/table">
            <a:tbl>
              <a:tblPr firstRow="1" firstCol="1" bandRow="1">
                <a:tableStyleId>{5C22544A-7EE6-4342-B048-85BDC9FD1C3A}</a:tableStyleId>
              </a:tblPr>
              <a:tblGrid>
                <a:gridCol w="10663237"/>
              </a:tblGrid>
              <a:tr h="1214441">
                <a:tc>
                  <a:txBody>
                    <a:bodyPr/>
                    <a:lstStyle/>
                    <a:p>
                      <a:pPr marL="0" marR="0" indent="0">
                        <a:lnSpc>
                          <a:spcPct val="200000"/>
                        </a:lnSpc>
                        <a:spcBef>
                          <a:spcPts val="0"/>
                        </a:spcBef>
                        <a:spcAft>
                          <a:spcPts val="205"/>
                        </a:spcAft>
                      </a:pPr>
                      <a:r>
                        <a:rPr lang="en-US" sz="1800" dirty="0">
                          <a:solidFill>
                            <a:srgbClr val="FF4F4F"/>
                          </a:solidFill>
                          <a:effectLst/>
                        </a:rPr>
                        <a:t>Term Frequency (TF) = (No. of the times that particular word in the sentence / No. of the words in </a:t>
                      </a:r>
                      <a:r>
                        <a:rPr lang="en-US" sz="1800" dirty="0" smtClean="0">
                          <a:solidFill>
                            <a:srgbClr val="FF4F4F"/>
                          </a:solidFill>
                          <a:effectLst/>
                        </a:rPr>
                        <a:t>that </a:t>
                      </a:r>
                      <a:r>
                        <a:rPr lang="en-US" sz="1800" dirty="0">
                          <a:solidFill>
                            <a:srgbClr val="FF4F4F"/>
                          </a:solidFill>
                          <a:effectLst/>
                        </a:rPr>
                        <a:t>sentence)</a:t>
                      </a:r>
                      <a:endParaRPr lang="en-US" sz="1800"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r>
              <a:tr h="1141062">
                <a:tc>
                  <a:txBody>
                    <a:bodyPr/>
                    <a:lstStyle/>
                    <a:p>
                      <a:pPr marL="0" marR="0" indent="0">
                        <a:lnSpc>
                          <a:spcPct val="200000"/>
                        </a:lnSpc>
                        <a:spcBef>
                          <a:spcPts val="0"/>
                        </a:spcBef>
                        <a:spcAft>
                          <a:spcPts val="205"/>
                        </a:spcAft>
                      </a:pPr>
                      <a:r>
                        <a:rPr lang="en-US" sz="1800" dirty="0">
                          <a:solidFill>
                            <a:srgbClr val="FF4F4F"/>
                          </a:solidFill>
                          <a:effectLst/>
                        </a:rPr>
                        <a:t>Inverse Document Frequency (IDF) = log (Total no. of sentences / No. of sentences </a:t>
                      </a:r>
                      <a:r>
                        <a:rPr lang="en-US" sz="1800" dirty="0" smtClean="0">
                          <a:solidFill>
                            <a:srgbClr val="FF4F4F"/>
                          </a:solidFill>
                          <a:effectLst/>
                        </a:rPr>
                        <a:t>containing </a:t>
                      </a:r>
                      <a:r>
                        <a:rPr lang="en-US" sz="1800" dirty="0">
                          <a:solidFill>
                            <a:srgbClr val="FF4F4F"/>
                          </a:solidFill>
                          <a:effectLst/>
                        </a:rPr>
                        <a:t>that word) </a:t>
                      </a:r>
                      <a:endParaRPr lang="en-US" sz="1800"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r>
            </a:tbl>
          </a:graphicData>
        </a:graphic>
      </p:graphicFrame>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10</a:t>
            </a:fld>
            <a:endParaRPr lang="en-US"/>
          </a:p>
        </p:txBody>
      </p:sp>
    </p:spTree>
    <p:extLst>
      <p:ext uri="{BB962C8B-B14F-4D97-AF65-F5344CB8AC3E}">
        <p14:creationId xmlns:p14="http://schemas.microsoft.com/office/powerpoint/2010/main" val="89078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900"/>
          </a:xfrm>
        </p:spPr>
        <p:txBody>
          <a:bodyPr>
            <a:normAutofit/>
          </a:bodyPr>
          <a:lstStyle/>
          <a:p>
            <a:r>
              <a:rPr lang="en-US" sz="3600" b="1" dirty="0" smtClean="0">
                <a:effectLst>
                  <a:outerShdw dist="38100" dir="2700000" algn="tl">
                    <a:schemeClr val="accent2"/>
                  </a:outerShdw>
                </a:effectLst>
              </a:rPr>
              <a:t>Data Source Visualization-</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252025"/>
            <a:ext cx="10359683" cy="5469449"/>
          </a:xfrm>
          <a:prstGeom prst="rect">
            <a:avLst/>
          </a:prstGeom>
        </p:spPr>
      </p:pic>
    </p:spTree>
    <p:extLst>
      <p:ext uri="{BB962C8B-B14F-4D97-AF65-F5344CB8AC3E}">
        <p14:creationId xmlns:p14="http://schemas.microsoft.com/office/powerpoint/2010/main" val="195949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normAutofit/>
          </a:bodyPr>
          <a:lstStyle/>
          <a:p>
            <a:r>
              <a:rPr lang="en-US" sz="3600" b="1" dirty="0">
                <a:effectLst>
                  <a:outerShdw dist="38100" dir="2700000" algn="tl">
                    <a:schemeClr val="accent2"/>
                  </a:outerShdw>
                </a:effectLst>
              </a:rPr>
              <a:t>Data Source Visualization-</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12</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268657"/>
            <a:ext cx="10415954" cy="4667909"/>
          </a:xfrm>
          <a:prstGeom prst="rect">
            <a:avLst/>
          </a:prstGeom>
        </p:spPr>
      </p:pic>
    </p:spTree>
    <p:extLst>
      <p:ext uri="{BB962C8B-B14F-4D97-AF65-F5344CB8AC3E}">
        <p14:creationId xmlns:p14="http://schemas.microsoft.com/office/powerpoint/2010/main" val="428364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normAutofit/>
          </a:bodyPr>
          <a:lstStyle/>
          <a:p>
            <a:r>
              <a:rPr lang="en-US" sz="3600" b="1" dirty="0">
                <a:effectLst>
                  <a:outerShdw dist="38100" dir="2700000" algn="tl">
                    <a:schemeClr val="accent2"/>
                  </a:outerShdw>
                </a:effectLst>
              </a:rPr>
              <a:t>Data Source Visualization-</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13</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42535" y="1322363"/>
            <a:ext cx="9973993" cy="4684542"/>
          </a:xfrm>
          <a:prstGeom prst="rect">
            <a:avLst/>
          </a:prstGeom>
        </p:spPr>
      </p:pic>
    </p:spTree>
    <p:extLst>
      <p:ext uri="{BB962C8B-B14F-4D97-AF65-F5344CB8AC3E}">
        <p14:creationId xmlns:p14="http://schemas.microsoft.com/office/powerpoint/2010/main" val="122462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ontent Placeholder 44">
            <a:extLst>
              <a:ext uri="{FF2B5EF4-FFF2-40B4-BE49-F238E27FC236}">
                <a16:creationId xmlns:a16="http://schemas.microsoft.com/office/drawing/2014/main" xmlns="" id="{455F8CBC-3FD7-3CAB-F04E-2C05A508652B}"/>
              </a:ext>
            </a:extLst>
          </p:cNvPr>
          <p:cNvGraphicFramePr>
            <a:graphicFrameLocks noGrp="1"/>
          </p:cNvGraphicFramePr>
          <p:nvPr>
            <p:ph idx="1"/>
            <p:extLst>
              <p:ext uri="{D42A27DB-BD31-4B8C-83A1-F6EECF244321}">
                <p14:modId xmlns:p14="http://schemas.microsoft.com/office/powerpoint/2010/main" val="2867186191"/>
              </p:ext>
            </p:extLst>
          </p:nvPr>
        </p:nvGraphicFramePr>
        <p:xfrm>
          <a:off x="2883877" y="1432154"/>
          <a:ext cx="6402012" cy="3224251"/>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25-Dec-22</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14</a:t>
            </a:fld>
            <a:endParaRPr lang="en-US">
              <a:solidFill>
                <a:prstClr val="white">
                  <a:lumMod val="65000"/>
                  <a:alpha val="80000"/>
                </a:prstClr>
              </a:solidFill>
            </a:endParaRPr>
          </a:p>
        </p:txBody>
      </p:sp>
      <p:sp>
        <p:nvSpPr>
          <p:cNvPr id="2" name="Rectangle 1"/>
          <p:cNvSpPr/>
          <p:nvPr/>
        </p:nvSpPr>
        <p:spPr>
          <a:xfrm>
            <a:off x="3566518" y="217354"/>
            <a:ext cx="5719371" cy="584775"/>
          </a:xfrm>
          <a:prstGeom prst="rect">
            <a:avLst/>
          </a:prstGeom>
        </p:spPr>
        <p:txBody>
          <a:bodyPr wrap="square">
            <a:spAutoFit/>
          </a:bodyPr>
          <a:lstStyle/>
          <a:p>
            <a:pPr algn="ctr"/>
            <a:r>
              <a:rPr lang="en-US" sz="3200" b="1" dirty="0"/>
              <a:t>Top </a:t>
            </a:r>
            <a:r>
              <a:rPr lang="en-US" sz="3200" b="1" dirty="0" smtClean="0"/>
              <a:t>Classification Models</a:t>
            </a:r>
            <a:endParaRPr lang="en-US" sz="3200" b="1" dirty="0"/>
          </a:p>
        </p:txBody>
      </p:sp>
      <p:graphicFrame>
        <p:nvGraphicFramePr>
          <p:cNvPr id="3" name="Table 2"/>
          <p:cNvGraphicFramePr>
            <a:graphicFrameLocks noGrp="1"/>
          </p:cNvGraphicFramePr>
          <p:nvPr>
            <p:extLst>
              <p:ext uri="{D42A27DB-BD31-4B8C-83A1-F6EECF244321}">
                <p14:modId xmlns:p14="http://schemas.microsoft.com/office/powerpoint/2010/main" val="3849651761"/>
              </p:ext>
            </p:extLst>
          </p:nvPr>
        </p:nvGraphicFramePr>
        <p:xfrm>
          <a:off x="2258291" y="1565568"/>
          <a:ext cx="7329054" cy="4861560"/>
        </p:xfrm>
        <a:graphic>
          <a:graphicData uri="http://schemas.openxmlformats.org/drawingml/2006/table">
            <a:tbl>
              <a:tblPr firstRow="1" firstCol="1" bandRow="1">
                <a:tableStyleId>{5C22544A-7EE6-4342-B048-85BDC9FD1C3A}</a:tableStyleId>
              </a:tblPr>
              <a:tblGrid>
                <a:gridCol w="4291991"/>
                <a:gridCol w="3037063"/>
              </a:tblGrid>
              <a:tr h="574810">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Classification Models (TF-IDF) </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solidFill>
                      <a:srgbClr val="FF0000"/>
                    </a:solidFill>
                  </a:tcPr>
                </a:tc>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Testing Accuracy (in %) </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solidFill>
                      <a:srgbClr val="FF0000"/>
                    </a:solidFill>
                  </a:tcPr>
                </a:tc>
              </a:tr>
              <a:tr h="574985">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Gaussian NB</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a:effectLst/>
                          <a:latin typeface="Calibri" panose="020F0502020204030204" pitchFamily="34" charset="0"/>
                          <a:cs typeface="Calibri" panose="020F0502020204030204" pitchFamily="34" charset="0"/>
                        </a:rPr>
                        <a:t>92</a:t>
                      </a:r>
                      <a:endParaRPr lang="en-US" sz="180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Gradient Boosting Classifier</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a:effectLst/>
                          <a:latin typeface="Calibri" panose="020F0502020204030204" pitchFamily="34" charset="0"/>
                          <a:cs typeface="Calibri" panose="020F0502020204030204" pitchFamily="34" charset="0"/>
                        </a:rPr>
                        <a:t>96</a:t>
                      </a:r>
                      <a:endParaRPr lang="en-US" sz="180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K Neighbors Classifier</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62</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dirty="0">
                          <a:ln>
                            <a:noFill/>
                          </a:ln>
                          <a:effectLst>
                            <a:outerShdw blurRad="38100" dist="19050" dir="2700000" algn="tl">
                              <a:schemeClr val="dk1">
                                <a:alpha val="40000"/>
                              </a:schemeClr>
                            </a:outerShdw>
                          </a:effectLst>
                          <a:latin typeface="Calibri" panose="020F0502020204030204" pitchFamily="34" charset="0"/>
                          <a:cs typeface="Calibri" panose="020F0502020204030204" pitchFamily="34" charset="0"/>
                        </a:rPr>
                        <a:t>Random Forest Classifier</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dirty="0">
                          <a:ln>
                            <a:noFill/>
                          </a:ln>
                          <a:effectLst>
                            <a:outerShdw blurRad="38100" dist="19050" dir="2700000" algn="tl">
                              <a:schemeClr val="dk1">
                                <a:alpha val="40000"/>
                              </a:schemeClr>
                            </a:outerShdw>
                          </a:effectLst>
                          <a:latin typeface="Calibri" panose="020F0502020204030204" pitchFamily="34" charset="0"/>
                          <a:cs typeface="Calibri" panose="020F0502020204030204" pitchFamily="34" charset="0"/>
                        </a:rPr>
                        <a:t>99</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a:effectLst/>
                          <a:latin typeface="Calibri" panose="020F0502020204030204" pitchFamily="34" charset="0"/>
                          <a:cs typeface="Calibri" panose="020F0502020204030204" pitchFamily="34" charset="0"/>
                        </a:rPr>
                        <a:t>Decision Tree Classifier</a:t>
                      </a:r>
                      <a:endParaRPr lang="en-US" sz="180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96</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Ada Boost Classifier</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97</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r h="574985">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Logistic Regression</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50000"/>
                        </a:lnSpc>
                        <a:spcBef>
                          <a:spcPts val="0"/>
                        </a:spcBef>
                        <a:spcAft>
                          <a:spcPts val="0"/>
                        </a:spcAft>
                      </a:pPr>
                      <a:r>
                        <a:rPr lang="en-US" sz="1800" dirty="0">
                          <a:effectLst/>
                          <a:latin typeface="Calibri" panose="020F0502020204030204" pitchFamily="34" charset="0"/>
                          <a:cs typeface="Calibri" panose="020F0502020204030204" pitchFamily="34" charset="0"/>
                        </a:rPr>
                        <a:t>96</a:t>
                      </a:r>
                      <a:endParaRPr lang="en-US" sz="180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34290" marT="33020" marB="0"/>
                </a:tc>
              </a:tr>
            </a:tbl>
          </a:graphicData>
        </a:graphic>
      </p:graphicFrame>
    </p:spTree>
    <p:extLst>
      <p:ext uri="{BB962C8B-B14F-4D97-AF65-F5344CB8AC3E}">
        <p14:creationId xmlns:p14="http://schemas.microsoft.com/office/powerpoint/2010/main" val="2178946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a:bodyPr>
          <a:lstStyle/>
          <a:p>
            <a:r>
              <a:rPr lang="en-US" sz="3600" b="1" dirty="0" smtClean="0">
                <a:effectLst>
                  <a:outerShdw dist="38100" dir="2700000" algn="tl">
                    <a:schemeClr val="accent2"/>
                  </a:outerShdw>
                </a:effectLst>
              </a:rPr>
              <a:t>Challenges Faced</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15</a:t>
            </a:fld>
            <a:endParaRPr lang="en-US"/>
          </a:p>
        </p:txBody>
      </p:sp>
      <p:sp>
        <p:nvSpPr>
          <p:cNvPr id="3" name="Content Placeholder 2"/>
          <p:cNvSpPr>
            <a:spLocks noGrp="1"/>
          </p:cNvSpPr>
          <p:nvPr>
            <p:ph idx="1"/>
          </p:nvPr>
        </p:nvSpPr>
        <p:spPr/>
        <p:txBody>
          <a:bodyPr>
            <a:normAutofit/>
          </a:bodyPr>
          <a:lstStyle/>
          <a:p>
            <a:pPr marL="0" indent="0">
              <a:lnSpc>
                <a:spcPct val="250000"/>
              </a:lnSpc>
              <a:buNone/>
            </a:pPr>
            <a:r>
              <a:rPr lang="en-US" sz="2000" dirty="0"/>
              <a:t>One of the key challenges was like applying the Word2Vec NLP technique as I was getting an error while training the model and the error was "only length-1 arrays can be converted to Python scalars". However, I’ve founded some really interesting similar words concepts, vocabulary and their vector representations as well. </a:t>
            </a:r>
          </a:p>
          <a:p>
            <a:pPr marL="0" indent="0">
              <a:buNone/>
            </a:pPr>
            <a:endParaRPr lang="en-US" dirty="0"/>
          </a:p>
        </p:txBody>
      </p:sp>
    </p:spTree>
    <p:extLst>
      <p:ext uri="{BB962C8B-B14F-4D97-AF65-F5344CB8AC3E}">
        <p14:creationId xmlns:p14="http://schemas.microsoft.com/office/powerpoint/2010/main" val="2979382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16</a:t>
            </a:fld>
            <a:endParaRPr lang="en-US"/>
          </a:p>
        </p:txBody>
      </p:sp>
      <p:sp>
        <p:nvSpPr>
          <p:cNvPr id="7" name="Content Placeholder 2"/>
          <p:cNvSpPr>
            <a:spLocks noGrp="1"/>
          </p:cNvSpPr>
          <p:nvPr>
            <p:ph type="title"/>
          </p:nvPr>
        </p:nvSpPr>
        <p:spPr/>
        <p:txBody>
          <a:bodyPr>
            <a:normAutofit/>
          </a:bodyPr>
          <a:lstStyle/>
          <a:p>
            <a:r>
              <a:rPr lang="en-US" sz="3600" b="1" dirty="0">
                <a:effectLst>
                  <a:outerShdw dist="38100" dir="2700000" algn="tl">
                    <a:schemeClr val="accent2"/>
                  </a:outerShdw>
                </a:effectLst>
              </a:rPr>
              <a:t>Conclusion -</a:t>
            </a:r>
          </a:p>
        </p:txBody>
      </p:sp>
      <p:graphicFrame>
        <p:nvGraphicFramePr>
          <p:cNvPr id="8" name="Table 7"/>
          <p:cNvGraphicFramePr>
            <a:graphicFrameLocks noGrp="1"/>
          </p:cNvGraphicFramePr>
          <p:nvPr>
            <p:extLst>
              <p:ext uri="{D42A27DB-BD31-4B8C-83A1-F6EECF244321}">
                <p14:modId xmlns:p14="http://schemas.microsoft.com/office/powerpoint/2010/main" val="292044108"/>
              </p:ext>
            </p:extLst>
          </p:nvPr>
        </p:nvGraphicFramePr>
        <p:xfrm>
          <a:off x="1026942" y="1421435"/>
          <a:ext cx="9748909" cy="5300041"/>
        </p:xfrm>
        <a:graphic>
          <a:graphicData uri="http://schemas.openxmlformats.org/drawingml/2006/table">
            <a:tbl>
              <a:tblPr firstRow="1" firstCol="1" bandRow="1">
                <a:tableStyleId>{5C22544A-7EE6-4342-B048-85BDC9FD1C3A}</a:tableStyleId>
              </a:tblPr>
              <a:tblGrid>
                <a:gridCol w="4358039"/>
                <a:gridCol w="1078174"/>
                <a:gridCol w="1078174"/>
                <a:gridCol w="1078174"/>
                <a:gridCol w="1078174"/>
                <a:gridCol w="1078174"/>
              </a:tblGrid>
              <a:tr h="1580514">
                <a:tc>
                  <a:txBody>
                    <a:bodyPr/>
                    <a:lstStyle/>
                    <a:p>
                      <a:pPr marL="0" marR="0" indent="0" algn="ctr">
                        <a:lnSpc>
                          <a:spcPct val="200000"/>
                        </a:lnSpc>
                        <a:spcBef>
                          <a:spcPts val="0"/>
                        </a:spcBef>
                        <a:spcAft>
                          <a:spcPts val="0"/>
                        </a:spcAft>
                      </a:pPr>
                      <a:r>
                        <a:rPr lang="en-US" sz="1600" b="1" dirty="0">
                          <a:solidFill>
                            <a:srgbClr val="FF4F4F"/>
                          </a:solidFill>
                          <a:effectLst/>
                        </a:rPr>
                        <a:t>Classification Models</a:t>
                      </a:r>
                    </a:p>
                    <a:p>
                      <a:pPr marL="0" marR="0" indent="0" algn="ctr">
                        <a:lnSpc>
                          <a:spcPct val="200000"/>
                        </a:lnSpc>
                        <a:spcBef>
                          <a:spcPts val="0"/>
                        </a:spcBef>
                        <a:spcAft>
                          <a:spcPts val="0"/>
                        </a:spcAft>
                      </a:pPr>
                      <a:r>
                        <a:rPr lang="en-US" sz="1600" b="1" dirty="0">
                          <a:solidFill>
                            <a:srgbClr val="FF4F4F"/>
                          </a:solidFill>
                          <a:effectLst/>
                        </a:rPr>
                        <a:t>(BOW)</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Training Accuracy (in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Testing Accuracy (in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ROC AUC Score</a:t>
                      </a:r>
                    </a:p>
                    <a:p>
                      <a:pPr marL="0" marR="0" indent="0" algn="ctr">
                        <a:lnSpc>
                          <a:spcPct val="200000"/>
                        </a:lnSpc>
                        <a:spcBef>
                          <a:spcPts val="0"/>
                        </a:spcBef>
                        <a:spcAft>
                          <a:spcPts val="0"/>
                        </a:spcAft>
                      </a:pPr>
                      <a:r>
                        <a:rPr lang="en-US" sz="1600" b="1" dirty="0">
                          <a:solidFill>
                            <a:srgbClr val="FF4F4F"/>
                          </a:solidFill>
                          <a:effectLst/>
                        </a:rPr>
                        <a:t>(in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F1-Score</a:t>
                      </a:r>
                    </a:p>
                    <a:p>
                      <a:pPr marL="0" marR="0" indent="0" algn="ctr">
                        <a:lnSpc>
                          <a:spcPct val="200000"/>
                        </a:lnSpc>
                        <a:spcBef>
                          <a:spcPts val="0"/>
                        </a:spcBef>
                        <a:spcAft>
                          <a:spcPts val="0"/>
                        </a:spcAft>
                      </a:pPr>
                      <a:r>
                        <a:rPr lang="en-US" sz="1600" b="1" dirty="0">
                          <a:solidFill>
                            <a:srgbClr val="FF4F4F"/>
                          </a:solidFill>
                          <a:effectLst/>
                        </a:rPr>
                        <a:t> </a:t>
                      </a:r>
                    </a:p>
                    <a:p>
                      <a:pPr marL="0" marR="0" indent="0" algn="ctr">
                        <a:lnSpc>
                          <a:spcPct val="200000"/>
                        </a:lnSpc>
                        <a:spcBef>
                          <a:spcPts val="0"/>
                        </a:spcBef>
                        <a:spcAft>
                          <a:spcPts val="0"/>
                        </a:spcAft>
                      </a:pPr>
                      <a:r>
                        <a:rPr lang="en-US" sz="1600" b="1" dirty="0">
                          <a:solidFill>
                            <a:srgbClr val="FF4F4F"/>
                          </a:solidFill>
                          <a:effectLst/>
                        </a:rPr>
                        <a:t>(in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Ranking</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Logistic Regression</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77</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77</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0.76</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77</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4</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Gaussian NB</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82</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80</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0.80</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80</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2</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Gradient Boosting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73</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74</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0.73</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74</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6</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K Neighbors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78</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76</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0.75</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76</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5</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a:ln>
                            <a:noFill/>
                          </a:ln>
                          <a:solidFill>
                            <a:srgbClr val="FFFF00"/>
                          </a:solidFill>
                          <a:effectLst>
                            <a:outerShdw blurRad="38100" dist="19050" dir="2700000" algn="tl">
                              <a:schemeClr val="dk1">
                                <a:alpha val="40000"/>
                              </a:schemeClr>
                            </a:outerShdw>
                          </a:effectLst>
                          <a:latin typeface="+mn-lt"/>
                          <a:cs typeface="Calibri" panose="020F0502020204030204" pitchFamily="34" charset="0"/>
                        </a:rPr>
                        <a:t>Random Forest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86</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81</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0.81</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81</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1</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a:solidFill>
                            <a:srgbClr val="FFFF00"/>
                          </a:solidFill>
                          <a:effectLst/>
                          <a:latin typeface="+mn-lt"/>
                          <a:cs typeface="Calibri" panose="020F0502020204030204" pitchFamily="34" charset="0"/>
                        </a:rPr>
                        <a:t>Decision Tree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86</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78</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0.79</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78</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3</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31361">
                <a:tc>
                  <a:txBody>
                    <a:bodyPr/>
                    <a:lstStyle/>
                    <a:p>
                      <a:pPr marL="0" marR="0" indent="0" algn="ctr">
                        <a:lnSpc>
                          <a:spcPct val="250000"/>
                        </a:lnSpc>
                        <a:spcBef>
                          <a:spcPts val="0"/>
                        </a:spcBef>
                        <a:spcAft>
                          <a:spcPts val="0"/>
                        </a:spcAft>
                      </a:pPr>
                      <a:r>
                        <a:rPr lang="en-US" sz="1400" dirty="0">
                          <a:solidFill>
                            <a:srgbClr val="FFFF00"/>
                          </a:solidFill>
                          <a:effectLst/>
                          <a:latin typeface="+mn-lt"/>
                          <a:cs typeface="Calibri" panose="020F0502020204030204" pitchFamily="34" charset="0"/>
                        </a:rPr>
                        <a:t>Ada Boost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72</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72</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0.72</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effectLst>
                            <a:outerShdw blurRad="38100" dist="22860" dir="5400000" algn="tl">
                              <a:srgbClr val="000000">
                                <a:alpha val="30000"/>
                              </a:srgbClr>
                            </a:outerShdw>
                          </a:effectLst>
                        </a:rPr>
                        <a:t>73</a:t>
                      </a:r>
                      <a:endParaRPr lang="en-US" sz="14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effectLst>
                            <a:outerShdw blurRad="38100" dist="22860" dir="5400000" algn="tl">
                              <a:srgbClr val="000000">
                                <a:alpha val="30000"/>
                              </a:srgbClr>
                            </a:outerShdw>
                          </a:effectLst>
                        </a:rPr>
                        <a:t>7</a:t>
                      </a:r>
                      <a:endParaRPr lang="en-US" sz="14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bl>
          </a:graphicData>
        </a:graphic>
      </p:graphicFrame>
    </p:spTree>
    <p:extLst>
      <p:ext uri="{BB962C8B-B14F-4D97-AF65-F5344CB8AC3E}">
        <p14:creationId xmlns:p14="http://schemas.microsoft.com/office/powerpoint/2010/main" val="1066973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dist="38100" dir="2700000" algn="tl">
                    <a:schemeClr val="accent2"/>
                  </a:outerShdw>
                </a:effectLst>
              </a:rPr>
              <a:t>Conclusion -</a:t>
            </a:r>
          </a:p>
        </p:txBody>
      </p:sp>
      <p:sp>
        <p:nvSpPr>
          <p:cNvPr id="3" name="Content Placeholder 2"/>
          <p:cNvSpPr>
            <a:spLocks noGrp="1"/>
          </p:cNvSpPr>
          <p:nvPr>
            <p:ph idx="1"/>
          </p:nvPr>
        </p:nvSpPr>
        <p:spPr/>
        <p:txBody>
          <a:bodyPr/>
          <a:lstStyle/>
          <a:p>
            <a:pPr marL="0" indent="0">
              <a:lnSpc>
                <a:spcPct val="250000"/>
              </a:lnSpc>
              <a:buNone/>
            </a:pPr>
            <a:r>
              <a:rPr lang="en-US" sz="1800" dirty="0"/>
              <a:t>As we can see that Random forest classifier is best algorithm among all as it gives highest score as compare to others and also the CV score of this algorithm is equal to its testing accuracy which is highest among other. ROC AUC score of this algorithm is 0.81 which is highest among all and it indicates that out of 100 times, 81 times our model is predicting right class. Hence RFC model works well while predicting the target variable. Now let's find out the Model accuracy with the help of TF-IDF model and check whether our model accuracy would change or not...Lets find out the same.</a:t>
            </a:r>
          </a:p>
          <a:p>
            <a:pPr marL="0" indent="0">
              <a:buNone/>
            </a:pPr>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17</a:t>
            </a:fld>
            <a:endParaRPr lang="en-US"/>
          </a:p>
        </p:txBody>
      </p:sp>
    </p:spTree>
    <p:extLst>
      <p:ext uri="{BB962C8B-B14F-4D97-AF65-F5344CB8AC3E}">
        <p14:creationId xmlns:p14="http://schemas.microsoft.com/office/powerpoint/2010/main" val="2844802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r>
              <a:rPr lang="en-US" sz="3600" b="1" dirty="0">
                <a:effectLst>
                  <a:outerShdw dist="38100" dir="2700000" algn="tl">
                    <a:schemeClr val="accent2"/>
                  </a:outerShdw>
                </a:effectLst>
              </a:rPr>
              <a:t>Conclusion -</a:t>
            </a:r>
          </a:p>
        </p:txBody>
      </p:sp>
      <p:sp>
        <p:nvSpPr>
          <p:cNvPr id="4" name="Date Placeholder 3"/>
          <p:cNvSpPr>
            <a:spLocks noGrp="1"/>
          </p:cNvSpPr>
          <p:nvPr>
            <p:ph type="dt" sz="half" idx="10"/>
          </p:nvPr>
        </p:nvSpPr>
        <p:spPr/>
        <p:txBody>
          <a:bodyPr/>
          <a:lstStyle/>
          <a:p>
            <a:fld id="{9B3FE649-6AC5-43F4-9F2E-E08D8EB1BE51}" type="datetime1">
              <a:rPr lang="en-US" smtClean="0"/>
              <a:t>25-Dec-22</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18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48954383"/>
              </p:ext>
            </p:extLst>
          </p:nvPr>
        </p:nvGraphicFramePr>
        <p:xfrm>
          <a:off x="968540" y="1072054"/>
          <a:ext cx="9905998" cy="5665314"/>
        </p:xfrm>
        <a:graphic>
          <a:graphicData uri="http://schemas.openxmlformats.org/drawingml/2006/table">
            <a:tbl>
              <a:tblPr firstRow="1" firstCol="1" bandRow="1">
                <a:tableStyleId>{5C22544A-7EE6-4342-B048-85BDC9FD1C3A}</a:tableStyleId>
              </a:tblPr>
              <a:tblGrid>
                <a:gridCol w="4428263"/>
                <a:gridCol w="1095547"/>
                <a:gridCol w="1095547"/>
                <a:gridCol w="1095547"/>
                <a:gridCol w="1095547"/>
                <a:gridCol w="1095547"/>
              </a:tblGrid>
              <a:tr h="1458693">
                <a:tc>
                  <a:txBody>
                    <a:bodyPr/>
                    <a:lstStyle/>
                    <a:p>
                      <a:pPr marL="0" marR="0" indent="0" algn="ctr">
                        <a:lnSpc>
                          <a:spcPct val="200000"/>
                        </a:lnSpc>
                        <a:spcBef>
                          <a:spcPts val="0"/>
                        </a:spcBef>
                        <a:spcAft>
                          <a:spcPts val="0"/>
                        </a:spcAft>
                      </a:pPr>
                      <a:r>
                        <a:rPr lang="en-US" sz="1600" b="1" dirty="0">
                          <a:solidFill>
                            <a:srgbClr val="FF4F4F"/>
                          </a:solidFill>
                          <a:effectLst/>
                        </a:rPr>
                        <a:t>Classification Models</a:t>
                      </a:r>
                    </a:p>
                    <a:p>
                      <a:pPr marL="0" marR="0" indent="0" algn="ctr">
                        <a:lnSpc>
                          <a:spcPct val="200000"/>
                        </a:lnSpc>
                        <a:spcBef>
                          <a:spcPts val="0"/>
                        </a:spcBef>
                        <a:spcAft>
                          <a:spcPts val="0"/>
                        </a:spcAft>
                      </a:pPr>
                      <a:r>
                        <a:rPr lang="en-US" sz="1600" b="1" dirty="0">
                          <a:solidFill>
                            <a:srgbClr val="FF4F4F"/>
                          </a:solidFill>
                          <a:effectLst/>
                        </a:rPr>
                        <a:t>(TF-IDF)</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a:solidFill>
                            <a:srgbClr val="FF4F4F"/>
                          </a:solidFill>
                          <a:effectLst/>
                        </a:rPr>
                        <a:t>Training Accuracy (in %)</a:t>
                      </a:r>
                      <a:endParaRPr lang="en-US" sz="1600" b="1">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Testing Accuracy (in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ROC AUC Score</a:t>
                      </a:r>
                    </a:p>
                    <a:p>
                      <a:pPr marL="0" marR="0" indent="0" algn="ctr">
                        <a:lnSpc>
                          <a:spcPct val="200000"/>
                        </a:lnSpc>
                        <a:spcBef>
                          <a:spcPts val="0"/>
                        </a:spcBef>
                        <a:spcAft>
                          <a:spcPts val="0"/>
                        </a:spcAft>
                      </a:pPr>
                      <a:r>
                        <a:rPr lang="en-US" sz="1600" b="1" dirty="0">
                          <a:solidFill>
                            <a:srgbClr val="FF4F4F"/>
                          </a:solidFill>
                          <a:effectLst/>
                        </a:rPr>
                        <a:t>(in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F1-Score</a:t>
                      </a:r>
                    </a:p>
                    <a:p>
                      <a:pPr marL="0" marR="0" indent="0" algn="ctr">
                        <a:lnSpc>
                          <a:spcPct val="200000"/>
                        </a:lnSpc>
                        <a:spcBef>
                          <a:spcPts val="0"/>
                        </a:spcBef>
                        <a:spcAft>
                          <a:spcPts val="0"/>
                        </a:spcAft>
                      </a:pPr>
                      <a:r>
                        <a:rPr lang="en-US" sz="1600" b="1" dirty="0">
                          <a:solidFill>
                            <a:srgbClr val="FF4F4F"/>
                          </a:solidFill>
                          <a:effectLst/>
                        </a:rPr>
                        <a:t> </a:t>
                      </a:r>
                    </a:p>
                    <a:p>
                      <a:pPr marL="0" marR="0" indent="0" algn="ctr">
                        <a:lnSpc>
                          <a:spcPct val="200000"/>
                        </a:lnSpc>
                        <a:spcBef>
                          <a:spcPts val="0"/>
                        </a:spcBef>
                        <a:spcAft>
                          <a:spcPts val="0"/>
                        </a:spcAft>
                      </a:pPr>
                      <a:r>
                        <a:rPr lang="en-US" sz="1600" b="1" dirty="0">
                          <a:solidFill>
                            <a:srgbClr val="FF4F4F"/>
                          </a:solidFill>
                          <a:effectLst/>
                        </a:rPr>
                        <a:t>(in %)</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600" b="1" dirty="0">
                          <a:solidFill>
                            <a:srgbClr val="FF4F4F"/>
                          </a:solidFill>
                          <a:effectLst/>
                        </a:rPr>
                        <a:t>Ranking</a:t>
                      </a:r>
                      <a:endParaRPr lang="en-US" sz="1600" b="1" dirty="0">
                        <a:solidFill>
                          <a:srgbClr val="FF4F4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500850">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Logistic Regression</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97</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4</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500850">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Gaussian NB</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91</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500850">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Gradient Boosting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5</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500850">
                <a:tc>
                  <a:txBody>
                    <a:bodyPr/>
                    <a:lstStyle/>
                    <a:p>
                      <a:pPr marL="0" marR="0" indent="0" algn="ctr">
                        <a:lnSpc>
                          <a:spcPct val="250000"/>
                        </a:lnSpc>
                        <a:spcBef>
                          <a:spcPts val="0"/>
                        </a:spcBef>
                        <a:spcAft>
                          <a:spcPts val="0"/>
                        </a:spcAft>
                      </a:pPr>
                      <a:r>
                        <a:rPr lang="en-US" sz="1400" dirty="0" smtClean="0">
                          <a:solidFill>
                            <a:srgbClr val="FFFF00"/>
                          </a:solidFill>
                          <a:effectLst/>
                          <a:latin typeface="+mn-lt"/>
                          <a:cs typeface="Calibri" panose="020F0502020204030204" pitchFamily="34" charset="0"/>
                        </a:rPr>
                        <a:t>K Neighbors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100</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62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0.63</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62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7</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734407">
                <a:tc>
                  <a:txBody>
                    <a:bodyPr/>
                    <a:lstStyle/>
                    <a:p>
                      <a:pPr marL="0" marR="0" indent="0" algn="ctr">
                        <a:lnSpc>
                          <a:spcPct val="250000"/>
                        </a:lnSpc>
                        <a:spcBef>
                          <a:spcPts val="0"/>
                        </a:spcBef>
                        <a:spcAft>
                          <a:spcPts val="0"/>
                        </a:spcAft>
                      </a:pPr>
                      <a:r>
                        <a:rPr lang="en-US" sz="1400" dirty="0">
                          <a:ln>
                            <a:noFill/>
                          </a:ln>
                          <a:solidFill>
                            <a:srgbClr val="FFFF00"/>
                          </a:solidFill>
                          <a:effectLst>
                            <a:outerShdw blurRad="38100" dist="19050" dir="2700000" algn="tl">
                              <a:schemeClr val="dk1">
                                <a:alpha val="40000"/>
                              </a:schemeClr>
                            </a:outerShdw>
                          </a:effectLst>
                          <a:latin typeface="+mn-lt"/>
                          <a:cs typeface="Calibri" panose="020F0502020204030204" pitchFamily="34" charset="0"/>
                        </a:rPr>
                        <a:t>Random Forest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100</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99</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0.99</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99</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1</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734407">
                <a:tc>
                  <a:txBody>
                    <a:bodyPr/>
                    <a:lstStyle/>
                    <a:p>
                      <a:pPr marL="0" marR="0" indent="0" algn="ctr">
                        <a:lnSpc>
                          <a:spcPct val="250000"/>
                        </a:lnSpc>
                        <a:spcBef>
                          <a:spcPts val="0"/>
                        </a:spcBef>
                        <a:spcAft>
                          <a:spcPts val="0"/>
                        </a:spcAft>
                      </a:pPr>
                      <a:r>
                        <a:rPr lang="en-US" sz="1400" dirty="0">
                          <a:solidFill>
                            <a:srgbClr val="FFFF00"/>
                          </a:solidFill>
                          <a:effectLst/>
                          <a:latin typeface="+mn-lt"/>
                          <a:cs typeface="Calibri" panose="020F0502020204030204" pitchFamily="34" charset="0"/>
                        </a:rPr>
                        <a:t>Decision Tree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100</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0.96</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96</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2</a:t>
                      </a:r>
                      <a:endParaRPr lang="en-US" sz="140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r h="734407">
                <a:tc>
                  <a:txBody>
                    <a:bodyPr/>
                    <a:lstStyle/>
                    <a:p>
                      <a:pPr marL="0" marR="0" indent="0" algn="ctr">
                        <a:lnSpc>
                          <a:spcPct val="250000"/>
                        </a:lnSpc>
                        <a:spcBef>
                          <a:spcPts val="0"/>
                        </a:spcBef>
                        <a:spcAft>
                          <a:spcPts val="0"/>
                        </a:spcAft>
                      </a:pPr>
                      <a:r>
                        <a:rPr lang="en-US" sz="1400" dirty="0">
                          <a:solidFill>
                            <a:srgbClr val="FFFF00"/>
                          </a:solidFill>
                          <a:effectLst/>
                          <a:latin typeface="+mn-lt"/>
                          <a:cs typeface="Calibri" panose="020F0502020204030204" pitchFamily="34" charset="0"/>
                        </a:rPr>
                        <a:t>Ada Boost Classifier</a:t>
                      </a:r>
                      <a:endParaRPr lang="en-US" sz="1400" dirty="0">
                        <a:solidFill>
                          <a:srgbClr val="FFFF00"/>
                        </a:solidFill>
                        <a:effectLst/>
                        <a:latin typeface="+mn-lt"/>
                        <a:ea typeface="Calibri" panose="020F0502020204030204" pitchFamily="34" charset="0"/>
                        <a:cs typeface="Calibri" panose="020F0502020204030204" pitchFamily="34"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97</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97</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0.97</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97</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400" dirty="0">
                          <a:ln w="10160" cap="flat" cmpd="sng" algn="ctr">
                            <a:solidFill>
                              <a:srgbClr val="4472C4"/>
                            </a:solidFill>
                            <a:prstDash val="solid"/>
                            <a:round/>
                          </a:ln>
                          <a:solidFill>
                            <a:srgbClr val="FF0000"/>
                          </a:solidFill>
                          <a:effectLst>
                            <a:outerShdw blurRad="38100" dist="22860" dir="5400000" algn="tl">
                              <a:srgbClr val="000000">
                                <a:alpha val="30000"/>
                              </a:srgbClr>
                            </a:outerShdw>
                          </a:effectLst>
                          <a:latin typeface="+mn-lt"/>
                        </a:rPr>
                        <a:t>3</a:t>
                      </a:r>
                      <a:endParaRPr lang="en-US" sz="1400" dirty="0">
                        <a:solidFill>
                          <a:srgbClr val="FF0000"/>
                        </a:solidFill>
                        <a:effectLst/>
                        <a:latin typeface="+mn-lt"/>
                        <a:ea typeface="Calibri" panose="020F0502020204030204" pitchFamily="34" charset="0"/>
                        <a:cs typeface="Times New Roman" panose="02020603050405020304" pitchFamily="18" charset="0"/>
                      </a:endParaRPr>
                    </a:p>
                  </a:txBody>
                  <a:tcPr marL="68580" marR="34290" marT="33020" marB="0"/>
                </a:tc>
              </a:tr>
            </a:tbl>
          </a:graphicData>
        </a:graphic>
      </p:graphicFrame>
    </p:spTree>
    <p:extLst>
      <p:ext uri="{BB962C8B-B14F-4D97-AF65-F5344CB8AC3E}">
        <p14:creationId xmlns:p14="http://schemas.microsoft.com/office/powerpoint/2010/main" val="1115197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normAutofit/>
          </a:bodyPr>
          <a:lstStyle/>
          <a:p>
            <a:r>
              <a:rPr lang="en-US" sz="3600" b="1" dirty="0">
                <a:effectLst>
                  <a:outerShdw dist="38100" dir="2700000" algn="tl">
                    <a:schemeClr val="accent2"/>
                  </a:outerShdw>
                </a:effectLst>
              </a:rPr>
              <a:t>Conclusion -</a:t>
            </a:r>
          </a:p>
        </p:txBody>
      </p:sp>
      <p:sp>
        <p:nvSpPr>
          <p:cNvPr id="3" name="Content Placeholder 2"/>
          <p:cNvSpPr>
            <a:spLocks noGrp="1"/>
          </p:cNvSpPr>
          <p:nvPr>
            <p:ph idx="1"/>
          </p:nvPr>
        </p:nvSpPr>
        <p:spPr/>
        <p:txBody>
          <a:bodyPr/>
          <a:lstStyle/>
          <a:p>
            <a:pPr marL="0" indent="0">
              <a:lnSpc>
                <a:spcPct val="250000"/>
              </a:lnSpc>
              <a:buNone/>
            </a:pPr>
            <a:r>
              <a:rPr lang="en-US" sz="2000" dirty="0"/>
              <a:t>As we can see that after applying the TF-IDF model our model's accuracy got increased by 15-25% which is really a great achievement in predicting the text spam detections. Random Forest Classifier is the best model for achieving the same having almost 100% accuracy across all the parameters and that indicates our model is predicting, spam as spam and ham as ham, 100 out of 100 times.</a:t>
            </a:r>
          </a:p>
          <a:p>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19</a:t>
            </a:fld>
            <a:endParaRPr lang="en-US"/>
          </a:p>
        </p:txBody>
      </p:sp>
    </p:spTree>
    <p:extLst>
      <p:ext uri="{BB962C8B-B14F-4D97-AF65-F5344CB8AC3E}">
        <p14:creationId xmlns:p14="http://schemas.microsoft.com/office/powerpoint/2010/main" val="153233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xmlns=""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a16="http://schemas.microsoft.com/office/drawing/2014/main" xmlns="" id="{BFBCDAAB-C1A2-4A79-9E63-8F6974226461}"/>
              </a:ext>
            </a:extLst>
          </p:cNvPr>
          <p:cNvSpPr/>
          <p:nvPr/>
        </p:nvSpPr>
        <p:spPr>
          <a:xfrm rot="20249222">
            <a:off x="5701660" y="4104969"/>
            <a:ext cx="2830413" cy="1555335"/>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3200" b="1" u="sng" dirty="0" smtClean="0"/>
          </a:p>
          <a:p>
            <a:pPr algn="ctr"/>
            <a:r>
              <a:rPr lang="en-US" sz="2400" dirty="0" smtClean="0">
                <a:ln w="0"/>
                <a:solidFill>
                  <a:schemeClr val="tx1"/>
                </a:solidFill>
                <a:effectLst>
                  <a:outerShdw blurRad="38100" dist="19050" dir="2700000" algn="tl" rotWithShape="0">
                    <a:schemeClr val="dk1">
                      <a:alpha val="40000"/>
                    </a:schemeClr>
                  </a:outerShdw>
                </a:effectLst>
              </a:rPr>
              <a:t>Spam or Ham ?</a:t>
            </a:r>
            <a:endParaRPr lang="en-US" sz="320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a:extLst>
              <a:ext uri="{FF2B5EF4-FFF2-40B4-BE49-F238E27FC236}">
                <a16:creationId xmlns:a16="http://schemas.microsoft.com/office/drawing/2014/main" xmlns=""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xmlns="" id="{249502EC-7CBC-4845-9627-52CC011B53B2}"/>
              </a:ext>
            </a:extLst>
          </p:cNvPr>
          <p:cNvSpPr/>
          <p:nvPr/>
        </p:nvSpPr>
        <p:spPr>
          <a:xfrm rot="5400000">
            <a:off x="257903" y="72546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a16="http://schemas.microsoft.com/office/drawing/2014/main" xmlns=""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xmlns=""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xmlns=""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xmlns=""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xmlns=""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xmlns="" id="{EC75D704-D47E-4C50-9D2E-1C6563A07DD1}"/>
              </a:ext>
            </a:extLst>
          </p:cNvPr>
          <p:cNvSpPr/>
          <p:nvPr/>
        </p:nvSpPr>
        <p:spPr>
          <a:xfrm>
            <a:off x="779156" y="2053076"/>
            <a:ext cx="2080431"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Introduction</a:t>
            </a:r>
            <a:endParaRPr lang="en-US" sz="2400" b="1" dirty="0">
              <a:solidFill>
                <a:schemeClr val="bg1"/>
              </a:solidFill>
            </a:endParaRPr>
          </a:p>
        </p:txBody>
      </p:sp>
      <p:pic>
        <p:nvPicPr>
          <p:cNvPr id="55" name="Graphic 54" descr="Target">
            <a:extLst>
              <a:ext uri="{FF2B5EF4-FFF2-40B4-BE49-F238E27FC236}">
                <a16:creationId xmlns:a16="http://schemas.microsoft.com/office/drawing/2014/main" xmlns=""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a16="http://schemas.microsoft.com/office/drawing/2014/main" xmlns=""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25-Dec-22</a:t>
            </a:fld>
            <a:endParaRPr lang="en-US" dirty="0">
              <a:solidFill>
                <a:schemeClr val="bg1"/>
              </a:solidFill>
            </a:endParaRPr>
          </a:p>
        </p:txBody>
      </p:sp>
      <p:sp>
        <p:nvSpPr>
          <p:cNvPr id="4" name="Slide Number Placeholder 3">
            <a:extLst>
              <a:ext uri="{FF2B5EF4-FFF2-40B4-BE49-F238E27FC236}">
                <a16:creationId xmlns:a16="http://schemas.microsoft.com/office/drawing/2014/main" xmlns=""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a16="http://schemas.microsoft.com/office/drawing/2014/main" xmlns=""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xmlns=""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xmlns=""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xmlns="" id="{D4E4E709-32F8-48B4-A519-069A3B3B3B27}"/>
              </a:ext>
            </a:extLst>
          </p:cNvPr>
          <p:cNvSpPr/>
          <p:nvPr/>
        </p:nvSpPr>
        <p:spPr>
          <a:xfrm rot="5400000">
            <a:off x="1955626" y="368747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a16="http://schemas.microsoft.com/office/drawing/2014/main" xmlns=""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a16="http://schemas.microsoft.com/office/drawing/2014/main" xmlns=""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1E54F118-C0DB-45D2-A869-6F78ECB2B464}"/>
              </a:ext>
            </a:extLst>
          </p:cNvPr>
          <p:cNvSpPr/>
          <p:nvPr/>
        </p:nvSpPr>
        <p:spPr>
          <a:xfrm>
            <a:off x="2259050" y="4982598"/>
            <a:ext cx="270382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Background and Approach</a:t>
            </a:r>
            <a:endParaRPr lang="en-US" sz="2400" dirty="0">
              <a:ln w="0"/>
              <a:effectLst>
                <a:outerShdw blurRad="38100" dist="19050" dir="2700000" algn="tl" rotWithShape="0">
                  <a:schemeClr val="dk1">
                    <a:alpha val="40000"/>
                  </a:schemeClr>
                </a:outerShdw>
              </a:effectLst>
            </a:endParaRPr>
          </a:p>
        </p:txBody>
      </p:sp>
      <p:sp>
        <p:nvSpPr>
          <p:cNvPr id="72" name="Freeform: Shape 5">
            <a:extLst>
              <a:ext uri="{FF2B5EF4-FFF2-40B4-BE49-F238E27FC236}">
                <a16:creationId xmlns:a16="http://schemas.microsoft.com/office/drawing/2014/main" xmlns="" id="{249502EC-7CBC-4845-9627-52CC011B53B2}"/>
              </a:ext>
            </a:extLst>
          </p:cNvPr>
          <p:cNvSpPr/>
          <p:nvPr/>
        </p:nvSpPr>
        <p:spPr>
          <a:xfrm rot="5400000">
            <a:off x="8641705" y="2565588"/>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a16="http://schemas.microsoft.com/office/drawing/2014/main" xmlns=""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a16="http://schemas.microsoft.com/office/drawing/2014/main" xmlns=""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a16="http://schemas.microsoft.com/office/drawing/2014/main" xmlns="" id="{302777F9-B611-482E-A7CC-5B1EBDF3A934}"/>
              </a:ext>
            </a:extLst>
          </p:cNvPr>
          <p:cNvSpPr/>
          <p:nvPr/>
        </p:nvSpPr>
        <p:spPr>
          <a:xfrm>
            <a:off x="9417158" y="3970075"/>
            <a:ext cx="1636498"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Which NLP Technique?</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a16="http://schemas.microsoft.com/office/drawing/2014/main" xmlns="" id="{D4E4E709-32F8-48B4-A519-069A3B3B3B27}"/>
              </a:ext>
            </a:extLst>
          </p:cNvPr>
          <p:cNvSpPr/>
          <p:nvPr/>
        </p:nvSpPr>
        <p:spPr>
          <a:xfrm rot="5400000">
            <a:off x="3637159" y="1254143"/>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xmlns=""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a16="http://schemas.microsoft.com/office/drawing/2014/main" xmlns=""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a16="http://schemas.microsoft.com/office/drawing/2014/main" xmlns=""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a16="http://schemas.microsoft.com/office/drawing/2014/main" xmlns=""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a16="http://schemas.microsoft.com/office/drawing/2014/main" xmlns="" id="{9DA940BF-2C5A-43B8-8915-7536D7125B1A}"/>
              </a:ext>
            </a:extLst>
          </p:cNvPr>
          <p:cNvSpPr/>
          <p:nvPr/>
        </p:nvSpPr>
        <p:spPr>
          <a:xfrm>
            <a:off x="4263799" y="2394897"/>
            <a:ext cx="1915507"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Top Classification Model</a:t>
            </a:r>
            <a:endParaRPr lang="en-US" sz="2400" dirty="0">
              <a:ln w="0"/>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a16="http://schemas.microsoft.com/office/drawing/2014/main" xmlns=""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a:t>
            </a:r>
            <a:r>
              <a:rPr lang="en-US" dirty="0" smtClean="0"/>
              <a:t>You !</a:t>
            </a:r>
            <a:endParaRPr lang="en-US" dirty="0"/>
          </a:p>
        </p:txBody>
      </p:sp>
      <p:sp>
        <p:nvSpPr>
          <p:cNvPr id="23" name="Subtitle 22">
            <a:extLst>
              <a:ext uri="{FF2B5EF4-FFF2-40B4-BE49-F238E27FC236}">
                <a16:creationId xmlns=""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smtClean="0"/>
              <a:t>Ashutosh Mishra</a:t>
            </a:r>
            <a:endParaRPr lang="en-US" dirty="0"/>
          </a:p>
          <a:p>
            <a:r>
              <a:rPr lang="en-US" dirty="0" smtClean="0"/>
              <a:t>ashutoshmishra11@outlook.com</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25-12-2022</a:t>
            </a:fld>
            <a:endParaRPr lang="en-US"/>
          </a:p>
        </p:txBody>
      </p:sp>
      <p:sp>
        <p:nvSpPr>
          <p:cNvPr id="5" name="Footer Placeholder 4">
            <a:extLst>
              <a:ext uri="{FF2B5EF4-FFF2-40B4-BE49-F238E27FC236}">
                <a16:creationId xmlns=""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41044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25-Dec-22</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a16="http://schemas.microsoft.com/office/drawing/2014/main" xmlns="" id="{6F578510-7538-46ED-A366-D0DF89C102B0}"/>
              </a:ext>
            </a:extLst>
          </p:cNvPr>
          <p:cNvSpPr txBox="1"/>
          <p:nvPr/>
        </p:nvSpPr>
        <p:spPr>
          <a:xfrm>
            <a:off x="3045326" y="210037"/>
            <a:ext cx="6101348" cy="584775"/>
          </a:xfrm>
          <a:prstGeom prst="rect">
            <a:avLst/>
          </a:prstGeom>
          <a:noFill/>
        </p:spPr>
        <p:txBody>
          <a:bodyPr wrap="square" rtlCol="0">
            <a:spAutoFit/>
          </a:bodyPr>
          <a:lstStyle/>
          <a:p>
            <a:pPr algn="ctr"/>
            <a:r>
              <a:rPr lang="en-US" sz="3200" b="1" dirty="0" smtClean="0"/>
              <a:t>Introduction -</a:t>
            </a:r>
            <a:endParaRPr lang="en-US" sz="3200" b="1" dirty="0"/>
          </a:p>
        </p:txBody>
      </p:sp>
      <p:grpSp>
        <p:nvGrpSpPr>
          <p:cNvPr id="21" name="Group 20">
            <a:extLst>
              <a:ext uri="{FF2B5EF4-FFF2-40B4-BE49-F238E27FC236}">
                <a16:creationId xmlns:a16="http://schemas.microsoft.com/office/drawing/2014/main" xmlns="" id="{589DC6FE-15B3-45BB-A677-021FBB43EBDC}"/>
              </a:ext>
            </a:extLst>
          </p:cNvPr>
          <p:cNvGrpSpPr/>
          <p:nvPr/>
        </p:nvGrpSpPr>
        <p:grpSpPr>
          <a:xfrm>
            <a:off x="1590398" y="1873184"/>
            <a:ext cx="3962158" cy="1867442"/>
            <a:chOff x="8038628" y="1777814"/>
            <a:chExt cx="4250848" cy="1880737"/>
          </a:xfrm>
        </p:grpSpPr>
        <p:sp>
          <p:nvSpPr>
            <p:cNvPr id="22" name="Rectangle 21">
              <a:extLst>
                <a:ext uri="{FF2B5EF4-FFF2-40B4-BE49-F238E27FC236}">
                  <a16:creationId xmlns:a16="http://schemas.microsoft.com/office/drawing/2014/main" xmlns="" id="{722B9798-8BC1-4F5F-8BD7-EBE18648117C}"/>
                </a:ext>
              </a:extLst>
            </p:cNvPr>
            <p:cNvSpPr/>
            <p:nvPr/>
          </p:nvSpPr>
          <p:spPr>
            <a:xfrm>
              <a:off x="8384996" y="2170705"/>
              <a:ext cx="3904480" cy="1487846"/>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NLP (</a:t>
              </a:r>
              <a:r>
                <a:rPr lang="en-US" dirty="0" err="1" smtClean="0">
                  <a:solidFill>
                    <a:schemeClr val="bg1"/>
                  </a:solidFill>
                </a:rPr>
                <a:t>nltk</a:t>
              </a:r>
              <a:r>
                <a:rPr lang="en-US" dirty="0" smtClean="0">
                  <a:solidFill>
                    <a:schemeClr val="bg1"/>
                  </a:solidFill>
                </a:rPr>
                <a:t>), </a:t>
              </a:r>
              <a:r>
                <a:rPr lang="en-US" dirty="0" err="1" smtClean="0">
                  <a:solidFill>
                    <a:schemeClr val="bg1"/>
                  </a:solidFill>
                </a:rPr>
                <a:t>Sklearn</a:t>
              </a:r>
              <a:endParaRPr lang="en-US" dirty="0" smtClean="0">
                <a:solidFill>
                  <a:schemeClr val="bg1"/>
                </a:solidFill>
              </a:endParaRPr>
            </a:p>
            <a:p>
              <a:pPr marL="742950" lvl="1" indent="-285750">
                <a:buFont typeface="Arial" panose="020B0604020202020204" pitchFamily="34" charset="0"/>
                <a:buChar char="•"/>
              </a:pPr>
              <a:r>
                <a:rPr lang="en-US" dirty="0" smtClean="0">
                  <a:solidFill>
                    <a:schemeClr val="bg1"/>
                  </a:solidFill>
                </a:rPr>
                <a:t>Hyper </a:t>
              </a:r>
              <a:r>
                <a:rPr lang="en-US" dirty="0">
                  <a:solidFill>
                    <a:schemeClr val="bg1"/>
                  </a:solidFill>
                </a:rPr>
                <a:t>Tuning </a:t>
              </a:r>
              <a:r>
                <a:rPr lang="en-US" dirty="0" smtClean="0">
                  <a:solidFill>
                    <a:schemeClr val="bg1"/>
                  </a:solidFill>
                </a:rPr>
                <a:t>Method </a:t>
              </a:r>
            </a:p>
            <a:p>
              <a:pPr marL="742950" lvl="1" indent="-285750">
                <a:buFont typeface="Arial" panose="020B0604020202020204" pitchFamily="34" charset="0"/>
                <a:buChar char="•"/>
              </a:pPr>
              <a:r>
                <a:rPr lang="en-US" dirty="0" smtClean="0">
                  <a:solidFill>
                    <a:schemeClr val="bg1"/>
                  </a:solidFill>
                </a:rPr>
                <a:t>CV Score </a:t>
              </a:r>
            </a:p>
            <a:p>
              <a:pPr marL="742950" lvl="1" indent="-285750">
                <a:buFont typeface="Arial" panose="020B0604020202020204" pitchFamily="34" charset="0"/>
                <a:buChar char="•"/>
              </a:pPr>
              <a:r>
                <a:rPr lang="en-US" dirty="0" smtClean="0">
                  <a:solidFill>
                    <a:schemeClr val="bg1"/>
                  </a:solidFill>
                </a:rPr>
                <a:t>Predictive </a:t>
              </a:r>
              <a:r>
                <a:rPr lang="en-US" dirty="0">
                  <a:solidFill>
                    <a:schemeClr val="bg1"/>
                  </a:solidFill>
                </a:rPr>
                <a:t>Modelling and </a:t>
              </a:r>
              <a:r>
                <a:rPr lang="en-US" dirty="0" smtClean="0">
                  <a:solidFill>
                    <a:schemeClr val="bg1"/>
                  </a:solidFill>
                </a:rPr>
                <a:t>Classification Model</a:t>
              </a:r>
              <a:r>
                <a:rPr lang="en-US" dirty="0">
                  <a:solidFill>
                    <a:schemeClr val="bg1"/>
                  </a:solidFill>
                </a:rPr>
                <a:t>, etc.</a:t>
              </a:r>
            </a:p>
          </p:txBody>
        </p:sp>
        <p:sp>
          <p:nvSpPr>
            <p:cNvPr id="23" name="TextBox 22">
              <a:extLst>
                <a:ext uri="{FF2B5EF4-FFF2-40B4-BE49-F238E27FC236}">
                  <a16:creationId xmlns:a16="http://schemas.microsoft.com/office/drawing/2014/main" xmlns=""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a16="http://schemas.microsoft.com/office/drawing/2014/main" xmlns="" id="{94AB7BD3-C2AB-4064-9831-4193F3E12835}"/>
              </a:ext>
            </a:extLst>
          </p:cNvPr>
          <p:cNvGrpSpPr/>
          <p:nvPr/>
        </p:nvGrpSpPr>
        <p:grpSpPr>
          <a:xfrm>
            <a:off x="1590398" y="4269928"/>
            <a:ext cx="3962158" cy="2405555"/>
            <a:chOff x="7806053" y="1868764"/>
            <a:chExt cx="5065518" cy="2823252"/>
          </a:xfrm>
        </p:grpSpPr>
        <p:sp>
          <p:nvSpPr>
            <p:cNvPr id="25" name="Rectangle 24">
              <a:extLst>
                <a:ext uri="{FF2B5EF4-FFF2-40B4-BE49-F238E27FC236}">
                  <a16:creationId xmlns:a16="http://schemas.microsoft.com/office/drawing/2014/main" xmlns="" id="{A1FA18E7-5505-4EF5-A034-C831BC4D3DD1}"/>
                </a:ext>
              </a:extLst>
            </p:cNvPr>
            <p:cNvSpPr/>
            <p:nvPr/>
          </p:nvSpPr>
          <p:spPr>
            <a:xfrm>
              <a:off x="7806053" y="2307975"/>
              <a:ext cx="5065518" cy="2384041"/>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Project comprises of </a:t>
              </a:r>
              <a:r>
                <a:rPr lang="en-US" dirty="0" smtClean="0">
                  <a:solidFill>
                    <a:schemeClr val="bg1"/>
                  </a:solidFill>
                </a:rPr>
                <a:t>seven different </a:t>
              </a:r>
              <a:r>
                <a:rPr lang="en-US" dirty="0" smtClean="0">
                  <a:solidFill>
                    <a:schemeClr val="bg1"/>
                  </a:solidFill>
                </a:rPr>
                <a:t>test cases where the objective was to train and test for accuracy score and different classification reports using CV Score to check the accuracy of the different algorithms model  </a:t>
              </a:r>
              <a:endParaRPr lang="en-US" dirty="0">
                <a:solidFill>
                  <a:schemeClr val="bg1"/>
                </a:solidFill>
              </a:endParaRPr>
            </a:p>
          </p:txBody>
        </p:sp>
        <p:sp>
          <p:nvSpPr>
            <p:cNvPr id="26" name="TextBox 25">
              <a:extLst>
                <a:ext uri="{FF2B5EF4-FFF2-40B4-BE49-F238E27FC236}">
                  <a16:creationId xmlns:a16="http://schemas.microsoft.com/office/drawing/2014/main" xmlns=""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a16="http://schemas.microsoft.com/office/drawing/2014/main" xmlns="" id="{02B79F7C-6686-4786-A605-5893B2D93D32}"/>
              </a:ext>
            </a:extLst>
          </p:cNvPr>
          <p:cNvGrpSpPr/>
          <p:nvPr/>
        </p:nvGrpSpPr>
        <p:grpSpPr>
          <a:xfrm>
            <a:off x="7458459" y="1877758"/>
            <a:ext cx="4624727" cy="2441732"/>
            <a:chOff x="7104075" y="1938781"/>
            <a:chExt cx="6756009" cy="2749654"/>
          </a:xfrm>
        </p:grpSpPr>
        <p:sp>
          <p:nvSpPr>
            <p:cNvPr id="28" name="Rectangle 27">
              <a:extLst>
                <a:ext uri="{FF2B5EF4-FFF2-40B4-BE49-F238E27FC236}">
                  <a16:creationId xmlns:a16="http://schemas.microsoft.com/office/drawing/2014/main" xmlns="" id="{9F4A610D-1DB6-4841-B080-19EB49BCB4C0}"/>
                </a:ext>
              </a:extLst>
            </p:cNvPr>
            <p:cNvSpPr/>
            <p:nvPr/>
          </p:nvSpPr>
          <p:spPr>
            <a:xfrm>
              <a:off x="7104075" y="2400943"/>
              <a:ext cx="6756009" cy="2287492"/>
            </a:xfrm>
            <a:prstGeom prst="rect">
              <a:avLst/>
            </a:prstGeom>
          </p:spPr>
          <p:txBody>
            <a:bodyPr wrap="square">
              <a:spAutoFit/>
            </a:bodyPr>
            <a:lstStyle/>
            <a:p>
              <a:pPr marL="742950" lvl="1" indent="-285750">
                <a:buFont typeface="Arial" panose="020B0604020202020204" pitchFamily="34" charset="0"/>
                <a:buChar char="•"/>
              </a:pPr>
              <a:r>
                <a:rPr lang="en-US" dirty="0">
                  <a:solidFill>
                    <a:schemeClr val="bg1"/>
                  </a:solidFill>
                </a:rPr>
                <a:t>T</a:t>
              </a:r>
              <a:r>
                <a:rPr lang="en-US" dirty="0" smtClean="0">
                  <a:solidFill>
                    <a:schemeClr val="bg1"/>
                  </a:solidFill>
                </a:rPr>
                <a:t>o </a:t>
              </a:r>
              <a:r>
                <a:rPr lang="en-US" dirty="0">
                  <a:solidFill>
                    <a:schemeClr val="bg1"/>
                  </a:solidFill>
                </a:rPr>
                <a:t>understand the working of NLP techniques like BOW, CBOW, TF-IDF, </a:t>
              </a:r>
              <a:r>
                <a:rPr lang="en-US" dirty="0" err="1">
                  <a:solidFill>
                    <a:schemeClr val="bg1"/>
                  </a:solidFill>
                </a:rPr>
                <a:t>Ngram</a:t>
              </a:r>
              <a:r>
                <a:rPr lang="en-US" dirty="0">
                  <a:solidFill>
                    <a:schemeClr val="bg1"/>
                  </a:solidFill>
                </a:rPr>
                <a:t>, </a:t>
              </a:r>
              <a:r>
                <a:rPr lang="en-US" dirty="0" err="1">
                  <a:solidFill>
                    <a:schemeClr val="bg1"/>
                  </a:solidFill>
                </a:rPr>
                <a:t>Stopwords</a:t>
              </a:r>
              <a:r>
                <a:rPr lang="en-US" dirty="0">
                  <a:solidFill>
                    <a:schemeClr val="bg1"/>
                  </a:solidFill>
                </a:rPr>
                <a:t>, Tokenization, Lemmatization, Stemming and how the text preprocessing could be helpful to find out the vector representation of each words, corpus and its vocabulary.</a:t>
              </a:r>
              <a:endParaRPr lang="en-US" dirty="0">
                <a:solidFill>
                  <a:schemeClr val="bg1"/>
                </a:solidFill>
              </a:endParaRPr>
            </a:p>
          </p:txBody>
        </p:sp>
        <p:sp>
          <p:nvSpPr>
            <p:cNvPr id="29" name="TextBox 28">
              <a:extLst>
                <a:ext uri="{FF2B5EF4-FFF2-40B4-BE49-F238E27FC236}">
                  <a16:creationId xmlns:a16="http://schemas.microsoft.com/office/drawing/2014/main" xmlns=""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a16="http://schemas.microsoft.com/office/drawing/2014/main" xmlns="" id="{5E8B57E5-5305-44D8-8D11-E72807376C92}"/>
              </a:ext>
            </a:extLst>
          </p:cNvPr>
          <p:cNvGrpSpPr/>
          <p:nvPr/>
        </p:nvGrpSpPr>
        <p:grpSpPr>
          <a:xfrm>
            <a:off x="7458458" y="4269928"/>
            <a:ext cx="4651534" cy="1662484"/>
            <a:chOff x="7806053" y="1868764"/>
            <a:chExt cx="5065518" cy="1579937"/>
          </a:xfrm>
        </p:grpSpPr>
        <p:sp>
          <p:nvSpPr>
            <p:cNvPr id="31" name="Rectangle 30">
              <a:extLst>
                <a:ext uri="{FF2B5EF4-FFF2-40B4-BE49-F238E27FC236}">
                  <a16:creationId xmlns:a16="http://schemas.microsoft.com/office/drawing/2014/main" xmlns="" id="{62CDD6E6-8BDA-4A9B-87E3-2DCDEB2B5668}"/>
                </a:ext>
              </a:extLst>
            </p:cNvPr>
            <p:cNvSpPr/>
            <p:nvPr/>
          </p:nvSpPr>
          <p:spPr>
            <a:xfrm>
              <a:off x="7806053" y="2307972"/>
              <a:ext cx="5065518" cy="1140729"/>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Bag of Words (BOW)</a:t>
              </a:r>
              <a:endParaRPr lang="en-US" dirty="0" smtClean="0">
                <a:solidFill>
                  <a:schemeClr val="bg1"/>
                </a:solidFill>
              </a:endParaRPr>
            </a:p>
            <a:p>
              <a:pPr marL="628650" lvl="1" indent="-171450">
                <a:buFont typeface="Arial" panose="020B0604020202020204" pitchFamily="34" charset="0"/>
                <a:buChar char="•"/>
              </a:pPr>
              <a:r>
                <a:rPr lang="en-US" dirty="0" smtClean="0">
                  <a:solidFill>
                    <a:schemeClr val="bg1"/>
                  </a:solidFill>
                </a:rPr>
                <a:t>Term Frequency Inverse Document Frequency (TF-IDF)</a:t>
              </a:r>
              <a:endParaRPr lang="en-US" dirty="0" smtClean="0">
                <a:solidFill>
                  <a:schemeClr val="bg1"/>
                </a:solidFill>
              </a:endParaRPr>
            </a:p>
            <a:p>
              <a:pPr marL="628650" lvl="1" indent="-171450">
                <a:buFont typeface="Arial" panose="020B0604020202020204" pitchFamily="34" charset="0"/>
                <a:buChar char="•"/>
              </a:pPr>
              <a:r>
                <a:rPr lang="en-US" dirty="0" smtClean="0">
                  <a:solidFill>
                    <a:schemeClr val="bg1"/>
                  </a:solidFill>
                </a:rPr>
                <a:t>Word2Vec</a:t>
              </a:r>
              <a:endParaRPr lang="en-US" dirty="0">
                <a:solidFill>
                  <a:schemeClr val="bg1"/>
                </a:solidFill>
              </a:endParaRPr>
            </a:p>
          </p:txBody>
        </p:sp>
        <p:sp>
          <p:nvSpPr>
            <p:cNvPr id="32" name="TextBox 31">
              <a:extLst>
                <a:ext uri="{FF2B5EF4-FFF2-40B4-BE49-F238E27FC236}">
                  <a16:creationId xmlns:a16="http://schemas.microsoft.com/office/drawing/2014/main" xmlns=""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NLP Techniques</a:t>
              </a:r>
              <a:endParaRPr lang="en-US" sz="2000" b="1" u="sng" dirty="0">
                <a:latin typeface="+mj-lt"/>
              </a:endParaRPr>
            </a:p>
          </p:txBody>
        </p:sp>
      </p:grpSp>
      <p:pic>
        <p:nvPicPr>
          <p:cNvPr id="35" name="Graphic 34" descr="Research">
            <a:extLst>
              <a:ext uri="{FF2B5EF4-FFF2-40B4-BE49-F238E27FC236}">
                <a16:creationId xmlns:a16="http://schemas.microsoft.com/office/drawing/2014/main" xmlns="" id="{08E9D3C1-6769-4324-91D6-589B600248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a16="http://schemas.microsoft.com/office/drawing/2014/main" xmlns=""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a16="http://schemas.microsoft.com/office/drawing/2014/main" xmlns=""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a16="http://schemas.microsoft.com/office/drawing/2014/main" xmlns=""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646331"/>
          </a:xfrm>
          <a:prstGeom prst="rect">
            <a:avLst/>
          </a:prstGeom>
          <a:noFill/>
        </p:spPr>
        <p:txBody>
          <a:bodyPr wrap="square" rtlCol="0">
            <a:spAutoFit/>
          </a:bodyPr>
          <a:lstStyle/>
          <a:p>
            <a:r>
              <a:rPr lang="en-US" dirty="0">
                <a:solidFill>
                  <a:schemeClr val="bg1"/>
                </a:solidFill>
              </a:rPr>
              <a:t>Our goal is to build a prototype of SMS Spam Classifier which can be used to classify </a:t>
            </a:r>
            <a:r>
              <a:rPr lang="en-US" b="1" dirty="0">
                <a:solidFill>
                  <a:schemeClr val="bg1"/>
                </a:solidFill>
              </a:rPr>
              <a:t>ham</a:t>
            </a:r>
            <a:r>
              <a:rPr lang="en-US" dirty="0">
                <a:solidFill>
                  <a:schemeClr val="bg1"/>
                </a:solidFill>
              </a:rPr>
              <a:t> and </a:t>
            </a:r>
            <a:r>
              <a:rPr lang="en-US" b="1" dirty="0">
                <a:solidFill>
                  <a:schemeClr val="bg1"/>
                </a:solidFill>
              </a:rPr>
              <a:t>spam</a:t>
            </a:r>
            <a:r>
              <a:rPr lang="en-US" dirty="0">
                <a:solidFill>
                  <a:schemeClr val="bg1"/>
                </a:solidFill>
              </a:rPr>
              <a:t> texts so that it can be controlled and restricted from spreading cybercrime and cyberbullying.</a:t>
            </a:r>
          </a:p>
        </p:txBody>
      </p:sp>
    </p:spTree>
    <p:extLst>
      <p:ext uri="{BB962C8B-B14F-4D97-AF65-F5344CB8AC3E}">
        <p14:creationId xmlns:p14="http://schemas.microsoft.com/office/powerpoint/2010/main" val="11365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25-Dec-22</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a16="http://schemas.microsoft.com/office/drawing/2014/main" xmlns="" id="{16DA406D-6B3F-458E-B9A6-92A6465B6DF8}"/>
              </a:ext>
            </a:extLst>
          </p:cNvPr>
          <p:cNvSpPr txBox="1"/>
          <p:nvPr/>
        </p:nvSpPr>
        <p:spPr>
          <a:xfrm>
            <a:off x="3045326" y="20845"/>
            <a:ext cx="6101348" cy="584775"/>
          </a:xfrm>
          <a:prstGeom prst="rect">
            <a:avLst/>
          </a:prstGeom>
          <a:noFill/>
        </p:spPr>
        <p:txBody>
          <a:bodyPr wrap="square" rtlCol="0">
            <a:spAutoFit/>
          </a:bodyPr>
          <a:lstStyle/>
          <a:p>
            <a:pPr algn="ctr"/>
            <a:r>
              <a:rPr lang="en-US" sz="3200" b="1" dirty="0" smtClean="0"/>
              <a:t>Background and Approach -</a:t>
            </a:r>
            <a:endParaRPr lang="en-US" sz="3200" b="1" dirty="0"/>
          </a:p>
        </p:txBody>
      </p:sp>
      <p:sp>
        <p:nvSpPr>
          <p:cNvPr id="3" name="TextBox 2">
            <a:extLst>
              <a:ext uri="{FF2B5EF4-FFF2-40B4-BE49-F238E27FC236}">
                <a16:creationId xmlns:a16="http://schemas.microsoft.com/office/drawing/2014/main" xmlns="" id="{E881844B-EE0B-49B4-BD7E-8D600DDC145F}"/>
              </a:ext>
            </a:extLst>
          </p:cNvPr>
          <p:cNvSpPr txBox="1"/>
          <p:nvPr/>
        </p:nvSpPr>
        <p:spPr>
          <a:xfrm>
            <a:off x="3836277" y="589716"/>
            <a:ext cx="7808035" cy="2031325"/>
          </a:xfrm>
          <a:prstGeom prst="rect">
            <a:avLst/>
          </a:prstGeom>
          <a:noFill/>
        </p:spPr>
        <p:txBody>
          <a:bodyPr wrap="square" rtlCol="0">
            <a:spAutoFit/>
          </a:bodyPr>
          <a:lstStyle/>
          <a:p>
            <a:r>
              <a:rPr lang="en-US" dirty="0">
                <a:solidFill>
                  <a:schemeClr val="bg1"/>
                </a:solidFill>
              </a:rPr>
              <a:t>There has been a remarkable increase in the cases of cybercrime as spammer has really been advanced with their technologies that’s why they are easily looting the people and making them suffer mentally without any much efforts. This can take a toll on anyone and affect them mentally leading to depression, mental illness, self-hatred and even suicidal thoughts. Our goal is to build a SMS Spam Classifier which can be used to classify spam and ham texts so that it can be controlled and restricted from spreading cybercrime.   </a:t>
            </a:r>
          </a:p>
        </p:txBody>
      </p:sp>
      <p:sp>
        <p:nvSpPr>
          <p:cNvPr id="11" name="Rectangle 10">
            <a:extLst>
              <a:ext uri="{FF2B5EF4-FFF2-40B4-BE49-F238E27FC236}">
                <a16:creationId xmlns:a16="http://schemas.microsoft.com/office/drawing/2014/main" xmlns=""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NLP</a:t>
            </a:r>
            <a:endParaRPr lang="en-US" dirty="0"/>
          </a:p>
        </p:txBody>
      </p:sp>
      <p:sp>
        <p:nvSpPr>
          <p:cNvPr id="12" name="Rectangle 11">
            <a:extLst>
              <a:ext uri="{FF2B5EF4-FFF2-40B4-BE49-F238E27FC236}">
                <a16:creationId xmlns:a16="http://schemas.microsoft.com/office/drawing/2014/main" xmlns=""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ROC AUC Curve</a:t>
            </a:r>
            <a:endParaRPr lang="en-US" dirty="0"/>
          </a:p>
        </p:txBody>
      </p:sp>
      <p:sp>
        <p:nvSpPr>
          <p:cNvPr id="13" name="Rectangle 12">
            <a:extLst>
              <a:ext uri="{FF2B5EF4-FFF2-40B4-BE49-F238E27FC236}">
                <a16:creationId xmlns:a16="http://schemas.microsoft.com/office/drawing/2014/main" xmlns=""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CV Score</a:t>
            </a:r>
            <a:endParaRPr lang="en-US" dirty="0"/>
          </a:p>
        </p:txBody>
      </p:sp>
      <p:sp>
        <p:nvSpPr>
          <p:cNvPr id="14" name="Rectangle 13">
            <a:extLst>
              <a:ext uri="{FF2B5EF4-FFF2-40B4-BE49-F238E27FC236}">
                <a16:creationId xmlns:a16="http://schemas.microsoft.com/office/drawing/2014/main" xmlns=""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Classification Modelling</a:t>
            </a:r>
            <a:endParaRPr lang="en-US" dirty="0"/>
          </a:p>
        </p:txBody>
      </p:sp>
      <p:sp>
        <p:nvSpPr>
          <p:cNvPr id="15" name="Rectangle 14">
            <a:extLst>
              <a:ext uri="{FF2B5EF4-FFF2-40B4-BE49-F238E27FC236}">
                <a16:creationId xmlns:a16="http://schemas.microsoft.com/office/drawing/2014/main" xmlns=""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Hyper Tuning Method</a:t>
            </a:r>
            <a:endParaRPr lang="en-US" dirty="0"/>
          </a:p>
        </p:txBody>
      </p:sp>
      <p:sp>
        <p:nvSpPr>
          <p:cNvPr id="16" name="Rectangle 15">
            <a:extLst>
              <a:ext uri="{FF2B5EF4-FFF2-40B4-BE49-F238E27FC236}">
                <a16:creationId xmlns:a16="http://schemas.microsoft.com/office/drawing/2014/main" xmlns=""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Grid Search CV</a:t>
            </a:r>
            <a:endParaRPr lang="en-US" dirty="0"/>
          </a:p>
        </p:txBody>
      </p:sp>
      <p:graphicFrame>
        <p:nvGraphicFramePr>
          <p:cNvPr id="17" name="Diagram 16">
            <a:extLst>
              <a:ext uri="{FF2B5EF4-FFF2-40B4-BE49-F238E27FC236}">
                <a16:creationId xmlns:a16="http://schemas.microsoft.com/office/drawing/2014/main" xmlns="" id="{09286805-81D8-4C9B-B839-E674B84FB328}"/>
              </a:ext>
            </a:extLst>
          </p:cNvPr>
          <p:cNvGraphicFramePr/>
          <p:nvPr>
            <p:extLst>
              <p:ext uri="{D42A27DB-BD31-4B8C-83A1-F6EECF244321}">
                <p14:modId xmlns:p14="http://schemas.microsoft.com/office/powerpoint/2010/main" val="3370586651"/>
              </p:ext>
            </p:extLst>
          </p:nvPr>
        </p:nvGraphicFramePr>
        <p:xfrm>
          <a:off x="-231156" y="303416"/>
          <a:ext cx="4015901" cy="616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32390" y="4681564"/>
            <a:ext cx="2711510" cy="369332"/>
          </a:xfrm>
          <a:prstGeom prst="rect">
            <a:avLst/>
          </a:prstGeom>
          <a:noFill/>
        </p:spPr>
        <p:txBody>
          <a:bodyPr wrap="square" rtlCol="0">
            <a:spAutoFit/>
          </a:bodyPr>
          <a:lstStyle/>
          <a:p>
            <a:r>
              <a:rPr lang="en-US" b="1" dirty="0" smtClean="0">
                <a:solidFill>
                  <a:schemeClr val="bg1"/>
                </a:solidFill>
              </a:rPr>
              <a:t>Random Forest Classifier</a:t>
            </a:r>
            <a:endParaRPr lang="en-US" b="1" dirty="0">
              <a:solidFill>
                <a:schemeClr val="bg1"/>
              </a:solidFill>
            </a:endParaRPr>
          </a:p>
        </p:txBody>
      </p:sp>
    </p:spTree>
    <p:extLst>
      <p:ext uri="{BB962C8B-B14F-4D97-AF65-F5344CB8AC3E}">
        <p14:creationId xmlns:p14="http://schemas.microsoft.com/office/powerpoint/2010/main" val="73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dist="38100" dir="2700000" algn="tl">
                    <a:schemeClr val="accent2"/>
                  </a:outerShdw>
                </a:effectLst>
              </a:rPr>
              <a:t>Data Preprocessing Done </a:t>
            </a:r>
            <a:r>
              <a:rPr lang="en-US" b="1" dirty="0"/>
              <a:t/>
            </a:r>
            <a:br>
              <a:rPr lang="en-US" b="1" dirty="0"/>
            </a:br>
            <a:endParaRPr lang="en-US" dirty="0"/>
          </a:p>
        </p:txBody>
      </p:sp>
      <p:sp>
        <p:nvSpPr>
          <p:cNvPr id="3" name="Content Placeholder 2"/>
          <p:cNvSpPr>
            <a:spLocks noGrp="1"/>
          </p:cNvSpPr>
          <p:nvPr>
            <p:ph idx="1"/>
          </p:nvPr>
        </p:nvSpPr>
        <p:spPr>
          <a:xfrm>
            <a:off x="838200" y="1182688"/>
            <a:ext cx="10515600" cy="4351338"/>
          </a:xfrm>
        </p:spPr>
        <p:txBody>
          <a:bodyPr>
            <a:normAutofit fontScale="92500" lnSpcReduction="10000"/>
          </a:bodyPr>
          <a:lstStyle/>
          <a:p>
            <a:pPr marL="0" indent="0">
              <a:lnSpc>
                <a:spcPct val="250000"/>
              </a:lnSpc>
              <a:buNone/>
            </a:pPr>
            <a:r>
              <a:rPr lang="en-US" sz="2000" dirty="0"/>
              <a:t>Firstly, when I did go through our corpus dataset then I founded that each of the document consists of some special characters in it with numbers and upper-lower case alphabets hence I applied NLP techniques like regular expressions and English </a:t>
            </a:r>
            <a:r>
              <a:rPr lang="en-US" sz="2000" dirty="0" err="1"/>
              <a:t>stopwords</a:t>
            </a:r>
            <a:r>
              <a:rPr lang="en-US" sz="2000" dirty="0"/>
              <a:t> to clean each sentences of our corpus into lower and upper case alphabets only. Then I applied tokenization and stemming to get words that might not be that meaningful and at the end our corpus got free from English </a:t>
            </a:r>
            <a:r>
              <a:rPr lang="en-US" sz="2000" dirty="0" err="1"/>
              <a:t>stopwords</a:t>
            </a:r>
            <a:r>
              <a:rPr lang="en-US" sz="2000" dirty="0"/>
              <a:t> (is, am, he, she, from, for, at, there, it and etcetera).</a:t>
            </a:r>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5</a:t>
            </a:fld>
            <a:endParaRPr lang="en-US"/>
          </a:p>
        </p:txBody>
      </p:sp>
    </p:spTree>
    <p:extLst>
      <p:ext uri="{BB962C8B-B14F-4D97-AF65-F5344CB8AC3E}">
        <p14:creationId xmlns:p14="http://schemas.microsoft.com/office/powerpoint/2010/main" val="220287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4"/>
            <a:ext cx="10515600" cy="1325563"/>
          </a:xfrm>
        </p:spPr>
        <p:txBody>
          <a:bodyPr>
            <a:normAutofit/>
          </a:bodyPr>
          <a:lstStyle/>
          <a:p>
            <a:r>
              <a:rPr lang="en-US" sz="3600" b="1" dirty="0">
                <a:effectLst>
                  <a:outerShdw dist="38100" dir="2700000" algn="tl">
                    <a:schemeClr val="accent2"/>
                  </a:outerShdw>
                </a:effectLst>
              </a:rPr>
              <a:t>Data Preprocessing Done</a:t>
            </a:r>
            <a:endParaRPr lang="en-US" sz="3600" dirty="0"/>
          </a:p>
        </p:txBody>
      </p:sp>
      <p:sp>
        <p:nvSpPr>
          <p:cNvPr id="3" name="Content Placeholder 2"/>
          <p:cNvSpPr>
            <a:spLocks noGrp="1"/>
          </p:cNvSpPr>
          <p:nvPr>
            <p:ph idx="1"/>
          </p:nvPr>
        </p:nvSpPr>
        <p:spPr>
          <a:xfrm>
            <a:off x="995363" y="1228725"/>
            <a:ext cx="10515600" cy="5310188"/>
          </a:xfrm>
        </p:spPr>
        <p:txBody>
          <a:bodyPr>
            <a:normAutofit lnSpcReduction="10000"/>
          </a:bodyPr>
          <a:lstStyle/>
          <a:p>
            <a:pPr marL="0" indent="0">
              <a:lnSpc>
                <a:spcPct val="250000"/>
              </a:lnSpc>
              <a:buNone/>
            </a:pPr>
            <a:r>
              <a:rPr lang="en-US" sz="2000" dirty="0"/>
              <a:t>After data cleaning part done I’ve applied Bag of Words and TF-IDF techniques to convert the words into vector and then created Vocabulary for both the model. Since, our target class was imbalanced eventually hence I did balanced it with the help of SMOTE technique and once the class got balanced I’ve separated my feature variable and target variable for the model building and then with the help of Machine Learning algorithms I’ve trained different model and later did testing of each model with respect to some valuable parameter like Cross Validation Score, ROC AUC Score, F1-Score to find out the best model in predicting our target variable.</a:t>
            </a:r>
          </a:p>
          <a:p>
            <a:pPr marL="0" indent="0">
              <a:buNone/>
            </a:pPr>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6</a:t>
            </a:fld>
            <a:endParaRPr lang="en-US"/>
          </a:p>
        </p:txBody>
      </p:sp>
    </p:spTree>
    <p:extLst>
      <p:ext uri="{BB962C8B-B14F-4D97-AF65-F5344CB8AC3E}">
        <p14:creationId xmlns:p14="http://schemas.microsoft.com/office/powerpoint/2010/main" val="111683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outerShdw dist="38100" dir="2700000" algn="tl">
                    <a:schemeClr val="accent2"/>
                  </a:outerShdw>
                </a:effectLst>
              </a:rPr>
              <a:t>Bag of Words (BOW)</a:t>
            </a:r>
            <a:endParaRPr lang="en-US" sz="3600" dirty="0"/>
          </a:p>
        </p:txBody>
      </p:sp>
      <p:sp>
        <p:nvSpPr>
          <p:cNvPr id="3" name="Content Placeholder 2"/>
          <p:cNvSpPr>
            <a:spLocks noGrp="1"/>
          </p:cNvSpPr>
          <p:nvPr>
            <p:ph idx="1"/>
          </p:nvPr>
        </p:nvSpPr>
        <p:spPr/>
        <p:txBody>
          <a:bodyPr>
            <a:normAutofit/>
          </a:bodyPr>
          <a:lstStyle/>
          <a:p>
            <a:pPr marL="0" indent="0">
              <a:lnSpc>
                <a:spcPct val="250000"/>
              </a:lnSpc>
              <a:buNone/>
            </a:pPr>
            <a:r>
              <a:rPr lang="en-US" sz="2000" dirty="0" smtClean="0"/>
              <a:t>Bow </a:t>
            </a:r>
            <a:r>
              <a:rPr lang="en-US" sz="2000" dirty="0"/>
              <a:t>is a text preprocessing technique which is use to convert the words into vector form. </a:t>
            </a:r>
            <a:r>
              <a:rPr lang="en-US" sz="2000" dirty="0"/>
              <a:t>T</a:t>
            </a:r>
            <a:r>
              <a:rPr lang="en-US" sz="2000" dirty="0" smtClean="0"/>
              <a:t>he </a:t>
            </a:r>
            <a:r>
              <a:rPr lang="en-US" sz="2000" dirty="0"/>
              <a:t>word </a:t>
            </a:r>
            <a:r>
              <a:rPr lang="en-US" sz="2000" b="1" dirty="0" err="1"/>
              <a:t>CountVectorizer</a:t>
            </a:r>
            <a:r>
              <a:rPr lang="en-US" sz="2000" dirty="0"/>
              <a:t> represents BOW. </a:t>
            </a:r>
            <a:r>
              <a:rPr lang="en-US" sz="2000" dirty="0" smtClean="0"/>
              <a:t>I’ve </a:t>
            </a:r>
            <a:r>
              <a:rPr lang="en-US" sz="2000" dirty="0"/>
              <a:t>taken </a:t>
            </a:r>
            <a:r>
              <a:rPr lang="en-US" sz="2000" b="1" dirty="0" err="1"/>
              <a:t>max_features</a:t>
            </a:r>
            <a:r>
              <a:rPr lang="en-US" sz="2000" dirty="0"/>
              <a:t> as </a:t>
            </a:r>
            <a:r>
              <a:rPr lang="en-US" sz="2000" b="1" dirty="0"/>
              <a:t>2500</a:t>
            </a:r>
            <a:r>
              <a:rPr lang="en-US" sz="2000" dirty="0"/>
              <a:t> which indicate that there are 2500 features got created and </a:t>
            </a:r>
            <a:r>
              <a:rPr lang="en-US" sz="2000" b="1" dirty="0"/>
              <a:t>binary =True</a:t>
            </a:r>
            <a:r>
              <a:rPr lang="en-US" sz="2000" dirty="0"/>
              <a:t> indicate that our target variable has only binary classes as 0 and 1; </a:t>
            </a:r>
            <a:r>
              <a:rPr lang="en-US" sz="2000" b="1" dirty="0" err="1"/>
              <a:t>ngram_range</a:t>
            </a:r>
            <a:r>
              <a:rPr lang="en-US" sz="2000" b="1" dirty="0"/>
              <a:t>= (2,2)</a:t>
            </a:r>
            <a:r>
              <a:rPr lang="en-US" sz="2000" dirty="0"/>
              <a:t> will create features joining only two words all-together</a:t>
            </a:r>
            <a:endParaRPr lang="en-US" sz="20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7</a:t>
            </a:fld>
            <a:endParaRPr lang="en-US"/>
          </a:p>
        </p:txBody>
      </p:sp>
    </p:spTree>
    <p:extLst>
      <p:ext uri="{BB962C8B-B14F-4D97-AF65-F5344CB8AC3E}">
        <p14:creationId xmlns:p14="http://schemas.microsoft.com/office/powerpoint/2010/main" val="3643312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outerShdw dist="38100" dir="2700000" algn="tl">
                    <a:schemeClr val="accent2"/>
                  </a:outerShdw>
                </a:effectLst>
              </a:rPr>
              <a:t>Term Frequency Inverse Document Frequency</a:t>
            </a:r>
            <a:br>
              <a:rPr lang="en-US" sz="3600" b="1" dirty="0" smtClean="0">
                <a:effectLst>
                  <a:outerShdw dist="38100" dir="2700000" algn="tl">
                    <a:schemeClr val="accent2"/>
                  </a:outerShdw>
                </a:effectLst>
              </a:rPr>
            </a:br>
            <a:r>
              <a:rPr lang="en-US" sz="3600" b="1" dirty="0" smtClean="0">
                <a:effectLst>
                  <a:outerShdw dist="38100" dir="2700000" algn="tl">
                    <a:schemeClr val="accent2"/>
                  </a:outerShdw>
                </a:effectLst>
              </a:rPr>
              <a:t>(TF-IDF)</a:t>
            </a:r>
            <a:endParaRPr lang="en-US" sz="3600" dirty="0"/>
          </a:p>
        </p:txBody>
      </p:sp>
      <p:sp>
        <p:nvSpPr>
          <p:cNvPr id="3" name="Content Placeholder 2"/>
          <p:cNvSpPr>
            <a:spLocks noGrp="1"/>
          </p:cNvSpPr>
          <p:nvPr>
            <p:ph idx="1"/>
          </p:nvPr>
        </p:nvSpPr>
        <p:spPr/>
        <p:txBody>
          <a:bodyPr/>
          <a:lstStyle/>
          <a:p>
            <a:pPr marL="0" indent="0">
              <a:lnSpc>
                <a:spcPct val="250000"/>
              </a:lnSpc>
              <a:buNone/>
            </a:pPr>
            <a:r>
              <a:rPr lang="en-US" sz="2000" dirty="0" smtClean="0"/>
              <a:t>TF-IDF </a:t>
            </a:r>
            <a:r>
              <a:rPr lang="en-US" sz="2000" dirty="0"/>
              <a:t>is also a text preprocessing technique which is use to convert the words into vector form. With the help of this method we give more weightage to those words having rare presence in the sentences. We apply term frequency in rare words and Inverse Document Frequency in most use words of corpus.</a:t>
            </a:r>
          </a:p>
          <a:p>
            <a:pPr marL="0" indent="0">
              <a:buNone/>
            </a:pPr>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8</a:t>
            </a:fld>
            <a:endParaRPr lang="en-US"/>
          </a:p>
        </p:txBody>
      </p:sp>
    </p:spTree>
    <p:extLst>
      <p:ext uri="{BB962C8B-B14F-4D97-AF65-F5344CB8AC3E}">
        <p14:creationId xmlns:p14="http://schemas.microsoft.com/office/powerpoint/2010/main" val="416484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dist="38100" dir="2700000" algn="tl">
                    <a:schemeClr val="accent2"/>
                  </a:outerShdw>
                </a:effectLst>
              </a:rPr>
              <a:t>Term Frequency Inverse Document Frequency</a:t>
            </a:r>
            <a:br>
              <a:rPr lang="en-US" sz="3600" b="1" dirty="0">
                <a:effectLst>
                  <a:outerShdw dist="38100" dir="2700000" algn="tl">
                    <a:schemeClr val="accent2"/>
                  </a:outerShdw>
                </a:effectLst>
              </a:rPr>
            </a:br>
            <a:r>
              <a:rPr lang="en-US" sz="3600" b="1" dirty="0">
                <a:effectLst>
                  <a:outerShdw dist="38100" dir="2700000" algn="tl">
                    <a:schemeClr val="accent2"/>
                  </a:outerShdw>
                </a:effectLst>
              </a:rPr>
              <a:t>(TF-IDF)</a:t>
            </a:r>
            <a:endParaRPr lang="en-US" sz="3600" dirty="0"/>
          </a:p>
        </p:txBody>
      </p:sp>
      <p:sp>
        <p:nvSpPr>
          <p:cNvPr id="3" name="Content Placeholder 2"/>
          <p:cNvSpPr>
            <a:spLocks noGrp="1"/>
          </p:cNvSpPr>
          <p:nvPr>
            <p:ph idx="1"/>
          </p:nvPr>
        </p:nvSpPr>
        <p:spPr/>
        <p:txBody>
          <a:bodyPr>
            <a:normAutofit/>
          </a:bodyPr>
          <a:lstStyle/>
          <a:p>
            <a:pPr marL="0" indent="0">
              <a:lnSpc>
                <a:spcPct val="250000"/>
              </a:lnSpc>
              <a:buNone/>
            </a:pPr>
            <a:r>
              <a:rPr lang="en-US" sz="2000" dirty="0"/>
              <a:t>T</a:t>
            </a:r>
            <a:r>
              <a:rPr lang="en-US" sz="2000" dirty="0" smtClean="0"/>
              <a:t>he </a:t>
            </a:r>
            <a:r>
              <a:rPr lang="en-US" sz="2000" dirty="0"/>
              <a:t>word </a:t>
            </a:r>
            <a:r>
              <a:rPr lang="en-US" sz="2000" b="1" dirty="0" err="1"/>
              <a:t>TfidfVectorizer</a:t>
            </a:r>
            <a:r>
              <a:rPr lang="en-US" sz="2000" dirty="0"/>
              <a:t> represents TF-IDF. </a:t>
            </a:r>
            <a:r>
              <a:rPr lang="en-US" sz="2000" dirty="0" smtClean="0"/>
              <a:t>I’ve </a:t>
            </a:r>
            <a:r>
              <a:rPr lang="en-US" sz="2000" dirty="0"/>
              <a:t>taken </a:t>
            </a:r>
            <a:r>
              <a:rPr lang="en-US" sz="2000" b="1" dirty="0" err="1"/>
              <a:t>max_features</a:t>
            </a:r>
            <a:r>
              <a:rPr lang="en-US" sz="2000" dirty="0"/>
              <a:t> as </a:t>
            </a:r>
            <a:r>
              <a:rPr lang="en-US" sz="2000" b="1" dirty="0"/>
              <a:t>2500</a:t>
            </a:r>
            <a:r>
              <a:rPr lang="en-US" sz="2000" dirty="0"/>
              <a:t> which indicate that there are 2500 features created and in the last I’ve selected </a:t>
            </a:r>
            <a:r>
              <a:rPr lang="en-US" sz="2000" b="1" dirty="0" err="1"/>
              <a:t>ngram_range</a:t>
            </a:r>
            <a:r>
              <a:rPr lang="en-US" sz="2000" b="1" dirty="0"/>
              <a:t>= (1,2) </a:t>
            </a:r>
            <a:r>
              <a:rPr lang="en-US" sz="2000" dirty="0"/>
              <a:t>and this will create features of one and two words </a:t>
            </a:r>
            <a:r>
              <a:rPr lang="en-US" sz="2000" dirty="0" smtClean="0"/>
              <a:t>all-together.</a:t>
            </a:r>
            <a:endParaRPr lang="en-US" sz="2000" dirty="0"/>
          </a:p>
        </p:txBody>
      </p:sp>
      <p:sp>
        <p:nvSpPr>
          <p:cNvPr id="4" name="Date Placeholder 3"/>
          <p:cNvSpPr>
            <a:spLocks noGrp="1"/>
          </p:cNvSpPr>
          <p:nvPr>
            <p:ph type="dt" sz="half" idx="10"/>
          </p:nvPr>
        </p:nvSpPr>
        <p:spPr/>
        <p:txBody>
          <a:bodyPr/>
          <a:lstStyle/>
          <a:p>
            <a:fld id="{0D8A2831-607F-4AEC-8E7D-17FB30C17850}" type="datetime1">
              <a:rPr lang="en-US" smtClean="0"/>
              <a:t>25-Dec-22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9</a:t>
            </a:fld>
            <a:endParaRPr lang="en-US"/>
          </a:p>
        </p:txBody>
      </p:sp>
    </p:spTree>
    <p:extLst>
      <p:ext uri="{BB962C8B-B14F-4D97-AF65-F5344CB8AC3E}">
        <p14:creationId xmlns:p14="http://schemas.microsoft.com/office/powerpoint/2010/main" val="91636128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TotalTime>
  <Words>1259</Words>
  <Application>Microsoft Office PowerPoint</Application>
  <PresentationFormat>Widescreen</PresentationFormat>
  <Paragraphs>226</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Century Gothic</vt:lpstr>
      <vt:lpstr>Times New Roman</vt:lpstr>
      <vt:lpstr>Wingdings 3</vt:lpstr>
      <vt:lpstr>Office Theme</vt:lpstr>
      <vt:lpstr>Ion</vt:lpstr>
      <vt:lpstr>PowerPoint Presentation</vt:lpstr>
      <vt:lpstr>PowerPoint Presentation</vt:lpstr>
      <vt:lpstr>PowerPoint Presentation</vt:lpstr>
      <vt:lpstr>PowerPoint Presentation</vt:lpstr>
      <vt:lpstr>Data Preprocessing Done  </vt:lpstr>
      <vt:lpstr>Data Preprocessing Done</vt:lpstr>
      <vt:lpstr>Bag of Words (BOW)</vt:lpstr>
      <vt:lpstr>Term Frequency Inverse Document Frequency (TF-IDF)</vt:lpstr>
      <vt:lpstr>Term Frequency Inverse Document Frequency (TF-IDF)</vt:lpstr>
      <vt:lpstr>PowerPoint Presentation</vt:lpstr>
      <vt:lpstr>Data Source Visualization-</vt:lpstr>
      <vt:lpstr>Data Source Visualization-</vt:lpstr>
      <vt:lpstr>Data Source Visualization-</vt:lpstr>
      <vt:lpstr>PowerPoint Presentation</vt:lpstr>
      <vt:lpstr>Challenges Faced</vt:lpstr>
      <vt:lpstr>Conclusion -</vt:lpstr>
      <vt:lpstr>Conclusion -</vt:lpstr>
      <vt:lpstr>Conclusion -</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96</cp:revision>
  <dcterms:created xsi:type="dcterms:W3CDTF">2020-04-13T19:51:29Z</dcterms:created>
  <dcterms:modified xsi:type="dcterms:W3CDTF">2022-12-24T20:42:26Z</dcterms:modified>
</cp:coreProperties>
</file>