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57" r:id="rId4"/>
    <p:sldId id="465" r:id="rId5"/>
    <p:sldId id="459" r:id="rId6"/>
    <p:sldId id="467" r:id="rId7"/>
    <p:sldId id="4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4F4F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5" autoAdjust="0"/>
  </p:normalViewPr>
  <p:slideViewPr>
    <p:cSldViewPr snapToGrid="0">
      <p:cViewPr>
        <p:scale>
          <a:sx n="60" d="100"/>
          <a:sy n="60" d="100"/>
        </p:scale>
        <p:origin x="3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dirty="0" smtClean="0">
                <a:effectLst/>
              </a:rPr>
              <a:t>Gradient Boosting Regressor</a:t>
            </a:r>
            <a:endParaRPr lang="en-US" sz="1400" b="0" dirty="0">
              <a:effectLst/>
            </a:endParaRPr>
          </a:p>
        </c:rich>
      </c:tx>
      <c:layout>
        <c:manualLayout>
          <c:xMode val="edge"/>
          <c:yMode val="edge"/>
          <c:x val="0.22186278225598394"/>
          <c:y val="0.80079745652556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42273289135931"/>
          <c:y val="4.055722016922389E-2"/>
          <c:w val="0.61447549003551893"/>
          <c:h val="0.70806499655214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Enterprise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glow rad="127000">
                  <a:srgbClr val="00B050"/>
                </a:glo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713-4064-B295-7AA1AEBF67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glow rad="127000">
                  <a:srgbClr val="0070C0"/>
                </a:glo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713-4064-B295-7AA1AEBF67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13-4064-B295-7AA1AEBF67F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>
          <a:glow rad="127000">
            <a:srgbClr val="FFC000"/>
          </a:glow>
        </a:effectLst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dirty="0" smtClean="0">
                <a:effectLst/>
              </a:rPr>
              <a:t>Random Forest Regressor</a:t>
            </a:r>
            <a:endParaRPr lang="en-US" sz="1400" b="0" dirty="0">
              <a:effectLst/>
            </a:endParaRPr>
          </a:p>
        </c:rich>
      </c:tx>
      <c:layout>
        <c:manualLayout>
          <c:xMode val="edge"/>
          <c:yMode val="edge"/>
          <c:x val="0.26033001935256467"/>
          <c:y val="0.81845023852051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42273289135931"/>
          <c:y val="4.055722016922389E-2"/>
          <c:w val="0.61447549003551893"/>
          <c:h val="0.70806499655214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Tech Focused SMBs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glow rad="127000">
                  <a:srgbClr val="00B050"/>
                </a:glo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907-485B-9E54-440369B1DF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glow rad="127000">
                  <a:srgbClr val="0070C0"/>
                </a:glo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907-485B-9E54-440369B1DF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907-485B-9E54-440369B1DF3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>
          <a:glow rad="127000">
            <a:srgbClr val="FFC000"/>
          </a:glow>
        </a:effectLst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dirty="0" smtClean="0">
                <a:effectLst/>
              </a:rPr>
              <a:t>Ada Boost Regressor</a:t>
            </a:r>
            <a:endParaRPr lang="en-US" sz="1600" b="0" dirty="0">
              <a:effectLst/>
            </a:endParaRPr>
          </a:p>
        </c:rich>
      </c:tx>
      <c:layout>
        <c:manualLayout>
          <c:xMode val="edge"/>
          <c:yMode val="edge"/>
          <c:x val="0.25896048193460164"/>
          <c:y val="0.806254227726067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42273289135931"/>
          <c:y val="4.055722016922389E-2"/>
          <c:w val="0.61447549003551893"/>
          <c:h val="0.70806499655214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Enterprise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glow rad="127000">
                  <a:srgbClr val="00B050"/>
                </a:glo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B87-4654-8C4F-7E48D12F3F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glow rad="127000">
                  <a:srgbClr val="0070C0"/>
                </a:glo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B87-4654-8C4F-7E48D12F3F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B87-4654-8C4F-7E48D12F3F5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>
          <a:glow rad="127000">
            <a:srgbClr val="FFC000"/>
          </a:glow>
        </a:effectLst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DB3BE-860D-4528-9865-1C2B96FDCE9D}" type="doc">
      <dgm:prSet loTypeId="urn:microsoft.com/office/officeart/2005/8/layout/gear1" loCatId="cycle" qsTypeId="urn:microsoft.com/office/officeart/2005/8/quickstyle/3d5" qsCatId="3D" csTypeId="urn:microsoft.com/office/officeart/2005/8/colors/colorful5" csCatId="colorful" phldr="1"/>
      <dgm:spPr/>
    </dgm:pt>
    <dgm:pt modelId="{5DCF2478-79F5-4A12-8A0A-D4C4EC10D1B6}">
      <dgm:prSet phldrT="[Text]"/>
      <dgm:spPr/>
      <dgm:t>
        <a:bodyPr/>
        <a:lstStyle/>
        <a:p>
          <a:r>
            <a:rPr lang="en-US" b="1" dirty="0" smtClean="0"/>
            <a:t>Regression Models</a:t>
          </a:r>
          <a:endParaRPr lang="en-US" b="1" dirty="0"/>
        </a:p>
      </dgm:t>
    </dgm:pt>
    <dgm:pt modelId="{AF13AB37-F736-4B47-94ED-6CF9C9B55DB2}" type="parTrans" cxnId="{16F6A417-53C7-465B-9C24-8DED7129B172}">
      <dgm:prSet/>
      <dgm:spPr/>
      <dgm:t>
        <a:bodyPr/>
        <a:lstStyle/>
        <a:p>
          <a:endParaRPr lang="en-US"/>
        </a:p>
      </dgm:t>
    </dgm:pt>
    <dgm:pt modelId="{B167CC6D-B8BC-4B51-A3E8-1C16B17154FC}" type="sibTrans" cxnId="{16F6A417-53C7-465B-9C24-8DED7129B172}">
      <dgm:prSet/>
      <dgm:spPr/>
      <dgm:t>
        <a:bodyPr/>
        <a:lstStyle/>
        <a:p>
          <a:endParaRPr lang="en-US"/>
        </a:p>
      </dgm:t>
    </dgm:pt>
    <dgm:pt modelId="{F043DB77-9F20-464D-B91B-7DB3BBE960E2}">
      <dgm:prSet phldrT="[Text]"/>
      <dgm:spPr/>
      <dgm:t>
        <a:bodyPr/>
        <a:lstStyle/>
        <a:p>
          <a:r>
            <a:rPr lang="en-US" b="1" dirty="0" smtClean="0"/>
            <a:t>Model</a:t>
          </a:r>
          <a:endParaRPr lang="en-US" b="1" dirty="0"/>
        </a:p>
      </dgm:t>
    </dgm:pt>
    <dgm:pt modelId="{715E232C-ACE8-4F9C-83F2-58BB20683531}" type="parTrans" cxnId="{51890C17-4B27-458E-9D70-F46D517768ED}">
      <dgm:prSet/>
      <dgm:spPr/>
      <dgm:t>
        <a:bodyPr/>
        <a:lstStyle/>
        <a:p>
          <a:endParaRPr lang="en-US"/>
        </a:p>
      </dgm:t>
    </dgm:pt>
    <dgm:pt modelId="{AD27E6A6-5155-42D4-9A58-AD4F931941C7}" type="sibTrans" cxnId="{51890C17-4B27-458E-9D70-F46D517768ED}">
      <dgm:prSet/>
      <dgm:spPr/>
      <dgm:t>
        <a:bodyPr/>
        <a:lstStyle/>
        <a:p>
          <a:endParaRPr lang="en-US"/>
        </a:p>
      </dgm:t>
    </dgm:pt>
    <dgm:pt modelId="{BCAB0E1D-1E61-4A3C-9805-2879A8B8E5C3}">
      <dgm:prSet phldrT="[Text]"/>
      <dgm:spPr/>
      <dgm:t>
        <a:bodyPr/>
        <a:lstStyle/>
        <a:p>
          <a:r>
            <a:rPr lang="en-US" b="1" dirty="0" smtClean="0"/>
            <a:t>Graphs</a:t>
          </a:r>
          <a:endParaRPr lang="en-US" b="1" dirty="0"/>
        </a:p>
      </dgm:t>
    </dgm:pt>
    <dgm:pt modelId="{92C3E8A8-0454-491A-B855-C624225BBEA5}" type="parTrans" cxnId="{1DE7A625-0FC7-4E2E-9A9A-E782E504FF8A}">
      <dgm:prSet/>
      <dgm:spPr/>
      <dgm:t>
        <a:bodyPr/>
        <a:lstStyle/>
        <a:p>
          <a:endParaRPr lang="en-US"/>
        </a:p>
      </dgm:t>
    </dgm:pt>
    <dgm:pt modelId="{B9BFA47C-A3C7-4AD7-8FD8-A592820A6227}" type="sibTrans" cxnId="{1DE7A625-0FC7-4E2E-9A9A-E782E504FF8A}">
      <dgm:prSet/>
      <dgm:spPr/>
      <dgm:t>
        <a:bodyPr/>
        <a:lstStyle/>
        <a:p>
          <a:endParaRPr lang="en-US"/>
        </a:p>
      </dgm:t>
    </dgm:pt>
    <dgm:pt modelId="{02B49779-11C2-4B74-9CA5-F5D60CA1BC12}" type="pres">
      <dgm:prSet presAssocID="{0B2DB3BE-860D-4528-9865-1C2B96FDCE9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6980F34-E851-4C18-BD50-D592DEF9AC3C}" type="pres">
      <dgm:prSet presAssocID="{5DCF2478-79F5-4A12-8A0A-D4C4EC10D1B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7A5C4-A301-4260-BC03-D80CAC5CD4FC}" type="pres">
      <dgm:prSet presAssocID="{5DCF2478-79F5-4A12-8A0A-D4C4EC10D1B6}" presName="gear1srcNode" presStyleLbl="node1" presStyleIdx="0" presStyleCnt="3"/>
      <dgm:spPr/>
      <dgm:t>
        <a:bodyPr/>
        <a:lstStyle/>
        <a:p>
          <a:endParaRPr lang="en-US"/>
        </a:p>
      </dgm:t>
    </dgm:pt>
    <dgm:pt modelId="{E59067AF-DFD7-41A5-B66A-43083321C27F}" type="pres">
      <dgm:prSet presAssocID="{5DCF2478-79F5-4A12-8A0A-D4C4EC10D1B6}" presName="gear1dstNode" presStyleLbl="node1" presStyleIdx="0" presStyleCnt="3"/>
      <dgm:spPr/>
      <dgm:t>
        <a:bodyPr/>
        <a:lstStyle/>
        <a:p>
          <a:endParaRPr lang="en-US"/>
        </a:p>
      </dgm:t>
    </dgm:pt>
    <dgm:pt modelId="{AF822C79-DA0F-4003-8443-0AB6538F2B7A}" type="pres">
      <dgm:prSet presAssocID="{F043DB77-9F20-464D-B91B-7DB3BBE960E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9E3AB-C33A-4ECF-A008-CE325DFC8140}" type="pres">
      <dgm:prSet presAssocID="{F043DB77-9F20-464D-B91B-7DB3BBE960E2}" presName="gear2srcNode" presStyleLbl="node1" presStyleIdx="1" presStyleCnt="3"/>
      <dgm:spPr/>
      <dgm:t>
        <a:bodyPr/>
        <a:lstStyle/>
        <a:p>
          <a:endParaRPr lang="en-US"/>
        </a:p>
      </dgm:t>
    </dgm:pt>
    <dgm:pt modelId="{0A11CF58-D6B3-4ABB-BBFE-DCBC6C2DEBA1}" type="pres">
      <dgm:prSet presAssocID="{F043DB77-9F20-464D-B91B-7DB3BBE960E2}" presName="gear2dstNode" presStyleLbl="node1" presStyleIdx="1" presStyleCnt="3"/>
      <dgm:spPr/>
      <dgm:t>
        <a:bodyPr/>
        <a:lstStyle/>
        <a:p>
          <a:endParaRPr lang="en-US"/>
        </a:p>
      </dgm:t>
    </dgm:pt>
    <dgm:pt modelId="{22B4D65F-EBF1-4013-8CDE-20B3E2C96A46}" type="pres">
      <dgm:prSet presAssocID="{BCAB0E1D-1E61-4A3C-9805-2879A8B8E5C3}" presName="gear3" presStyleLbl="node1" presStyleIdx="2" presStyleCnt="3"/>
      <dgm:spPr/>
      <dgm:t>
        <a:bodyPr/>
        <a:lstStyle/>
        <a:p>
          <a:endParaRPr lang="en-US"/>
        </a:p>
      </dgm:t>
    </dgm:pt>
    <dgm:pt modelId="{7B40408F-C4B8-4CAF-BD3B-B2EAE45F8B1E}" type="pres">
      <dgm:prSet presAssocID="{BCAB0E1D-1E61-4A3C-9805-2879A8B8E5C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73670-124A-4D45-BC8F-1CC63563433B}" type="pres">
      <dgm:prSet presAssocID="{BCAB0E1D-1E61-4A3C-9805-2879A8B8E5C3}" presName="gear3srcNode" presStyleLbl="node1" presStyleIdx="2" presStyleCnt="3"/>
      <dgm:spPr/>
      <dgm:t>
        <a:bodyPr/>
        <a:lstStyle/>
        <a:p>
          <a:endParaRPr lang="en-US"/>
        </a:p>
      </dgm:t>
    </dgm:pt>
    <dgm:pt modelId="{4CA06048-0A80-4075-95BC-24A4C2AA2C56}" type="pres">
      <dgm:prSet presAssocID="{BCAB0E1D-1E61-4A3C-9805-2879A8B8E5C3}" presName="gear3dstNode" presStyleLbl="node1" presStyleIdx="2" presStyleCnt="3"/>
      <dgm:spPr/>
      <dgm:t>
        <a:bodyPr/>
        <a:lstStyle/>
        <a:p>
          <a:endParaRPr lang="en-US"/>
        </a:p>
      </dgm:t>
    </dgm:pt>
    <dgm:pt modelId="{CAFE0662-FB7A-4F3A-B402-5E796E56F30C}" type="pres">
      <dgm:prSet presAssocID="{B167CC6D-B8BC-4B51-A3E8-1C16B17154FC}" presName="connector1" presStyleLbl="sibTrans2D1" presStyleIdx="0" presStyleCnt="3" custAng="14571376" custScaleX="93607" custScaleY="37446" custLinFactNeighborX="20172" custLinFactNeighborY="-17367"/>
      <dgm:spPr>
        <a:prstGeom prst="curvedUpArrow">
          <a:avLst/>
        </a:prstGeom>
      </dgm:spPr>
      <dgm:t>
        <a:bodyPr/>
        <a:lstStyle/>
        <a:p>
          <a:endParaRPr lang="en-US"/>
        </a:p>
      </dgm:t>
    </dgm:pt>
    <dgm:pt modelId="{3E98A4B6-CC9C-4D34-BED1-84DD2BE7537C}" type="pres">
      <dgm:prSet presAssocID="{AD27E6A6-5155-42D4-9A58-AD4F931941C7}" presName="connector2" presStyleLbl="sibTrans2D1" presStyleIdx="1" presStyleCnt="3" custAng="16367093" custScaleX="48830" custScaleY="35396" custLinFactNeighborX="-49258" custLinFactNeighborY="-25917"/>
      <dgm:spPr>
        <a:prstGeom prst="curvedDownArrow">
          <a:avLst/>
        </a:prstGeom>
      </dgm:spPr>
      <dgm:t>
        <a:bodyPr/>
        <a:lstStyle/>
        <a:p>
          <a:endParaRPr lang="en-US"/>
        </a:p>
      </dgm:t>
    </dgm:pt>
    <dgm:pt modelId="{932729FA-8FDF-4095-BBDB-97C80BDD3105}" type="pres">
      <dgm:prSet presAssocID="{B9BFA47C-A3C7-4AD7-8FD8-A592820A622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A59A2C-B12D-40CE-AE91-4889D960A80E}" type="presOf" srcId="{BCAB0E1D-1E61-4A3C-9805-2879A8B8E5C3}" destId="{22B4D65F-EBF1-4013-8CDE-20B3E2C96A46}" srcOrd="0" destOrd="0" presId="urn:microsoft.com/office/officeart/2005/8/layout/gear1"/>
    <dgm:cxn modelId="{5DC7B5BD-D1CA-4CE8-A413-7E0676AFAF60}" type="presOf" srcId="{F043DB77-9F20-464D-B91B-7DB3BBE960E2}" destId="{0A11CF58-D6B3-4ABB-BBFE-DCBC6C2DEBA1}" srcOrd="2" destOrd="0" presId="urn:microsoft.com/office/officeart/2005/8/layout/gear1"/>
    <dgm:cxn modelId="{4459A389-368D-4FF4-82FE-D711C7765973}" type="presOf" srcId="{BCAB0E1D-1E61-4A3C-9805-2879A8B8E5C3}" destId="{6AC73670-124A-4D45-BC8F-1CC63563433B}" srcOrd="2" destOrd="0" presId="urn:microsoft.com/office/officeart/2005/8/layout/gear1"/>
    <dgm:cxn modelId="{1DE7A625-0FC7-4E2E-9A9A-E782E504FF8A}" srcId="{0B2DB3BE-860D-4528-9865-1C2B96FDCE9D}" destId="{BCAB0E1D-1E61-4A3C-9805-2879A8B8E5C3}" srcOrd="2" destOrd="0" parTransId="{92C3E8A8-0454-491A-B855-C624225BBEA5}" sibTransId="{B9BFA47C-A3C7-4AD7-8FD8-A592820A6227}"/>
    <dgm:cxn modelId="{7230DAB5-15D8-4DF3-99F0-1D48A9DC88EE}" type="presOf" srcId="{F043DB77-9F20-464D-B91B-7DB3BBE960E2}" destId="{5989E3AB-C33A-4ECF-A008-CE325DFC8140}" srcOrd="1" destOrd="0" presId="urn:microsoft.com/office/officeart/2005/8/layout/gear1"/>
    <dgm:cxn modelId="{7522C32C-DD26-4265-B6F3-B7E8AFA4A0EE}" type="presOf" srcId="{B9BFA47C-A3C7-4AD7-8FD8-A592820A6227}" destId="{932729FA-8FDF-4095-BBDB-97C80BDD3105}" srcOrd="0" destOrd="0" presId="urn:microsoft.com/office/officeart/2005/8/layout/gear1"/>
    <dgm:cxn modelId="{1C732341-C3B9-4D4F-8510-81323E4B784A}" type="presOf" srcId="{B167CC6D-B8BC-4B51-A3E8-1C16B17154FC}" destId="{CAFE0662-FB7A-4F3A-B402-5E796E56F30C}" srcOrd="0" destOrd="0" presId="urn:microsoft.com/office/officeart/2005/8/layout/gear1"/>
    <dgm:cxn modelId="{346AA886-C3E0-45C9-82FF-223AE76AB39F}" type="presOf" srcId="{0B2DB3BE-860D-4528-9865-1C2B96FDCE9D}" destId="{02B49779-11C2-4B74-9CA5-F5D60CA1BC12}" srcOrd="0" destOrd="0" presId="urn:microsoft.com/office/officeart/2005/8/layout/gear1"/>
    <dgm:cxn modelId="{2F4738BA-531F-4258-B18D-13C45AEB33EB}" type="presOf" srcId="{BCAB0E1D-1E61-4A3C-9805-2879A8B8E5C3}" destId="{7B40408F-C4B8-4CAF-BD3B-B2EAE45F8B1E}" srcOrd="1" destOrd="0" presId="urn:microsoft.com/office/officeart/2005/8/layout/gear1"/>
    <dgm:cxn modelId="{51890C17-4B27-458E-9D70-F46D517768ED}" srcId="{0B2DB3BE-860D-4528-9865-1C2B96FDCE9D}" destId="{F043DB77-9F20-464D-B91B-7DB3BBE960E2}" srcOrd="1" destOrd="0" parTransId="{715E232C-ACE8-4F9C-83F2-58BB20683531}" sibTransId="{AD27E6A6-5155-42D4-9A58-AD4F931941C7}"/>
    <dgm:cxn modelId="{4C29A8CE-3653-49FD-BA02-A8D60167F38A}" type="presOf" srcId="{5DCF2478-79F5-4A12-8A0A-D4C4EC10D1B6}" destId="{96980F34-E851-4C18-BD50-D592DEF9AC3C}" srcOrd="0" destOrd="0" presId="urn:microsoft.com/office/officeart/2005/8/layout/gear1"/>
    <dgm:cxn modelId="{B7325A62-6F8E-4A68-AFE7-678593A6288D}" type="presOf" srcId="{F043DB77-9F20-464D-B91B-7DB3BBE960E2}" destId="{AF822C79-DA0F-4003-8443-0AB6538F2B7A}" srcOrd="0" destOrd="0" presId="urn:microsoft.com/office/officeart/2005/8/layout/gear1"/>
    <dgm:cxn modelId="{16F6A417-53C7-465B-9C24-8DED7129B172}" srcId="{0B2DB3BE-860D-4528-9865-1C2B96FDCE9D}" destId="{5DCF2478-79F5-4A12-8A0A-D4C4EC10D1B6}" srcOrd="0" destOrd="0" parTransId="{AF13AB37-F736-4B47-94ED-6CF9C9B55DB2}" sibTransId="{B167CC6D-B8BC-4B51-A3E8-1C16B17154FC}"/>
    <dgm:cxn modelId="{CDF85AAB-890F-49EC-92A4-A77BF3DCA95D}" type="presOf" srcId="{BCAB0E1D-1E61-4A3C-9805-2879A8B8E5C3}" destId="{4CA06048-0A80-4075-95BC-24A4C2AA2C56}" srcOrd="3" destOrd="0" presId="urn:microsoft.com/office/officeart/2005/8/layout/gear1"/>
    <dgm:cxn modelId="{90778E03-53D3-4C7E-A97A-BAEA65D845A6}" type="presOf" srcId="{5DCF2478-79F5-4A12-8A0A-D4C4EC10D1B6}" destId="{E59067AF-DFD7-41A5-B66A-43083321C27F}" srcOrd="2" destOrd="0" presId="urn:microsoft.com/office/officeart/2005/8/layout/gear1"/>
    <dgm:cxn modelId="{65FB64A7-4D98-413C-812D-5B28B22B29BD}" type="presOf" srcId="{AD27E6A6-5155-42D4-9A58-AD4F931941C7}" destId="{3E98A4B6-CC9C-4D34-BED1-84DD2BE7537C}" srcOrd="0" destOrd="0" presId="urn:microsoft.com/office/officeart/2005/8/layout/gear1"/>
    <dgm:cxn modelId="{A39C4B08-50C6-4503-A3BF-C66FC90D28A4}" type="presOf" srcId="{5DCF2478-79F5-4A12-8A0A-D4C4EC10D1B6}" destId="{9F57A5C4-A301-4260-BC03-D80CAC5CD4FC}" srcOrd="1" destOrd="0" presId="urn:microsoft.com/office/officeart/2005/8/layout/gear1"/>
    <dgm:cxn modelId="{DFB7BCF5-3F66-488D-9E16-B4242F8B2D46}" type="presParOf" srcId="{02B49779-11C2-4B74-9CA5-F5D60CA1BC12}" destId="{96980F34-E851-4C18-BD50-D592DEF9AC3C}" srcOrd="0" destOrd="0" presId="urn:microsoft.com/office/officeart/2005/8/layout/gear1"/>
    <dgm:cxn modelId="{09F8D9AD-E180-4FFB-8A80-665FD896DFA0}" type="presParOf" srcId="{02B49779-11C2-4B74-9CA5-F5D60CA1BC12}" destId="{9F57A5C4-A301-4260-BC03-D80CAC5CD4FC}" srcOrd="1" destOrd="0" presId="urn:microsoft.com/office/officeart/2005/8/layout/gear1"/>
    <dgm:cxn modelId="{16E575D8-F6D9-4B63-A46D-390A36B27763}" type="presParOf" srcId="{02B49779-11C2-4B74-9CA5-F5D60CA1BC12}" destId="{E59067AF-DFD7-41A5-B66A-43083321C27F}" srcOrd="2" destOrd="0" presId="urn:microsoft.com/office/officeart/2005/8/layout/gear1"/>
    <dgm:cxn modelId="{7FF7F5F3-0FC0-48BD-A18A-2855AD400731}" type="presParOf" srcId="{02B49779-11C2-4B74-9CA5-F5D60CA1BC12}" destId="{AF822C79-DA0F-4003-8443-0AB6538F2B7A}" srcOrd="3" destOrd="0" presId="urn:microsoft.com/office/officeart/2005/8/layout/gear1"/>
    <dgm:cxn modelId="{0463CE8A-FCC9-4288-892D-816C27674072}" type="presParOf" srcId="{02B49779-11C2-4B74-9CA5-F5D60CA1BC12}" destId="{5989E3AB-C33A-4ECF-A008-CE325DFC8140}" srcOrd="4" destOrd="0" presId="urn:microsoft.com/office/officeart/2005/8/layout/gear1"/>
    <dgm:cxn modelId="{625A0AF8-B8CB-4378-953A-0B2338ADC573}" type="presParOf" srcId="{02B49779-11C2-4B74-9CA5-F5D60CA1BC12}" destId="{0A11CF58-D6B3-4ABB-BBFE-DCBC6C2DEBA1}" srcOrd="5" destOrd="0" presId="urn:microsoft.com/office/officeart/2005/8/layout/gear1"/>
    <dgm:cxn modelId="{B63E1394-E72D-448D-A166-3470C60E2A8B}" type="presParOf" srcId="{02B49779-11C2-4B74-9CA5-F5D60CA1BC12}" destId="{22B4D65F-EBF1-4013-8CDE-20B3E2C96A46}" srcOrd="6" destOrd="0" presId="urn:microsoft.com/office/officeart/2005/8/layout/gear1"/>
    <dgm:cxn modelId="{FF8A7FBB-5C58-40A6-A3C7-12484C2986E3}" type="presParOf" srcId="{02B49779-11C2-4B74-9CA5-F5D60CA1BC12}" destId="{7B40408F-C4B8-4CAF-BD3B-B2EAE45F8B1E}" srcOrd="7" destOrd="0" presId="urn:microsoft.com/office/officeart/2005/8/layout/gear1"/>
    <dgm:cxn modelId="{D41DEB9C-EC0B-4FFE-8D90-971C1C8F834F}" type="presParOf" srcId="{02B49779-11C2-4B74-9CA5-F5D60CA1BC12}" destId="{6AC73670-124A-4D45-BC8F-1CC63563433B}" srcOrd="8" destOrd="0" presId="urn:microsoft.com/office/officeart/2005/8/layout/gear1"/>
    <dgm:cxn modelId="{66E54035-5A23-44B5-8B51-AACFDF6A0ABF}" type="presParOf" srcId="{02B49779-11C2-4B74-9CA5-F5D60CA1BC12}" destId="{4CA06048-0A80-4075-95BC-24A4C2AA2C56}" srcOrd="9" destOrd="0" presId="urn:microsoft.com/office/officeart/2005/8/layout/gear1"/>
    <dgm:cxn modelId="{0BC24D2B-9B5D-411D-8F95-097B12A8F44A}" type="presParOf" srcId="{02B49779-11C2-4B74-9CA5-F5D60CA1BC12}" destId="{CAFE0662-FB7A-4F3A-B402-5E796E56F30C}" srcOrd="10" destOrd="0" presId="urn:microsoft.com/office/officeart/2005/8/layout/gear1"/>
    <dgm:cxn modelId="{1E24ABFC-A4D3-457D-ADA1-B549B56E1A7E}" type="presParOf" srcId="{02B49779-11C2-4B74-9CA5-F5D60CA1BC12}" destId="{3E98A4B6-CC9C-4D34-BED1-84DD2BE7537C}" srcOrd="11" destOrd="0" presId="urn:microsoft.com/office/officeart/2005/8/layout/gear1"/>
    <dgm:cxn modelId="{A128D569-71E5-4DA1-B0C7-E42450EC2D1D}" type="presParOf" srcId="{02B49779-11C2-4B74-9CA5-F5D60CA1BC12}" destId="{932729FA-8FDF-4095-BBDB-97C80BDD31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80F34-E851-4C18-BD50-D592DEF9AC3C}">
      <dsp:nvSpPr>
        <dsp:cNvPr id="0" name=""/>
        <dsp:cNvSpPr/>
      </dsp:nvSpPr>
      <dsp:spPr>
        <a:xfrm>
          <a:off x="1807155" y="2880003"/>
          <a:ext cx="2208745" cy="220874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Regression Models</a:t>
          </a:r>
          <a:endParaRPr lang="en-US" sz="2100" b="1" kern="1200" dirty="0"/>
        </a:p>
      </dsp:txBody>
      <dsp:txXfrm>
        <a:off x="2251211" y="3397391"/>
        <a:ext cx="1320633" cy="1135341"/>
      </dsp:txXfrm>
    </dsp:sp>
    <dsp:sp modelId="{AF822C79-DA0F-4003-8443-0AB6538F2B7A}">
      <dsp:nvSpPr>
        <dsp:cNvPr id="0" name=""/>
        <dsp:cNvSpPr/>
      </dsp:nvSpPr>
      <dsp:spPr>
        <a:xfrm>
          <a:off x="522067" y="2357936"/>
          <a:ext cx="1606360" cy="1606360"/>
        </a:xfrm>
        <a:prstGeom prst="gear6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Model</a:t>
          </a:r>
          <a:endParaRPr lang="en-US" sz="2100" b="1" kern="1200" dirty="0"/>
        </a:p>
      </dsp:txBody>
      <dsp:txXfrm>
        <a:off x="926473" y="2764786"/>
        <a:ext cx="797548" cy="792660"/>
      </dsp:txXfrm>
    </dsp:sp>
    <dsp:sp modelId="{22B4D65F-EBF1-4013-8CDE-20B3E2C96A46}">
      <dsp:nvSpPr>
        <dsp:cNvPr id="0" name=""/>
        <dsp:cNvSpPr/>
      </dsp:nvSpPr>
      <dsp:spPr>
        <a:xfrm rot="20700000">
          <a:off x="1421792" y="1249712"/>
          <a:ext cx="1573905" cy="1573905"/>
        </a:xfrm>
        <a:prstGeom prst="gear6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Graphs</a:t>
          </a:r>
          <a:endParaRPr lang="en-US" sz="2100" b="1" kern="1200" dirty="0"/>
        </a:p>
      </dsp:txBody>
      <dsp:txXfrm rot="-20700000">
        <a:off x="1766996" y="1594915"/>
        <a:ext cx="883498" cy="883498"/>
      </dsp:txXfrm>
    </dsp:sp>
    <dsp:sp modelId="{CAFE0662-FB7A-4F3A-B402-5E796E56F30C}">
      <dsp:nvSpPr>
        <dsp:cNvPr id="0" name=""/>
        <dsp:cNvSpPr/>
      </dsp:nvSpPr>
      <dsp:spPr>
        <a:xfrm rot="14571376">
          <a:off x="2296045" y="2941076"/>
          <a:ext cx="2646451" cy="1058671"/>
        </a:xfrm>
        <a:prstGeom prst="curvedUp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8A4B6-CC9C-4D34-BED1-84DD2BE7537C}">
      <dsp:nvSpPr>
        <dsp:cNvPr id="0" name=""/>
        <dsp:cNvSpPr/>
      </dsp:nvSpPr>
      <dsp:spPr>
        <a:xfrm rot="16367093">
          <a:off x="-248691" y="2134432"/>
          <a:ext cx="1003033" cy="727081"/>
        </a:xfrm>
        <a:prstGeom prst="curvedDownArrow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729FA-8FDF-4095-BBDB-97C80BDD3105}">
      <dsp:nvSpPr>
        <dsp:cNvPr id="0" name=""/>
        <dsp:cNvSpPr/>
      </dsp:nvSpPr>
      <dsp:spPr>
        <a:xfrm>
          <a:off x="1057732" y="905733"/>
          <a:ext cx="2214769" cy="221476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95B6-3C1C-4BFB-85D0-8EB71C1F9996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8735-3896-48C4-8089-DCE54F00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48735-3896-48C4-8089-DCE54F006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48735-3896-48C4-8089-DCE54F006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82D7C-25DB-4ECD-AE6A-5121DF4F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162096-07D2-4773-8D56-9758ADBD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1EB271-B784-4C99-8FF4-75E4A39C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6F9D-6D4C-4ABC-99DC-AAFBCC7B9552}" type="datetime1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3DD570-728F-45E2-805D-2C07AC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96900B-B182-47B3-B1C8-0C93DD92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39021-FEC3-422D-A83C-0304CDE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7C61CC-4B39-4992-AD1B-B288DBD3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1D3CF-84C3-4B60-BDA0-E7494EF6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D0F2-0F18-4DB3-8370-6901FFF46384}" type="datetime1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D92335-5753-45F9-814D-18251FBD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C22616-F031-4D9A-9329-651F4CEC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61FB8C-38B0-4B7B-996B-D30D3FC53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C8A53C-6034-4B20-9D09-C7ABB8540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C1C226-25E6-44E7-A3C5-5584C45A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7360-9FA3-4268-9A28-BCEC235EBBFD}" type="datetime1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DB184E-7407-4407-A11C-0F7F0EEA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8B9363-2B08-4D59-AC21-1AD637F2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38AD48E-7D67-4BE9-97B6-DB64DE525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6FF8E2-165B-49EB-8120-14190F949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01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669CEEE-E682-4FB2-B721-2A271C4B5A5E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2FF63B4-C261-4597-9EE0-811D250B9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92CF088-7F97-4A11-8A81-0EF641F69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08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xmlns="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xmlns="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xmlns="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ED12B21-ED44-4EDD-BC03-2026361920EF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86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0F9B-87CD-4B5E-B121-E9CDC7AE4F33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517979-166D-4AAA-ABBC-0C3E5C2EC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43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8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4AE9FAB-F3FB-4B59-8150-66A0F451F154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17C5C60-EC4D-410B-9997-0B7328960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0A2FA6F-99B7-4984-A80C-570644889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EDD303-8667-47FF-9FF4-657953D311AE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3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38C6F9E-A74F-4F54-9409-B6B93DF8C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F0F71C5-78A4-4793-9BD4-3DF0EE3E3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xmlns="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6093F87-C1F6-4FAB-B891-6F7D7FC2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xmlns="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xmlns="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xmlns="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xmlns="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xmlns="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xmlns="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xmlns="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xmlns="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xmlns="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xmlns="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xmlns="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8441994-364A-489C-A93B-5B2ED9EB0E9D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 dirty="0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2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8829C-6BED-42DD-A953-D670FB14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044146-DB61-4B0A-A758-8D36440B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818AD-EE04-467D-A279-2FD3C86D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2831-607F-4AEC-8E7D-17FB30C17850}" type="datetime1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0491DB-29B4-448C-BD50-9CFBEA0A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21ABEE-9FAE-4968-94C3-217D931F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8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75780D7-31E1-4515-85AE-2BFD82E4A3F6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10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xmlns="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5933315-72C0-4640-9165-0D35430D88AB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 dirty="0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19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E6FBB7D3-0640-4A6A-9436-A47D7B5AC863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46AF837-10C6-44A5-B8D6-960A57487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29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xmlns="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6966E3E-9B30-4375-AC9A-23256CC87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94664AE-6DC5-428F-9AC4-5A8F67571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784E712-9ACD-408F-8AFB-11B4FE7B1041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3C43C1C-00B3-40E0-B073-B8C56206D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16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FFDC7EB-FBF6-4A05-9DEA-429C90052B43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 dirty="0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65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BA8A0E0-CD5A-4B42-9ED0-564AAFCE4429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52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EEF4A03-501D-426D-8FF4-E08AABA83449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6B09C1C-EB7B-49B4-B065-841DCB5939A3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C7ED7-15DF-4A53-B534-0BD597D0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F204B3-9B9D-4BB5-B65F-ACC471DA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D7EC8-2DE3-4E48-AF05-C0221161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DA5B-2AD9-45AB-BC84-9C15A6890132}" type="datetime1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44DA32-965C-47E4-AF7E-73A650BB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45B95B-734C-48CB-8CE4-4B77DE69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3DB09-EE40-4A25-9911-08AFCD11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D2172E-B5A1-4073-87BF-B4B4FA26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9D5478-158C-43B4-A7BC-F69F70E53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2540FE-EF3E-4F61-A981-DA6FD214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2363-44BE-4392-8561-B17461D4D8F0}" type="datetime1">
              <a:rPr lang="en-US" smtClean="0"/>
              <a:t>08-Oct-22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ACE047-8D42-4261-8D48-28C5FB42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B2F8DE-DC34-476D-A756-CF13996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AEE12-032B-4F12-B39F-1C105765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441E56-16FE-45AB-B867-B1C9F041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7295AF-4449-4281-B75D-09326D98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CB26CF-4499-4175-AB6B-C803F6483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4BA158-A896-4F06-99F7-10F77C583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846CF8-223D-4A46-A3DE-50AB4C9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EC97-941C-45E2-8281-1C682A2364FC}" type="datetime1">
              <a:rPr lang="en-US" smtClean="0"/>
              <a:t>08-Oct-22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BDC006-C7BD-4F70-AF3E-17659A01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E43B03-5FC9-465C-88A3-3DA69721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F9284-46F6-4EEB-BD2B-88FAF7D7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36830B-6888-4D01-9010-9CBA0EAB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6061-BF28-42BB-A753-192AF33C424C}" type="datetime1">
              <a:rPr lang="en-US" smtClean="0"/>
              <a:t>08-Oct-22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669D2F-8261-45CC-BAD8-D4F421FA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CA749D-B897-40B8-A918-35637267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3CA52C-7361-4FA9-9F23-F16A46EA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C711-11CD-4928-9992-51DBC9FBF5AA}" type="datetime1">
              <a:rPr lang="en-US" smtClean="0"/>
              <a:t>08-Oct-22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CD3545-4643-4F49-9D53-170538AC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B7DE13-495D-4016-9C4B-EB25F6BB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23C5D-6222-4460-A4C4-D51CE341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730743-5FCD-4731-BB8F-F33471BC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F10D48-5592-406D-81DC-04F703BD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7E9DA1-9523-4BC1-9B6D-DD94EDD8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228B-DF40-4373-9BFD-5E72C1DC0171}" type="datetime1">
              <a:rPr lang="en-US" smtClean="0"/>
              <a:t>08-Oct-22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055F2C-F4B0-420A-A8CB-49047E3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93376C-C0D8-4B3A-85F9-A66797CE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791FA-C6BD-44D3-9D4A-8A967757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3A69FC-D209-4586-AA88-D38004D75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96EFD0-718F-4695-BB3A-272183B39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75F76A-6D70-4311-AE70-9A52561F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B276-E467-44DA-AE43-2C663D1CB5B0}" type="datetime1">
              <a:rPr lang="en-US" smtClean="0"/>
              <a:t>08-Oct-22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079D0A-7688-4C26-9009-625EA703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F378CD-52DF-431B-A1D1-AA91D3C1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12812C-900F-4D15-8051-73AADBC6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1BD349-5970-401F-A32B-B55FC6DD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901756-DE36-4A1B-B857-6DB0BEC3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E263-F74B-4244-B69D-089A7E358092}" type="datetime1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C8A51A-649C-43A9-B9DF-2C773AA70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Ashutosh Chutiya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2D3905-A215-4F0D-8E9B-1CCD793B2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5128-CE73-4F6B-9CB3-02E8E310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48EF260C-6DA7-4A45-B380-A29D3D92C452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 dirty="0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Ashutosh Chutiya</a:t>
            </a:r>
            <a:endParaRPr lang="en-US" dirty="0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59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840">
          <p15:clr>
            <a:srgbClr val="F26B43"/>
          </p15:clr>
        </p15:guide>
        <p15:guide id="4294967295" orient="horz" pos="2160">
          <p15:clr>
            <a:srgbClr val="F26B43"/>
          </p15:clr>
        </p15:guide>
        <p15:guide id="4294967295" pos="347">
          <p15:clr>
            <a:srgbClr val="F26B43"/>
          </p15:clr>
        </p15:guide>
        <p15:guide id="4294967295" pos="7333">
          <p15:clr>
            <a:srgbClr val="F26B43"/>
          </p15:clr>
        </p15:guide>
        <p15:guide id="4294967295" orient="horz" pos="346">
          <p15:clr>
            <a:srgbClr val="F26B43"/>
          </p15:clr>
        </p15:guide>
        <p15:guide id="4294967295" orient="horz" pos="3974">
          <p15:clr>
            <a:srgbClr val="F26B43"/>
          </p15:clr>
        </p15:guide>
        <p15:guide id="4294967295" pos="824">
          <p15:clr>
            <a:srgbClr val="A4A3A4"/>
          </p15:clr>
        </p15:guide>
        <p15:guide id="4294967295" pos="937">
          <p15:clr>
            <a:srgbClr val="A4A3A4"/>
          </p15:clr>
        </p15:guide>
        <p15:guide id="4294967295" pos="1413">
          <p15:clr>
            <a:srgbClr val="A4A3A4"/>
          </p15:clr>
        </p15:guide>
        <p15:guide id="4294967295" pos="1527">
          <p15:clr>
            <a:srgbClr val="A4A3A4"/>
          </p15:clr>
        </p15:guide>
        <p15:guide id="4294967295" pos="2003">
          <p15:clr>
            <a:srgbClr val="A4A3A4"/>
          </p15:clr>
        </p15:guide>
        <p15:guide id="4294967295" pos="2116">
          <p15:clr>
            <a:srgbClr val="A4A3A4"/>
          </p15:clr>
        </p15:guide>
        <p15:guide id="4294967295" pos="2593">
          <p15:clr>
            <a:srgbClr val="A4A3A4"/>
          </p15:clr>
        </p15:guide>
        <p15:guide id="4294967295" pos="2706">
          <p15:clr>
            <a:srgbClr val="A4A3A4"/>
          </p15:clr>
        </p15:guide>
        <p15:guide id="4294967295" pos="3182">
          <p15:clr>
            <a:srgbClr val="A4A3A4"/>
          </p15:clr>
        </p15:guide>
        <p15:guide id="4294967295" pos="3318">
          <p15:clr>
            <a:srgbClr val="A4A3A4"/>
          </p15:clr>
        </p15:guide>
        <p15:guide id="4294967295" pos="3772">
          <p15:clr>
            <a:srgbClr val="A4A3A4"/>
          </p15:clr>
        </p15:guide>
        <p15:guide id="4294967295" pos="3908">
          <p15:clr>
            <a:srgbClr val="A4A3A4"/>
          </p15:clr>
        </p15:guide>
        <p15:guide id="4294967295" pos="4362">
          <p15:clr>
            <a:srgbClr val="A4A3A4"/>
          </p15:clr>
        </p15:guide>
        <p15:guide id="4294967295" pos="4498">
          <p15:clr>
            <a:srgbClr val="A4A3A4"/>
          </p15:clr>
        </p15:guide>
        <p15:guide id="4294967295" pos="4951">
          <p15:clr>
            <a:srgbClr val="A4A3A4"/>
          </p15:clr>
        </p15:guide>
        <p15:guide id="4294967295" pos="5087">
          <p15:clr>
            <a:srgbClr val="A4A3A4"/>
          </p15:clr>
        </p15:guide>
        <p15:guide id="4294967295" pos="5541">
          <p15:clr>
            <a:srgbClr val="A4A3A4"/>
          </p15:clr>
        </p15:guide>
        <p15:guide id="4294967295" pos="5677">
          <p15:clr>
            <a:srgbClr val="A4A3A4"/>
          </p15:clr>
        </p15:guide>
        <p15:guide id="4294967295" pos="6153">
          <p15:clr>
            <a:srgbClr val="A4A3A4"/>
          </p15:clr>
        </p15:guide>
        <p15:guide id="4294967295" pos="6267">
          <p15:clr>
            <a:srgbClr val="A4A3A4"/>
          </p15:clr>
        </p15:guide>
        <p15:guide id="4294967295" pos="6743">
          <p15:clr>
            <a:srgbClr val="A4A3A4"/>
          </p15:clr>
        </p15:guide>
        <p15:guide id="4294967295" pos="6856">
          <p15:clr>
            <a:srgbClr val="A4A3A4"/>
          </p15:clr>
        </p15:guide>
        <p15:guide id="4294967295" orient="horz" pos="3838">
          <p15:clr>
            <a:srgbClr val="A4A3A4"/>
          </p15:clr>
        </p15:guide>
        <p15:guide id="4294967295" orient="horz" pos="2092">
          <p15:clr>
            <a:srgbClr val="A4A3A4"/>
          </p15:clr>
        </p15:guide>
        <p15:guide id="4294967295" orient="horz" pos="2228">
          <p15:clr>
            <a:srgbClr val="A4A3A4"/>
          </p15:clr>
        </p15:guide>
        <p15:guide id="4294967295" orient="horz" pos="845">
          <p15:clr>
            <a:srgbClr val="A4A3A4"/>
          </p15:clr>
        </p15:guide>
        <p15:guide id="4294967295" orient="horz" pos="958">
          <p15:clr>
            <a:srgbClr val="A4A3A4"/>
          </p15:clr>
        </p15:guide>
        <p15:guide id="4294967295" orient="horz" pos="1480">
          <p15:clr>
            <a:srgbClr val="A4A3A4"/>
          </p15:clr>
        </p15:guide>
        <p15:guide id="4294967295" orient="horz" pos="1593">
          <p15:clr>
            <a:srgbClr val="A4A3A4"/>
          </p15:clr>
        </p15:guide>
        <p15:guide id="4294967295" orient="horz" pos="2727">
          <p15:clr>
            <a:srgbClr val="A4A3A4"/>
          </p15:clr>
        </p15:guide>
        <p15:guide id="4294967295" orient="horz" pos="2840">
          <p15:clr>
            <a:srgbClr val="A4A3A4"/>
          </p15:clr>
        </p15:guide>
        <p15:guide id="4294967295" orient="horz" pos="3339">
          <p15:clr>
            <a:srgbClr val="A4A3A4"/>
          </p15:clr>
        </p15:guide>
        <p15:guide id="4294967295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9C89612-437E-4BD2-A588-3FDB2BC0F26F}"/>
              </a:ext>
            </a:extLst>
          </p:cNvPr>
          <p:cNvSpPr/>
          <p:nvPr/>
        </p:nvSpPr>
        <p:spPr>
          <a:xfrm>
            <a:off x="3297382" y="6175230"/>
            <a:ext cx="5278582" cy="6429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HOUSING: PRICE PREDICTION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0A2167F-1966-4DE4-B690-1D5EC4989F91}"/>
              </a:ext>
            </a:extLst>
          </p:cNvPr>
          <p:cNvSpPr txBox="1"/>
          <p:nvPr/>
        </p:nvSpPr>
        <p:spPr>
          <a:xfrm>
            <a:off x="8779019" y="5528899"/>
            <a:ext cx="3209925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Submitted by:-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Ashutosh Mishra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5916CC8-A4E4-41A1-AD21-A4A46E7FF5C2}"/>
              </a:ext>
            </a:extLst>
          </p:cNvPr>
          <p:cNvCxnSpPr>
            <a:cxnSpLocks/>
          </p:cNvCxnSpPr>
          <p:nvPr/>
        </p:nvCxnSpPr>
        <p:spPr>
          <a:xfrm flipH="1">
            <a:off x="7261885" y="3853966"/>
            <a:ext cx="63582" cy="527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BFBCDAAB-C1A2-4A79-9E63-8F6974226461}"/>
              </a:ext>
            </a:extLst>
          </p:cNvPr>
          <p:cNvSpPr/>
          <p:nvPr/>
        </p:nvSpPr>
        <p:spPr>
          <a:xfrm rot="20249222">
            <a:off x="6047248" y="3959889"/>
            <a:ext cx="2779836" cy="1397969"/>
          </a:xfrm>
          <a:custGeom>
            <a:avLst/>
            <a:gdLst>
              <a:gd name="connsiteX0" fmla="*/ 1511898 w 2779836"/>
              <a:gd name="connsiteY0" fmla="*/ 109380 h 1397969"/>
              <a:gd name="connsiteX1" fmla="*/ 1170441 w 2779836"/>
              <a:gd name="connsiteY1" fmla="*/ 238512 h 1397969"/>
              <a:gd name="connsiteX2" fmla="*/ 1320427 w 2779836"/>
              <a:gd name="connsiteY2" fmla="*/ 571336 h 1397969"/>
              <a:gd name="connsiteX3" fmla="*/ 1661884 w 2779836"/>
              <a:gd name="connsiteY3" fmla="*/ 442204 h 1397969"/>
              <a:gd name="connsiteX4" fmla="*/ 1511898 w 2779836"/>
              <a:gd name="connsiteY4" fmla="*/ 109380 h 1397969"/>
              <a:gd name="connsiteX5" fmla="*/ 2779836 w 2779836"/>
              <a:gd name="connsiteY5" fmla="*/ 0 h 1397969"/>
              <a:gd name="connsiteX6" fmla="*/ 2779836 w 2779836"/>
              <a:gd name="connsiteY6" fmla="*/ 1397969 h 1397969"/>
              <a:gd name="connsiteX7" fmla="*/ 0 w 2779836"/>
              <a:gd name="connsiteY7" fmla="*/ 1397969 h 1397969"/>
              <a:gd name="connsiteX8" fmla="*/ 0 w 2779836"/>
              <a:gd name="connsiteY8" fmla="*/ 0 h 139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836" h="1397969">
                <a:moveTo>
                  <a:pt x="1511898" y="109380"/>
                </a:moveTo>
                <a:cubicBezTo>
                  <a:pt x="1376190" y="53132"/>
                  <a:pt x="1223314" y="110946"/>
                  <a:pt x="1170441" y="238512"/>
                </a:cubicBezTo>
                <a:cubicBezTo>
                  <a:pt x="1117568" y="366077"/>
                  <a:pt x="1184719" y="515088"/>
                  <a:pt x="1320427" y="571336"/>
                </a:cubicBezTo>
                <a:cubicBezTo>
                  <a:pt x="1456135" y="627584"/>
                  <a:pt x="1609011" y="569770"/>
                  <a:pt x="1661884" y="442204"/>
                </a:cubicBezTo>
                <a:cubicBezTo>
                  <a:pt x="1714757" y="314639"/>
                  <a:pt x="1647606" y="165628"/>
                  <a:pt x="1511898" y="109380"/>
                </a:cubicBezTo>
                <a:close/>
                <a:moveTo>
                  <a:pt x="2779836" y="0"/>
                </a:moveTo>
                <a:lnTo>
                  <a:pt x="2779836" y="1397969"/>
                </a:lnTo>
                <a:lnTo>
                  <a:pt x="0" y="13979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5000">
                <a:srgbClr val="FF0000">
                  <a:alpha val="88000"/>
                </a:srgbClr>
              </a:gs>
              <a:gs pos="97000">
                <a:srgbClr val="FF0000">
                  <a:alpha val="29000"/>
                </a:srgbClr>
              </a:gs>
            </a:gsLst>
            <a:lin ang="54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3200" b="1" u="sng" dirty="0" smtClean="0"/>
              <a:t>House Price Prediction</a:t>
            </a:r>
            <a:endParaRPr lang="en-US" sz="3200" b="1" u="sn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E8E59F2-BB02-4BF7-A995-D3F4EFAAF23A}"/>
              </a:ext>
            </a:extLst>
          </p:cNvPr>
          <p:cNvCxnSpPr>
            <a:cxnSpLocks/>
          </p:cNvCxnSpPr>
          <p:nvPr/>
        </p:nvCxnSpPr>
        <p:spPr>
          <a:xfrm flipH="1">
            <a:off x="1728788" y="455614"/>
            <a:ext cx="111731" cy="56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49502EC-7CBC-4845-9627-52CC011B53B2}"/>
              </a:ext>
            </a:extLst>
          </p:cNvPr>
          <p:cNvSpPr/>
          <p:nvPr/>
        </p:nvSpPr>
        <p:spPr>
          <a:xfrm rot="5400000">
            <a:off x="257903" y="725465"/>
            <a:ext cx="3165231" cy="3024554"/>
          </a:xfrm>
          <a:custGeom>
            <a:avLst/>
            <a:gdLst>
              <a:gd name="connsiteX0" fmla="*/ 295421 w 3165231"/>
              <a:gd name="connsiteY0" fmla="*/ 1512276 h 3024554"/>
              <a:gd name="connsiteX1" fmla="*/ 661180 w 3165231"/>
              <a:gd name="connsiteY1" fmla="*/ 1871003 h 3024554"/>
              <a:gd name="connsiteX2" fmla="*/ 1026941 w 3165231"/>
              <a:gd name="connsiteY2" fmla="*/ 1512276 h 3024554"/>
              <a:gd name="connsiteX3" fmla="*/ 661181 w 3165231"/>
              <a:gd name="connsiteY3" fmla="*/ 1153549 h 3024554"/>
              <a:gd name="connsiteX4" fmla="*/ 295421 w 3165231"/>
              <a:gd name="connsiteY4" fmla="*/ 1512276 h 3024554"/>
              <a:gd name="connsiteX5" fmla="*/ 0 w 3165231"/>
              <a:gd name="connsiteY5" fmla="*/ 1512277 h 3024554"/>
              <a:gd name="connsiteX6" fmla="*/ 756139 w 3165231"/>
              <a:gd name="connsiteY6" fmla="*/ 0 h 3024554"/>
              <a:gd name="connsiteX7" fmla="*/ 2409092 w 3165231"/>
              <a:gd name="connsiteY7" fmla="*/ 0 h 3024554"/>
              <a:gd name="connsiteX8" fmla="*/ 3165231 w 3165231"/>
              <a:gd name="connsiteY8" fmla="*/ 1512277 h 3024554"/>
              <a:gd name="connsiteX9" fmla="*/ 2409092 w 3165231"/>
              <a:gd name="connsiteY9" fmla="*/ 3024554 h 3024554"/>
              <a:gd name="connsiteX10" fmla="*/ 756139 w 3165231"/>
              <a:gd name="connsiteY10" fmla="*/ 3024554 h 30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5231" h="3024554">
                <a:moveTo>
                  <a:pt x="295421" y="1512276"/>
                </a:moveTo>
                <a:cubicBezTo>
                  <a:pt x="295420" y="1710395"/>
                  <a:pt x="459176" y="1871003"/>
                  <a:pt x="661180" y="1871003"/>
                </a:cubicBezTo>
                <a:cubicBezTo>
                  <a:pt x="863185" y="1871003"/>
                  <a:pt x="1026941" y="1710395"/>
                  <a:pt x="1026941" y="1512276"/>
                </a:cubicBezTo>
                <a:cubicBezTo>
                  <a:pt x="1026941" y="1314157"/>
                  <a:pt x="863185" y="1153549"/>
                  <a:pt x="661181" y="1153549"/>
                </a:cubicBezTo>
                <a:cubicBezTo>
                  <a:pt x="459177" y="1153549"/>
                  <a:pt x="295421" y="1314157"/>
                  <a:pt x="295421" y="1512276"/>
                </a:cubicBezTo>
                <a:close/>
                <a:moveTo>
                  <a:pt x="0" y="1512277"/>
                </a:moveTo>
                <a:lnTo>
                  <a:pt x="756139" y="0"/>
                </a:lnTo>
                <a:lnTo>
                  <a:pt x="2409092" y="0"/>
                </a:lnTo>
                <a:lnTo>
                  <a:pt x="3165231" y="1512277"/>
                </a:lnTo>
                <a:lnTo>
                  <a:pt x="2409092" y="3024554"/>
                </a:lnTo>
                <a:lnTo>
                  <a:pt x="756139" y="3024554"/>
                </a:lnTo>
                <a:close/>
              </a:path>
            </a:pathLst>
          </a:custGeom>
          <a:gradFill>
            <a:gsLst>
              <a:gs pos="0">
                <a:srgbClr val="FF4F4F"/>
              </a:gs>
              <a:gs pos="97000">
                <a:srgbClr val="FFFF00"/>
              </a:gs>
            </a:gsLst>
            <a:lin ang="18000000" scaled="0"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2AE3308-A985-4598-AE42-4D6BB9D23F88}"/>
              </a:ext>
            </a:extLst>
          </p:cNvPr>
          <p:cNvCxnSpPr>
            <a:cxnSpLocks/>
          </p:cNvCxnSpPr>
          <p:nvPr/>
        </p:nvCxnSpPr>
        <p:spPr>
          <a:xfrm>
            <a:off x="1838325" y="0"/>
            <a:ext cx="0" cy="45561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3305BFC-B07C-49AF-AB21-D156CAABFA41}"/>
              </a:ext>
            </a:extLst>
          </p:cNvPr>
          <p:cNvCxnSpPr>
            <a:cxnSpLocks/>
          </p:cNvCxnSpPr>
          <p:nvPr/>
        </p:nvCxnSpPr>
        <p:spPr>
          <a:xfrm>
            <a:off x="1838137" y="448471"/>
            <a:ext cx="150207" cy="6286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057E787-3ABA-4C53-BB5D-8BFCDD6FA866}"/>
              </a:ext>
            </a:extLst>
          </p:cNvPr>
          <p:cNvCxnSpPr>
            <a:cxnSpLocks/>
          </p:cNvCxnSpPr>
          <p:nvPr/>
        </p:nvCxnSpPr>
        <p:spPr>
          <a:xfrm flipH="1" flipV="1">
            <a:off x="1716883" y="1008066"/>
            <a:ext cx="280987" cy="642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C9A9B72-15F1-4645-AA00-89B92C55FD2D}"/>
              </a:ext>
            </a:extLst>
          </p:cNvPr>
          <p:cNvCxnSpPr>
            <a:cxnSpLocks/>
          </p:cNvCxnSpPr>
          <p:nvPr/>
        </p:nvCxnSpPr>
        <p:spPr>
          <a:xfrm flipH="1">
            <a:off x="1787619" y="465139"/>
            <a:ext cx="88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xmlns="" id="{985A209B-F9FD-4B85-A412-FBBC4ACACE81}"/>
              </a:ext>
            </a:extLst>
          </p:cNvPr>
          <p:cNvSpPr/>
          <p:nvPr/>
        </p:nvSpPr>
        <p:spPr>
          <a:xfrm>
            <a:off x="1716883" y="423071"/>
            <a:ext cx="95995" cy="94001"/>
          </a:xfrm>
          <a:prstGeom prst="arc">
            <a:avLst>
              <a:gd name="adj1" fmla="val 16200000"/>
              <a:gd name="adj2" fmla="val 5350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87DD5A23-FBB2-41C4-86C6-68BA55016214}"/>
              </a:ext>
            </a:extLst>
          </p:cNvPr>
          <p:cNvSpPr/>
          <p:nvPr/>
        </p:nvSpPr>
        <p:spPr>
          <a:xfrm>
            <a:off x="2293938" y="678658"/>
            <a:ext cx="842962" cy="81915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8DB7245-EDB6-4D6C-A576-BE7A93971AFF}"/>
              </a:ext>
            </a:extLst>
          </p:cNvPr>
          <p:cNvCxnSpPr>
            <a:cxnSpLocks/>
          </p:cNvCxnSpPr>
          <p:nvPr/>
        </p:nvCxnSpPr>
        <p:spPr>
          <a:xfrm flipH="1">
            <a:off x="5093758" y="993032"/>
            <a:ext cx="111731" cy="56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99CCD68-731A-49C4-B94E-5B3CE4598244}"/>
              </a:ext>
            </a:extLst>
          </p:cNvPr>
          <p:cNvCxnSpPr>
            <a:cxnSpLocks/>
          </p:cNvCxnSpPr>
          <p:nvPr/>
        </p:nvCxnSpPr>
        <p:spPr>
          <a:xfrm>
            <a:off x="5203107" y="0"/>
            <a:ext cx="0" cy="98214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C2AA4B3-3041-410D-BCD6-38F35C5F0547}"/>
              </a:ext>
            </a:extLst>
          </p:cNvPr>
          <p:cNvCxnSpPr>
            <a:cxnSpLocks/>
          </p:cNvCxnSpPr>
          <p:nvPr/>
        </p:nvCxnSpPr>
        <p:spPr>
          <a:xfrm flipH="1" flipV="1">
            <a:off x="5081853" y="1545484"/>
            <a:ext cx="280987" cy="642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xmlns="" id="{1AF85A70-930A-44DF-82AD-1D5CAA662A08}"/>
              </a:ext>
            </a:extLst>
          </p:cNvPr>
          <p:cNvSpPr/>
          <p:nvPr/>
        </p:nvSpPr>
        <p:spPr>
          <a:xfrm>
            <a:off x="5081853" y="960489"/>
            <a:ext cx="95995" cy="94001"/>
          </a:xfrm>
          <a:prstGeom prst="arc">
            <a:avLst>
              <a:gd name="adj1" fmla="val 16200000"/>
              <a:gd name="adj2" fmla="val 5350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5121845-A059-43EE-B073-06D00F14117A}"/>
              </a:ext>
            </a:extLst>
          </p:cNvPr>
          <p:cNvCxnSpPr>
            <a:cxnSpLocks/>
          </p:cNvCxnSpPr>
          <p:nvPr/>
        </p:nvCxnSpPr>
        <p:spPr>
          <a:xfrm flipH="1">
            <a:off x="10054305" y="2314013"/>
            <a:ext cx="111731" cy="56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9E5EDDD-10E8-4F13-8CD4-FDA21CD5D71C}"/>
              </a:ext>
            </a:extLst>
          </p:cNvPr>
          <p:cNvCxnSpPr>
            <a:cxnSpLocks/>
          </p:cNvCxnSpPr>
          <p:nvPr/>
        </p:nvCxnSpPr>
        <p:spPr>
          <a:xfrm flipH="1">
            <a:off x="10163842" y="1015717"/>
            <a:ext cx="14099" cy="129829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6252477-B7D5-442A-B2F5-C42CF2784365}"/>
              </a:ext>
            </a:extLst>
          </p:cNvPr>
          <p:cNvCxnSpPr>
            <a:cxnSpLocks/>
          </p:cNvCxnSpPr>
          <p:nvPr/>
        </p:nvCxnSpPr>
        <p:spPr>
          <a:xfrm flipH="1" flipV="1">
            <a:off x="10042400" y="2866465"/>
            <a:ext cx="280987" cy="642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F425EB7-3524-49E9-9DBC-22770B506641}"/>
              </a:ext>
            </a:extLst>
          </p:cNvPr>
          <p:cNvCxnSpPr>
            <a:cxnSpLocks/>
          </p:cNvCxnSpPr>
          <p:nvPr/>
        </p:nvCxnSpPr>
        <p:spPr>
          <a:xfrm flipH="1">
            <a:off x="10113136" y="2323538"/>
            <a:ext cx="88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xmlns="" id="{C51F8D8A-4954-42A3-B498-6CBAE8C8038F}"/>
              </a:ext>
            </a:extLst>
          </p:cNvPr>
          <p:cNvSpPr/>
          <p:nvPr/>
        </p:nvSpPr>
        <p:spPr>
          <a:xfrm>
            <a:off x="10042400" y="2281470"/>
            <a:ext cx="95995" cy="94001"/>
          </a:xfrm>
          <a:prstGeom prst="arc">
            <a:avLst>
              <a:gd name="adj1" fmla="val 16200000"/>
              <a:gd name="adj2" fmla="val 5350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C75D704-D47E-4C50-9D2E-1C6563A07DD1}"/>
              </a:ext>
            </a:extLst>
          </p:cNvPr>
          <p:cNvSpPr/>
          <p:nvPr/>
        </p:nvSpPr>
        <p:spPr>
          <a:xfrm>
            <a:off x="779156" y="2053076"/>
            <a:ext cx="208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Introduction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5" name="Graphic 54" descr="Target">
            <a:extLst>
              <a:ext uri="{FF2B5EF4-FFF2-40B4-BE49-F238E27FC236}">
                <a16:creationId xmlns:a16="http://schemas.microsoft.com/office/drawing/2014/main" xmlns="" id="{C1D2923F-4DBF-4B50-A1C9-868F9E7E9F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42665" y="621665"/>
            <a:ext cx="914400" cy="9144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2D77B1-960A-4038-AB66-4227EC1E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1F4-C8FF-4451-AD49-0B6756C8E614}" type="datetime1">
              <a:rPr lang="en-US" smtClean="0">
                <a:solidFill>
                  <a:schemeClr val="bg1"/>
                </a:solidFill>
              </a:rPr>
              <a:t>08-Oct-22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A4076E-D019-40F9-848F-7137A5BD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B6FD0E3-3E7D-48B7-99E5-0446EE771A03}"/>
              </a:ext>
            </a:extLst>
          </p:cNvPr>
          <p:cNvCxnSpPr>
            <a:cxnSpLocks/>
          </p:cNvCxnSpPr>
          <p:nvPr/>
        </p:nvCxnSpPr>
        <p:spPr>
          <a:xfrm flipH="1">
            <a:off x="7325467" y="3472254"/>
            <a:ext cx="77892" cy="38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6D630B1-64DF-4F1E-B70E-9ACBE266CA4A}"/>
              </a:ext>
            </a:extLst>
          </p:cNvPr>
          <p:cNvCxnSpPr>
            <a:cxnSpLocks/>
          </p:cNvCxnSpPr>
          <p:nvPr/>
        </p:nvCxnSpPr>
        <p:spPr>
          <a:xfrm flipH="1">
            <a:off x="7257150" y="4096141"/>
            <a:ext cx="292419" cy="28971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9BDB0AF1-CB50-49E5-A760-928D39A348DF}"/>
              </a:ext>
            </a:extLst>
          </p:cNvPr>
          <p:cNvCxnSpPr>
            <a:cxnSpLocks/>
          </p:cNvCxnSpPr>
          <p:nvPr/>
        </p:nvCxnSpPr>
        <p:spPr>
          <a:xfrm>
            <a:off x="7481974" y="3804695"/>
            <a:ext cx="68101" cy="293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AFF2CFFC-7107-4C73-9F2E-7E1A1617F3A8}"/>
              </a:ext>
            </a:extLst>
          </p:cNvPr>
          <p:cNvCxnSpPr>
            <a:cxnSpLocks/>
          </p:cNvCxnSpPr>
          <p:nvPr/>
        </p:nvCxnSpPr>
        <p:spPr>
          <a:xfrm>
            <a:off x="7404103" y="3477017"/>
            <a:ext cx="77871" cy="33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57423E8-2057-4FAE-9F91-E030AB654CD8}"/>
              </a:ext>
            </a:extLst>
          </p:cNvPr>
          <p:cNvCxnSpPr>
            <a:cxnSpLocks/>
          </p:cNvCxnSpPr>
          <p:nvPr/>
        </p:nvCxnSpPr>
        <p:spPr>
          <a:xfrm flipH="1">
            <a:off x="7365144" y="3486059"/>
            <a:ext cx="88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xmlns="" id="{408E4AA4-BA34-4FE9-9CA9-49B492225CFD}"/>
              </a:ext>
            </a:extLst>
          </p:cNvPr>
          <p:cNvSpPr/>
          <p:nvPr/>
        </p:nvSpPr>
        <p:spPr>
          <a:xfrm>
            <a:off x="7294408" y="3443991"/>
            <a:ext cx="95995" cy="94001"/>
          </a:xfrm>
          <a:prstGeom prst="arc">
            <a:avLst>
              <a:gd name="adj1" fmla="val 16200000"/>
              <a:gd name="adj2" fmla="val 5350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08CD35D4-F90B-4805-A9FF-3743413442CF}"/>
              </a:ext>
            </a:extLst>
          </p:cNvPr>
          <p:cNvCxnSpPr>
            <a:cxnSpLocks/>
          </p:cNvCxnSpPr>
          <p:nvPr/>
        </p:nvCxnSpPr>
        <p:spPr>
          <a:xfrm flipH="1">
            <a:off x="3426511" y="3417623"/>
            <a:ext cx="111731" cy="564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xmlns="" id="{D4E4E709-32F8-48B4-A519-069A3B3B3B27}"/>
              </a:ext>
            </a:extLst>
          </p:cNvPr>
          <p:cNvSpPr/>
          <p:nvPr/>
        </p:nvSpPr>
        <p:spPr>
          <a:xfrm rot="5400000">
            <a:off x="1955626" y="3687474"/>
            <a:ext cx="3165231" cy="3024554"/>
          </a:xfrm>
          <a:custGeom>
            <a:avLst/>
            <a:gdLst>
              <a:gd name="connsiteX0" fmla="*/ 295421 w 3165231"/>
              <a:gd name="connsiteY0" fmla="*/ 1512276 h 3024554"/>
              <a:gd name="connsiteX1" fmla="*/ 661180 w 3165231"/>
              <a:gd name="connsiteY1" fmla="*/ 1871003 h 3024554"/>
              <a:gd name="connsiteX2" fmla="*/ 1026941 w 3165231"/>
              <a:gd name="connsiteY2" fmla="*/ 1512276 h 3024554"/>
              <a:gd name="connsiteX3" fmla="*/ 661181 w 3165231"/>
              <a:gd name="connsiteY3" fmla="*/ 1153549 h 3024554"/>
              <a:gd name="connsiteX4" fmla="*/ 295421 w 3165231"/>
              <a:gd name="connsiteY4" fmla="*/ 1512276 h 3024554"/>
              <a:gd name="connsiteX5" fmla="*/ 0 w 3165231"/>
              <a:gd name="connsiteY5" fmla="*/ 1512277 h 3024554"/>
              <a:gd name="connsiteX6" fmla="*/ 756139 w 3165231"/>
              <a:gd name="connsiteY6" fmla="*/ 0 h 3024554"/>
              <a:gd name="connsiteX7" fmla="*/ 2409092 w 3165231"/>
              <a:gd name="connsiteY7" fmla="*/ 0 h 3024554"/>
              <a:gd name="connsiteX8" fmla="*/ 3165231 w 3165231"/>
              <a:gd name="connsiteY8" fmla="*/ 1512277 h 3024554"/>
              <a:gd name="connsiteX9" fmla="*/ 2409092 w 3165231"/>
              <a:gd name="connsiteY9" fmla="*/ 3024554 h 3024554"/>
              <a:gd name="connsiteX10" fmla="*/ 756139 w 3165231"/>
              <a:gd name="connsiteY10" fmla="*/ 3024554 h 30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5231" h="3024554">
                <a:moveTo>
                  <a:pt x="295421" y="1512276"/>
                </a:moveTo>
                <a:cubicBezTo>
                  <a:pt x="295420" y="1710395"/>
                  <a:pt x="459176" y="1871003"/>
                  <a:pt x="661180" y="1871003"/>
                </a:cubicBezTo>
                <a:cubicBezTo>
                  <a:pt x="863185" y="1871003"/>
                  <a:pt x="1026941" y="1710395"/>
                  <a:pt x="1026941" y="1512276"/>
                </a:cubicBezTo>
                <a:cubicBezTo>
                  <a:pt x="1026941" y="1314157"/>
                  <a:pt x="863185" y="1153549"/>
                  <a:pt x="661181" y="1153549"/>
                </a:cubicBezTo>
                <a:cubicBezTo>
                  <a:pt x="459177" y="1153549"/>
                  <a:pt x="295421" y="1314157"/>
                  <a:pt x="295421" y="1512276"/>
                </a:cubicBezTo>
                <a:close/>
                <a:moveTo>
                  <a:pt x="0" y="1512277"/>
                </a:moveTo>
                <a:lnTo>
                  <a:pt x="756139" y="0"/>
                </a:lnTo>
                <a:lnTo>
                  <a:pt x="2409092" y="0"/>
                </a:lnTo>
                <a:lnTo>
                  <a:pt x="3165231" y="1512277"/>
                </a:lnTo>
                <a:lnTo>
                  <a:pt x="2409092" y="3024554"/>
                </a:lnTo>
                <a:lnTo>
                  <a:pt x="756139" y="3024554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97000">
                <a:srgbClr val="FFFF00"/>
              </a:gs>
            </a:gsLst>
            <a:lin ang="18000000" scaled="0"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B904FFB0-72C1-4C69-B8E3-D070FD7697CA}"/>
              </a:ext>
            </a:extLst>
          </p:cNvPr>
          <p:cNvCxnSpPr>
            <a:cxnSpLocks/>
          </p:cNvCxnSpPr>
          <p:nvPr/>
        </p:nvCxnSpPr>
        <p:spPr>
          <a:xfrm flipH="1">
            <a:off x="3536048" y="0"/>
            <a:ext cx="37307" cy="341762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763B2FCD-E2EE-4387-9FEE-08F3350AF75F}"/>
              </a:ext>
            </a:extLst>
          </p:cNvPr>
          <p:cNvCxnSpPr>
            <a:cxnSpLocks/>
          </p:cNvCxnSpPr>
          <p:nvPr/>
        </p:nvCxnSpPr>
        <p:spPr>
          <a:xfrm>
            <a:off x="3535860" y="3410480"/>
            <a:ext cx="150207" cy="6286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4346D979-89BD-4380-BB48-B966B06F8C02}"/>
              </a:ext>
            </a:extLst>
          </p:cNvPr>
          <p:cNvCxnSpPr>
            <a:cxnSpLocks/>
          </p:cNvCxnSpPr>
          <p:nvPr/>
        </p:nvCxnSpPr>
        <p:spPr>
          <a:xfrm flipH="1" flipV="1">
            <a:off x="3414606" y="3970075"/>
            <a:ext cx="280987" cy="642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8C92F457-ABCD-49F0-B36A-95B90749A5AF}"/>
              </a:ext>
            </a:extLst>
          </p:cNvPr>
          <p:cNvCxnSpPr>
            <a:cxnSpLocks/>
          </p:cNvCxnSpPr>
          <p:nvPr/>
        </p:nvCxnSpPr>
        <p:spPr>
          <a:xfrm flipH="1">
            <a:off x="3485342" y="3427148"/>
            <a:ext cx="88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>
            <a:extLst>
              <a:ext uri="{FF2B5EF4-FFF2-40B4-BE49-F238E27FC236}">
                <a16:creationId xmlns:a16="http://schemas.microsoft.com/office/drawing/2014/main" xmlns="" id="{B0C8C0A0-98C8-4C81-AC63-88F7AF7DBD3D}"/>
              </a:ext>
            </a:extLst>
          </p:cNvPr>
          <p:cNvSpPr/>
          <p:nvPr/>
        </p:nvSpPr>
        <p:spPr>
          <a:xfrm>
            <a:off x="3414606" y="3385080"/>
            <a:ext cx="95995" cy="94001"/>
          </a:xfrm>
          <a:prstGeom prst="arc">
            <a:avLst>
              <a:gd name="adj1" fmla="val 16200000"/>
              <a:gd name="adj2" fmla="val 5350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1E54F118-C0DB-45D2-A869-6F78ECB2B464}"/>
              </a:ext>
            </a:extLst>
          </p:cNvPr>
          <p:cNvSpPr/>
          <p:nvPr/>
        </p:nvSpPr>
        <p:spPr>
          <a:xfrm>
            <a:off x="2259050" y="4982598"/>
            <a:ext cx="2703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Background and Approach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Freeform: Shape 5">
            <a:extLst>
              <a:ext uri="{FF2B5EF4-FFF2-40B4-BE49-F238E27FC236}">
                <a16:creationId xmlns:a16="http://schemas.microsoft.com/office/drawing/2014/main" xmlns="" id="{249502EC-7CBC-4845-9627-52CC011B53B2}"/>
              </a:ext>
            </a:extLst>
          </p:cNvPr>
          <p:cNvSpPr/>
          <p:nvPr/>
        </p:nvSpPr>
        <p:spPr>
          <a:xfrm rot="5400000">
            <a:off x="8641705" y="2565588"/>
            <a:ext cx="3165231" cy="3024554"/>
          </a:xfrm>
          <a:custGeom>
            <a:avLst/>
            <a:gdLst>
              <a:gd name="connsiteX0" fmla="*/ 295421 w 3165231"/>
              <a:gd name="connsiteY0" fmla="*/ 1512276 h 3024554"/>
              <a:gd name="connsiteX1" fmla="*/ 661180 w 3165231"/>
              <a:gd name="connsiteY1" fmla="*/ 1871003 h 3024554"/>
              <a:gd name="connsiteX2" fmla="*/ 1026941 w 3165231"/>
              <a:gd name="connsiteY2" fmla="*/ 1512276 h 3024554"/>
              <a:gd name="connsiteX3" fmla="*/ 661181 w 3165231"/>
              <a:gd name="connsiteY3" fmla="*/ 1153549 h 3024554"/>
              <a:gd name="connsiteX4" fmla="*/ 295421 w 3165231"/>
              <a:gd name="connsiteY4" fmla="*/ 1512276 h 3024554"/>
              <a:gd name="connsiteX5" fmla="*/ 0 w 3165231"/>
              <a:gd name="connsiteY5" fmla="*/ 1512277 h 3024554"/>
              <a:gd name="connsiteX6" fmla="*/ 756139 w 3165231"/>
              <a:gd name="connsiteY6" fmla="*/ 0 h 3024554"/>
              <a:gd name="connsiteX7" fmla="*/ 2409092 w 3165231"/>
              <a:gd name="connsiteY7" fmla="*/ 0 h 3024554"/>
              <a:gd name="connsiteX8" fmla="*/ 3165231 w 3165231"/>
              <a:gd name="connsiteY8" fmla="*/ 1512277 h 3024554"/>
              <a:gd name="connsiteX9" fmla="*/ 2409092 w 3165231"/>
              <a:gd name="connsiteY9" fmla="*/ 3024554 h 3024554"/>
              <a:gd name="connsiteX10" fmla="*/ 756139 w 3165231"/>
              <a:gd name="connsiteY10" fmla="*/ 3024554 h 30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5231" h="3024554">
                <a:moveTo>
                  <a:pt x="295421" y="1512276"/>
                </a:moveTo>
                <a:cubicBezTo>
                  <a:pt x="295420" y="1710395"/>
                  <a:pt x="459176" y="1871003"/>
                  <a:pt x="661180" y="1871003"/>
                </a:cubicBezTo>
                <a:cubicBezTo>
                  <a:pt x="863185" y="1871003"/>
                  <a:pt x="1026941" y="1710395"/>
                  <a:pt x="1026941" y="1512276"/>
                </a:cubicBezTo>
                <a:cubicBezTo>
                  <a:pt x="1026941" y="1314157"/>
                  <a:pt x="863185" y="1153549"/>
                  <a:pt x="661181" y="1153549"/>
                </a:cubicBezTo>
                <a:cubicBezTo>
                  <a:pt x="459177" y="1153549"/>
                  <a:pt x="295421" y="1314157"/>
                  <a:pt x="295421" y="1512276"/>
                </a:cubicBezTo>
                <a:close/>
                <a:moveTo>
                  <a:pt x="0" y="1512277"/>
                </a:moveTo>
                <a:lnTo>
                  <a:pt x="756139" y="0"/>
                </a:lnTo>
                <a:lnTo>
                  <a:pt x="2409092" y="0"/>
                </a:lnTo>
                <a:lnTo>
                  <a:pt x="3165231" y="1512277"/>
                </a:lnTo>
                <a:lnTo>
                  <a:pt x="2409092" y="3024554"/>
                </a:lnTo>
                <a:lnTo>
                  <a:pt x="756139" y="3024554"/>
                </a:lnTo>
                <a:close/>
              </a:path>
            </a:pathLst>
          </a:custGeom>
          <a:gradFill>
            <a:gsLst>
              <a:gs pos="32000">
                <a:srgbClr val="66FF33"/>
              </a:gs>
              <a:gs pos="100000">
                <a:srgbClr val="FFFF00"/>
              </a:gs>
            </a:gsLst>
            <a:lin ang="18000000" scaled="0"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87DD5A23-FBB2-41C4-86C6-68BA55016214}"/>
              </a:ext>
            </a:extLst>
          </p:cNvPr>
          <p:cNvSpPr/>
          <p:nvPr/>
        </p:nvSpPr>
        <p:spPr>
          <a:xfrm>
            <a:off x="10864513" y="2718842"/>
            <a:ext cx="842962" cy="81915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Boardroom">
            <a:extLst>
              <a:ext uri="{FF2B5EF4-FFF2-40B4-BE49-F238E27FC236}">
                <a16:creationId xmlns:a16="http://schemas.microsoft.com/office/drawing/2014/main" xmlns="" id="{BD842114-7DBF-45A2-97ED-5506830D95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886056" y="2733596"/>
            <a:ext cx="819151" cy="79109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02777F9-B611-482E-A7CC-5B1EBDF3A934}"/>
              </a:ext>
            </a:extLst>
          </p:cNvPr>
          <p:cNvSpPr/>
          <p:nvPr/>
        </p:nvSpPr>
        <p:spPr>
          <a:xfrm>
            <a:off x="9417158" y="3970075"/>
            <a:ext cx="1636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Conclusion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6" name="Freeform: Shape 92">
            <a:extLst>
              <a:ext uri="{FF2B5EF4-FFF2-40B4-BE49-F238E27FC236}">
                <a16:creationId xmlns:a16="http://schemas.microsoft.com/office/drawing/2014/main" xmlns="" id="{D4E4E709-32F8-48B4-A519-069A3B3B3B27}"/>
              </a:ext>
            </a:extLst>
          </p:cNvPr>
          <p:cNvSpPr/>
          <p:nvPr/>
        </p:nvSpPr>
        <p:spPr>
          <a:xfrm rot="5400000">
            <a:off x="3637159" y="1254143"/>
            <a:ext cx="3165231" cy="3024554"/>
          </a:xfrm>
          <a:custGeom>
            <a:avLst/>
            <a:gdLst>
              <a:gd name="connsiteX0" fmla="*/ 295421 w 3165231"/>
              <a:gd name="connsiteY0" fmla="*/ 1512276 h 3024554"/>
              <a:gd name="connsiteX1" fmla="*/ 661180 w 3165231"/>
              <a:gd name="connsiteY1" fmla="*/ 1871003 h 3024554"/>
              <a:gd name="connsiteX2" fmla="*/ 1026941 w 3165231"/>
              <a:gd name="connsiteY2" fmla="*/ 1512276 h 3024554"/>
              <a:gd name="connsiteX3" fmla="*/ 661181 w 3165231"/>
              <a:gd name="connsiteY3" fmla="*/ 1153549 h 3024554"/>
              <a:gd name="connsiteX4" fmla="*/ 295421 w 3165231"/>
              <a:gd name="connsiteY4" fmla="*/ 1512276 h 3024554"/>
              <a:gd name="connsiteX5" fmla="*/ 0 w 3165231"/>
              <a:gd name="connsiteY5" fmla="*/ 1512277 h 3024554"/>
              <a:gd name="connsiteX6" fmla="*/ 756139 w 3165231"/>
              <a:gd name="connsiteY6" fmla="*/ 0 h 3024554"/>
              <a:gd name="connsiteX7" fmla="*/ 2409092 w 3165231"/>
              <a:gd name="connsiteY7" fmla="*/ 0 h 3024554"/>
              <a:gd name="connsiteX8" fmla="*/ 3165231 w 3165231"/>
              <a:gd name="connsiteY8" fmla="*/ 1512277 h 3024554"/>
              <a:gd name="connsiteX9" fmla="*/ 2409092 w 3165231"/>
              <a:gd name="connsiteY9" fmla="*/ 3024554 h 3024554"/>
              <a:gd name="connsiteX10" fmla="*/ 756139 w 3165231"/>
              <a:gd name="connsiteY10" fmla="*/ 3024554 h 30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5231" h="3024554">
                <a:moveTo>
                  <a:pt x="295421" y="1512276"/>
                </a:moveTo>
                <a:cubicBezTo>
                  <a:pt x="295420" y="1710395"/>
                  <a:pt x="459176" y="1871003"/>
                  <a:pt x="661180" y="1871003"/>
                </a:cubicBezTo>
                <a:cubicBezTo>
                  <a:pt x="863185" y="1871003"/>
                  <a:pt x="1026941" y="1710395"/>
                  <a:pt x="1026941" y="1512276"/>
                </a:cubicBezTo>
                <a:cubicBezTo>
                  <a:pt x="1026941" y="1314157"/>
                  <a:pt x="863185" y="1153549"/>
                  <a:pt x="661181" y="1153549"/>
                </a:cubicBezTo>
                <a:cubicBezTo>
                  <a:pt x="459177" y="1153549"/>
                  <a:pt x="295421" y="1314157"/>
                  <a:pt x="295421" y="1512276"/>
                </a:cubicBezTo>
                <a:close/>
                <a:moveTo>
                  <a:pt x="0" y="1512277"/>
                </a:moveTo>
                <a:lnTo>
                  <a:pt x="756139" y="0"/>
                </a:lnTo>
                <a:lnTo>
                  <a:pt x="2409092" y="0"/>
                </a:lnTo>
                <a:lnTo>
                  <a:pt x="3165231" y="1512277"/>
                </a:lnTo>
                <a:lnTo>
                  <a:pt x="2409092" y="3024554"/>
                </a:lnTo>
                <a:lnTo>
                  <a:pt x="756139" y="3024554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97000">
                <a:srgbClr val="FFFF00"/>
              </a:gs>
            </a:gsLst>
            <a:lin ang="18000000" scaled="0"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99BED73-B3C2-48AA-A101-255CD7AD803A}"/>
              </a:ext>
            </a:extLst>
          </p:cNvPr>
          <p:cNvSpPr/>
          <p:nvPr/>
        </p:nvSpPr>
        <p:spPr>
          <a:xfrm>
            <a:off x="5748787" y="1386326"/>
            <a:ext cx="842962" cy="81915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6B0F9BD-1447-4C08-9787-EA34A82B8988}"/>
              </a:ext>
            </a:extLst>
          </p:cNvPr>
          <p:cNvCxnSpPr>
            <a:cxnSpLocks/>
          </p:cNvCxnSpPr>
          <p:nvPr/>
        </p:nvCxnSpPr>
        <p:spPr>
          <a:xfrm>
            <a:off x="7390403" y="-601962"/>
            <a:ext cx="14948" cy="409295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rawl">
            <a:extLst>
              <a:ext uri="{FF2B5EF4-FFF2-40B4-BE49-F238E27FC236}">
                <a16:creationId xmlns:a16="http://schemas.microsoft.com/office/drawing/2014/main" xmlns="" id="{A671F9B8-097E-4B3C-A01E-B84BFF0CD2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86639" y="1397834"/>
            <a:ext cx="807642" cy="807642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xmlns="" id="{B2D16935-96D1-4A40-ABA4-C80327365FF7}"/>
              </a:ext>
            </a:extLst>
          </p:cNvPr>
          <p:cNvSpPr/>
          <p:nvPr/>
        </p:nvSpPr>
        <p:spPr>
          <a:xfrm>
            <a:off x="4052034" y="3779882"/>
            <a:ext cx="842962" cy="81915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117" descr="Social network">
            <a:extLst>
              <a:ext uri="{FF2B5EF4-FFF2-40B4-BE49-F238E27FC236}">
                <a16:creationId xmlns:a16="http://schemas.microsoft.com/office/drawing/2014/main" xmlns="" id="{A88DAF1D-FD96-4D9F-B4EE-A5E3D936579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091878" y="3757973"/>
            <a:ext cx="819150" cy="8191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DA940BF-2C5A-43B8-8915-7536D7125B1A}"/>
              </a:ext>
            </a:extLst>
          </p:cNvPr>
          <p:cNvSpPr/>
          <p:nvPr/>
        </p:nvSpPr>
        <p:spPr>
          <a:xfrm>
            <a:off x="4263799" y="2394897"/>
            <a:ext cx="1915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Top Three Regression Models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3C5A8DF-152F-4AA2-8509-CE38D2021D06}"/>
              </a:ext>
            </a:extLst>
          </p:cNvPr>
          <p:cNvCxnSpPr>
            <a:cxnSpLocks/>
          </p:cNvCxnSpPr>
          <p:nvPr/>
        </p:nvCxnSpPr>
        <p:spPr>
          <a:xfrm flipH="1">
            <a:off x="5152589" y="1002557"/>
            <a:ext cx="88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ECF97B2-4F3E-47A6-968E-D7E164170C45}"/>
              </a:ext>
            </a:extLst>
          </p:cNvPr>
          <p:cNvCxnSpPr>
            <a:cxnSpLocks/>
          </p:cNvCxnSpPr>
          <p:nvPr/>
        </p:nvCxnSpPr>
        <p:spPr>
          <a:xfrm>
            <a:off x="5203107" y="985889"/>
            <a:ext cx="150207" cy="6286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D7F2D88C-C44D-415F-BFCE-1A48E99555E0}"/>
              </a:ext>
            </a:extLst>
          </p:cNvPr>
          <p:cNvCxnSpPr>
            <a:cxnSpLocks/>
          </p:cNvCxnSpPr>
          <p:nvPr/>
        </p:nvCxnSpPr>
        <p:spPr>
          <a:xfrm>
            <a:off x="10163654" y="2306870"/>
            <a:ext cx="150207" cy="6286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1FF310-8259-4C0F-8B28-D7DA87C3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2D459CE-2D34-4E3C-923A-4585A038B906}" type="datetime1">
              <a:rPr lang="en-US" smtClean="0">
                <a:solidFill>
                  <a:schemeClr val="bg1"/>
                </a:solidFill>
              </a:rPr>
              <a:t>08-Oct-22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80763-3790-4D66-AA3D-9056CB01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685128-CE73-4F6B-9CB3-02E8E310B566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578510-7538-46ED-A366-D0DF89C102B0}"/>
              </a:ext>
            </a:extLst>
          </p:cNvPr>
          <p:cNvSpPr txBox="1"/>
          <p:nvPr/>
        </p:nvSpPr>
        <p:spPr>
          <a:xfrm>
            <a:off x="3045326" y="210037"/>
            <a:ext cx="610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Introduction -</a:t>
            </a:r>
            <a:endParaRPr lang="en-US" sz="32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89DC6FE-15B3-45BB-A677-021FBB43EBDC}"/>
              </a:ext>
            </a:extLst>
          </p:cNvPr>
          <p:cNvGrpSpPr/>
          <p:nvPr/>
        </p:nvGrpSpPr>
        <p:grpSpPr>
          <a:xfrm>
            <a:off x="1590398" y="1873184"/>
            <a:ext cx="3962158" cy="2144440"/>
            <a:chOff x="8038628" y="1777814"/>
            <a:chExt cx="4250848" cy="21597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722B9798-8BC1-4F5F-8BD7-EBE18648117C}"/>
                </a:ext>
              </a:extLst>
            </p:cNvPr>
            <p:cNvSpPr/>
            <p:nvPr/>
          </p:nvSpPr>
          <p:spPr>
            <a:xfrm>
              <a:off x="8384996" y="2170705"/>
              <a:ext cx="3904480" cy="1766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Statistics, Analytical Modelling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Hyper </a:t>
              </a:r>
              <a:r>
                <a:rPr lang="en-US" dirty="0">
                  <a:solidFill>
                    <a:schemeClr val="bg1"/>
                  </a:solidFill>
                </a:rPr>
                <a:t>Tuning </a:t>
              </a:r>
              <a:r>
                <a:rPr lang="en-US" dirty="0" smtClean="0">
                  <a:solidFill>
                    <a:schemeClr val="bg1"/>
                  </a:solidFill>
                </a:rPr>
                <a:t>Method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CV Score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Predictive </a:t>
              </a:r>
              <a:r>
                <a:rPr lang="en-US" dirty="0">
                  <a:solidFill>
                    <a:schemeClr val="bg1"/>
                  </a:solidFill>
                </a:rPr>
                <a:t>Modelling and Regression Model, etc.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F15496E-8261-444C-BA56-B84ABF9C8B23}"/>
                </a:ext>
              </a:extLst>
            </p:cNvPr>
            <p:cNvSpPr txBox="1"/>
            <p:nvPr/>
          </p:nvSpPr>
          <p:spPr>
            <a:xfrm>
              <a:off x="8038628" y="1777814"/>
              <a:ext cx="3456383" cy="40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u="sng" dirty="0" smtClean="0">
                  <a:latin typeface="+mj-lt"/>
                </a:rPr>
                <a:t>Libraries</a:t>
              </a:r>
              <a:r>
                <a:rPr lang="en-US" sz="2000" b="1" dirty="0" smtClean="0">
                  <a:latin typeface="+mj-lt"/>
                </a:rPr>
                <a:t> </a:t>
              </a:r>
              <a:r>
                <a:rPr lang="en-US" sz="2000" b="1" u="sng" dirty="0" smtClean="0">
                  <a:latin typeface="+mj-lt"/>
                </a:rPr>
                <a:t>Explored</a:t>
              </a:r>
              <a:endParaRPr lang="en-US" sz="1600" b="1" u="sng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4AB7BD3-C2AB-4064-9831-4193F3E12835}"/>
              </a:ext>
            </a:extLst>
          </p:cNvPr>
          <p:cNvGrpSpPr/>
          <p:nvPr/>
        </p:nvGrpSpPr>
        <p:grpSpPr>
          <a:xfrm>
            <a:off x="1590398" y="4269928"/>
            <a:ext cx="3962158" cy="2405555"/>
            <a:chOff x="7806053" y="1868764"/>
            <a:chExt cx="5065518" cy="28232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A1FA18E7-5505-4EF5-A034-C831BC4D3DD1}"/>
                </a:ext>
              </a:extLst>
            </p:cNvPr>
            <p:cNvSpPr/>
            <p:nvPr/>
          </p:nvSpPr>
          <p:spPr>
            <a:xfrm>
              <a:off x="7806053" y="2307974"/>
              <a:ext cx="5065518" cy="2384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Project </a:t>
              </a:r>
              <a:r>
                <a:rPr lang="en-US" dirty="0">
                  <a:solidFill>
                    <a:schemeClr val="bg1"/>
                  </a:solidFill>
                </a:rPr>
                <a:t>comprises of eight different test cases </a:t>
              </a:r>
              <a:r>
                <a:rPr lang="en-US" dirty="0" smtClean="0">
                  <a:solidFill>
                    <a:schemeClr val="bg1"/>
                  </a:solidFill>
                </a:rPr>
                <a:t>where </a:t>
              </a:r>
              <a:r>
                <a:rPr lang="en-US" dirty="0">
                  <a:solidFill>
                    <a:schemeClr val="bg1"/>
                  </a:solidFill>
                </a:rPr>
                <a:t>the objective was to train for accuracy and test for accuracy using distribution plot to best understand the linearity of clusters.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39C5F31-1A60-4B14-9C84-68FAF36E3A87}"/>
                </a:ext>
              </a:extLst>
            </p:cNvPr>
            <p:cNvSpPr txBox="1"/>
            <p:nvPr/>
          </p:nvSpPr>
          <p:spPr>
            <a:xfrm>
              <a:off x="8084740" y="1868764"/>
              <a:ext cx="4502947" cy="46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b="1" dirty="0">
                  <a:latin typeface="+mj-lt"/>
                </a:rPr>
                <a:t>      </a:t>
              </a:r>
              <a:r>
                <a:rPr lang="en-US" sz="2000" b="1" u="sng" dirty="0" smtClean="0">
                  <a:latin typeface="+mj-lt"/>
                </a:rPr>
                <a:t>Objective</a:t>
              </a:r>
              <a:endParaRPr lang="en-US" sz="2000" b="1" u="sng" dirty="0">
                <a:latin typeface="+mj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2B79F7C-6686-4786-A605-5893B2D93D32}"/>
              </a:ext>
            </a:extLst>
          </p:cNvPr>
          <p:cNvGrpSpPr/>
          <p:nvPr/>
        </p:nvGrpSpPr>
        <p:grpSpPr>
          <a:xfrm>
            <a:off x="7458459" y="1877758"/>
            <a:ext cx="4624727" cy="1610736"/>
            <a:chOff x="7104075" y="1938781"/>
            <a:chExt cx="6756009" cy="18138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F4A610D-1DB6-4841-B080-19EB49BCB4C0}"/>
                </a:ext>
              </a:extLst>
            </p:cNvPr>
            <p:cNvSpPr/>
            <p:nvPr/>
          </p:nvSpPr>
          <p:spPr>
            <a:xfrm>
              <a:off x="7104075" y="2400943"/>
              <a:ext cx="6756009" cy="1351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Develop </a:t>
              </a:r>
              <a:r>
                <a:rPr lang="en-US" dirty="0">
                  <a:solidFill>
                    <a:schemeClr val="bg1"/>
                  </a:solidFill>
                </a:rPr>
                <a:t>a holistic understanding like </a:t>
              </a:r>
              <a:r>
                <a:rPr lang="en-US" dirty="0" smtClean="0">
                  <a:solidFill>
                    <a:schemeClr val="bg1"/>
                  </a:solidFill>
                </a:rPr>
                <a:t>– </a:t>
              </a:r>
              <a:r>
                <a:rPr lang="en-US" dirty="0">
                  <a:solidFill>
                    <a:schemeClr val="bg1"/>
                  </a:solidFill>
                </a:rPr>
                <a:t>use of statistics, past prices, analysis based on past data for better and accurate prediction, etc.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129B241-4671-48FA-A74F-95EAFA549A13}"/>
                </a:ext>
              </a:extLst>
            </p:cNvPr>
            <p:cNvSpPr txBox="1"/>
            <p:nvPr/>
          </p:nvSpPr>
          <p:spPr>
            <a:xfrm>
              <a:off x="7470265" y="1938781"/>
              <a:ext cx="5286365" cy="45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b="1" u="sng" dirty="0" smtClean="0">
                  <a:latin typeface="+mj-lt"/>
                </a:rPr>
                <a:t>Motivation</a:t>
              </a:r>
              <a:r>
                <a:rPr lang="en-US" sz="2000" b="1" dirty="0" smtClean="0">
                  <a:latin typeface="+mj-lt"/>
                </a:rPr>
                <a:t> </a:t>
              </a:r>
              <a:r>
                <a:rPr lang="en-US" sz="2000" b="1" u="sng" dirty="0" smtClean="0">
                  <a:latin typeface="+mj-lt"/>
                </a:rPr>
                <a:t>Behind</a:t>
              </a:r>
              <a:endParaRPr lang="en-US" sz="2000" b="1" u="sng" dirty="0">
                <a:latin typeface="+mj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E8B57E5-5305-44D8-8D11-E72807376C92}"/>
              </a:ext>
            </a:extLst>
          </p:cNvPr>
          <p:cNvGrpSpPr/>
          <p:nvPr/>
        </p:nvGrpSpPr>
        <p:grpSpPr>
          <a:xfrm>
            <a:off x="7458458" y="4269928"/>
            <a:ext cx="4651534" cy="1662484"/>
            <a:chOff x="7806053" y="1868764"/>
            <a:chExt cx="5065518" cy="15799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62CDD6E6-8BDA-4A9B-87E3-2DCDEB2B5668}"/>
                </a:ext>
              </a:extLst>
            </p:cNvPr>
            <p:cNvSpPr/>
            <p:nvPr/>
          </p:nvSpPr>
          <p:spPr>
            <a:xfrm>
              <a:off x="7806053" y="2307972"/>
              <a:ext cx="5065518" cy="1140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Histogram Chart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Distribution and Box Plot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Scatter Plot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Category Plot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5804DBB-65FB-4273-9335-C3895B6CD3FA}"/>
                </a:ext>
              </a:extLst>
            </p:cNvPr>
            <p:cNvSpPr txBox="1"/>
            <p:nvPr/>
          </p:nvSpPr>
          <p:spPr>
            <a:xfrm>
              <a:off x="8084740" y="1868764"/>
              <a:ext cx="3744628" cy="380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b="1" u="sng" dirty="0" smtClean="0">
                  <a:latin typeface="+mj-lt"/>
                </a:rPr>
                <a:t>Illustration</a:t>
              </a:r>
              <a:endParaRPr lang="en-US" sz="2000" b="1" u="sng" dirty="0">
                <a:latin typeface="+mj-lt"/>
              </a:endParaRPr>
            </a:p>
          </p:txBody>
        </p:sp>
      </p:grpSp>
      <p:pic>
        <p:nvPicPr>
          <p:cNvPr id="35" name="Graphic 34" descr="Research">
            <a:extLst>
              <a:ext uri="{FF2B5EF4-FFF2-40B4-BE49-F238E27FC236}">
                <a16:creationId xmlns:a16="http://schemas.microsoft.com/office/drawing/2014/main" xmlns="" id="{08E9D3C1-6769-4324-91D6-589B600248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3099" y="1873184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phic 36" descr="Target">
            <a:extLst>
              <a:ext uri="{FF2B5EF4-FFF2-40B4-BE49-F238E27FC236}">
                <a16:creationId xmlns:a16="http://schemas.microsoft.com/office/drawing/2014/main" xmlns="" id="{F79EBDC6-87E2-457E-B6AC-7D84B0B793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8200" y="426690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Graphic 38" descr="Connections">
            <a:extLst>
              <a:ext uri="{FF2B5EF4-FFF2-40B4-BE49-F238E27FC236}">
                <a16:creationId xmlns:a16="http://schemas.microsoft.com/office/drawing/2014/main" xmlns="" id="{1ABFE468-4A5C-46F8-8922-6707F1780E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639445" y="1827034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40" descr="Classroom">
            <a:extLst>
              <a:ext uri="{FF2B5EF4-FFF2-40B4-BE49-F238E27FC236}">
                <a16:creationId xmlns:a16="http://schemas.microsoft.com/office/drawing/2014/main" xmlns="" id="{2E0C8B99-A041-4058-854D-B9FC14C0FC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9445" y="426681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913099" y="742459"/>
            <a:ext cx="1057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research project was for a company “Surprise Housing” seeking to do business in Australia w.r.t. Housing Price Prediction. Being a Data Scientist, I have used the Regression Model using multiple algorithms to design and optimise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1FF310-8259-4C0F-8B28-D7DA87C3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34F8-C554-408E-B8A5-50F7AAD3C8CA}" type="datetime1">
              <a:rPr lang="en-US" smtClean="0">
                <a:solidFill>
                  <a:schemeClr val="bg1"/>
                </a:solidFill>
              </a:rPr>
              <a:t>08-Oct-22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80763-3790-4D66-AA3D-9056CB01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DA406D-6B3F-458E-B9A6-92A6465B6DF8}"/>
              </a:ext>
            </a:extLst>
          </p:cNvPr>
          <p:cNvSpPr txBox="1"/>
          <p:nvPr/>
        </p:nvSpPr>
        <p:spPr>
          <a:xfrm>
            <a:off x="3045326" y="20845"/>
            <a:ext cx="610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Background and Approach -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81844B-EE0B-49B4-BD7E-8D600DDC145F}"/>
              </a:ext>
            </a:extLst>
          </p:cNvPr>
          <p:cNvSpPr txBox="1"/>
          <p:nvPr/>
        </p:nvSpPr>
        <p:spPr>
          <a:xfrm>
            <a:off x="3836277" y="589716"/>
            <a:ext cx="7808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problem statement </a:t>
            </a:r>
            <a:r>
              <a:rPr lang="en-US" dirty="0" smtClean="0">
                <a:solidFill>
                  <a:schemeClr val="bg1"/>
                </a:solidFill>
              </a:rPr>
              <a:t>comprises a housing </a:t>
            </a:r>
            <a:r>
              <a:rPr lang="en-US" dirty="0">
                <a:solidFill>
                  <a:schemeClr val="bg1"/>
                </a:solidFill>
              </a:rPr>
              <a:t>and Real Estate Company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Surprise Housing” </a:t>
            </a:r>
            <a:r>
              <a:rPr lang="en-US" dirty="0" smtClean="0">
                <a:solidFill>
                  <a:schemeClr val="bg1"/>
                </a:solidFill>
              </a:rPr>
              <a:t>which has </a:t>
            </a:r>
            <a:r>
              <a:rPr lang="en-US" dirty="0">
                <a:solidFill>
                  <a:schemeClr val="bg1"/>
                </a:solidFill>
              </a:rPr>
              <a:t>decided to enter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Australian market and they seek to buy out properties below the mark-up price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Predictive modelling, Market mix modelling, recommendation systems are some of the machine learning techniques globally used for achieving the business goals for housing companies.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Currently the assigned project </a:t>
            </a:r>
            <a:r>
              <a:rPr lang="en-US" dirty="0" err="1">
                <a:solidFill>
                  <a:schemeClr val="bg1"/>
                </a:solidFill>
              </a:rPr>
              <a:t>utilises</a:t>
            </a:r>
            <a:r>
              <a:rPr lang="en-US" dirty="0">
                <a:solidFill>
                  <a:schemeClr val="bg1"/>
                </a:solidFill>
              </a:rPr>
              <a:t> Predictive Modelling algorithm to solve the business statement.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22DA163-CBE2-4AFB-AF40-9D69649DCA07}"/>
              </a:ext>
            </a:extLst>
          </p:cNvPr>
          <p:cNvSpPr/>
          <p:nvPr/>
        </p:nvSpPr>
        <p:spPr>
          <a:xfrm>
            <a:off x="3836277" y="3392320"/>
            <a:ext cx="2741236" cy="1321609"/>
          </a:xfrm>
          <a:prstGeom prst="rect">
            <a:avLst/>
          </a:prstGeom>
          <a:gradFill flip="none" rotWithShape="1">
            <a:gsLst>
              <a:gs pos="0">
                <a:srgbClr val="FF4F4F">
                  <a:shade val="30000"/>
                  <a:satMod val="115000"/>
                </a:srgbClr>
              </a:gs>
              <a:gs pos="50000">
                <a:srgbClr val="FF4F4F">
                  <a:shade val="67500"/>
                  <a:satMod val="115000"/>
                </a:srgbClr>
              </a:gs>
              <a:gs pos="100000">
                <a:srgbClr val="FF4F4F">
                  <a:shade val="100000"/>
                  <a:satMod val="115000"/>
                </a:srgbClr>
              </a:gs>
            </a:gsLst>
            <a:lin ang="27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Predective</a:t>
            </a:r>
            <a:r>
              <a:rPr lang="en-US" dirty="0" smtClean="0"/>
              <a:t> Modelling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A9BF8A5-D803-471B-ADDB-1E37E2E37586}"/>
              </a:ext>
            </a:extLst>
          </p:cNvPr>
          <p:cNvSpPr/>
          <p:nvPr/>
        </p:nvSpPr>
        <p:spPr>
          <a:xfrm>
            <a:off x="6594182" y="3384215"/>
            <a:ext cx="2741236" cy="132160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Analytical Modelling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378FAE-7D50-4A8E-AD2B-76E3EAC72330}"/>
              </a:ext>
            </a:extLst>
          </p:cNvPr>
          <p:cNvSpPr/>
          <p:nvPr/>
        </p:nvSpPr>
        <p:spPr>
          <a:xfrm>
            <a:off x="9368756" y="3392320"/>
            <a:ext cx="2741236" cy="1321609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40000"/>
                  <a:lumOff val="60000"/>
                </a:schemeClr>
              </a:gs>
              <a:gs pos="32000">
                <a:schemeClr val="accent3">
                  <a:lumMod val="95000"/>
                  <a:lumOff val="5000"/>
                </a:schemeClr>
              </a:gs>
              <a:gs pos="77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CV Score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40FD17C-6DE7-4A32-B812-EF51099FFFD2}"/>
              </a:ext>
            </a:extLst>
          </p:cNvPr>
          <p:cNvSpPr/>
          <p:nvPr/>
        </p:nvSpPr>
        <p:spPr>
          <a:xfrm>
            <a:off x="3836277" y="5034741"/>
            <a:ext cx="2741236" cy="132160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rgbClr val="0070C0"/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Regression Modelling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1CA801A-E18F-4E66-8305-8F296D4B2D2D}"/>
              </a:ext>
            </a:extLst>
          </p:cNvPr>
          <p:cNvSpPr/>
          <p:nvPr/>
        </p:nvSpPr>
        <p:spPr>
          <a:xfrm>
            <a:off x="6594182" y="5026636"/>
            <a:ext cx="2741236" cy="13216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Tuning Method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9A7143-6948-46D5-BECD-95F43EFC1C30}"/>
              </a:ext>
            </a:extLst>
          </p:cNvPr>
          <p:cNvSpPr/>
          <p:nvPr/>
        </p:nvSpPr>
        <p:spPr>
          <a:xfrm>
            <a:off x="9368756" y="5034741"/>
            <a:ext cx="2741236" cy="1321609"/>
          </a:xfrm>
          <a:prstGeom prst="rect">
            <a:avLst/>
          </a:prstGeom>
          <a:gradFill flip="none" rotWithShape="1">
            <a:gsLst>
              <a:gs pos="20000">
                <a:schemeClr val="accent2">
                  <a:lumMod val="89000"/>
                </a:schemeClr>
              </a:gs>
              <a:gs pos="27000">
                <a:schemeClr val="accent2">
                  <a:lumMod val="89000"/>
                </a:schemeClr>
              </a:gs>
              <a:gs pos="68000">
                <a:schemeClr val="accent2">
                  <a:lumMod val="75000"/>
                </a:schemeClr>
              </a:gs>
              <a:gs pos="83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Grid Search</a:t>
            </a:r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xmlns="" id="{09286805-81D8-4C9B-B839-E674B84FB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982318"/>
              </p:ext>
            </p:extLst>
          </p:nvPr>
        </p:nvGraphicFramePr>
        <p:xfrm>
          <a:off x="-231156" y="303416"/>
          <a:ext cx="4015901" cy="616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0577" y="4665448"/>
            <a:ext cx="236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Scikit</a:t>
            </a:r>
            <a:r>
              <a:rPr lang="en-US" b="1" dirty="0" smtClean="0"/>
              <a:t> Learn </a:t>
            </a:r>
            <a:r>
              <a:rPr lang="en-US" b="1" dirty="0" err="1" smtClean="0"/>
              <a:t>Liabraries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xmlns="" id="{455F8CBC-3FD7-3CAB-F04E-2C05A5086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94918"/>
              </p:ext>
            </p:extLst>
          </p:nvPr>
        </p:nvGraphicFramePr>
        <p:xfrm>
          <a:off x="325145" y="1347748"/>
          <a:ext cx="4825717" cy="32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4" name="Content Placeholder 44">
            <a:extLst>
              <a:ext uri="{FF2B5EF4-FFF2-40B4-BE49-F238E27FC236}">
                <a16:creationId xmlns:a16="http://schemas.microsoft.com/office/drawing/2014/main" xmlns="" id="{BEB71DE5-DDDC-0ACD-931A-4D4C7919A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921551"/>
              </p:ext>
            </p:extLst>
          </p:nvPr>
        </p:nvGraphicFramePr>
        <p:xfrm>
          <a:off x="3441300" y="1284686"/>
          <a:ext cx="4825717" cy="32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Content Placeholder 44">
            <a:extLst>
              <a:ext uri="{FF2B5EF4-FFF2-40B4-BE49-F238E27FC236}">
                <a16:creationId xmlns:a16="http://schemas.microsoft.com/office/drawing/2014/main" xmlns="" id="{C299FD9C-ED8B-8F14-4A4A-82D3E319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717338"/>
              </p:ext>
            </p:extLst>
          </p:nvPr>
        </p:nvGraphicFramePr>
        <p:xfrm>
          <a:off x="6336270" y="1300452"/>
          <a:ext cx="4825717" cy="32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3566518" y="217354"/>
            <a:ext cx="5719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Top Three Regression Models</a:t>
            </a:r>
            <a:endParaRPr lang="en-US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89019"/>
              </p:ext>
            </p:extLst>
          </p:nvPr>
        </p:nvGraphicFramePr>
        <p:xfrm>
          <a:off x="2837973" y="4941462"/>
          <a:ext cx="6321792" cy="1576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981"/>
                <a:gridCol w="2619811"/>
              </a:tblGrid>
              <a:tr h="292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 Models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Accuracy (in%)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16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 Boost Regressor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16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Regressor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16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Boosting Regressor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29D-1CA2-4016-9F53-AA6EDFC02B98}" type="datetime1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t>08-Oct-22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>
                <a:solidFill>
                  <a:prstClr val="white">
                    <a:lumMod val="65000"/>
                    <a:alpha val="80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lumMod val="6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en-US" b="1" dirty="0" smtClean="0"/>
              <a:t>Conclusion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9" y="1226532"/>
            <a:ext cx="11414234" cy="4351338"/>
          </a:xfrm>
        </p:spPr>
        <p:txBody>
          <a:bodyPr>
            <a:noAutofit/>
          </a:bodyPr>
          <a:lstStyle/>
          <a:p>
            <a:pPr fontAlgn="base"/>
            <a:r>
              <a:rPr lang="en-US" sz="2000" dirty="0"/>
              <a:t>I have tested out the prediction over the best three models. Out of the three, </a:t>
            </a:r>
            <a:r>
              <a:rPr lang="en-US" sz="2000" dirty="0" err="1"/>
              <a:t>GradientBoostingRegressor</a:t>
            </a:r>
            <a:r>
              <a:rPr lang="en-US" sz="2000" dirty="0"/>
              <a:t> is the top model as it giving the testing accuracy as almost 89% which is higher than that of </a:t>
            </a:r>
            <a:r>
              <a:rPr lang="en-US" sz="2000" dirty="0" err="1"/>
              <a:t>RandomForestRegressor</a:t>
            </a:r>
            <a:r>
              <a:rPr lang="en-US" sz="2000" dirty="0"/>
              <a:t> as well as </a:t>
            </a:r>
            <a:r>
              <a:rPr lang="en-US" sz="2000" dirty="0" err="1"/>
              <a:t>AdaBoostRegressor</a:t>
            </a:r>
            <a:r>
              <a:rPr lang="en-US" sz="2000" dirty="0"/>
              <a:t> which are giving testing accuracy as 87% and 82% respectively. 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Also </a:t>
            </a:r>
            <a:r>
              <a:rPr lang="en-US" sz="2000" dirty="0" err="1"/>
              <a:t>RandomForestRegressor</a:t>
            </a:r>
            <a:r>
              <a:rPr lang="en-US" sz="2000" dirty="0"/>
              <a:t> and </a:t>
            </a:r>
            <a:r>
              <a:rPr lang="en-US" sz="2000" dirty="0" err="1"/>
              <a:t>GradientBoostingRegressor</a:t>
            </a:r>
            <a:r>
              <a:rPr lang="en-US" sz="2000" dirty="0"/>
              <a:t> training accuracy is more than 93% as well and it indicates that biasness and variance are optimal and model is regularized as well. 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Hence </a:t>
            </a:r>
            <a:r>
              <a:rPr lang="en-US" sz="2000" dirty="0" err="1"/>
              <a:t>GradientBoostingRegressor</a:t>
            </a:r>
            <a:r>
              <a:rPr lang="en-US" sz="2000" dirty="0"/>
              <a:t> is my top accurate model in predicting the </a:t>
            </a:r>
            <a:r>
              <a:rPr lang="en-US" sz="2000" dirty="0" err="1"/>
              <a:t>SalePrice</a:t>
            </a:r>
            <a:r>
              <a:rPr lang="en-US" sz="2000" dirty="0"/>
              <a:t> of the house. 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Also as you can see in the original and predicted </a:t>
            </a:r>
            <a:r>
              <a:rPr lang="en-US" sz="2000" dirty="0" err="1"/>
              <a:t>SalePrice</a:t>
            </a:r>
            <a:r>
              <a:rPr lang="en-US" sz="2000" dirty="0"/>
              <a:t> row, almost all the corresponding data's are equal mostly for </a:t>
            </a:r>
            <a:r>
              <a:rPr lang="en-US" sz="2000" dirty="0" err="1"/>
              <a:t>Gradientboosting</a:t>
            </a:r>
            <a:r>
              <a:rPr lang="en-US" sz="2000" dirty="0"/>
              <a:t> and </a:t>
            </a:r>
            <a:r>
              <a:rPr lang="en-US" sz="2000" dirty="0" err="1"/>
              <a:t>Randomforest</a:t>
            </a:r>
            <a:r>
              <a:rPr lang="en-US" sz="2000" dirty="0"/>
              <a:t> model and the best fit line is containing the most data points as well and the distribution is normal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649-6AC5-43F4-9F2E-E08D8EB1BE51}" type="datetime1">
              <a:rPr lang="en-US" smtClean="0"/>
              <a:t>08-Oct-22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5128-CE73-4F6B-9CB3-02E8E310B5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399</Words>
  <Application>Microsoft Office PowerPoint</Application>
  <PresentationFormat>Widescreen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Walbaum Display</vt:lpstr>
      <vt:lpstr>Office Theme</vt:lpstr>
      <vt:lpstr>3DFloatVTI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Gupta</dc:creator>
  <cp:lastModifiedBy>Microsoft account</cp:lastModifiedBy>
  <cp:revision>39</cp:revision>
  <dcterms:created xsi:type="dcterms:W3CDTF">2020-04-13T19:51:29Z</dcterms:created>
  <dcterms:modified xsi:type="dcterms:W3CDTF">2022-10-08T14:04:24Z</dcterms:modified>
</cp:coreProperties>
</file>