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9" r:id="rId2"/>
    <p:sldId id="257" r:id="rId3"/>
    <p:sldId id="465" r:id="rId4"/>
    <p:sldId id="459" r:id="rId5"/>
    <p:sldId id="476" r:id="rId6"/>
    <p:sldId id="477" r:id="rId7"/>
    <p:sldId id="479" r:id="rId8"/>
    <p:sldId id="480" r:id="rId9"/>
    <p:sldId id="483" r:id="rId10"/>
    <p:sldId id="482" r:id="rId11"/>
    <p:sldId id="481" r:id="rId12"/>
    <p:sldId id="484" r:id="rId13"/>
    <p:sldId id="485" r:id="rId14"/>
    <p:sldId id="487" r:id="rId15"/>
    <p:sldId id="488" r:id="rId16"/>
    <p:sldId id="468" r:id="rId17"/>
    <p:sldId id="4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4F4F"/>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5" autoAdjust="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dirty="0" smtClean="0">
                <a:solidFill>
                  <a:schemeClr val="bg1"/>
                </a:solidFill>
              </a:rPr>
              <a:t>Gaussian</a:t>
            </a:r>
            <a:r>
              <a:rPr lang="en-US" sz="1600" baseline="0" dirty="0" smtClean="0">
                <a:solidFill>
                  <a:schemeClr val="bg1"/>
                </a:solidFill>
              </a:rPr>
              <a:t> NB</a:t>
            </a:r>
            <a:endParaRPr lang="en-US" sz="1600" dirty="0">
              <a:solidFill>
                <a:schemeClr val="bg1"/>
              </a:solidFill>
            </a:endParaRPr>
          </a:p>
        </c:rich>
      </c:tx>
      <c:layout>
        <c:manualLayout>
          <c:xMode val="edge"/>
          <c:yMode val="edge"/>
          <c:x val="0.26397044221303334"/>
          <c:y val="0.78504200674882585"/>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Enterprise</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2-A713-4064-B295-7AA1AEBF67F3}"/>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A713-4064-B295-7AA1AEBF67F3}"/>
              </c:ext>
            </c:extLst>
          </c:dPt>
          <c:dLbls>
            <c:dLbl>
              <c:idx val="0"/>
              <c:layout/>
              <c:tx>
                <c:rich>
                  <a:bodyPr/>
                  <a:lstStyle/>
                  <a:p>
                    <a:r>
                      <a:rPr lang="en-US" smtClean="0"/>
                      <a:t>80%</a:t>
                    </a:r>
                    <a:endParaRPr lang="en-US"/>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smtClean="0"/>
                      <a:t>20%</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78</c:v>
                </c:pt>
                <c:pt idx="1">
                  <c:v>24</c:v>
                </c:pt>
              </c:numCache>
            </c:numRef>
          </c:val>
          <c:extLst xmlns:c16r2="http://schemas.microsoft.com/office/drawing/2015/06/chart">
            <c:ext xmlns:c16="http://schemas.microsoft.com/office/drawing/2014/chart" uri="{C3380CC4-5D6E-409C-BE32-E72D297353CC}">
              <c16:uniqueId val="{00000000-A713-4064-B295-7AA1AEBF67F3}"/>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b="0" i="0" u="none" strike="noStrike" baseline="0" dirty="0" smtClean="0">
                <a:solidFill>
                  <a:schemeClr val="bg1"/>
                </a:solidFill>
                <a:effectLst/>
              </a:rPr>
              <a:t>Gradient Boosting Classifier</a:t>
            </a:r>
            <a:endParaRPr lang="en-US" sz="1600" dirty="0">
              <a:solidFill>
                <a:schemeClr val="bg1"/>
              </a:solidFill>
            </a:endParaRPr>
          </a:p>
        </c:rich>
      </c:tx>
      <c:layout>
        <c:manualLayout>
          <c:xMode val="edge"/>
          <c:yMode val="edge"/>
          <c:x val="0.17777695154780906"/>
          <c:y val="0.78504200674882585"/>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Tech Focused SMBs</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1-5907-485B-9E54-440369B1DF31}"/>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5907-485B-9E54-440369B1DF31}"/>
              </c:ext>
            </c:extLst>
          </c:dPt>
          <c:dLbls>
            <c:dLbl>
              <c:idx val="0"/>
              <c:layout/>
              <c:tx>
                <c:rich>
                  <a:bodyPr/>
                  <a:lstStyle/>
                  <a:p>
                    <a:r>
                      <a:rPr lang="en-US" smtClean="0"/>
                      <a:t>79%</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smtClean="0"/>
                      <a:t>21%</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54</c:v>
                </c:pt>
                <c:pt idx="1">
                  <c:v>24</c:v>
                </c:pt>
              </c:numCache>
            </c:numRef>
          </c:val>
          <c:extLst xmlns:c16r2="http://schemas.microsoft.com/office/drawing/2015/06/chart">
            <c:ext xmlns:c16="http://schemas.microsoft.com/office/drawing/2014/chart" uri="{C3380CC4-5D6E-409C-BE32-E72D297353CC}">
              <c16:uniqueId val="{00000004-5907-485B-9E54-440369B1DF31}"/>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b="0" i="0" u="none" strike="noStrike" baseline="0" dirty="0" smtClean="0">
                <a:solidFill>
                  <a:schemeClr val="bg1"/>
                </a:solidFill>
                <a:effectLst/>
              </a:rPr>
              <a:t>K Neighbors Classifier</a:t>
            </a:r>
            <a:endParaRPr lang="en-US" sz="1600" dirty="0">
              <a:solidFill>
                <a:schemeClr val="bg1"/>
              </a:solidFill>
            </a:endParaRPr>
          </a:p>
        </c:rich>
      </c:tx>
      <c:layout>
        <c:manualLayout>
          <c:xMode val="edge"/>
          <c:yMode val="edge"/>
          <c:x val="0.26397044221303334"/>
          <c:y val="0.78504200674882585"/>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Enterprise</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1-EB87-4654-8C4F-7E48D12F3F5E}"/>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EB87-4654-8C4F-7E48D12F3F5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66</c:v>
                </c:pt>
                <c:pt idx="1">
                  <c:v>24</c:v>
                </c:pt>
              </c:numCache>
            </c:numRef>
          </c:val>
          <c:extLst xmlns:c16r2="http://schemas.microsoft.com/office/drawing/2015/06/chart">
            <c:ext xmlns:c16="http://schemas.microsoft.com/office/drawing/2014/chart" uri="{C3380CC4-5D6E-409C-BE32-E72D297353CC}">
              <c16:uniqueId val="{00000004-EB87-4654-8C4F-7E48D12F3F5E}"/>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b="0" i="0" u="none" strike="noStrike" baseline="0" dirty="0" smtClean="0">
                <a:solidFill>
                  <a:schemeClr val="bg1"/>
                </a:solidFill>
                <a:effectLst/>
              </a:rPr>
              <a:t>Random Forest Classifier</a:t>
            </a:r>
            <a:endParaRPr lang="en-US" sz="1600" dirty="0">
              <a:solidFill>
                <a:schemeClr val="bg1"/>
              </a:solidFill>
            </a:endParaRPr>
          </a:p>
        </c:rich>
      </c:tx>
      <c:layout>
        <c:manualLayout>
          <c:xMode val="edge"/>
          <c:yMode val="edge"/>
          <c:x val="0.26397044221303334"/>
          <c:y val="0.78504200674882585"/>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Enterprise</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1-80BC-4760-8CBF-1715AB8E37EA}"/>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80BC-4760-8CBF-1715AB8E37EA}"/>
              </c:ext>
            </c:extLst>
          </c:dPt>
          <c:dLbls>
            <c:dLbl>
              <c:idx val="0"/>
              <c:layout/>
              <c:tx>
                <c:rich>
                  <a:bodyPr/>
                  <a:lstStyle/>
                  <a:p>
                    <a:r>
                      <a:rPr lang="en-US" smtClean="0"/>
                      <a:t>28%</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dirty="0" smtClean="0"/>
                      <a:t>62%</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17</c:v>
                </c:pt>
                <c:pt idx="1">
                  <c:v>83</c:v>
                </c:pt>
              </c:numCache>
            </c:numRef>
          </c:val>
          <c:extLst xmlns:c16r2="http://schemas.microsoft.com/office/drawing/2015/06/chart">
            <c:ext xmlns:c16="http://schemas.microsoft.com/office/drawing/2014/chart" uri="{C3380CC4-5D6E-409C-BE32-E72D297353CC}">
              <c16:uniqueId val="{00000004-80BC-4760-8CBF-1715AB8E37EA}"/>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b="0" i="0" u="none" strike="noStrike" baseline="0" dirty="0" smtClean="0">
                <a:solidFill>
                  <a:schemeClr val="bg1"/>
                </a:solidFill>
                <a:effectLst/>
              </a:rPr>
              <a:t>Decision Tree Classifier</a:t>
            </a:r>
            <a:endParaRPr lang="en-US" sz="1600" dirty="0">
              <a:solidFill>
                <a:schemeClr val="bg1"/>
              </a:solidFill>
            </a:endParaRPr>
          </a:p>
        </c:rich>
      </c:tx>
      <c:layout>
        <c:manualLayout>
          <c:xMode val="edge"/>
          <c:yMode val="edge"/>
          <c:x val="0.17777695154780906"/>
          <c:y val="0.78504200674882585"/>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Tech Focused SMBs</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1-F22F-4212-96A4-57A70DF9350F}"/>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F22F-4212-96A4-57A70DF9350F}"/>
              </c:ext>
            </c:extLst>
          </c:dPt>
          <c:dLbls>
            <c:dLbl>
              <c:idx val="0"/>
              <c:layout/>
              <c:tx>
                <c:rich>
                  <a:bodyPr/>
                  <a:lstStyle/>
                  <a:p>
                    <a:r>
                      <a:rPr lang="en-US" smtClean="0"/>
                      <a:t>39%</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smtClean="0"/>
                      <a:t>61%</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31</c:v>
                </c:pt>
                <c:pt idx="1">
                  <c:v>69</c:v>
                </c:pt>
              </c:numCache>
            </c:numRef>
          </c:val>
          <c:extLst xmlns:c16r2="http://schemas.microsoft.com/office/drawing/2015/06/chart">
            <c:ext xmlns:c16="http://schemas.microsoft.com/office/drawing/2014/chart" uri="{C3380CC4-5D6E-409C-BE32-E72D297353CC}">
              <c16:uniqueId val="{00000004-F22F-4212-96A4-57A70DF9350F}"/>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US" sz="1600" b="0" i="0" u="none" strike="noStrike" baseline="0" dirty="0" smtClean="0">
                <a:solidFill>
                  <a:schemeClr val="bg1"/>
                </a:solidFill>
                <a:effectLst/>
              </a:rPr>
              <a:t>Ada Boost Classifier</a:t>
            </a:r>
            <a:endParaRPr lang="en-US" sz="1600" dirty="0">
              <a:solidFill>
                <a:schemeClr val="bg1"/>
              </a:solidFill>
            </a:endParaRPr>
          </a:p>
        </c:rich>
      </c:tx>
      <c:layout>
        <c:manualLayout>
          <c:xMode val="edge"/>
          <c:yMode val="edge"/>
          <c:x val="0.26397044221303334"/>
          <c:y val="0.78504200674882585"/>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Enterprise</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1-5A09-4401-B68B-3C5C5ECFE19C}"/>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5A09-4401-B68B-3C5C5ECFE19C}"/>
              </c:ext>
            </c:extLst>
          </c:dPt>
          <c:dLbls>
            <c:dLbl>
              <c:idx val="0"/>
              <c:layout/>
              <c:tx>
                <c:rich>
                  <a:bodyPr/>
                  <a:lstStyle/>
                  <a:p>
                    <a:r>
                      <a:rPr lang="en-US" smtClean="0"/>
                      <a:t>48%</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smtClean="0"/>
                      <a:t>52%</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46</c:v>
                </c:pt>
                <c:pt idx="1">
                  <c:v>54</c:v>
                </c:pt>
              </c:numCache>
            </c:numRef>
          </c:val>
          <c:extLst xmlns:c16r2="http://schemas.microsoft.com/office/drawing/2015/06/chart">
            <c:ext xmlns:c16="http://schemas.microsoft.com/office/drawing/2014/chart" uri="{C3380CC4-5D6E-409C-BE32-E72D297353CC}">
              <c16:uniqueId val="{00000004-5A09-4401-B68B-3C5C5ECFE19C}"/>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DB3BE-860D-4528-9865-1C2B96FDCE9D}" type="doc">
      <dgm:prSet loTypeId="urn:microsoft.com/office/officeart/2005/8/layout/gear1" loCatId="cycle" qsTypeId="urn:microsoft.com/office/officeart/2005/8/quickstyle/3d5" qsCatId="3D" csTypeId="urn:microsoft.com/office/officeart/2005/8/colors/colorful5" csCatId="colorful" phldr="1"/>
      <dgm:spPr/>
    </dgm:pt>
    <dgm:pt modelId="{5DCF2478-79F5-4A12-8A0A-D4C4EC10D1B6}">
      <dgm:prSet phldrT="[Text]"/>
      <dgm:spPr/>
      <dgm:t>
        <a:bodyPr/>
        <a:lstStyle/>
        <a:p>
          <a:r>
            <a:rPr lang="en-US" b="1" dirty="0" smtClean="0"/>
            <a:t>Classification Models</a:t>
          </a:r>
          <a:endParaRPr lang="en-US" b="1" dirty="0"/>
        </a:p>
      </dgm:t>
    </dgm:pt>
    <dgm:pt modelId="{AF13AB37-F736-4B47-94ED-6CF9C9B55DB2}" type="parTrans" cxnId="{16F6A417-53C7-465B-9C24-8DED7129B172}">
      <dgm:prSet/>
      <dgm:spPr/>
      <dgm:t>
        <a:bodyPr/>
        <a:lstStyle/>
        <a:p>
          <a:endParaRPr lang="en-US"/>
        </a:p>
      </dgm:t>
    </dgm:pt>
    <dgm:pt modelId="{B167CC6D-B8BC-4B51-A3E8-1C16B17154FC}" type="sibTrans" cxnId="{16F6A417-53C7-465B-9C24-8DED7129B172}">
      <dgm:prSet/>
      <dgm:spPr/>
      <dgm:t>
        <a:bodyPr/>
        <a:lstStyle/>
        <a:p>
          <a:endParaRPr lang="en-US"/>
        </a:p>
      </dgm:t>
    </dgm:pt>
    <dgm:pt modelId="{F043DB77-9F20-464D-B91B-7DB3BBE960E2}">
      <dgm:prSet phldrT="[Text]"/>
      <dgm:spPr/>
      <dgm:t>
        <a:bodyPr/>
        <a:lstStyle/>
        <a:p>
          <a:r>
            <a:rPr lang="en-US" b="1" dirty="0" smtClean="0"/>
            <a:t>Model</a:t>
          </a:r>
          <a:endParaRPr lang="en-US" b="1" dirty="0"/>
        </a:p>
      </dgm:t>
    </dgm:pt>
    <dgm:pt modelId="{715E232C-ACE8-4F9C-83F2-58BB20683531}" type="parTrans" cxnId="{51890C17-4B27-458E-9D70-F46D517768ED}">
      <dgm:prSet/>
      <dgm:spPr/>
      <dgm:t>
        <a:bodyPr/>
        <a:lstStyle/>
        <a:p>
          <a:endParaRPr lang="en-US"/>
        </a:p>
      </dgm:t>
    </dgm:pt>
    <dgm:pt modelId="{AD27E6A6-5155-42D4-9A58-AD4F931941C7}" type="sibTrans" cxnId="{51890C17-4B27-458E-9D70-F46D517768ED}">
      <dgm:prSet/>
      <dgm:spPr/>
      <dgm:t>
        <a:bodyPr/>
        <a:lstStyle/>
        <a:p>
          <a:endParaRPr lang="en-US"/>
        </a:p>
      </dgm:t>
    </dgm:pt>
    <dgm:pt modelId="{BCAB0E1D-1E61-4A3C-9805-2879A8B8E5C3}">
      <dgm:prSet phldrT="[Text]"/>
      <dgm:spPr/>
      <dgm:t>
        <a:bodyPr/>
        <a:lstStyle/>
        <a:p>
          <a:r>
            <a:rPr lang="en-US" b="1" dirty="0" smtClean="0"/>
            <a:t>Graphs</a:t>
          </a:r>
          <a:endParaRPr lang="en-US" b="1" dirty="0"/>
        </a:p>
      </dgm:t>
    </dgm:pt>
    <dgm:pt modelId="{92C3E8A8-0454-491A-B855-C624225BBEA5}" type="parTrans" cxnId="{1DE7A625-0FC7-4E2E-9A9A-E782E504FF8A}">
      <dgm:prSet/>
      <dgm:spPr/>
      <dgm:t>
        <a:bodyPr/>
        <a:lstStyle/>
        <a:p>
          <a:endParaRPr lang="en-US"/>
        </a:p>
      </dgm:t>
    </dgm:pt>
    <dgm:pt modelId="{B9BFA47C-A3C7-4AD7-8FD8-A592820A6227}" type="sibTrans" cxnId="{1DE7A625-0FC7-4E2E-9A9A-E782E504FF8A}">
      <dgm:prSet/>
      <dgm:spPr/>
      <dgm:t>
        <a:bodyPr/>
        <a:lstStyle/>
        <a:p>
          <a:endParaRPr lang="en-US"/>
        </a:p>
      </dgm:t>
    </dgm:pt>
    <dgm:pt modelId="{02B49779-11C2-4B74-9CA5-F5D60CA1BC12}" type="pres">
      <dgm:prSet presAssocID="{0B2DB3BE-860D-4528-9865-1C2B96FDCE9D}" presName="composite" presStyleCnt="0">
        <dgm:presLayoutVars>
          <dgm:chMax val="3"/>
          <dgm:animLvl val="lvl"/>
          <dgm:resizeHandles val="exact"/>
        </dgm:presLayoutVars>
      </dgm:prSet>
      <dgm:spPr/>
    </dgm:pt>
    <dgm:pt modelId="{96980F34-E851-4C18-BD50-D592DEF9AC3C}" type="pres">
      <dgm:prSet presAssocID="{5DCF2478-79F5-4A12-8A0A-D4C4EC10D1B6}" presName="gear1" presStyleLbl="node1" presStyleIdx="0" presStyleCnt="3">
        <dgm:presLayoutVars>
          <dgm:chMax val="1"/>
          <dgm:bulletEnabled val="1"/>
        </dgm:presLayoutVars>
      </dgm:prSet>
      <dgm:spPr/>
      <dgm:t>
        <a:bodyPr/>
        <a:lstStyle/>
        <a:p>
          <a:endParaRPr lang="en-US"/>
        </a:p>
      </dgm:t>
    </dgm:pt>
    <dgm:pt modelId="{9F57A5C4-A301-4260-BC03-D80CAC5CD4FC}" type="pres">
      <dgm:prSet presAssocID="{5DCF2478-79F5-4A12-8A0A-D4C4EC10D1B6}" presName="gear1srcNode" presStyleLbl="node1" presStyleIdx="0" presStyleCnt="3"/>
      <dgm:spPr/>
      <dgm:t>
        <a:bodyPr/>
        <a:lstStyle/>
        <a:p>
          <a:endParaRPr lang="en-US"/>
        </a:p>
      </dgm:t>
    </dgm:pt>
    <dgm:pt modelId="{E59067AF-DFD7-41A5-B66A-43083321C27F}" type="pres">
      <dgm:prSet presAssocID="{5DCF2478-79F5-4A12-8A0A-D4C4EC10D1B6}" presName="gear1dstNode" presStyleLbl="node1" presStyleIdx="0" presStyleCnt="3"/>
      <dgm:spPr/>
      <dgm:t>
        <a:bodyPr/>
        <a:lstStyle/>
        <a:p>
          <a:endParaRPr lang="en-US"/>
        </a:p>
      </dgm:t>
    </dgm:pt>
    <dgm:pt modelId="{AF822C79-DA0F-4003-8443-0AB6538F2B7A}" type="pres">
      <dgm:prSet presAssocID="{F043DB77-9F20-464D-B91B-7DB3BBE960E2}" presName="gear2" presStyleLbl="node1" presStyleIdx="1" presStyleCnt="3">
        <dgm:presLayoutVars>
          <dgm:chMax val="1"/>
          <dgm:bulletEnabled val="1"/>
        </dgm:presLayoutVars>
      </dgm:prSet>
      <dgm:spPr/>
      <dgm:t>
        <a:bodyPr/>
        <a:lstStyle/>
        <a:p>
          <a:endParaRPr lang="en-US"/>
        </a:p>
      </dgm:t>
    </dgm:pt>
    <dgm:pt modelId="{5989E3AB-C33A-4ECF-A008-CE325DFC8140}" type="pres">
      <dgm:prSet presAssocID="{F043DB77-9F20-464D-B91B-7DB3BBE960E2}" presName="gear2srcNode" presStyleLbl="node1" presStyleIdx="1" presStyleCnt="3"/>
      <dgm:spPr/>
      <dgm:t>
        <a:bodyPr/>
        <a:lstStyle/>
        <a:p>
          <a:endParaRPr lang="en-US"/>
        </a:p>
      </dgm:t>
    </dgm:pt>
    <dgm:pt modelId="{0A11CF58-D6B3-4ABB-BBFE-DCBC6C2DEBA1}" type="pres">
      <dgm:prSet presAssocID="{F043DB77-9F20-464D-B91B-7DB3BBE960E2}" presName="gear2dstNode" presStyleLbl="node1" presStyleIdx="1" presStyleCnt="3"/>
      <dgm:spPr/>
      <dgm:t>
        <a:bodyPr/>
        <a:lstStyle/>
        <a:p>
          <a:endParaRPr lang="en-US"/>
        </a:p>
      </dgm:t>
    </dgm:pt>
    <dgm:pt modelId="{22B4D65F-EBF1-4013-8CDE-20B3E2C96A46}" type="pres">
      <dgm:prSet presAssocID="{BCAB0E1D-1E61-4A3C-9805-2879A8B8E5C3}" presName="gear3" presStyleLbl="node1" presStyleIdx="2" presStyleCnt="3"/>
      <dgm:spPr/>
      <dgm:t>
        <a:bodyPr/>
        <a:lstStyle/>
        <a:p>
          <a:endParaRPr lang="en-US"/>
        </a:p>
      </dgm:t>
    </dgm:pt>
    <dgm:pt modelId="{7B40408F-C4B8-4CAF-BD3B-B2EAE45F8B1E}" type="pres">
      <dgm:prSet presAssocID="{BCAB0E1D-1E61-4A3C-9805-2879A8B8E5C3}" presName="gear3tx" presStyleLbl="node1" presStyleIdx="2" presStyleCnt="3">
        <dgm:presLayoutVars>
          <dgm:chMax val="1"/>
          <dgm:bulletEnabled val="1"/>
        </dgm:presLayoutVars>
      </dgm:prSet>
      <dgm:spPr/>
      <dgm:t>
        <a:bodyPr/>
        <a:lstStyle/>
        <a:p>
          <a:endParaRPr lang="en-US"/>
        </a:p>
      </dgm:t>
    </dgm:pt>
    <dgm:pt modelId="{6AC73670-124A-4D45-BC8F-1CC63563433B}" type="pres">
      <dgm:prSet presAssocID="{BCAB0E1D-1E61-4A3C-9805-2879A8B8E5C3}" presName="gear3srcNode" presStyleLbl="node1" presStyleIdx="2" presStyleCnt="3"/>
      <dgm:spPr/>
      <dgm:t>
        <a:bodyPr/>
        <a:lstStyle/>
        <a:p>
          <a:endParaRPr lang="en-US"/>
        </a:p>
      </dgm:t>
    </dgm:pt>
    <dgm:pt modelId="{4CA06048-0A80-4075-95BC-24A4C2AA2C56}" type="pres">
      <dgm:prSet presAssocID="{BCAB0E1D-1E61-4A3C-9805-2879A8B8E5C3}" presName="gear3dstNode" presStyleLbl="node1" presStyleIdx="2" presStyleCnt="3"/>
      <dgm:spPr/>
      <dgm:t>
        <a:bodyPr/>
        <a:lstStyle/>
        <a:p>
          <a:endParaRPr lang="en-US"/>
        </a:p>
      </dgm:t>
    </dgm:pt>
    <dgm:pt modelId="{CAFE0662-FB7A-4F3A-B402-5E796E56F30C}" type="pres">
      <dgm:prSet presAssocID="{B167CC6D-B8BC-4B51-A3E8-1C16B17154FC}" presName="connector1" presStyleLbl="sibTrans2D1" presStyleIdx="0" presStyleCnt="3" custAng="14571376" custScaleX="93607" custScaleY="37446" custLinFactNeighborX="20172" custLinFactNeighborY="-17367"/>
      <dgm:spPr>
        <a:prstGeom prst="curvedUpArrow">
          <a:avLst/>
        </a:prstGeom>
      </dgm:spPr>
      <dgm:t>
        <a:bodyPr/>
        <a:lstStyle/>
        <a:p>
          <a:endParaRPr lang="en-US"/>
        </a:p>
      </dgm:t>
    </dgm:pt>
    <dgm:pt modelId="{3E98A4B6-CC9C-4D34-BED1-84DD2BE7537C}" type="pres">
      <dgm:prSet presAssocID="{AD27E6A6-5155-42D4-9A58-AD4F931941C7}" presName="connector2" presStyleLbl="sibTrans2D1" presStyleIdx="1" presStyleCnt="3" custAng="16367093" custScaleX="48830" custScaleY="35396" custLinFactNeighborX="-49258" custLinFactNeighborY="-25917"/>
      <dgm:spPr>
        <a:prstGeom prst="curvedDownArrow">
          <a:avLst/>
        </a:prstGeom>
      </dgm:spPr>
      <dgm:t>
        <a:bodyPr/>
        <a:lstStyle/>
        <a:p>
          <a:endParaRPr lang="en-US"/>
        </a:p>
      </dgm:t>
    </dgm:pt>
    <dgm:pt modelId="{932729FA-8FDF-4095-BBDB-97C80BDD3105}" type="pres">
      <dgm:prSet presAssocID="{B9BFA47C-A3C7-4AD7-8FD8-A592820A6227}" presName="connector3" presStyleLbl="sibTrans2D1" presStyleIdx="2" presStyleCnt="3"/>
      <dgm:spPr/>
      <dgm:t>
        <a:bodyPr/>
        <a:lstStyle/>
        <a:p>
          <a:endParaRPr lang="en-US"/>
        </a:p>
      </dgm:t>
    </dgm:pt>
  </dgm:ptLst>
  <dgm:cxnLst>
    <dgm:cxn modelId="{D2A59A2C-B12D-40CE-AE91-4889D960A80E}" type="presOf" srcId="{BCAB0E1D-1E61-4A3C-9805-2879A8B8E5C3}" destId="{22B4D65F-EBF1-4013-8CDE-20B3E2C96A46}" srcOrd="0" destOrd="0" presId="urn:microsoft.com/office/officeart/2005/8/layout/gear1"/>
    <dgm:cxn modelId="{5DC7B5BD-D1CA-4CE8-A413-7E0676AFAF60}" type="presOf" srcId="{F043DB77-9F20-464D-B91B-7DB3BBE960E2}" destId="{0A11CF58-D6B3-4ABB-BBFE-DCBC6C2DEBA1}" srcOrd="2" destOrd="0" presId="urn:microsoft.com/office/officeart/2005/8/layout/gear1"/>
    <dgm:cxn modelId="{4459A389-368D-4FF4-82FE-D711C7765973}" type="presOf" srcId="{BCAB0E1D-1E61-4A3C-9805-2879A8B8E5C3}" destId="{6AC73670-124A-4D45-BC8F-1CC63563433B}" srcOrd="2" destOrd="0" presId="urn:microsoft.com/office/officeart/2005/8/layout/gear1"/>
    <dgm:cxn modelId="{1DE7A625-0FC7-4E2E-9A9A-E782E504FF8A}" srcId="{0B2DB3BE-860D-4528-9865-1C2B96FDCE9D}" destId="{BCAB0E1D-1E61-4A3C-9805-2879A8B8E5C3}" srcOrd="2" destOrd="0" parTransId="{92C3E8A8-0454-491A-B855-C624225BBEA5}" sibTransId="{B9BFA47C-A3C7-4AD7-8FD8-A592820A6227}"/>
    <dgm:cxn modelId="{7230DAB5-15D8-4DF3-99F0-1D48A9DC88EE}" type="presOf" srcId="{F043DB77-9F20-464D-B91B-7DB3BBE960E2}" destId="{5989E3AB-C33A-4ECF-A008-CE325DFC8140}" srcOrd="1" destOrd="0" presId="urn:microsoft.com/office/officeart/2005/8/layout/gear1"/>
    <dgm:cxn modelId="{7522C32C-DD26-4265-B6F3-B7E8AFA4A0EE}" type="presOf" srcId="{B9BFA47C-A3C7-4AD7-8FD8-A592820A6227}" destId="{932729FA-8FDF-4095-BBDB-97C80BDD3105}" srcOrd="0" destOrd="0" presId="urn:microsoft.com/office/officeart/2005/8/layout/gear1"/>
    <dgm:cxn modelId="{1C732341-C3B9-4D4F-8510-81323E4B784A}" type="presOf" srcId="{B167CC6D-B8BC-4B51-A3E8-1C16B17154FC}" destId="{CAFE0662-FB7A-4F3A-B402-5E796E56F30C}" srcOrd="0" destOrd="0" presId="urn:microsoft.com/office/officeart/2005/8/layout/gear1"/>
    <dgm:cxn modelId="{346AA886-C3E0-45C9-82FF-223AE76AB39F}" type="presOf" srcId="{0B2DB3BE-860D-4528-9865-1C2B96FDCE9D}" destId="{02B49779-11C2-4B74-9CA5-F5D60CA1BC12}" srcOrd="0" destOrd="0" presId="urn:microsoft.com/office/officeart/2005/8/layout/gear1"/>
    <dgm:cxn modelId="{2F4738BA-531F-4258-B18D-13C45AEB33EB}" type="presOf" srcId="{BCAB0E1D-1E61-4A3C-9805-2879A8B8E5C3}" destId="{7B40408F-C4B8-4CAF-BD3B-B2EAE45F8B1E}" srcOrd="1" destOrd="0" presId="urn:microsoft.com/office/officeart/2005/8/layout/gear1"/>
    <dgm:cxn modelId="{51890C17-4B27-458E-9D70-F46D517768ED}" srcId="{0B2DB3BE-860D-4528-9865-1C2B96FDCE9D}" destId="{F043DB77-9F20-464D-B91B-7DB3BBE960E2}" srcOrd="1" destOrd="0" parTransId="{715E232C-ACE8-4F9C-83F2-58BB20683531}" sibTransId="{AD27E6A6-5155-42D4-9A58-AD4F931941C7}"/>
    <dgm:cxn modelId="{4C29A8CE-3653-49FD-BA02-A8D60167F38A}" type="presOf" srcId="{5DCF2478-79F5-4A12-8A0A-D4C4EC10D1B6}" destId="{96980F34-E851-4C18-BD50-D592DEF9AC3C}" srcOrd="0" destOrd="0" presId="urn:microsoft.com/office/officeart/2005/8/layout/gear1"/>
    <dgm:cxn modelId="{B7325A62-6F8E-4A68-AFE7-678593A6288D}" type="presOf" srcId="{F043DB77-9F20-464D-B91B-7DB3BBE960E2}" destId="{AF822C79-DA0F-4003-8443-0AB6538F2B7A}" srcOrd="0" destOrd="0" presId="urn:microsoft.com/office/officeart/2005/8/layout/gear1"/>
    <dgm:cxn modelId="{16F6A417-53C7-465B-9C24-8DED7129B172}" srcId="{0B2DB3BE-860D-4528-9865-1C2B96FDCE9D}" destId="{5DCF2478-79F5-4A12-8A0A-D4C4EC10D1B6}" srcOrd="0" destOrd="0" parTransId="{AF13AB37-F736-4B47-94ED-6CF9C9B55DB2}" sibTransId="{B167CC6D-B8BC-4B51-A3E8-1C16B17154FC}"/>
    <dgm:cxn modelId="{CDF85AAB-890F-49EC-92A4-A77BF3DCA95D}" type="presOf" srcId="{BCAB0E1D-1E61-4A3C-9805-2879A8B8E5C3}" destId="{4CA06048-0A80-4075-95BC-24A4C2AA2C56}" srcOrd="3" destOrd="0" presId="urn:microsoft.com/office/officeart/2005/8/layout/gear1"/>
    <dgm:cxn modelId="{90778E03-53D3-4C7E-A97A-BAEA65D845A6}" type="presOf" srcId="{5DCF2478-79F5-4A12-8A0A-D4C4EC10D1B6}" destId="{E59067AF-DFD7-41A5-B66A-43083321C27F}" srcOrd="2" destOrd="0" presId="urn:microsoft.com/office/officeart/2005/8/layout/gear1"/>
    <dgm:cxn modelId="{65FB64A7-4D98-413C-812D-5B28B22B29BD}" type="presOf" srcId="{AD27E6A6-5155-42D4-9A58-AD4F931941C7}" destId="{3E98A4B6-CC9C-4D34-BED1-84DD2BE7537C}" srcOrd="0" destOrd="0" presId="urn:microsoft.com/office/officeart/2005/8/layout/gear1"/>
    <dgm:cxn modelId="{A39C4B08-50C6-4503-A3BF-C66FC90D28A4}" type="presOf" srcId="{5DCF2478-79F5-4A12-8A0A-D4C4EC10D1B6}" destId="{9F57A5C4-A301-4260-BC03-D80CAC5CD4FC}" srcOrd="1" destOrd="0" presId="urn:microsoft.com/office/officeart/2005/8/layout/gear1"/>
    <dgm:cxn modelId="{DFB7BCF5-3F66-488D-9E16-B4242F8B2D46}" type="presParOf" srcId="{02B49779-11C2-4B74-9CA5-F5D60CA1BC12}" destId="{96980F34-E851-4C18-BD50-D592DEF9AC3C}" srcOrd="0" destOrd="0" presId="urn:microsoft.com/office/officeart/2005/8/layout/gear1"/>
    <dgm:cxn modelId="{09F8D9AD-E180-4FFB-8A80-665FD896DFA0}" type="presParOf" srcId="{02B49779-11C2-4B74-9CA5-F5D60CA1BC12}" destId="{9F57A5C4-A301-4260-BC03-D80CAC5CD4FC}" srcOrd="1" destOrd="0" presId="urn:microsoft.com/office/officeart/2005/8/layout/gear1"/>
    <dgm:cxn modelId="{16E575D8-F6D9-4B63-A46D-390A36B27763}" type="presParOf" srcId="{02B49779-11C2-4B74-9CA5-F5D60CA1BC12}" destId="{E59067AF-DFD7-41A5-B66A-43083321C27F}" srcOrd="2" destOrd="0" presId="urn:microsoft.com/office/officeart/2005/8/layout/gear1"/>
    <dgm:cxn modelId="{7FF7F5F3-0FC0-48BD-A18A-2855AD400731}" type="presParOf" srcId="{02B49779-11C2-4B74-9CA5-F5D60CA1BC12}" destId="{AF822C79-DA0F-4003-8443-0AB6538F2B7A}" srcOrd="3" destOrd="0" presId="urn:microsoft.com/office/officeart/2005/8/layout/gear1"/>
    <dgm:cxn modelId="{0463CE8A-FCC9-4288-892D-816C27674072}" type="presParOf" srcId="{02B49779-11C2-4B74-9CA5-F5D60CA1BC12}" destId="{5989E3AB-C33A-4ECF-A008-CE325DFC8140}" srcOrd="4" destOrd="0" presId="urn:microsoft.com/office/officeart/2005/8/layout/gear1"/>
    <dgm:cxn modelId="{625A0AF8-B8CB-4378-953A-0B2338ADC573}" type="presParOf" srcId="{02B49779-11C2-4B74-9CA5-F5D60CA1BC12}" destId="{0A11CF58-D6B3-4ABB-BBFE-DCBC6C2DEBA1}" srcOrd="5" destOrd="0" presId="urn:microsoft.com/office/officeart/2005/8/layout/gear1"/>
    <dgm:cxn modelId="{B63E1394-E72D-448D-A166-3470C60E2A8B}" type="presParOf" srcId="{02B49779-11C2-4B74-9CA5-F5D60CA1BC12}" destId="{22B4D65F-EBF1-4013-8CDE-20B3E2C96A46}" srcOrd="6" destOrd="0" presId="urn:microsoft.com/office/officeart/2005/8/layout/gear1"/>
    <dgm:cxn modelId="{FF8A7FBB-5C58-40A6-A3C7-12484C2986E3}" type="presParOf" srcId="{02B49779-11C2-4B74-9CA5-F5D60CA1BC12}" destId="{7B40408F-C4B8-4CAF-BD3B-B2EAE45F8B1E}" srcOrd="7" destOrd="0" presId="urn:microsoft.com/office/officeart/2005/8/layout/gear1"/>
    <dgm:cxn modelId="{D41DEB9C-EC0B-4FFE-8D90-971C1C8F834F}" type="presParOf" srcId="{02B49779-11C2-4B74-9CA5-F5D60CA1BC12}" destId="{6AC73670-124A-4D45-BC8F-1CC63563433B}" srcOrd="8" destOrd="0" presId="urn:microsoft.com/office/officeart/2005/8/layout/gear1"/>
    <dgm:cxn modelId="{66E54035-5A23-44B5-8B51-AACFDF6A0ABF}" type="presParOf" srcId="{02B49779-11C2-4B74-9CA5-F5D60CA1BC12}" destId="{4CA06048-0A80-4075-95BC-24A4C2AA2C56}" srcOrd="9" destOrd="0" presId="urn:microsoft.com/office/officeart/2005/8/layout/gear1"/>
    <dgm:cxn modelId="{0BC24D2B-9B5D-411D-8F95-097B12A8F44A}" type="presParOf" srcId="{02B49779-11C2-4B74-9CA5-F5D60CA1BC12}" destId="{CAFE0662-FB7A-4F3A-B402-5E796E56F30C}" srcOrd="10" destOrd="0" presId="urn:microsoft.com/office/officeart/2005/8/layout/gear1"/>
    <dgm:cxn modelId="{1E24ABFC-A4D3-457D-ADA1-B549B56E1A7E}" type="presParOf" srcId="{02B49779-11C2-4B74-9CA5-F5D60CA1BC12}" destId="{3E98A4B6-CC9C-4D34-BED1-84DD2BE7537C}" srcOrd="11" destOrd="0" presId="urn:microsoft.com/office/officeart/2005/8/layout/gear1"/>
    <dgm:cxn modelId="{A128D569-71E5-4DA1-B0C7-E42450EC2D1D}" type="presParOf" srcId="{02B49779-11C2-4B74-9CA5-F5D60CA1BC12}" destId="{932729FA-8FDF-4095-BBDB-97C80BDD310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80F34-E851-4C18-BD50-D592DEF9AC3C}">
      <dsp:nvSpPr>
        <dsp:cNvPr id="0" name=""/>
        <dsp:cNvSpPr/>
      </dsp:nvSpPr>
      <dsp:spPr>
        <a:xfrm>
          <a:off x="1830989" y="2904372"/>
          <a:ext cx="2237875" cy="2237875"/>
        </a:xfrm>
        <a:prstGeom prst="gear9">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Classification Models</a:t>
          </a:r>
          <a:endParaRPr lang="en-US" sz="1800" b="1" kern="1200" dirty="0"/>
        </a:p>
      </dsp:txBody>
      <dsp:txXfrm>
        <a:off x="2280901" y="3428584"/>
        <a:ext cx="1338051" cy="1150314"/>
      </dsp:txXfrm>
    </dsp:sp>
    <dsp:sp modelId="{AF822C79-DA0F-4003-8443-0AB6538F2B7A}">
      <dsp:nvSpPr>
        <dsp:cNvPr id="0" name=""/>
        <dsp:cNvSpPr/>
      </dsp:nvSpPr>
      <dsp:spPr>
        <a:xfrm>
          <a:off x="528952" y="2375420"/>
          <a:ext cx="1627546" cy="1627546"/>
        </a:xfrm>
        <a:prstGeom prst="gear6">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Model</a:t>
          </a:r>
          <a:endParaRPr lang="en-US" sz="1800" b="1" kern="1200" dirty="0"/>
        </a:p>
      </dsp:txBody>
      <dsp:txXfrm>
        <a:off x="938692" y="2787636"/>
        <a:ext cx="808066" cy="803114"/>
      </dsp:txXfrm>
    </dsp:sp>
    <dsp:sp modelId="{22B4D65F-EBF1-4013-8CDE-20B3E2C96A46}">
      <dsp:nvSpPr>
        <dsp:cNvPr id="0" name=""/>
        <dsp:cNvSpPr/>
      </dsp:nvSpPr>
      <dsp:spPr>
        <a:xfrm rot="20700000">
          <a:off x="1440544" y="1252579"/>
          <a:ext cx="1594662" cy="1594662"/>
        </a:xfrm>
        <a:prstGeom prst="gear6">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Graphs</a:t>
          </a:r>
          <a:endParaRPr lang="en-US" sz="1800" b="1" kern="1200" dirty="0"/>
        </a:p>
      </dsp:txBody>
      <dsp:txXfrm rot="-20700000">
        <a:off x="1790300" y="1602335"/>
        <a:ext cx="895150" cy="895150"/>
      </dsp:txXfrm>
    </dsp:sp>
    <dsp:sp modelId="{CAFE0662-FB7A-4F3A-B402-5E796E56F30C}">
      <dsp:nvSpPr>
        <dsp:cNvPr id="0" name=""/>
        <dsp:cNvSpPr/>
      </dsp:nvSpPr>
      <dsp:spPr>
        <a:xfrm rot="14571376">
          <a:off x="2326928" y="2965908"/>
          <a:ext cx="2681354" cy="1072633"/>
        </a:xfrm>
        <a:prstGeom prst="curvedUpArrow">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E98A4B6-CC9C-4D34-BED1-84DD2BE7537C}">
      <dsp:nvSpPr>
        <dsp:cNvPr id="0" name=""/>
        <dsp:cNvSpPr/>
      </dsp:nvSpPr>
      <dsp:spPr>
        <a:xfrm rot="16367093">
          <a:off x="-251971" y="2148730"/>
          <a:ext cx="1016261" cy="736670"/>
        </a:xfrm>
        <a:prstGeom prst="curvedDownArrow">
          <a:avLst/>
        </a:prstGeom>
        <a:solidFill>
          <a:schemeClr val="accent5">
            <a:hueOff val="-3379271"/>
            <a:satOff val="-8710"/>
            <a:lumOff val="-588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32729FA-8FDF-4095-BBDB-97C80BDD3105}">
      <dsp:nvSpPr>
        <dsp:cNvPr id="0" name=""/>
        <dsp:cNvSpPr/>
      </dsp:nvSpPr>
      <dsp:spPr>
        <a:xfrm>
          <a:off x="1071682" y="903826"/>
          <a:ext cx="2243979" cy="224397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395B6-3C1C-4BFB-85D0-8EB71C1F9996}" type="datetimeFigureOut">
              <a:rPr lang="en-US" smtClean="0"/>
              <a:t>16-Nov-22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48735-3896-48C4-8089-DCE54F006D37}" type="slidenum">
              <a:rPr lang="en-US" smtClean="0"/>
              <a:t>‹#›</a:t>
            </a:fld>
            <a:endParaRPr lang="en-US"/>
          </a:p>
        </p:txBody>
      </p:sp>
    </p:spTree>
    <p:extLst>
      <p:ext uri="{BB962C8B-B14F-4D97-AF65-F5344CB8AC3E}">
        <p14:creationId xmlns:p14="http://schemas.microsoft.com/office/powerpoint/2010/main" val="391363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1</a:t>
            </a:fld>
            <a:endParaRPr lang="en-US"/>
          </a:p>
        </p:txBody>
      </p:sp>
    </p:spTree>
    <p:extLst>
      <p:ext uri="{BB962C8B-B14F-4D97-AF65-F5344CB8AC3E}">
        <p14:creationId xmlns:p14="http://schemas.microsoft.com/office/powerpoint/2010/main" val="9828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2</a:t>
            </a:fld>
            <a:endParaRPr lang="en-US"/>
          </a:p>
        </p:txBody>
      </p:sp>
    </p:spTree>
    <p:extLst>
      <p:ext uri="{BB962C8B-B14F-4D97-AF65-F5344CB8AC3E}">
        <p14:creationId xmlns:p14="http://schemas.microsoft.com/office/powerpoint/2010/main" val="11512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82D7C-25DB-4ECD-AE6A-5121DF4FD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D162096-07D2-4773-8D56-9758ADBD1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51EB271-B784-4C99-8FF4-75E4A39CB0A2}"/>
              </a:ext>
            </a:extLst>
          </p:cNvPr>
          <p:cNvSpPr>
            <a:spLocks noGrp="1"/>
          </p:cNvSpPr>
          <p:nvPr>
            <p:ph type="dt" sz="half" idx="10"/>
          </p:nvPr>
        </p:nvSpPr>
        <p:spPr/>
        <p:txBody>
          <a:bodyPr/>
          <a:lstStyle/>
          <a:p>
            <a:fld id="{F4036F9D-6D4C-4ABC-99DC-AAFBCC7B9552}" type="datetime1">
              <a:rPr lang="en-US" smtClean="0"/>
              <a:t>16-Nov-22</a:t>
            </a:fld>
            <a:endParaRPr lang="en-US"/>
          </a:p>
        </p:txBody>
      </p:sp>
      <p:sp>
        <p:nvSpPr>
          <p:cNvPr id="5" name="Footer Placeholder 4">
            <a:extLst>
              <a:ext uri="{FF2B5EF4-FFF2-40B4-BE49-F238E27FC236}">
                <a16:creationId xmlns:a16="http://schemas.microsoft.com/office/drawing/2014/main" xmlns="" id="{503DD570-728F-45E2-805D-2C07AC1E6E84}"/>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AA96900B-B182-47B3-B1C8-0C93DD9246E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6154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39021-FEC3-422D-A83C-0304CDE005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7C61CC-4B39-4992-AD1B-B288DBD38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EF1D3CF-84C3-4B60-BDA0-E7494EF61907}"/>
              </a:ext>
            </a:extLst>
          </p:cNvPr>
          <p:cNvSpPr>
            <a:spLocks noGrp="1"/>
          </p:cNvSpPr>
          <p:nvPr>
            <p:ph type="dt" sz="half" idx="10"/>
          </p:nvPr>
        </p:nvSpPr>
        <p:spPr/>
        <p:txBody>
          <a:bodyPr/>
          <a:lstStyle/>
          <a:p>
            <a:fld id="{FFBCD0F2-0F18-4DB3-8370-6901FFF46384}" type="datetime1">
              <a:rPr lang="en-US" smtClean="0"/>
              <a:t>16-Nov-22</a:t>
            </a:fld>
            <a:endParaRPr lang="en-US"/>
          </a:p>
        </p:txBody>
      </p:sp>
      <p:sp>
        <p:nvSpPr>
          <p:cNvPr id="5" name="Footer Placeholder 4">
            <a:extLst>
              <a:ext uri="{FF2B5EF4-FFF2-40B4-BE49-F238E27FC236}">
                <a16:creationId xmlns:a16="http://schemas.microsoft.com/office/drawing/2014/main" xmlns="" id="{31D92335-5753-45F9-814D-18251FBDBFED}"/>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80C22616-F031-4D9A-9329-651F4CEC2CC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75632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B61FB8C-38B0-4B7B-996B-D30D3FC53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AC8A53C-6034-4B20-9D09-C7ABB854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C1C226-25E6-44E7-A3C5-5584C45A1DF2}"/>
              </a:ext>
            </a:extLst>
          </p:cNvPr>
          <p:cNvSpPr>
            <a:spLocks noGrp="1"/>
          </p:cNvSpPr>
          <p:nvPr>
            <p:ph type="dt" sz="half" idx="10"/>
          </p:nvPr>
        </p:nvSpPr>
        <p:spPr/>
        <p:txBody>
          <a:bodyPr/>
          <a:lstStyle/>
          <a:p>
            <a:fld id="{3B1E7360-9FA3-4268-9A28-BCEC235EBBFD}" type="datetime1">
              <a:rPr lang="en-US" smtClean="0"/>
              <a:t>16-Nov-22</a:t>
            </a:fld>
            <a:endParaRPr lang="en-US"/>
          </a:p>
        </p:txBody>
      </p:sp>
      <p:sp>
        <p:nvSpPr>
          <p:cNvPr id="5" name="Footer Placeholder 4">
            <a:extLst>
              <a:ext uri="{FF2B5EF4-FFF2-40B4-BE49-F238E27FC236}">
                <a16:creationId xmlns:a16="http://schemas.microsoft.com/office/drawing/2014/main" xmlns="" id="{0EDB184E-7407-4407-A11C-0F7F0EEA14B2}"/>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598B9363-2B08-4D59-AC21-1AD637F26161}"/>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235317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fld id="{A72CF3FF-C0B9-4059-88EE-44CDCA35371E}" type="datetime1">
              <a:rPr lang="en-IN" smtClean="0"/>
              <a:t>16-11-2022</a:t>
            </a:fld>
            <a:endParaRPr lang="en-US"/>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Draft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37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756012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A669CEEE-E682-4FB2-B721-2A271C4B5A5E}" type="datetime1">
              <a:rPr lang="en-US" smtClean="0">
                <a:solidFill>
                  <a:prstClr val="white">
                    <a:lumMod val="65000"/>
                    <a:alpha val="80000"/>
                  </a:prstClr>
                </a:solidFill>
              </a:rPr>
              <a:t>16-Nov-22</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grpSp>
    </p:spTree>
    <p:extLst>
      <p:ext uri="{BB962C8B-B14F-4D97-AF65-F5344CB8AC3E}">
        <p14:creationId xmlns:p14="http://schemas.microsoft.com/office/powerpoint/2010/main" val="3069085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3ED12B21-ED44-4EDD-BC03-2026361920EF}" type="datetime1">
              <a:rPr lang="en-US" smtClean="0">
                <a:solidFill>
                  <a:prstClr val="white">
                    <a:lumMod val="65000"/>
                    <a:alpha val="80000"/>
                  </a:prstClr>
                </a:solidFill>
              </a:rPr>
              <a:t>16-Nov-22</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383386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fld id="{6B0B0F9B-87CD-4B5E-B121-E9CDC7AE4F33}" type="datetime1">
              <a:rPr lang="en-US" smtClean="0">
                <a:solidFill>
                  <a:prstClr val="white">
                    <a:lumMod val="65000"/>
                    <a:alpha val="80000"/>
                  </a:prstClr>
                </a:solidFill>
              </a:rPr>
              <a:t>16-Nov-22</a:t>
            </a:fld>
            <a:endParaRPr lang="en-US">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1048432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82708464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11EDD303-8667-47FF-9FF4-657953D311AE}" type="datetime1">
              <a:rPr lang="en-US" smtClean="0">
                <a:solidFill>
                  <a:prstClr val="white">
                    <a:lumMod val="65000"/>
                    <a:alpha val="80000"/>
                  </a:prstClr>
                </a:solidFill>
              </a:rPr>
              <a:t>16-Nov-22</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693123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fld id="{78441994-364A-489C-A93B-5B2ED9EB0E9D}" type="datetime1">
              <a:rPr lang="en-US" smtClean="0">
                <a:solidFill>
                  <a:prstClr val="white">
                    <a:lumMod val="65000"/>
                    <a:alpha val="80000"/>
                  </a:prstClr>
                </a:solidFill>
              </a:rPr>
              <a:t>16-Nov-22</a:t>
            </a:fld>
            <a:endParaRPr lang="en-US" dirty="0">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73642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8829C-6BED-42DD-A953-D670FB14D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4044146-DB61-4B0A-A758-8D36440BB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0818AD-EE04-467D-A279-2FD3C86D8A8C}"/>
              </a:ext>
            </a:extLst>
          </p:cNvPr>
          <p:cNvSpPr>
            <a:spLocks noGrp="1"/>
          </p:cNvSpPr>
          <p:nvPr>
            <p:ph type="dt" sz="half" idx="10"/>
          </p:nvPr>
        </p:nvSpPr>
        <p:spPr/>
        <p:txBody>
          <a:bodyPr/>
          <a:lstStyle/>
          <a:p>
            <a:fld id="{0D8A2831-607F-4AEC-8E7D-17FB30C17850}" type="datetime1">
              <a:rPr lang="en-US" smtClean="0"/>
              <a:t>16-Nov-22</a:t>
            </a:fld>
            <a:endParaRPr lang="en-US"/>
          </a:p>
        </p:txBody>
      </p:sp>
      <p:sp>
        <p:nvSpPr>
          <p:cNvPr id="5" name="Footer Placeholder 4">
            <a:extLst>
              <a:ext uri="{FF2B5EF4-FFF2-40B4-BE49-F238E27FC236}">
                <a16:creationId xmlns:a16="http://schemas.microsoft.com/office/drawing/2014/main" xmlns="" id="{120491DB-29B4-448C-BD50-9CFBEA0A64C9}"/>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2921ABEE-9FAE-4968-94C3-217D931F3BF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273808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fld id="{15933315-72C0-4640-9165-0D35430D88AB}" type="datetime1">
              <a:rPr lang="en-US" smtClean="0">
                <a:solidFill>
                  <a:prstClr val="white">
                    <a:lumMod val="65000"/>
                    <a:alpha val="80000"/>
                  </a:prstClr>
                </a:solidFill>
              </a:rPr>
              <a:t>16-Nov-22</a:t>
            </a:fld>
            <a:endParaRPr lang="en-US" dirty="0">
              <a:solidFill>
                <a:prstClr val="white">
                  <a:lumMod val="65000"/>
                  <a:alpha val="80000"/>
                </a:prstClr>
              </a:solidFill>
            </a:endParaRPr>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375819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fld id="{E6FBB7D3-0640-4A6A-9436-A47D7B5AC863}" type="datetime1">
              <a:rPr lang="en-US" smtClean="0">
                <a:solidFill>
                  <a:prstClr val="white">
                    <a:lumMod val="65000"/>
                    <a:alpha val="80000"/>
                  </a:prstClr>
                </a:solidFill>
              </a:rPr>
              <a:t>16-Nov-22</a:t>
            </a:fld>
            <a:endParaRPr lang="en-US">
              <a:solidFill>
                <a:prstClr val="white">
                  <a:lumMod val="65000"/>
                  <a:alpha val="80000"/>
                </a:prstClr>
              </a:solidFill>
            </a:endParaRP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2565429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fld id="{7784E712-9ACD-408F-8AFB-11B4FE7B1041}" type="datetime1">
              <a:rPr lang="en-US" smtClean="0">
                <a:solidFill>
                  <a:prstClr val="white">
                    <a:lumMod val="65000"/>
                    <a:alpha val="80000"/>
                  </a:prstClr>
                </a:solidFill>
              </a:rPr>
              <a:t>16-Nov-22</a:t>
            </a:fld>
            <a:endParaRPr lang="en-US">
              <a:solidFill>
                <a:prstClr val="white">
                  <a:lumMod val="65000"/>
                  <a:alpha val="80000"/>
                </a:prstClr>
              </a:solidFill>
            </a:endParaRP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362841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C7ED7-15DF-4A53-B534-0BD597D03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AF204B3-9B9D-4BB5-B65F-ACC471DA0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5D7EC8-2DE3-4E48-AF05-C0221161524F}"/>
              </a:ext>
            </a:extLst>
          </p:cNvPr>
          <p:cNvSpPr>
            <a:spLocks noGrp="1"/>
          </p:cNvSpPr>
          <p:nvPr>
            <p:ph type="dt" sz="half" idx="10"/>
          </p:nvPr>
        </p:nvSpPr>
        <p:spPr/>
        <p:txBody>
          <a:bodyPr/>
          <a:lstStyle/>
          <a:p>
            <a:fld id="{2DFFDA5B-2AD9-45AB-BC84-9C15A6890132}" type="datetime1">
              <a:rPr lang="en-US" smtClean="0"/>
              <a:t>16-Nov-22</a:t>
            </a:fld>
            <a:endParaRPr lang="en-US"/>
          </a:p>
        </p:txBody>
      </p:sp>
      <p:sp>
        <p:nvSpPr>
          <p:cNvPr id="5" name="Footer Placeholder 4">
            <a:extLst>
              <a:ext uri="{FF2B5EF4-FFF2-40B4-BE49-F238E27FC236}">
                <a16:creationId xmlns:a16="http://schemas.microsoft.com/office/drawing/2014/main" xmlns="" id="{6244DA32-965C-47E4-AF7E-73A650BBE1F5}"/>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0445B95B-734C-48CB-8CE4-4B77DE69C04A}"/>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0643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3DB09-EE40-4A25-9911-08AFCD114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7D2172E-B5A1-4073-87BF-B4B4FA261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D9D5478-158C-43B4-A7BC-F69F70E53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B2540FE-EF3E-4F61-A981-DA6FD21422B3}"/>
              </a:ext>
            </a:extLst>
          </p:cNvPr>
          <p:cNvSpPr>
            <a:spLocks noGrp="1"/>
          </p:cNvSpPr>
          <p:nvPr>
            <p:ph type="dt" sz="half" idx="10"/>
          </p:nvPr>
        </p:nvSpPr>
        <p:spPr/>
        <p:txBody>
          <a:bodyPr/>
          <a:lstStyle/>
          <a:p>
            <a:fld id="{2B872363-44BE-4392-8561-B17461D4D8F0}" type="datetime1">
              <a:rPr lang="en-US" smtClean="0"/>
              <a:t>16-Nov-22</a:t>
            </a:fld>
            <a:endParaRPr lang="en-US"/>
          </a:p>
        </p:txBody>
      </p:sp>
      <p:sp>
        <p:nvSpPr>
          <p:cNvPr id="6" name="Footer Placeholder 5">
            <a:extLst>
              <a:ext uri="{FF2B5EF4-FFF2-40B4-BE49-F238E27FC236}">
                <a16:creationId xmlns:a16="http://schemas.microsoft.com/office/drawing/2014/main" xmlns="" id="{47ACE047-8D42-4261-8D48-28C5FB42AA03}"/>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CDB2F8DE-DC34-476D-A756-CF1399603B16}"/>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67078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AEE12-032B-4F12-B39F-1C1057658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A441E56-16FE-45AB-B867-B1C9F041D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17295AF-4449-4281-B75D-09326D982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CCB26CF-4499-4175-AB6B-C803F6483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84BA158-A896-4F06-99F7-10F77C583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6846CF8-223D-4A46-A3DE-50AB4C90802B}"/>
              </a:ext>
            </a:extLst>
          </p:cNvPr>
          <p:cNvSpPr>
            <a:spLocks noGrp="1"/>
          </p:cNvSpPr>
          <p:nvPr>
            <p:ph type="dt" sz="half" idx="10"/>
          </p:nvPr>
        </p:nvSpPr>
        <p:spPr/>
        <p:txBody>
          <a:bodyPr/>
          <a:lstStyle/>
          <a:p>
            <a:fld id="{83CFEC97-941C-45E2-8281-1C682A2364FC}" type="datetime1">
              <a:rPr lang="en-US" smtClean="0"/>
              <a:t>16-Nov-22</a:t>
            </a:fld>
            <a:endParaRPr lang="en-US"/>
          </a:p>
        </p:txBody>
      </p:sp>
      <p:sp>
        <p:nvSpPr>
          <p:cNvPr id="8" name="Footer Placeholder 7">
            <a:extLst>
              <a:ext uri="{FF2B5EF4-FFF2-40B4-BE49-F238E27FC236}">
                <a16:creationId xmlns:a16="http://schemas.microsoft.com/office/drawing/2014/main" xmlns="" id="{DDBDC006-C7BD-4F70-AF3E-17659A01DF23}"/>
              </a:ext>
            </a:extLst>
          </p:cNvPr>
          <p:cNvSpPr>
            <a:spLocks noGrp="1"/>
          </p:cNvSpPr>
          <p:nvPr>
            <p:ph type="ftr" sz="quarter" idx="11"/>
          </p:nvPr>
        </p:nvSpPr>
        <p:spPr/>
        <p:txBody>
          <a:bodyPr/>
          <a:lstStyle/>
          <a:p>
            <a:r>
              <a:rPr lang="en-US" smtClean="0"/>
              <a:t>Ashutosh Chutiya</a:t>
            </a:r>
            <a:endParaRPr lang="en-US"/>
          </a:p>
        </p:txBody>
      </p:sp>
      <p:sp>
        <p:nvSpPr>
          <p:cNvPr id="9" name="Slide Number Placeholder 8">
            <a:extLst>
              <a:ext uri="{FF2B5EF4-FFF2-40B4-BE49-F238E27FC236}">
                <a16:creationId xmlns:a16="http://schemas.microsoft.com/office/drawing/2014/main" xmlns="" id="{76E43B03-5FC9-465C-88A3-3DA69721D68C}"/>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7939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F9284-46F6-4EEB-BD2B-88FAF7D76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136830B-6888-4D01-9010-9CBA0EABB2E6}"/>
              </a:ext>
            </a:extLst>
          </p:cNvPr>
          <p:cNvSpPr>
            <a:spLocks noGrp="1"/>
          </p:cNvSpPr>
          <p:nvPr>
            <p:ph type="dt" sz="half" idx="10"/>
          </p:nvPr>
        </p:nvSpPr>
        <p:spPr/>
        <p:txBody>
          <a:bodyPr/>
          <a:lstStyle/>
          <a:p>
            <a:fld id="{F7B26061-BF28-42BB-A753-192AF33C424C}" type="datetime1">
              <a:rPr lang="en-US" smtClean="0"/>
              <a:t>16-Nov-22</a:t>
            </a:fld>
            <a:endParaRPr lang="en-US"/>
          </a:p>
        </p:txBody>
      </p:sp>
      <p:sp>
        <p:nvSpPr>
          <p:cNvPr id="4" name="Footer Placeholder 3">
            <a:extLst>
              <a:ext uri="{FF2B5EF4-FFF2-40B4-BE49-F238E27FC236}">
                <a16:creationId xmlns:a16="http://schemas.microsoft.com/office/drawing/2014/main" xmlns="" id="{59669D2F-8261-45CC-BAD8-D4F421FA1A53}"/>
              </a:ext>
            </a:extLst>
          </p:cNvPr>
          <p:cNvSpPr>
            <a:spLocks noGrp="1"/>
          </p:cNvSpPr>
          <p:nvPr>
            <p:ph type="ftr" sz="quarter" idx="11"/>
          </p:nvPr>
        </p:nvSpPr>
        <p:spPr/>
        <p:txBody>
          <a:bodyPr/>
          <a:lstStyle/>
          <a:p>
            <a:r>
              <a:rPr lang="en-US" smtClean="0"/>
              <a:t>Ashutosh Chutiya</a:t>
            </a:r>
            <a:endParaRPr lang="en-US"/>
          </a:p>
        </p:txBody>
      </p:sp>
      <p:sp>
        <p:nvSpPr>
          <p:cNvPr id="5" name="Slide Number Placeholder 4">
            <a:extLst>
              <a:ext uri="{FF2B5EF4-FFF2-40B4-BE49-F238E27FC236}">
                <a16:creationId xmlns:a16="http://schemas.microsoft.com/office/drawing/2014/main" xmlns="" id="{23CA749D-B897-40B8-A918-356372673E2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25181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F3CA52C-7361-4FA9-9F23-F16A46EAA813}"/>
              </a:ext>
            </a:extLst>
          </p:cNvPr>
          <p:cNvSpPr>
            <a:spLocks noGrp="1"/>
          </p:cNvSpPr>
          <p:nvPr>
            <p:ph type="dt" sz="half" idx="10"/>
          </p:nvPr>
        </p:nvSpPr>
        <p:spPr/>
        <p:txBody>
          <a:bodyPr/>
          <a:lstStyle/>
          <a:p>
            <a:fld id="{AAB8C711-11CD-4928-9992-51DBC9FBF5AA}" type="datetime1">
              <a:rPr lang="en-US" smtClean="0"/>
              <a:t>16-Nov-22</a:t>
            </a:fld>
            <a:endParaRPr lang="en-US"/>
          </a:p>
        </p:txBody>
      </p:sp>
      <p:sp>
        <p:nvSpPr>
          <p:cNvPr id="3" name="Footer Placeholder 2">
            <a:extLst>
              <a:ext uri="{FF2B5EF4-FFF2-40B4-BE49-F238E27FC236}">
                <a16:creationId xmlns:a16="http://schemas.microsoft.com/office/drawing/2014/main" xmlns="" id="{2ACD3545-4643-4F49-9D53-170538AC184F}"/>
              </a:ext>
            </a:extLst>
          </p:cNvPr>
          <p:cNvSpPr>
            <a:spLocks noGrp="1"/>
          </p:cNvSpPr>
          <p:nvPr>
            <p:ph type="ftr" sz="quarter" idx="11"/>
          </p:nvPr>
        </p:nvSpPr>
        <p:spPr/>
        <p:txBody>
          <a:bodyPr/>
          <a:lstStyle/>
          <a:p>
            <a:r>
              <a:rPr lang="en-US" smtClean="0"/>
              <a:t>Ashutosh Chutiya</a:t>
            </a:r>
            <a:endParaRPr lang="en-US"/>
          </a:p>
        </p:txBody>
      </p:sp>
      <p:sp>
        <p:nvSpPr>
          <p:cNvPr id="4" name="Slide Number Placeholder 3">
            <a:extLst>
              <a:ext uri="{FF2B5EF4-FFF2-40B4-BE49-F238E27FC236}">
                <a16:creationId xmlns:a16="http://schemas.microsoft.com/office/drawing/2014/main" xmlns="" id="{CCB7DE13-495D-4016-9C4B-EB25F6BB2775}"/>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5629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23C5D-6222-4460-A4C4-D51CE3411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C730743-5FCD-4731-BB8F-F33471BCB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FF10D48-5592-406D-81DC-04F703BDB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7E9DA1-9523-4BC1-9B6D-DD94EDD8DDB1}"/>
              </a:ext>
            </a:extLst>
          </p:cNvPr>
          <p:cNvSpPr>
            <a:spLocks noGrp="1"/>
          </p:cNvSpPr>
          <p:nvPr>
            <p:ph type="dt" sz="half" idx="10"/>
          </p:nvPr>
        </p:nvSpPr>
        <p:spPr/>
        <p:txBody>
          <a:bodyPr/>
          <a:lstStyle/>
          <a:p>
            <a:fld id="{59D8228B-DF40-4373-9BFD-5E72C1DC0171}" type="datetime1">
              <a:rPr lang="en-US" smtClean="0"/>
              <a:t>16-Nov-22</a:t>
            </a:fld>
            <a:endParaRPr lang="en-US"/>
          </a:p>
        </p:txBody>
      </p:sp>
      <p:sp>
        <p:nvSpPr>
          <p:cNvPr id="6" name="Footer Placeholder 5">
            <a:extLst>
              <a:ext uri="{FF2B5EF4-FFF2-40B4-BE49-F238E27FC236}">
                <a16:creationId xmlns:a16="http://schemas.microsoft.com/office/drawing/2014/main" xmlns="" id="{C8055F2C-F4B0-420A-A8CB-49047E3DBA7F}"/>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9B93376C-C0D8-4B3A-85F9-A66797CE34C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80397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791FA-C6BD-44D3-9D4A-8A967757D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B3A69FC-D209-4586-AA88-D38004D75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796EFD0-718F-4695-BB3A-272183B39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075F76A-6D70-4311-AE70-9A52561F2AE1}"/>
              </a:ext>
            </a:extLst>
          </p:cNvPr>
          <p:cNvSpPr>
            <a:spLocks noGrp="1"/>
          </p:cNvSpPr>
          <p:nvPr>
            <p:ph type="dt" sz="half" idx="10"/>
          </p:nvPr>
        </p:nvSpPr>
        <p:spPr/>
        <p:txBody>
          <a:bodyPr/>
          <a:lstStyle/>
          <a:p>
            <a:fld id="{4AE9B276-E467-44DA-AE43-2C663D1CB5B0}" type="datetime1">
              <a:rPr lang="en-US" smtClean="0"/>
              <a:t>16-Nov-22</a:t>
            </a:fld>
            <a:endParaRPr lang="en-US"/>
          </a:p>
        </p:txBody>
      </p:sp>
      <p:sp>
        <p:nvSpPr>
          <p:cNvPr id="6" name="Footer Placeholder 5">
            <a:extLst>
              <a:ext uri="{FF2B5EF4-FFF2-40B4-BE49-F238E27FC236}">
                <a16:creationId xmlns:a16="http://schemas.microsoft.com/office/drawing/2014/main" xmlns="" id="{9B079D0A-7688-4C26-9009-625EA7032F3B}"/>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a16="http://schemas.microsoft.com/office/drawing/2014/main" xmlns="" id="{B4F378CD-52DF-431B-A1D1-AA91D3C134FE}"/>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31915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D12812C-900F-4D15-8051-73AADBC6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41BD349-5970-401F-A32B-B55FC6DD6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901756-DE36-4A1B-B857-6DB0BEC30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EE263-F74B-4244-B69D-089A7E358092}" type="datetime1">
              <a:rPr lang="en-US" smtClean="0"/>
              <a:t>16-Nov-22</a:t>
            </a:fld>
            <a:endParaRPr lang="en-US"/>
          </a:p>
        </p:txBody>
      </p:sp>
      <p:sp>
        <p:nvSpPr>
          <p:cNvPr id="5" name="Footer Placeholder 4">
            <a:extLst>
              <a:ext uri="{FF2B5EF4-FFF2-40B4-BE49-F238E27FC236}">
                <a16:creationId xmlns:a16="http://schemas.microsoft.com/office/drawing/2014/main" xmlns="" id="{B4C8A51A-649C-43A9-B9DF-2C773AA70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Ashutosh Chutiya</a:t>
            </a:r>
            <a:endParaRPr lang="en-US"/>
          </a:p>
        </p:txBody>
      </p:sp>
      <p:sp>
        <p:nvSpPr>
          <p:cNvPr id="6" name="Slide Number Placeholder 5">
            <a:extLst>
              <a:ext uri="{FF2B5EF4-FFF2-40B4-BE49-F238E27FC236}">
                <a16:creationId xmlns:a16="http://schemas.microsoft.com/office/drawing/2014/main" xmlns="" id="{242D3905-A215-4F0D-8E9B-1CCD793B2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5128-CE73-4F6B-9CB3-02E8E310B566}" type="slidenum">
              <a:rPr lang="en-US" smtClean="0"/>
              <a:t>‹#›</a:t>
            </a:fld>
            <a:endParaRPr lang="en-US"/>
          </a:p>
        </p:txBody>
      </p:sp>
    </p:spTree>
    <p:extLst>
      <p:ext uri="{BB962C8B-B14F-4D97-AF65-F5344CB8AC3E}">
        <p14:creationId xmlns:p14="http://schemas.microsoft.com/office/powerpoint/2010/main" val="113660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61" r:id="rId13"/>
    <p:sldLayoutId id="2147483662" r:id="rId14"/>
    <p:sldLayoutId id="2147483663" r:id="rId15"/>
    <p:sldLayoutId id="2147483664" r:id="rId16"/>
    <p:sldLayoutId id="2147483665" r:id="rId17"/>
    <p:sldLayoutId id="2147483667" r:id="rId18"/>
    <p:sldLayoutId id="2147483668" r:id="rId19"/>
    <p:sldLayoutId id="2147483670" r:id="rId20"/>
    <p:sldLayoutId id="2147483671" r:id="rId21"/>
    <p:sldLayoutId id="2147483672" r:id="rId2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1.svg"/><Relationship Id="rId10" Type="http://schemas.openxmlformats.org/officeDocument/2006/relationships/image" Target="../media/image5.png"/><Relationship Id="rId9" Type="http://schemas.openxmlformats.org/officeDocument/2006/relationships/image" Target="../media/image4.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7.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7" name="Rectangle: Rounded Corners 6">
            <a:extLst>
              <a:ext uri="{FF2B5EF4-FFF2-40B4-BE49-F238E27FC236}">
                <a16:creationId xmlns:a16="http://schemas.microsoft.com/office/drawing/2014/main" xmlns="" id="{99C89612-437E-4BD2-A588-3FDB2BC0F26F}"/>
              </a:ext>
            </a:extLst>
          </p:cNvPr>
          <p:cNvSpPr/>
          <p:nvPr/>
        </p:nvSpPr>
        <p:spPr>
          <a:xfrm>
            <a:off x="3602182" y="6197310"/>
            <a:ext cx="5301528" cy="642938"/>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smtClean="0"/>
              <a:t>Malignant Comment Classifier</a:t>
            </a:r>
            <a:endParaRPr lang="en-US" sz="3200" dirty="0"/>
          </a:p>
        </p:txBody>
      </p:sp>
      <p:sp>
        <p:nvSpPr>
          <p:cNvPr id="18" name="TextBox 17">
            <a:extLst>
              <a:ext uri="{FF2B5EF4-FFF2-40B4-BE49-F238E27FC236}">
                <a16:creationId xmlns:a16="http://schemas.microsoft.com/office/drawing/2014/main" xmlns="" id="{60A2167F-1966-4DE4-B690-1D5EC4989F91}"/>
              </a:ext>
            </a:extLst>
          </p:cNvPr>
          <p:cNvSpPr txBox="1"/>
          <p:nvPr/>
        </p:nvSpPr>
        <p:spPr>
          <a:xfrm>
            <a:off x="8779019" y="5528899"/>
            <a:ext cx="320992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dirty="0" smtClean="0">
                <a:solidFill>
                  <a:schemeClr val="bg1"/>
                </a:solidFill>
              </a:rPr>
              <a:t>Submitted by:-</a:t>
            </a:r>
          </a:p>
          <a:p>
            <a:r>
              <a:rPr lang="en-US" dirty="0" smtClean="0">
                <a:solidFill>
                  <a:schemeClr val="bg1"/>
                </a:solidFill>
              </a:rPr>
              <a:t>	Ashutosh Mishra</a:t>
            </a:r>
            <a:endParaRPr lang="en-US" dirty="0">
              <a:solidFill>
                <a:schemeClr val="bg1"/>
              </a:solidFill>
            </a:endParaRPr>
          </a:p>
        </p:txBody>
      </p:sp>
    </p:spTree>
    <p:extLst>
      <p:ext uri="{BB962C8B-B14F-4D97-AF65-F5344CB8AC3E}">
        <p14:creationId xmlns:p14="http://schemas.microsoft.com/office/powerpoint/2010/main" val="33057625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12" dur="500"/>
                                        <p:tgtEl>
                                          <p:spTgt spid="18">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15" dur="500"/>
                                        <p:tgtEl>
                                          <p:spTgt spid="1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normAutofit/>
          </a:bodyPr>
          <a:lstStyle/>
          <a:p>
            <a:r>
              <a:rPr lang="en-US" sz="4000" b="1" dirty="0">
                <a:effectLst>
                  <a:outerShdw dist="38100" dir="2700000" algn="tl">
                    <a:schemeClr val="accent2"/>
                  </a:outerShdw>
                </a:effectLst>
              </a:rPr>
              <a:t>Data Visualization</a:t>
            </a: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10</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1343563"/>
            <a:ext cx="9628163" cy="5169779"/>
          </a:xfrm>
          <a:prstGeom prst="rect">
            <a:avLst/>
          </a:prstGeom>
        </p:spPr>
      </p:pic>
    </p:spTree>
    <p:extLst>
      <p:ext uri="{BB962C8B-B14F-4D97-AF65-F5344CB8AC3E}">
        <p14:creationId xmlns:p14="http://schemas.microsoft.com/office/powerpoint/2010/main" val="29077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216"/>
            <a:ext cx="10515600" cy="1325563"/>
          </a:xfrm>
        </p:spPr>
        <p:txBody>
          <a:bodyPr>
            <a:normAutofit/>
          </a:bodyPr>
          <a:lstStyle/>
          <a:p>
            <a:r>
              <a:rPr lang="en-US" sz="4000" b="1" dirty="0">
                <a:effectLst>
                  <a:outerShdw dist="38100" dir="2700000" algn="tl">
                    <a:schemeClr val="accent2"/>
                  </a:outerShdw>
                </a:effectLst>
              </a:rPr>
              <a:t>Data Visualization</a:t>
            </a:r>
            <a:endParaRPr lang="en-US" sz="4000" b="1" dirty="0">
              <a:effectLst>
                <a:outerShdw dist="38100" dir="2700000" algn="tl">
                  <a:schemeClr val="accent2"/>
                </a:outerShdw>
              </a:effectLst>
            </a:endParaRP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11</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1690688"/>
            <a:ext cx="4521591" cy="503078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59791" y="1690688"/>
            <a:ext cx="5022166" cy="5030787"/>
          </a:xfrm>
          <a:prstGeom prst="rect">
            <a:avLst/>
          </a:prstGeom>
        </p:spPr>
      </p:pic>
    </p:spTree>
    <p:extLst>
      <p:ext uri="{BB962C8B-B14F-4D97-AF65-F5344CB8AC3E}">
        <p14:creationId xmlns:p14="http://schemas.microsoft.com/office/powerpoint/2010/main" val="81412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dist="38100" dir="2700000" algn="tl">
                    <a:schemeClr val="accent2"/>
                  </a:outerShdw>
                </a:effectLst>
              </a:rPr>
              <a:t>Data Visualization</a:t>
            </a: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12</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16061" y="1690688"/>
            <a:ext cx="4043729" cy="509651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59790" y="1690688"/>
            <a:ext cx="4417256" cy="5096510"/>
          </a:xfrm>
          <a:prstGeom prst="rect">
            <a:avLst/>
          </a:prstGeom>
        </p:spPr>
      </p:pic>
    </p:spTree>
    <p:extLst>
      <p:ext uri="{BB962C8B-B14F-4D97-AF65-F5344CB8AC3E}">
        <p14:creationId xmlns:p14="http://schemas.microsoft.com/office/powerpoint/2010/main" val="247380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dist="38100" dir="2700000" algn="tl">
                    <a:schemeClr val="accent2"/>
                  </a:outerShdw>
                </a:effectLst>
              </a:rPr>
              <a:t>Interpretation of the Results</a:t>
            </a:r>
            <a:endParaRPr lang="en-US" sz="4000" b="1" dirty="0">
              <a:effectLst>
                <a:outerShdw dist="38100" dir="2700000" algn="tl">
                  <a:schemeClr val="accent2"/>
                </a:outerShdw>
              </a:effectLst>
            </a:endParaRPr>
          </a:p>
        </p:txBody>
      </p:sp>
      <p:sp>
        <p:nvSpPr>
          <p:cNvPr id="3" name="Content Placeholder 2"/>
          <p:cNvSpPr>
            <a:spLocks noGrp="1"/>
          </p:cNvSpPr>
          <p:nvPr>
            <p:ph idx="1"/>
          </p:nvPr>
        </p:nvSpPr>
        <p:spPr/>
        <p:txBody>
          <a:bodyPr>
            <a:normAutofit fontScale="85000" lnSpcReduction="10000"/>
          </a:bodyPr>
          <a:lstStyle/>
          <a:p>
            <a:pPr lvl="0">
              <a:lnSpc>
                <a:spcPct val="200000"/>
              </a:lnSpc>
            </a:pPr>
            <a:r>
              <a:rPr lang="en-US" sz="2000" dirty="0">
                <a:solidFill>
                  <a:schemeClr val="bg1"/>
                </a:solidFill>
              </a:rPr>
              <a:t>989 comments are highly malignant as they are abusive and rude both.</a:t>
            </a:r>
          </a:p>
          <a:p>
            <a:pPr lvl="0">
              <a:lnSpc>
                <a:spcPct val="200000"/>
              </a:lnSpc>
            </a:pPr>
            <a:r>
              <a:rPr lang="en-US" sz="2000" dirty="0">
                <a:solidFill>
                  <a:schemeClr val="bg1"/>
                </a:solidFill>
              </a:rPr>
              <a:t>618 comments are not highly malignant but they are abusive, rude and loathe all together.</a:t>
            </a:r>
          </a:p>
          <a:p>
            <a:pPr lvl="0">
              <a:lnSpc>
                <a:spcPct val="200000"/>
              </a:lnSpc>
            </a:pPr>
            <a:r>
              <a:rPr lang="en-US" sz="2000" dirty="0">
                <a:solidFill>
                  <a:schemeClr val="bg1"/>
                </a:solidFill>
              </a:rPr>
              <a:t>317 comments those are not malignant are of rude type.</a:t>
            </a:r>
          </a:p>
          <a:p>
            <a:pPr lvl="0">
              <a:lnSpc>
                <a:spcPct val="200000"/>
              </a:lnSpc>
            </a:pPr>
            <a:r>
              <a:rPr lang="en-US" sz="2000" dirty="0">
                <a:solidFill>
                  <a:schemeClr val="bg1"/>
                </a:solidFill>
              </a:rPr>
              <a:t>134 comments are abusive and loathe both.</a:t>
            </a:r>
          </a:p>
          <a:p>
            <a:pPr lvl="0">
              <a:lnSpc>
                <a:spcPct val="200000"/>
              </a:lnSpc>
            </a:pPr>
            <a:r>
              <a:rPr lang="en-US" sz="2000" dirty="0">
                <a:solidFill>
                  <a:schemeClr val="bg1"/>
                </a:solidFill>
              </a:rPr>
              <a:t>56 comments are not highly malignant but they are rude, abusive, loathe and threat all together.</a:t>
            </a:r>
          </a:p>
          <a:p>
            <a:pPr lvl="0">
              <a:lnSpc>
                <a:spcPct val="200000"/>
              </a:lnSpc>
            </a:pPr>
            <a:r>
              <a:rPr lang="en-US" sz="2000" dirty="0">
                <a:solidFill>
                  <a:schemeClr val="bg1"/>
                </a:solidFill>
              </a:rPr>
              <a:t>41 comments are not rude, abusive, loathe and threat all together but they are malignant and highly malignant comments.</a:t>
            </a: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13</a:t>
            </a:fld>
            <a:endParaRPr lang="en-US"/>
          </a:p>
        </p:txBody>
      </p:sp>
    </p:spTree>
    <p:extLst>
      <p:ext uri="{BB962C8B-B14F-4D97-AF65-F5344CB8AC3E}">
        <p14:creationId xmlns:p14="http://schemas.microsoft.com/office/powerpoint/2010/main" val="332266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563092" y="0"/>
            <a:ext cx="5139926" cy="689365"/>
          </a:xfrm>
        </p:spPr>
        <p:txBody>
          <a:bodyPr/>
          <a:lstStyle/>
          <a:p>
            <a:r>
              <a:rPr lang="en-US" sz="4000" b="1" dirty="0">
                <a:effectLst>
                  <a:outerShdw dist="38100" dir="2700000" algn="tl">
                    <a:schemeClr val="accent2"/>
                  </a:outerShdw>
                </a:effectLst>
              </a:rPr>
              <a:t>Model’s Dashboard</a:t>
            </a:r>
            <a:endParaRPr lang="en-US" sz="4000" b="1" dirty="0">
              <a:effectLst>
                <a:outerShdw dist="38100" dir="2700000" algn="tl">
                  <a:schemeClr val="accent2"/>
                </a:outerShdw>
              </a:effectLst>
            </a:endParaRPr>
          </a:p>
        </p:txBody>
      </p:sp>
      <p:graphicFrame>
        <p:nvGraphicFramePr>
          <p:cNvPr id="45" name="Content Placeholder 44">
            <a:extLst>
              <a:ext uri="{FF2B5EF4-FFF2-40B4-BE49-F238E27FC236}">
                <a16:creationId xmlns:a16="http://schemas.microsoft.com/office/drawing/2014/main" xmlns="" id="{455F8CBC-3FD7-3CAB-F04E-2C05A508652B}"/>
              </a:ext>
            </a:extLst>
          </p:cNvPr>
          <p:cNvGraphicFramePr>
            <a:graphicFrameLocks noGrp="1"/>
          </p:cNvGraphicFramePr>
          <p:nvPr>
            <p:ph idx="1"/>
            <p:extLst>
              <p:ext uri="{D42A27DB-BD31-4B8C-83A1-F6EECF244321}">
                <p14:modId xmlns:p14="http://schemas.microsoft.com/office/powerpoint/2010/main" val="2218086668"/>
              </p:ext>
            </p:extLst>
          </p:nvPr>
        </p:nvGraphicFramePr>
        <p:xfrm>
          <a:off x="-210882" y="843253"/>
          <a:ext cx="3388887" cy="2940956"/>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xmlns="" id="{E39EF484-38C8-4EDC-ACF5-695CFB216839}"/>
              </a:ext>
            </a:extLst>
          </p:cNvPr>
          <p:cNvSpPr>
            <a:spLocks noGrp="1"/>
          </p:cNvSpPr>
          <p:nvPr>
            <p:ph type="dt" sz="half" idx="10"/>
          </p:nvPr>
        </p:nvSpPr>
        <p:spPr/>
        <p:txBody>
          <a:bodyPr/>
          <a:lstStyle/>
          <a:p>
            <a:fld id="{A90235BC-8B76-499C-A5ED-8B7A2944BCF6}" type="datetime1">
              <a:rPr lang="en-IN" smtClean="0"/>
              <a:t>16-11-2022</a:t>
            </a:fld>
            <a:endParaRPr lang="en-US" dirty="0"/>
          </a:p>
        </p:txBody>
      </p:sp>
      <p:sp>
        <p:nvSpPr>
          <p:cNvPr id="5" name="Footer Placeholder 4">
            <a:extLst>
              <a:ext uri="{FF2B5EF4-FFF2-40B4-BE49-F238E27FC236}">
                <a16:creationId xmlns:a16="http://schemas.microsoft.com/office/drawing/2014/main" xmlns="" id="{AFD183D7-B16E-4A9D-BC4B-D1EC347BF97E}"/>
              </a:ext>
            </a:extLst>
          </p:cNvPr>
          <p:cNvSpPr>
            <a:spLocks noGrp="1"/>
          </p:cNvSpPr>
          <p:nvPr>
            <p:ph type="ftr" sz="quarter" idx="11"/>
          </p:nvPr>
        </p:nvSpPr>
        <p:spPr/>
        <p:txBody>
          <a:bodyPr/>
          <a:lstStyle/>
          <a:p>
            <a:r>
              <a:rPr lang="en-US"/>
              <a:t>Sample Draft</a:t>
            </a:r>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p:txBody>
          <a:bodyPr/>
          <a:lstStyle/>
          <a:p>
            <a:fld id="{DBA1B0FB-D917-4C8C-928F-313BD683BF39}" type="slidenum">
              <a:rPr lang="en-US" smtClean="0"/>
              <a:pPr/>
              <a:t>14</a:t>
            </a:fld>
            <a:endParaRPr lang="en-US"/>
          </a:p>
        </p:txBody>
      </p:sp>
      <p:sp>
        <p:nvSpPr>
          <p:cNvPr id="53" name="TextBox 52">
            <a:extLst>
              <a:ext uri="{FF2B5EF4-FFF2-40B4-BE49-F238E27FC236}">
                <a16:creationId xmlns:a16="http://schemas.microsoft.com/office/drawing/2014/main" xmlns="" id="{E8CD9680-ED33-24CD-932E-7611FEFCB151}"/>
              </a:ext>
            </a:extLst>
          </p:cNvPr>
          <p:cNvSpPr txBox="1"/>
          <p:nvPr/>
        </p:nvSpPr>
        <p:spPr>
          <a:xfrm>
            <a:off x="365761" y="434822"/>
            <a:ext cx="3747409" cy="369332"/>
          </a:xfrm>
          <a:prstGeom prst="rect">
            <a:avLst/>
          </a:prstGeom>
          <a:noFill/>
        </p:spPr>
        <p:txBody>
          <a:bodyPr wrap="square" rtlCol="0">
            <a:spAutoFit/>
          </a:bodyPr>
          <a:lstStyle/>
          <a:p>
            <a:r>
              <a:rPr lang="en-US" b="1" dirty="0" smtClean="0"/>
              <a:t>Top 3 Models</a:t>
            </a:r>
            <a:endParaRPr lang="en-IN" b="1" dirty="0"/>
          </a:p>
        </p:txBody>
      </p:sp>
      <p:graphicFrame>
        <p:nvGraphicFramePr>
          <p:cNvPr id="54" name="Content Placeholder 44">
            <a:extLst>
              <a:ext uri="{FF2B5EF4-FFF2-40B4-BE49-F238E27FC236}">
                <a16:creationId xmlns:a16="http://schemas.microsoft.com/office/drawing/2014/main" xmlns="" id="{BEB71DE5-DDDC-0ACD-931A-4D4C7919AC66}"/>
              </a:ext>
            </a:extLst>
          </p:cNvPr>
          <p:cNvGraphicFramePr>
            <a:graphicFrameLocks/>
          </p:cNvGraphicFramePr>
          <p:nvPr>
            <p:extLst>
              <p:ext uri="{D42A27DB-BD31-4B8C-83A1-F6EECF244321}">
                <p14:modId xmlns:p14="http://schemas.microsoft.com/office/powerpoint/2010/main" val="1717494547"/>
              </p:ext>
            </p:extLst>
          </p:nvPr>
        </p:nvGraphicFramePr>
        <p:xfrm>
          <a:off x="2306183" y="843253"/>
          <a:ext cx="3388887" cy="2940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Content Placeholder 44">
            <a:extLst>
              <a:ext uri="{FF2B5EF4-FFF2-40B4-BE49-F238E27FC236}">
                <a16:creationId xmlns:a16="http://schemas.microsoft.com/office/drawing/2014/main" xmlns="" id="{C299FD9C-ED8B-8F14-4A4A-82D3E31946A2}"/>
              </a:ext>
            </a:extLst>
          </p:cNvPr>
          <p:cNvGraphicFramePr>
            <a:graphicFrameLocks/>
          </p:cNvGraphicFramePr>
          <p:nvPr>
            <p:extLst>
              <p:ext uri="{D42A27DB-BD31-4B8C-83A1-F6EECF244321}">
                <p14:modId xmlns:p14="http://schemas.microsoft.com/office/powerpoint/2010/main" val="2828996709"/>
              </p:ext>
            </p:extLst>
          </p:nvPr>
        </p:nvGraphicFramePr>
        <p:xfrm>
          <a:off x="4854311" y="843253"/>
          <a:ext cx="3388887" cy="2940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6" name="Content Placeholder 44">
            <a:extLst>
              <a:ext uri="{FF2B5EF4-FFF2-40B4-BE49-F238E27FC236}">
                <a16:creationId xmlns:a16="http://schemas.microsoft.com/office/drawing/2014/main" xmlns="" id="{9D29ACEB-F8CD-7C4C-E6E4-727129607910}"/>
              </a:ext>
            </a:extLst>
          </p:cNvPr>
          <p:cNvGraphicFramePr>
            <a:graphicFrameLocks/>
          </p:cNvGraphicFramePr>
          <p:nvPr>
            <p:extLst>
              <p:ext uri="{D42A27DB-BD31-4B8C-83A1-F6EECF244321}">
                <p14:modId xmlns:p14="http://schemas.microsoft.com/office/powerpoint/2010/main" val="3566444398"/>
              </p:ext>
            </p:extLst>
          </p:nvPr>
        </p:nvGraphicFramePr>
        <p:xfrm>
          <a:off x="-210882" y="3734366"/>
          <a:ext cx="3388887" cy="2940956"/>
        </p:xfrm>
        <a:graphic>
          <a:graphicData uri="http://schemas.openxmlformats.org/drawingml/2006/chart">
            <c:chart xmlns:c="http://schemas.openxmlformats.org/drawingml/2006/chart" xmlns:r="http://schemas.openxmlformats.org/officeDocument/2006/relationships" r:id="rId5"/>
          </a:graphicData>
        </a:graphic>
      </p:graphicFrame>
      <p:sp>
        <p:nvSpPr>
          <p:cNvPr id="67" name="TextBox 66">
            <a:extLst>
              <a:ext uri="{FF2B5EF4-FFF2-40B4-BE49-F238E27FC236}">
                <a16:creationId xmlns:a16="http://schemas.microsoft.com/office/drawing/2014/main" xmlns="" id="{2CD6B316-67A1-68D7-7FD9-60AA3A05C3C2}"/>
              </a:ext>
            </a:extLst>
          </p:cNvPr>
          <p:cNvSpPr txBox="1"/>
          <p:nvPr/>
        </p:nvSpPr>
        <p:spPr>
          <a:xfrm>
            <a:off x="182881" y="3394727"/>
            <a:ext cx="3747409" cy="369332"/>
          </a:xfrm>
          <a:prstGeom prst="rect">
            <a:avLst/>
          </a:prstGeom>
          <a:noFill/>
        </p:spPr>
        <p:txBody>
          <a:bodyPr wrap="square" rtlCol="0">
            <a:spAutoFit/>
          </a:bodyPr>
          <a:lstStyle/>
          <a:p>
            <a:r>
              <a:rPr lang="en-US" b="1" dirty="0" smtClean="0"/>
              <a:t>Last 3 Models</a:t>
            </a:r>
            <a:endParaRPr lang="en-IN" b="1" dirty="0"/>
          </a:p>
        </p:txBody>
      </p:sp>
      <p:graphicFrame>
        <p:nvGraphicFramePr>
          <p:cNvPr id="68" name="Content Placeholder 44">
            <a:extLst>
              <a:ext uri="{FF2B5EF4-FFF2-40B4-BE49-F238E27FC236}">
                <a16:creationId xmlns:a16="http://schemas.microsoft.com/office/drawing/2014/main" xmlns="" id="{11D22BAF-E524-F684-E6A3-797C2E1AC22A}"/>
              </a:ext>
            </a:extLst>
          </p:cNvPr>
          <p:cNvGraphicFramePr>
            <a:graphicFrameLocks/>
          </p:cNvGraphicFramePr>
          <p:nvPr>
            <p:extLst>
              <p:ext uri="{D42A27DB-BD31-4B8C-83A1-F6EECF244321}">
                <p14:modId xmlns:p14="http://schemas.microsoft.com/office/powerpoint/2010/main" val="2302930531"/>
              </p:ext>
            </p:extLst>
          </p:nvPr>
        </p:nvGraphicFramePr>
        <p:xfrm>
          <a:off x="2306183" y="3734366"/>
          <a:ext cx="3388887" cy="294095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9" name="Content Placeholder 44">
            <a:extLst>
              <a:ext uri="{FF2B5EF4-FFF2-40B4-BE49-F238E27FC236}">
                <a16:creationId xmlns:a16="http://schemas.microsoft.com/office/drawing/2014/main" xmlns="" id="{6BC70FC4-4562-CE02-4F5E-3B48AA154287}"/>
              </a:ext>
            </a:extLst>
          </p:cNvPr>
          <p:cNvGraphicFramePr>
            <a:graphicFrameLocks/>
          </p:cNvGraphicFramePr>
          <p:nvPr>
            <p:extLst>
              <p:ext uri="{D42A27DB-BD31-4B8C-83A1-F6EECF244321}">
                <p14:modId xmlns:p14="http://schemas.microsoft.com/office/powerpoint/2010/main" val="1838843186"/>
              </p:ext>
            </p:extLst>
          </p:nvPr>
        </p:nvGraphicFramePr>
        <p:xfrm>
          <a:off x="4854311" y="3734366"/>
          <a:ext cx="3388887" cy="29409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88831048"/>
              </p:ext>
            </p:extLst>
          </p:nvPr>
        </p:nvGraphicFramePr>
        <p:xfrm>
          <a:off x="7875745" y="789672"/>
          <a:ext cx="4084003" cy="5359273"/>
        </p:xfrm>
        <a:graphic>
          <a:graphicData uri="http://schemas.openxmlformats.org/drawingml/2006/table">
            <a:tbl>
              <a:tblPr firstRow="1" firstCol="1" bandRow="1">
                <a:tableStyleId>{5C22544A-7EE6-4342-B048-85BDC9FD1C3A}</a:tableStyleId>
              </a:tblPr>
              <a:tblGrid>
                <a:gridCol w="1240791"/>
                <a:gridCol w="942975"/>
                <a:gridCol w="857250"/>
                <a:gridCol w="1042987"/>
              </a:tblGrid>
              <a:tr h="227330">
                <a:tc>
                  <a:txBody>
                    <a:bodyPr/>
                    <a:lstStyle/>
                    <a:p>
                      <a:pPr marL="0" marR="0" indent="0" algn="l">
                        <a:lnSpc>
                          <a:spcPct val="200000"/>
                        </a:lnSpc>
                        <a:spcBef>
                          <a:spcPts val="0"/>
                        </a:spcBef>
                        <a:spcAft>
                          <a:spcPts val="0"/>
                        </a:spcAft>
                      </a:pPr>
                      <a:r>
                        <a:rPr lang="en-US" sz="1200" dirty="0">
                          <a:effectLst/>
                        </a:rPr>
                        <a:t>Classification Models </a:t>
                      </a:r>
                      <a:endParaRPr lang="en-US" sz="12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l">
                        <a:lnSpc>
                          <a:spcPct val="200000"/>
                        </a:lnSpc>
                        <a:spcBef>
                          <a:spcPts val="0"/>
                        </a:spcBef>
                        <a:spcAft>
                          <a:spcPts val="0"/>
                        </a:spcAft>
                      </a:pPr>
                      <a:r>
                        <a:rPr lang="en-US" sz="1200">
                          <a:effectLst/>
                        </a:rPr>
                        <a:t>Testing Accuracy (in %) </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l">
                        <a:lnSpc>
                          <a:spcPct val="200000"/>
                        </a:lnSpc>
                        <a:spcBef>
                          <a:spcPts val="0"/>
                        </a:spcBef>
                        <a:spcAft>
                          <a:spcPts val="0"/>
                        </a:spcAft>
                      </a:pPr>
                      <a:r>
                        <a:rPr lang="en-US" sz="1200">
                          <a:effectLst/>
                        </a:rPr>
                        <a:t>ROC AUC Score</a:t>
                      </a:r>
                    </a:p>
                    <a:p>
                      <a:pPr marL="0" marR="0" indent="0" algn="l">
                        <a:lnSpc>
                          <a:spcPct val="200000"/>
                        </a:lnSpc>
                        <a:spcBef>
                          <a:spcPts val="0"/>
                        </a:spcBef>
                        <a:spcAft>
                          <a:spcPts val="0"/>
                        </a:spcAft>
                      </a:pPr>
                      <a:r>
                        <a:rPr lang="en-US" sz="1200">
                          <a:effectLst/>
                        </a:rPr>
                        <a:t>(in %)</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l">
                        <a:lnSpc>
                          <a:spcPct val="200000"/>
                        </a:lnSpc>
                        <a:spcBef>
                          <a:spcPts val="0"/>
                        </a:spcBef>
                        <a:spcAft>
                          <a:spcPts val="0"/>
                        </a:spcAft>
                      </a:pPr>
                      <a:r>
                        <a:rPr lang="en-US" sz="1200">
                          <a:effectLst/>
                        </a:rPr>
                        <a:t>F1-Score</a:t>
                      </a:r>
                    </a:p>
                    <a:p>
                      <a:pPr marL="0" marR="0" indent="0" algn="l">
                        <a:lnSpc>
                          <a:spcPct val="200000"/>
                        </a:lnSpc>
                        <a:spcBef>
                          <a:spcPts val="0"/>
                        </a:spcBef>
                        <a:spcAft>
                          <a:spcPts val="0"/>
                        </a:spcAft>
                      </a:pPr>
                      <a:r>
                        <a:rPr lang="en-US" sz="1200">
                          <a:effectLst/>
                        </a:rPr>
                        <a:t> </a:t>
                      </a:r>
                    </a:p>
                    <a:p>
                      <a:pPr marL="0" marR="0" indent="0" algn="l">
                        <a:lnSpc>
                          <a:spcPct val="200000"/>
                        </a:lnSpc>
                        <a:spcBef>
                          <a:spcPts val="0"/>
                        </a:spcBef>
                        <a:spcAft>
                          <a:spcPts val="0"/>
                        </a:spcAft>
                      </a:pPr>
                      <a:r>
                        <a:rPr lang="en-US" sz="1200">
                          <a:effectLst/>
                        </a:rPr>
                        <a:t>(in %)</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191135">
                <a:tc>
                  <a:txBody>
                    <a:bodyPr/>
                    <a:lstStyle/>
                    <a:p>
                      <a:pPr marL="0" marR="0" indent="0" algn="l">
                        <a:lnSpc>
                          <a:spcPct val="200000"/>
                        </a:lnSpc>
                        <a:spcBef>
                          <a:spcPts val="0"/>
                        </a:spcBef>
                        <a:spcAft>
                          <a:spcPts val="0"/>
                        </a:spcAft>
                      </a:pPr>
                      <a:r>
                        <a:rPr lang="en-US" sz="1200">
                          <a:effectLst/>
                        </a:rPr>
                        <a:t>Gaussian NB</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dirty="0">
                          <a:effectLst>
                            <a:outerShdw blurRad="38100" dist="38100" dir="2700000" algn="tl">
                              <a:srgbClr val="000000">
                                <a:alpha val="43137"/>
                              </a:srgbClr>
                            </a:outerShdw>
                          </a:effectLst>
                        </a:rPr>
                        <a:t>80</a:t>
                      </a:r>
                      <a:endParaRPr lang="en-US" sz="1200" dirty="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80</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80</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467311">
                <a:tc>
                  <a:txBody>
                    <a:bodyPr/>
                    <a:lstStyle/>
                    <a:p>
                      <a:pPr marL="0" marR="0" indent="0" algn="l">
                        <a:lnSpc>
                          <a:spcPct val="200000"/>
                        </a:lnSpc>
                        <a:spcBef>
                          <a:spcPts val="0"/>
                        </a:spcBef>
                        <a:spcAft>
                          <a:spcPts val="0"/>
                        </a:spcAft>
                      </a:pPr>
                      <a:r>
                        <a:rPr lang="en-US" sz="1200">
                          <a:effectLst/>
                        </a:rPr>
                        <a:t>Gradient Boosting Classifier</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dirty="0">
                          <a:effectLst>
                            <a:outerShdw blurRad="38100" dist="38100" dir="2700000" algn="tl">
                              <a:srgbClr val="000000">
                                <a:alpha val="43137"/>
                              </a:srgbClr>
                            </a:outerShdw>
                          </a:effectLst>
                        </a:rPr>
                        <a:t>79</a:t>
                      </a:r>
                      <a:endParaRPr lang="en-US" sz="1200" dirty="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74</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79</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191135">
                <a:tc>
                  <a:txBody>
                    <a:bodyPr/>
                    <a:lstStyle/>
                    <a:p>
                      <a:pPr marL="0" marR="0" indent="0" algn="l">
                        <a:lnSpc>
                          <a:spcPct val="200000"/>
                        </a:lnSpc>
                        <a:spcBef>
                          <a:spcPts val="0"/>
                        </a:spcBef>
                        <a:spcAft>
                          <a:spcPts val="0"/>
                        </a:spcAft>
                      </a:pPr>
                      <a:r>
                        <a:rPr lang="en-US" sz="1200">
                          <a:effectLst/>
                        </a:rPr>
                        <a:t>K Neighbors Classifier</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dirty="0">
                          <a:effectLst>
                            <a:outerShdw blurRad="38100" dist="38100" dir="2700000" algn="tl">
                              <a:srgbClr val="000000">
                                <a:alpha val="43137"/>
                              </a:srgbClr>
                            </a:outerShdw>
                          </a:effectLst>
                        </a:rPr>
                        <a:t>73</a:t>
                      </a:r>
                      <a:endParaRPr lang="en-US" sz="1200" dirty="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dirty="0">
                          <a:effectLst>
                            <a:outerShdw blurRad="38100" dist="38100" dir="2700000" algn="tl">
                              <a:srgbClr val="000000">
                                <a:alpha val="43137"/>
                              </a:srgbClr>
                            </a:outerShdw>
                          </a:effectLst>
                        </a:rPr>
                        <a:t>69</a:t>
                      </a:r>
                      <a:endParaRPr lang="en-US" sz="1200" dirty="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73</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191135">
                <a:tc>
                  <a:txBody>
                    <a:bodyPr/>
                    <a:lstStyle/>
                    <a:p>
                      <a:pPr marL="0" marR="0" indent="0" algn="l">
                        <a:lnSpc>
                          <a:spcPct val="200000"/>
                        </a:lnSpc>
                        <a:spcBef>
                          <a:spcPts val="0"/>
                        </a:spcBef>
                        <a:spcAft>
                          <a:spcPts val="0"/>
                        </a:spcAft>
                      </a:pPr>
                      <a:r>
                        <a:rPr lang="en-US" sz="1200">
                          <a:effectLst/>
                        </a:rPr>
                        <a:t>Random Forest Classifier</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62</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dirty="0">
                          <a:effectLst>
                            <a:outerShdw blurRad="38100" dist="38100" dir="2700000" algn="tl">
                              <a:srgbClr val="000000">
                                <a:alpha val="43137"/>
                              </a:srgbClr>
                            </a:outerShdw>
                          </a:effectLst>
                        </a:rPr>
                        <a:t>60</a:t>
                      </a:r>
                      <a:endParaRPr lang="en-US" sz="1200" dirty="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62</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191135">
                <a:tc>
                  <a:txBody>
                    <a:bodyPr/>
                    <a:lstStyle/>
                    <a:p>
                      <a:pPr marL="0" marR="0" indent="0" algn="l">
                        <a:lnSpc>
                          <a:spcPct val="200000"/>
                        </a:lnSpc>
                        <a:spcBef>
                          <a:spcPts val="0"/>
                        </a:spcBef>
                        <a:spcAft>
                          <a:spcPts val="0"/>
                        </a:spcAft>
                      </a:pPr>
                      <a:r>
                        <a:rPr lang="en-US" sz="1200">
                          <a:effectLst/>
                        </a:rPr>
                        <a:t>Decision Tree Classifier</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61</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dirty="0">
                          <a:effectLst>
                            <a:outerShdw blurRad="38100" dist="38100" dir="2700000" algn="tl">
                              <a:srgbClr val="000000">
                                <a:alpha val="43137"/>
                              </a:srgbClr>
                            </a:outerShdw>
                          </a:effectLst>
                        </a:rPr>
                        <a:t>64</a:t>
                      </a:r>
                      <a:endParaRPr lang="en-US" sz="1200" dirty="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61</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r h="191135">
                <a:tc>
                  <a:txBody>
                    <a:bodyPr/>
                    <a:lstStyle/>
                    <a:p>
                      <a:pPr marL="0" marR="0" indent="0" algn="l">
                        <a:lnSpc>
                          <a:spcPct val="200000"/>
                        </a:lnSpc>
                        <a:spcBef>
                          <a:spcPts val="0"/>
                        </a:spcBef>
                        <a:spcAft>
                          <a:spcPts val="0"/>
                        </a:spcAft>
                      </a:pPr>
                      <a:r>
                        <a:rPr lang="en-US" sz="1200">
                          <a:effectLst/>
                        </a:rPr>
                        <a:t>Ada Boost Classifier</a:t>
                      </a:r>
                      <a:endParaRPr lang="en-US" sz="120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a:effectLst>
                            <a:outerShdw blurRad="38100" dist="38100" dir="2700000" algn="tl">
                              <a:srgbClr val="000000">
                                <a:alpha val="43137"/>
                              </a:srgbClr>
                            </a:outerShdw>
                          </a:effectLst>
                        </a:rPr>
                        <a:t>52</a:t>
                      </a:r>
                      <a:endParaRPr lang="en-US" sz="120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dirty="0">
                          <a:effectLst>
                            <a:outerShdw blurRad="38100" dist="38100" dir="2700000" algn="tl">
                              <a:srgbClr val="000000">
                                <a:alpha val="43137"/>
                              </a:srgbClr>
                            </a:outerShdw>
                          </a:effectLst>
                        </a:rPr>
                        <a:t>52</a:t>
                      </a:r>
                      <a:endParaRPr lang="en-US" sz="1200" dirty="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c>
                  <a:txBody>
                    <a:bodyPr/>
                    <a:lstStyle/>
                    <a:p>
                      <a:pPr marL="0" marR="0" indent="0" algn="ctr">
                        <a:lnSpc>
                          <a:spcPct val="200000"/>
                        </a:lnSpc>
                        <a:spcBef>
                          <a:spcPts val="0"/>
                        </a:spcBef>
                        <a:spcAft>
                          <a:spcPts val="0"/>
                        </a:spcAft>
                      </a:pPr>
                      <a:r>
                        <a:rPr lang="en-US" sz="1200" dirty="0">
                          <a:effectLst>
                            <a:outerShdw blurRad="38100" dist="38100" dir="2700000" algn="tl">
                              <a:srgbClr val="000000">
                                <a:alpha val="43137"/>
                              </a:srgbClr>
                            </a:outerShdw>
                          </a:effectLst>
                        </a:rPr>
                        <a:t>52</a:t>
                      </a:r>
                      <a:endParaRPr lang="en-US" sz="1200" dirty="0">
                        <a:solidFill>
                          <a:srgbClr val="444444"/>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34290" marT="33020" marB="0"/>
                </a:tc>
              </a:tr>
            </a:tbl>
          </a:graphicData>
        </a:graphic>
      </p:graphicFrame>
    </p:spTree>
    <p:extLst>
      <p:ext uri="{BB962C8B-B14F-4D97-AF65-F5344CB8AC3E}">
        <p14:creationId xmlns:p14="http://schemas.microsoft.com/office/powerpoint/2010/main" val="154771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circle(in)">
                                      <p:cBhvr>
                                        <p:cTn id="14" dur="2000"/>
                                        <p:tgtEl>
                                          <p:spTgt spid="5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p:cTn id="26" dur="1000" fill="hold"/>
                                        <p:tgtEl>
                                          <p:spTgt spid="66"/>
                                        </p:tgtEl>
                                        <p:attrNameLst>
                                          <p:attrName>ppt_w</p:attrName>
                                        </p:attrNameLst>
                                      </p:cBhvr>
                                      <p:tavLst>
                                        <p:tav tm="0">
                                          <p:val>
                                            <p:fltVal val="0"/>
                                          </p:val>
                                        </p:tav>
                                        <p:tav tm="100000">
                                          <p:val>
                                            <p:strVal val="#ppt_w"/>
                                          </p:val>
                                        </p:tav>
                                      </p:tavLst>
                                    </p:anim>
                                    <p:anim calcmode="lin" valueType="num">
                                      <p:cBhvr>
                                        <p:cTn id="27" dur="1000" fill="hold"/>
                                        <p:tgtEl>
                                          <p:spTgt spid="66"/>
                                        </p:tgtEl>
                                        <p:attrNameLst>
                                          <p:attrName>ppt_h</p:attrName>
                                        </p:attrNameLst>
                                      </p:cBhvr>
                                      <p:tavLst>
                                        <p:tav tm="0">
                                          <p:val>
                                            <p:fltVal val="0"/>
                                          </p:val>
                                        </p:tav>
                                        <p:tav tm="100000">
                                          <p:val>
                                            <p:strVal val="#ppt_h"/>
                                          </p:val>
                                        </p:tav>
                                      </p:tavLst>
                                    </p:anim>
                                    <p:anim calcmode="lin" valueType="num">
                                      <p:cBhvr>
                                        <p:cTn id="28" dur="1000" fill="hold"/>
                                        <p:tgtEl>
                                          <p:spTgt spid="66"/>
                                        </p:tgtEl>
                                        <p:attrNameLst>
                                          <p:attrName>style.rotation</p:attrName>
                                        </p:attrNameLst>
                                      </p:cBhvr>
                                      <p:tavLst>
                                        <p:tav tm="0">
                                          <p:val>
                                            <p:fltVal val="90"/>
                                          </p:val>
                                        </p:tav>
                                        <p:tav tm="100000">
                                          <p:val>
                                            <p:fltVal val="0"/>
                                          </p:val>
                                        </p:tav>
                                      </p:tavLst>
                                    </p:anim>
                                    <p:animEffect transition="in" filter="fade">
                                      <p:cBhvr>
                                        <p:cTn id="29" dur="10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down)">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barn(inVertical)">
                                      <p:cBhvr>
                                        <p:cTn id="39" dur="500"/>
                                        <p:tgtEl>
                                          <p:spTgt spid="69"/>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down)">
                                      <p:cBhvr>
                                        <p:cTn id="44" dur="580">
                                          <p:stCondLst>
                                            <p:cond delay="0"/>
                                          </p:stCondLst>
                                        </p:cTn>
                                        <p:tgtEl>
                                          <p:spTgt spid="3"/>
                                        </p:tgtEl>
                                      </p:cBhvr>
                                    </p:animEffect>
                                    <p:anim calcmode="lin" valueType="num">
                                      <p:cBhvr>
                                        <p:cTn id="4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gtEl>
                                      </p:cBhvr>
                                      <p:to x="100000" y="60000"/>
                                    </p:animScale>
                                    <p:animScale>
                                      <p:cBhvr>
                                        <p:cTn id="51" dur="166" decel="50000">
                                          <p:stCondLst>
                                            <p:cond delay="676"/>
                                          </p:stCondLst>
                                        </p:cTn>
                                        <p:tgtEl>
                                          <p:spTgt spid="3"/>
                                        </p:tgtEl>
                                      </p:cBhvr>
                                      <p:to x="100000" y="100000"/>
                                    </p:animScale>
                                    <p:animScale>
                                      <p:cBhvr>
                                        <p:cTn id="52" dur="26">
                                          <p:stCondLst>
                                            <p:cond delay="1312"/>
                                          </p:stCondLst>
                                        </p:cTn>
                                        <p:tgtEl>
                                          <p:spTgt spid="3"/>
                                        </p:tgtEl>
                                      </p:cBhvr>
                                      <p:to x="100000" y="80000"/>
                                    </p:animScale>
                                    <p:animScale>
                                      <p:cBhvr>
                                        <p:cTn id="53" dur="166" decel="50000">
                                          <p:stCondLst>
                                            <p:cond delay="1338"/>
                                          </p:stCondLst>
                                        </p:cTn>
                                        <p:tgtEl>
                                          <p:spTgt spid="3"/>
                                        </p:tgtEl>
                                      </p:cBhvr>
                                      <p:to x="100000" y="100000"/>
                                    </p:animScale>
                                    <p:animScale>
                                      <p:cBhvr>
                                        <p:cTn id="54" dur="26">
                                          <p:stCondLst>
                                            <p:cond delay="1642"/>
                                          </p:stCondLst>
                                        </p:cTn>
                                        <p:tgtEl>
                                          <p:spTgt spid="3"/>
                                        </p:tgtEl>
                                      </p:cBhvr>
                                      <p:to x="100000" y="90000"/>
                                    </p:animScale>
                                    <p:animScale>
                                      <p:cBhvr>
                                        <p:cTn id="55" dur="166" decel="50000">
                                          <p:stCondLst>
                                            <p:cond delay="1668"/>
                                          </p:stCondLst>
                                        </p:cTn>
                                        <p:tgtEl>
                                          <p:spTgt spid="3"/>
                                        </p:tgtEl>
                                      </p:cBhvr>
                                      <p:to x="100000" y="100000"/>
                                    </p:animScale>
                                    <p:animScale>
                                      <p:cBhvr>
                                        <p:cTn id="56" dur="26">
                                          <p:stCondLst>
                                            <p:cond delay="1808"/>
                                          </p:stCondLst>
                                        </p:cTn>
                                        <p:tgtEl>
                                          <p:spTgt spid="3"/>
                                        </p:tgtEl>
                                      </p:cBhvr>
                                      <p:to x="100000" y="95000"/>
                                    </p:animScale>
                                    <p:animScale>
                                      <p:cBhvr>
                                        <p:cTn id="5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AsOne/>
      </p:bldGraphic>
      <p:bldGraphic spid="54" grpId="0">
        <p:bldAsOne/>
      </p:bldGraphic>
      <p:bldGraphic spid="55" grpId="0">
        <p:bldAsOne/>
      </p:bldGraphic>
      <p:bldGraphic spid="66" grpId="0">
        <p:bldAsOne/>
      </p:bldGraphic>
      <p:bldGraphic spid="68" grpId="0">
        <p:bldAsOne/>
      </p:bldGraphic>
      <p:bldGraphic spid="6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dist="38100" dir="2700000" algn="tl">
                    <a:schemeClr val="accent2"/>
                  </a:outerShdw>
                </a:effectLst>
              </a:rPr>
              <a:t>Finalized Classification Model</a:t>
            </a:r>
            <a:r>
              <a:rPr lang="en-US" b="1" dirty="0"/>
              <a:t/>
            </a:r>
            <a:br>
              <a:rPr lang="en-US" b="1" dirty="0"/>
            </a:br>
            <a:endParaRPr lang="en-US" dirty="0"/>
          </a:p>
        </p:txBody>
      </p:sp>
      <p:sp>
        <p:nvSpPr>
          <p:cNvPr id="3" name="Content Placeholder 2"/>
          <p:cNvSpPr>
            <a:spLocks noGrp="1"/>
          </p:cNvSpPr>
          <p:nvPr>
            <p:ph idx="1"/>
          </p:nvPr>
        </p:nvSpPr>
        <p:spPr/>
        <p:txBody>
          <a:bodyPr/>
          <a:lstStyle/>
          <a:p>
            <a:pPr>
              <a:lnSpc>
                <a:spcPct val="200000"/>
              </a:lnSpc>
            </a:pPr>
            <a:r>
              <a:rPr lang="en-US" sz="2000" dirty="0">
                <a:solidFill>
                  <a:schemeClr val="bg1"/>
                </a:solidFill>
              </a:rPr>
              <a:t>I’ve tested 6 different model and the best model that I got is ‘Gaussian Naive- Bayes’ having 80% of testing accuracy, F1-score and roc_auc score each</a:t>
            </a:r>
            <a:r>
              <a:rPr lang="en-US" sz="2000" dirty="0" smtClean="0">
                <a:solidFill>
                  <a:schemeClr val="bg1"/>
                </a:solidFill>
              </a:rPr>
              <a:t>.</a:t>
            </a:r>
          </a:p>
          <a:p>
            <a:pPr>
              <a:lnSpc>
                <a:spcPct val="200000"/>
              </a:lnSpc>
            </a:pPr>
            <a:endParaRPr lang="en-US" dirty="0"/>
          </a:p>
        </p:txBody>
      </p:sp>
      <p:sp>
        <p:nvSpPr>
          <p:cNvPr id="4" name="Date Placeholder 3"/>
          <p:cNvSpPr>
            <a:spLocks noGrp="1"/>
          </p:cNvSpPr>
          <p:nvPr>
            <p:ph type="dt" sz="half" idx="10"/>
          </p:nvPr>
        </p:nvSpPr>
        <p:spPr/>
        <p:txBody>
          <a:bodyPr/>
          <a:lstStyle/>
          <a:p>
            <a:fld id="{A4AE9FAB-F3FB-4B59-8150-66A0F451F154}" type="datetime1">
              <a:rPr lang="en-US" smtClean="0">
                <a:solidFill>
                  <a:prstClr val="white">
                    <a:lumMod val="65000"/>
                    <a:alpha val="80000"/>
                  </a:prstClr>
                </a:solidFill>
              </a:rPr>
              <a:t>16-Nov-22</a:t>
            </a:fld>
            <a:endParaRPr lang="en-US">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15</a:t>
            </a:fld>
            <a:endParaRPr lang="en-US">
              <a:solidFill>
                <a:prstClr val="white">
                  <a:lumMod val="65000"/>
                  <a:alpha val="80000"/>
                </a:prstClr>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62083" y="3276600"/>
            <a:ext cx="10639499" cy="3444875"/>
          </a:xfrm>
          <a:prstGeom prst="rect">
            <a:avLst/>
          </a:prstGeom>
        </p:spPr>
      </p:pic>
    </p:spTree>
    <p:extLst>
      <p:ext uri="{BB962C8B-B14F-4D97-AF65-F5344CB8AC3E}">
        <p14:creationId xmlns:p14="http://schemas.microsoft.com/office/powerpoint/2010/main" val="219077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normAutofit/>
          </a:bodyPr>
          <a:lstStyle/>
          <a:p>
            <a:r>
              <a:rPr lang="en-US" sz="4000" b="1" dirty="0">
                <a:effectLst>
                  <a:outerShdw dist="38100" dir="2700000" algn="tl">
                    <a:schemeClr val="accent2"/>
                  </a:outerShdw>
                </a:effectLst>
              </a:rPr>
              <a:t>Conclusion -</a:t>
            </a:r>
          </a:p>
        </p:txBody>
      </p:sp>
      <p:sp>
        <p:nvSpPr>
          <p:cNvPr id="3" name="Content Placeholder 2"/>
          <p:cNvSpPr>
            <a:spLocks noGrp="1"/>
          </p:cNvSpPr>
          <p:nvPr>
            <p:ph idx="1"/>
          </p:nvPr>
        </p:nvSpPr>
        <p:spPr>
          <a:xfrm>
            <a:off x="838199" y="1226531"/>
            <a:ext cx="10828283" cy="5129819"/>
          </a:xfrm>
        </p:spPr>
        <p:txBody>
          <a:bodyPr>
            <a:noAutofit/>
          </a:bodyPr>
          <a:lstStyle/>
          <a:p>
            <a:pPr marL="0" indent="0">
              <a:lnSpc>
                <a:spcPct val="200000"/>
              </a:lnSpc>
              <a:buNone/>
            </a:pPr>
            <a:r>
              <a:rPr lang="en-US" sz="2000" dirty="0">
                <a:solidFill>
                  <a:schemeClr val="bg1"/>
                </a:solidFill>
              </a:rPr>
              <a:t>As we can see above all the models, Gaussian Naive Bayes model seems perfect one as compare to all as the testing accuracy score is 80%, F1 score is 80% and </a:t>
            </a:r>
            <a:r>
              <a:rPr lang="en-US" sz="2000" dirty="0" smtClean="0">
                <a:solidFill>
                  <a:schemeClr val="bg1"/>
                </a:solidFill>
              </a:rPr>
              <a:t>AUC ROC </a:t>
            </a:r>
            <a:r>
              <a:rPr lang="en-US" sz="2000" dirty="0">
                <a:solidFill>
                  <a:schemeClr val="bg1"/>
                </a:solidFill>
              </a:rPr>
              <a:t>score is of 80% which is best as compare to other </a:t>
            </a:r>
            <a:r>
              <a:rPr lang="en-US" sz="2000" dirty="0" smtClean="0">
                <a:solidFill>
                  <a:schemeClr val="bg1"/>
                </a:solidFill>
              </a:rPr>
              <a:t>models; as ROC </a:t>
            </a:r>
            <a:r>
              <a:rPr lang="en-US" sz="2000" dirty="0">
                <a:solidFill>
                  <a:schemeClr val="bg1"/>
                </a:solidFill>
              </a:rPr>
              <a:t>AUC Score is 0.80 which is greater than 0.6 of threshold value and it indicates that out of </a:t>
            </a:r>
            <a:r>
              <a:rPr lang="en-US" sz="2000" dirty="0" smtClean="0">
                <a:solidFill>
                  <a:schemeClr val="bg1"/>
                </a:solidFill>
              </a:rPr>
              <a:t>100, </a:t>
            </a:r>
            <a:r>
              <a:rPr lang="en-US" sz="2000" dirty="0">
                <a:solidFill>
                  <a:schemeClr val="bg1"/>
                </a:solidFill>
              </a:rPr>
              <a:t>80 times model is predicting the right </a:t>
            </a:r>
            <a:r>
              <a:rPr lang="en-US" sz="2000" dirty="0" smtClean="0">
                <a:solidFill>
                  <a:schemeClr val="bg1"/>
                </a:solidFill>
              </a:rPr>
              <a:t>class </a:t>
            </a:r>
            <a:r>
              <a:rPr lang="en-US" sz="2000" dirty="0">
                <a:solidFill>
                  <a:schemeClr val="bg1"/>
                </a:solidFill>
              </a:rPr>
              <a:t>and it is still a great accuracy. As we can see in the conclusion portion in the project itself we have got almost same value in prediction column as compare to original column. So we can say that this model </a:t>
            </a:r>
            <a:r>
              <a:rPr lang="en-US" sz="2000" dirty="0" smtClean="0">
                <a:solidFill>
                  <a:schemeClr val="bg1"/>
                </a:solidFill>
              </a:rPr>
              <a:t>has a </a:t>
            </a:r>
            <a:r>
              <a:rPr lang="en-US" sz="2000" dirty="0">
                <a:solidFill>
                  <a:schemeClr val="bg1"/>
                </a:solidFill>
              </a:rPr>
              <a:t>great accuracy in predicting the malignant comments.</a:t>
            </a:r>
          </a:p>
        </p:txBody>
      </p:sp>
      <p:sp>
        <p:nvSpPr>
          <p:cNvPr id="4" name="Date Placeholder 3"/>
          <p:cNvSpPr>
            <a:spLocks noGrp="1"/>
          </p:cNvSpPr>
          <p:nvPr>
            <p:ph type="dt" sz="half" idx="10"/>
          </p:nvPr>
        </p:nvSpPr>
        <p:spPr/>
        <p:txBody>
          <a:bodyPr/>
          <a:lstStyle/>
          <a:p>
            <a:fld id="{9B3FE649-6AC5-43F4-9F2E-E08D8EB1BE51}" type="datetime1">
              <a:rPr lang="en-US" smtClean="0"/>
              <a:t>16-Nov-22</a:t>
            </a:fld>
            <a:endParaRPr lang="en-US" dirty="0"/>
          </a:p>
        </p:txBody>
      </p:sp>
      <p:sp>
        <p:nvSpPr>
          <p:cNvPr id="6" name="Slide Number Placeholder 5"/>
          <p:cNvSpPr>
            <a:spLocks noGrp="1"/>
          </p:cNvSpPr>
          <p:nvPr>
            <p:ph type="sldNum" sz="quarter" idx="12"/>
          </p:nvPr>
        </p:nvSpPr>
        <p:spPr/>
        <p:txBody>
          <a:bodyPr/>
          <a:lstStyle/>
          <a:p>
            <a:fld id="{3B685128-CE73-4F6B-9CB3-02E8E310B566}" type="slidenum">
              <a:rPr lang="en-US" smtClean="0"/>
              <a:t>16</a:t>
            </a:fld>
            <a:endParaRPr lang="en-US"/>
          </a:p>
        </p:txBody>
      </p:sp>
    </p:spTree>
    <p:extLst>
      <p:ext uri="{BB962C8B-B14F-4D97-AF65-F5344CB8AC3E}">
        <p14:creationId xmlns:p14="http://schemas.microsoft.com/office/powerpoint/2010/main" val="111519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a:t>
            </a:r>
            <a:r>
              <a:rPr lang="en-US" dirty="0" smtClean="0"/>
              <a:t>You !</a:t>
            </a:r>
            <a:endParaRPr lang="en-US" dirty="0"/>
          </a:p>
        </p:txBody>
      </p:sp>
      <p:sp>
        <p:nvSpPr>
          <p:cNvPr id="23" name="Subtitle 22">
            <a:extLst>
              <a:ext uri="{FF2B5EF4-FFF2-40B4-BE49-F238E27FC236}">
                <a16:creationId xmlns=""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pPr>
              <a:lnSpc>
                <a:spcPct val="200000"/>
              </a:lnSpc>
            </a:pPr>
            <a:r>
              <a:rPr lang="en-US" dirty="0" smtClean="0"/>
              <a:t>Ashutosh Mishra</a:t>
            </a:r>
            <a:endParaRPr lang="en-US" dirty="0"/>
          </a:p>
          <a:p>
            <a:pPr>
              <a:lnSpc>
                <a:spcPct val="200000"/>
              </a:lnSpc>
            </a:pPr>
            <a:r>
              <a:rPr lang="en-US" dirty="0" smtClean="0"/>
              <a:t>ashutoshmishra11@outlook.com</a:t>
            </a:r>
            <a:endParaRPr lang="en-US" dirty="0"/>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fld id="{9D7A6315-0594-4457-A178-D81B7271D819}" type="datetime1">
              <a:rPr lang="en-IN" smtClean="0"/>
              <a:t>16-11-2022</a:t>
            </a:fld>
            <a:endParaRPr lang="en-US"/>
          </a:p>
        </p:txBody>
      </p:sp>
      <p:sp>
        <p:nvSpPr>
          <p:cNvPr id="5" name="Footer Placeholder 4">
            <a:extLst>
              <a:ext uri="{FF2B5EF4-FFF2-40B4-BE49-F238E27FC236}">
                <a16:creationId xmlns=""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Draft</a:t>
            </a:r>
          </a:p>
        </p:txBody>
      </p:sp>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41044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barn(inVertical)">
                                      <p:cBhvr>
                                        <p:cTn id="25" dur="500"/>
                                        <p:tgtEl>
                                          <p:spTgt spid="2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3">
                                            <p:txEl>
                                              <p:pRg st="1" end="1"/>
                                            </p:txEl>
                                          </p:spTgt>
                                        </p:tgtEl>
                                        <p:attrNameLst>
                                          <p:attrName>style.visibility</p:attrName>
                                        </p:attrNameLst>
                                      </p:cBhvr>
                                      <p:to>
                                        <p:strVal val="visible"/>
                                      </p:to>
                                    </p:set>
                                    <p:animEffect transition="in" filter="barn(inVertical)">
                                      <p:cBhvr>
                                        <p:cTn id="30" dur="500"/>
                                        <p:tgtEl>
                                          <p:spTgt spid="2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down)">
                                      <p:cBhvr>
                                        <p:cTn id="41" dur="580">
                                          <p:stCondLst>
                                            <p:cond delay="0"/>
                                          </p:stCondLst>
                                        </p:cTn>
                                        <p:tgtEl>
                                          <p:spTgt spid="33"/>
                                        </p:tgtEl>
                                      </p:cBhvr>
                                    </p:animEffect>
                                    <p:anim calcmode="lin" valueType="num">
                                      <p:cBhvr>
                                        <p:cTn id="42"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47" dur="26">
                                          <p:stCondLst>
                                            <p:cond delay="650"/>
                                          </p:stCondLst>
                                        </p:cTn>
                                        <p:tgtEl>
                                          <p:spTgt spid="33"/>
                                        </p:tgtEl>
                                      </p:cBhvr>
                                      <p:to x="100000" y="60000"/>
                                    </p:animScale>
                                    <p:animScale>
                                      <p:cBhvr>
                                        <p:cTn id="48" dur="166" decel="50000">
                                          <p:stCondLst>
                                            <p:cond delay="676"/>
                                          </p:stCondLst>
                                        </p:cTn>
                                        <p:tgtEl>
                                          <p:spTgt spid="33"/>
                                        </p:tgtEl>
                                      </p:cBhvr>
                                      <p:to x="100000" y="100000"/>
                                    </p:animScale>
                                    <p:animScale>
                                      <p:cBhvr>
                                        <p:cTn id="49" dur="26">
                                          <p:stCondLst>
                                            <p:cond delay="1312"/>
                                          </p:stCondLst>
                                        </p:cTn>
                                        <p:tgtEl>
                                          <p:spTgt spid="33"/>
                                        </p:tgtEl>
                                      </p:cBhvr>
                                      <p:to x="100000" y="80000"/>
                                    </p:animScale>
                                    <p:animScale>
                                      <p:cBhvr>
                                        <p:cTn id="50" dur="166" decel="50000">
                                          <p:stCondLst>
                                            <p:cond delay="1338"/>
                                          </p:stCondLst>
                                        </p:cTn>
                                        <p:tgtEl>
                                          <p:spTgt spid="33"/>
                                        </p:tgtEl>
                                      </p:cBhvr>
                                      <p:to x="100000" y="100000"/>
                                    </p:animScale>
                                    <p:animScale>
                                      <p:cBhvr>
                                        <p:cTn id="51" dur="26">
                                          <p:stCondLst>
                                            <p:cond delay="1642"/>
                                          </p:stCondLst>
                                        </p:cTn>
                                        <p:tgtEl>
                                          <p:spTgt spid="33"/>
                                        </p:tgtEl>
                                      </p:cBhvr>
                                      <p:to x="100000" y="90000"/>
                                    </p:animScale>
                                    <p:animScale>
                                      <p:cBhvr>
                                        <p:cTn id="52" dur="166" decel="50000">
                                          <p:stCondLst>
                                            <p:cond delay="1668"/>
                                          </p:stCondLst>
                                        </p:cTn>
                                        <p:tgtEl>
                                          <p:spTgt spid="33"/>
                                        </p:tgtEl>
                                      </p:cBhvr>
                                      <p:to x="100000" y="100000"/>
                                    </p:animScale>
                                    <p:animScale>
                                      <p:cBhvr>
                                        <p:cTn id="53" dur="26">
                                          <p:stCondLst>
                                            <p:cond delay="1808"/>
                                          </p:stCondLst>
                                        </p:cTn>
                                        <p:tgtEl>
                                          <p:spTgt spid="33"/>
                                        </p:tgtEl>
                                      </p:cBhvr>
                                      <p:to x="100000" y="95000"/>
                                    </p:animScale>
                                    <p:animScale>
                                      <p:cBhvr>
                                        <p:cTn id="54" dur="166" decel="50000">
                                          <p:stCondLst>
                                            <p:cond delay="1834"/>
                                          </p:stCondLst>
                                        </p:cTn>
                                        <p:tgtEl>
                                          <p:spTgt spid="3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xmlns="" id="{35916CC8-A4E4-41A1-AD21-A4A46E7FF5C2}"/>
              </a:ext>
            </a:extLst>
          </p:cNvPr>
          <p:cNvCxnSpPr>
            <a:cxnSpLocks/>
          </p:cNvCxnSpPr>
          <p:nvPr/>
        </p:nvCxnSpPr>
        <p:spPr>
          <a:xfrm flipH="1">
            <a:off x="7261885" y="3853966"/>
            <a:ext cx="63582" cy="527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Shape 48">
            <a:extLst>
              <a:ext uri="{FF2B5EF4-FFF2-40B4-BE49-F238E27FC236}">
                <a16:creationId xmlns:a16="http://schemas.microsoft.com/office/drawing/2014/main" xmlns="" id="{BFBCDAAB-C1A2-4A79-9E63-8F6974226461}"/>
              </a:ext>
            </a:extLst>
          </p:cNvPr>
          <p:cNvSpPr/>
          <p:nvPr/>
        </p:nvSpPr>
        <p:spPr>
          <a:xfrm rot="20249222">
            <a:off x="6021961" y="4168844"/>
            <a:ext cx="2830413" cy="1994673"/>
          </a:xfrm>
          <a:custGeom>
            <a:avLst/>
            <a:gdLst>
              <a:gd name="connsiteX0" fmla="*/ 1511898 w 2779836"/>
              <a:gd name="connsiteY0" fmla="*/ 109380 h 1397969"/>
              <a:gd name="connsiteX1" fmla="*/ 1170441 w 2779836"/>
              <a:gd name="connsiteY1" fmla="*/ 238512 h 1397969"/>
              <a:gd name="connsiteX2" fmla="*/ 1320427 w 2779836"/>
              <a:gd name="connsiteY2" fmla="*/ 571336 h 1397969"/>
              <a:gd name="connsiteX3" fmla="*/ 1661884 w 2779836"/>
              <a:gd name="connsiteY3" fmla="*/ 442204 h 1397969"/>
              <a:gd name="connsiteX4" fmla="*/ 1511898 w 2779836"/>
              <a:gd name="connsiteY4" fmla="*/ 109380 h 1397969"/>
              <a:gd name="connsiteX5" fmla="*/ 2779836 w 2779836"/>
              <a:gd name="connsiteY5" fmla="*/ 0 h 1397969"/>
              <a:gd name="connsiteX6" fmla="*/ 2779836 w 2779836"/>
              <a:gd name="connsiteY6" fmla="*/ 1397969 h 1397969"/>
              <a:gd name="connsiteX7" fmla="*/ 0 w 2779836"/>
              <a:gd name="connsiteY7" fmla="*/ 1397969 h 1397969"/>
              <a:gd name="connsiteX8" fmla="*/ 0 w 2779836"/>
              <a:gd name="connsiteY8" fmla="*/ 0 h 139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836" h="1397969">
                <a:moveTo>
                  <a:pt x="1511898" y="109380"/>
                </a:moveTo>
                <a:cubicBezTo>
                  <a:pt x="1376190" y="53132"/>
                  <a:pt x="1223314" y="110946"/>
                  <a:pt x="1170441" y="238512"/>
                </a:cubicBezTo>
                <a:cubicBezTo>
                  <a:pt x="1117568" y="366077"/>
                  <a:pt x="1184719" y="515088"/>
                  <a:pt x="1320427" y="571336"/>
                </a:cubicBezTo>
                <a:cubicBezTo>
                  <a:pt x="1456135" y="627584"/>
                  <a:pt x="1609011" y="569770"/>
                  <a:pt x="1661884" y="442204"/>
                </a:cubicBezTo>
                <a:cubicBezTo>
                  <a:pt x="1714757" y="314639"/>
                  <a:pt x="1647606" y="165628"/>
                  <a:pt x="1511898" y="109380"/>
                </a:cubicBezTo>
                <a:close/>
                <a:moveTo>
                  <a:pt x="2779836" y="0"/>
                </a:moveTo>
                <a:lnTo>
                  <a:pt x="2779836" y="1397969"/>
                </a:lnTo>
                <a:lnTo>
                  <a:pt x="0" y="1397969"/>
                </a:lnTo>
                <a:lnTo>
                  <a:pt x="0" y="0"/>
                </a:lnTo>
                <a:close/>
              </a:path>
            </a:pathLst>
          </a:custGeom>
          <a:gradFill>
            <a:gsLst>
              <a:gs pos="15000">
                <a:srgbClr val="FF0000">
                  <a:alpha val="88000"/>
                </a:srgbClr>
              </a:gs>
              <a:gs pos="97000">
                <a:srgbClr val="FF0000">
                  <a:alpha val="29000"/>
                </a:srgbClr>
              </a:gs>
            </a:gsLst>
            <a:lin ang="54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sz="2400" dirty="0" smtClean="0"/>
              <a:t>4. Model Dashboard</a:t>
            </a:r>
          </a:p>
          <a:p>
            <a:pPr algn="ctr"/>
            <a:r>
              <a:rPr lang="en-US" sz="2400" dirty="0" smtClean="0"/>
              <a:t>And Finalized Model</a:t>
            </a:r>
            <a:endParaRPr lang="en-US" sz="2400" dirty="0" smtClean="0"/>
          </a:p>
        </p:txBody>
      </p:sp>
      <p:cxnSp>
        <p:nvCxnSpPr>
          <p:cNvPr id="16" name="Straight Connector 15">
            <a:extLst>
              <a:ext uri="{FF2B5EF4-FFF2-40B4-BE49-F238E27FC236}">
                <a16:creationId xmlns:a16="http://schemas.microsoft.com/office/drawing/2014/main" xmlns="" id="{AE8E59F2-BB02-4BF7-A995-D3F4EFAAF23A}"/>
              </a:ext>
            </a:extLst>
          </p:cNvPr>
          <p:cNvCxnSpPr>
            <a:cxnSpLocks/>
          </p:cNvCxnSpPr>
          <p:nvPr/>
        </p:nvCxnSpPr>
        <p:spPr>
          <a:xfrm flipH="1">
            <a:off x="1728788" y="455614"/>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xmlns="" id="{249502EC-7CBC-4845-9627-52CC011B53B2}"/>
              </a:ext>
            </a:extLst>
          </p:cNvPr>
          <p:cNvSpPr/>
          <p:nvPr/>
        </p:nvSpPr>
        <p:spPr>
          <a:xfrm rot="5400000">
            <a:off x="257903" y="72546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FF4F4F"/>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cxnSp>
        <p:nvCxnSpPr>
          <p:cNvPr id="8" name="Straight Connector 7">
            <a:extLst>
              <a:ext uri="{FF2B5EF4-FFF2-40B4-BE49-F238E27FC236}">
                <a16:creationId xmlns:a16="http://schemas.microsoft.com/office/drawing/2014/main" xmlns="" id="{02AE3308-A985-4598-AE42-4D6BB9D23F88}"/>
              </a:ext>
            </a:extLst>
          </p:cNvPr>
          <p:cNvCxnSpPr>
            <a:cxnSpLocks/>
          </p:cNvCxnSpPr>
          <p:nvPr/>
        </p:nvCxnSpPr>
        <p:spPr>
          <a:xfrm>
            <a:off x="1838325" y="0"/>
            <a:ext cx="0" cy="45561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53305BFC-B07C-49AF-AB21-D156CAABFA41}"/>
              </a:ext>
            </a:extLst>
          </p:cNvPr>
          <p:cNvCxnSpPr>
            <a:cxnSpLocks/>
          </p:cNvCxnSpPr>
          <p:nvPr/>
        </p:nvCxnSpPr>
        <p:spPr>
          <a:xfrm>
            <a:off x="1838137" y="448471"/>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C057E787-3ABA-4C53-BB5D-8BFCDD6FA866}"/>
              </a:ext>
            </a:extLst>
          </p:cNvPr>
          <p:cNvCxnSpPr>
            <a:cxnSpLocks/>
          </p:cNvCxnSpPr>
          <p:nvPr/>
        </p:nvCxnSpPr>
        <p:spPr>
          <a:xfrm flipH="1" flipV="1">
            <a:off x="1716883" y="1008066"/>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C9A9B72-15F1-4645-AA00-89B92C55FD2D}"/>
              </a:ext>
            </a:extLst>
          </p:cNvPr>
          <p:cNvCxnSpPr>
            <a:cxnSpLocks/>
          </p:cNvCxnSpPr>
          <p:nvPr/>
        </p:nvCxnSpPr>
        <p:spPr>
          <a:xfrm flipH="1">
            <a:off x="1787619" y="46513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xmlns="" id="{985A209B-F9FD-4B85-A412-FBBC4ACACE81}"/>
              </a:ext>
            </a:extLst>
          </p:cNvPr>
          <p:cNvSpPr/>
          <p:nvPr/>
        </p:nvSpPr>
        <p:spPr>
          <a:xfrm>
            <a:off x="1716883" y="42307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a16="http://schemas.microsoft.com/office/drawing/2014/main" xmlns="" id="{87DD5A23-FBB2-41C4-86C6-68BA55016214}"/>
              </a:ext>
            </a:extLst>
          </p:cNvPr>
          <p:cNvSpPr/>
          <p:nvPr/>
        </p:nvSpPr>
        <p:spPr>
          <a:xfrm>
            <a:off x="2293938" y="678658"/>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F8DB7245-EDB6-4D6C-A576-BE7A93971AFF}"/>
              </a:ext>
            </a:extLst>
          </p:cNvPr>
          <p:cNvCxnSpPr>
            <a:cxnSpLocks/>
          </p:cNvCxnSpPr>
          <p:nvPr/>
        </p:nvCxnSpPr>
        <p:spPr>
          <a:xfrm flipH="1">
            <a:off x="5093758" y="993032"/>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99CCD68-731A-49C4-B94E-5B3CE4598244}"/>
              </a:ext>
            </a:extLst>
          </p:cNvPr>
          <p:cNvCxnSpPr>
            <a:cxnSpLocks/>
          </p:cNvCxnSpPr>
          <p:nvPr/>
        </p:nvCxnSpPr>
        <p:spPr>
          <a:xfrm>
            <a:off x="5203107" y="0"/>
            <a:ext cx="0" cy="982147"/>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C2AA4B3-3041-410D-BCD6-38F35C5F0547}"/>
              </a:ext>
            </a:extLst>
          </p:cNvPr>
          <p:cNvCxnSpPr>
            <a:cxnSpLocks/>
          </p:cNvCxnSpPr>
          <p:nvPr/>
        </p:nvCxnSpPr>
        <p:spPr>
          <a:xfrm flipH="1" flipV="1">
            <a:off x="5081853" y="1545484"/>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xmlns="" id="{1AF85A70-930A-44DF-82AD-1D5CAA662A08}"/>
              </a:ext>
            </a:extLst>
          </p:cNvPr>
          <p:cNvSpPr/>
          <p:nvPr/>
        </p:nvSpPr>
        <p:spPr>
          <a:xfrm>
            <a:off x="5081853" y="960489"/>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xmlns="" id="{15121845-A059-43EE-B073-06D00F14117A}"/>
              </a:ext>
            </a:extLst>
          </p:cNvPr>
          <p:cNvCxnSpPr>
            <a:cxnSpLocks/>
          </p:cNvCxnSpPr>
          <p:nvPr/>
        </p:nvCxnSpPr>
        <p:spPr>
          <a:xfrm flipH="1">
            <a:off x="10054305" y="231401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B9E5EDDD-10E8-4F13-8CD4-FDA21CD5D71C}"/>
              </a:ext>
            </a:extLst>
          </p:cNvPr>
          <p:cNvCxnSpPr>
            <a:cxnSpLocks/>
          </p:cNvCxnSpPr>
          <p:nvPr/>
        </p:nvCxnSpPr>
        <p:spPr>
          <a:xfrm flipH="1">
            <a:off x="10163842" y="1015717"/>
            <a:ext cx="14099" cy="129829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6252477-B7D5-442A-B2F5-C42CF2784365}"/>
              </a:ext>
            </a:extLst>
          </p:cNvPr>
          <p:cNvCxnSpPr>
            <a:cxnSpLocks/>
          </p:cNvCxnSpPr>
          <p:nvPr/>
        </p:nvCxnSpPr>
        <p:spPr>
          <a:xfrm flipH="1" flipV="1">
            <a:off x="10042400" y="286646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3F425EB7-3524-49E9-9DBC-22770B506641}"/>
              </a:ext>
            </a:extLst>
          </p:cNvPr>
          <p:cNvCxnSpPr>
            <a:cxnSpLocks/>
          </p:cNvCxnSpPr>
          <p:nvPr/>
        </p:nvCxnSpPr>
        <p:spPr>
          <a:xfrm flipH="1">
            <a:off x="10113136" y="232353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a16="http://schemas.microsoft.com/office/drawing/2014/main" xmlns="" id="{C51F8D8A-4954-42A3-B498-6CBAE8C8038F}"/>
              </a:ext>
            </a:extLst>
          </p:cNvPr>
          <p:cNvSpPr/>
          <p:nvPr/>
        </p:nvSpPr>
        <p:spPr>
          <a:xfrm>
            <a:off x="10042400" y="228147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a16="http://schemas.microsoft.com/office/drawing/2014/main" xmlns="" id="{EC75D704-D47E-4C50-9D2E-1C6563A07DD1}"/>
              </a:ext>
            </a:extLst>
          </p:cNvPr>
          <p:cNvSpPr/>
          <p:nvPr/>
        </p:nvSpPr>
        <p:spPr>
          <a:xfrm>
            <a:off x="949006" y="2053076"/>
            <a:ext cx="1928690" cy="830997"/>
          </a:xfrm>
          <a:prstGeom prst="rect">
            <a:avLst/>
          </a:prstGeom>
        </p:spPr>
        <p:txBody>
          <a:bodyPr wrap="square">
            <a:spAutoFit/>
          </a:bodyPr>
          <a:lstStyle/>
          <a:p>
            <a:r>
              <a:rPr lang="en-US" sz="2400" dirty="0" smtClean="0"/>
              <a:t>1.Problem     Statement</a:t>
            </a:r>
            <a:endParaRPr lang="en-US" sz="2400" dirty="0"/>
          </a:p>
        </p:txBody>
      </p:sp>
      <p:pic>
        <p:nvPicPr>
          <p:cNvPr id="55" name="Graphic 54" descr="Target">
            <a:extLst>
              <a:ext uri="{FF2B5EF4-FFF2-40B4-BE49-F238E27FC236}">
                <a16:creationId xmlns:a16="http://schemas.microsoft.com/office/drawing/2014/main" xmlns="" id="{C1D2923F-4DBF-4B50-A1C9-868F9E7E9F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242665" y="621665"/>
            <a:ext cx="914400" cy="914400"/>
          </a:xfrm>
          <a:prstGeom prst="rect">
            <a:avLst/>
          </a:prstGeom>
        </p:spPr>
      </p:pic>
      <p:sp>
        <p:nvSpPr>
          <p:cNvPr id="2" name="Date Placeholder 1">
            <a:extLst>
              <a:ext uri="{FF2B5EF4-FFF2-40B4-BE49-F238E27FC236}">
                <a16:creationId xmlns:a16="http://schemas.microsoft.com/office/drawing/2014/main" xmlns="" id="{692D77B1-960A-4038-AB66-4227EC1E7048}"/>
              </a:ext>
            </a:extLst>
          </p:cNvPr>
          <p:cNvSpPr>
            <a:spLocks noGrp="1"/>
          </p:cNvSpPr>
          <p:nvPr>
            <p:ph type="dt" sz="half" idx="10"/>
          </p:nvPr>
        </p:nvSpPr>
        <p:spPr/>
        <p:txBody>
          <a:bodyPr/>
          <a:lstStyle/>
          <a:p>
            <a:fld id="{046601F4-C8FF-4451-AD49-0B6756C8E614}" type="datetime1">
              <a:rPr lang="en-US" smtClean="0">
                <a:solidFill>
                  <a:schemeClr val="bg1"/>
                </a:solidFill>
              </a:rPr>
              <a:t>16-Nov-22</a:t>
            </a:fld>
            <a:endParaRPr lang="en-US" dirty="0">
              <a:solidFill>
                <a:schemeClr val="bg1"/>
              </a:solidFill>
            </a:endParaRPr>
          </a:p>
        </p:txBody>
      </p:sp>
      <p:sp>
        <p:nvSpPr>
          <p:cNvPr id="4" name="Slide Number Placeholder 3">
            <a:extLst>
              <a:ext uri="{FF2B5EF4-FFF2-40B4-BE49-F238E27FC236}">
                <a16:creationId xmlns:a16="http://schemas.microsoft.com/office/drawing/2014/main" xmlns="" id="{67A4076E-D019-40F9-848F-7137A5BD6F38}"/>
              </a:ext>
            </a:extLst>
          </p:cNvPr>
          <p:cNvSpPr>
            <a:spLocks noGrp="1"/>
          </p:cNvSpPr>
          <p:nvPr>
            <p:ph type="sldNum" sz="quarter" idx="12"/>
          </p:nvPr>
        </p:nvSpPr>
        <p:spPr/>
        <p:txBody>
          <a:bodyPr/>
          <a:lstStyle/>
          <a:p>
            <a:fld id="{3B685128-CE73-4F6B-9CB3-02E8E310B566}" type="slidenum">
              <a:rPr lang="en-US" smtClean="0">
                <a:solidFill>
                  <a:schemeClr val="bg1"/>
                </a:solidFill>
              </a:rPr>
              <a:t>2</a:t>
            </a:fld>
            <a:endParaRPr lang="en-US" dirty="0">
              <a:solidFill>
                <a:schemeClr val="bg1"/>
              </a:solidFill>
            </a:endParaRPr>
          </a:p>
        </p:txBody>
      </p:sp>
      <p:cxnSp>
        <p:nvCxnSpPr>
          <p:cNvPr id="43" name="Straight Connector 42">
            <a:extLst>
              <a:ext uri="{FF2B5EF4-FFF2-40B4-BE49-F238E27FC236}">
                <a16:creationId xmlns:a16="http://schemas.microsoft.com/office/drawing/2014/main" xmlns="" id="{AB6FD0E3-3E7D-48B7-99E5-0446EE771A03}"/>
              </a:ext>
            </a:extLst>
          </p:cNvPr>
          <p:cNvCxnSpPr>
            <a:cxnSpLocks/>
          </p:cNvCxnSpPr>
          <p:nvPr/>
        </p:nvCxnSpPr>
        <p:spPr>
          <a:xfrm flipH="1">
            <a:off x="7325467" y="3472254"/>
            <a:ext cx="77892" cy="386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6D630B1-64DF-4F1E-B70E-9ACBE266CA4A}"/>
              </a:ext>
            </a:extLst>
          </p:cNvPr>
          <p:cNvCxnSpPr>
            <a:cxnSpLocks/>
          </p:cNvCxnSpPr>
          <p:nvPr/>
        </p:nvCxnSpPr>
        <p:spPr>
          <a:xfrm flipH="1">
            <a:off x="7257150" y="4096141"/>
            <a:ext cx="292419" cy="28971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BDB0AF1-CB50-49E5-A760-928D39A348DF}"/>
              </a:ext>
            </a:extLst>
          </p:cNvPr>
          <p:cNvCxnSpPr>
            <a:cxnSpLocks/>
          </p:cNvCxnSpPr>
          <p:nvPr/>
        </p:nvCxnSpPr>
        <p:spPr>
          <a:xfrm>
            <a:off x="7481974" y="3804695"/>
            <a:ext cx="68101" cy="293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FF2CFFC-7107-4C73-9F2E-7E1A1617F3A8}"/>
              </a:ext>
            </a:extLst>
          </p:cNvPr>
          <p:cNvCxnSpPr>
            <a:cxnSpLocks/>
          </p:cNvCxnSpPr>
          <p:nvPr/>
        </p:nvCxnSpPr>
        <p:spPr>
          <a:xfrm>
            <a:off x="7404103" y="3477017"/>
            <a:ext cx="77871" cy="338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757423E8-2057-4FAE-9F91-E030AB654CD8}"/>
              </a:ext>
            </a:extLst>
          </p:cNvPr>
          <p:cNvCxnSpPr>
            <a:cxnSpLocks/>
          </p:cNvCxnSpPr>
          <p:nvPr/>
        </p:nvCxnSpPr>
        <p:spPr>
          <a:xfrm flipH="1">
            <a:off x="7365144" y="348605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xmlns="" id="{408E4AA4-BA34-4FE9-9CA9-49B492225CFD}"/>
              </a:ext>
            </a:extLst>
          </p:cNvPr>
          <p:cNvSpPr/>
          <p:nvPr/>
        </p:nvSpPr>
        <p:spPr>
          <a:xfrm>
            <a:off x="7294408" y="344399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xmlns="" id="{08CD35D4-F90B-4805-A9FF-3743413442CF}"/>
              </a:ext>
            </a:extLst>
          </p:cNvPr>
          <p:cNvCxnSpPr>
            <a:cxnSpLocks/>
          </p:cNvCxnSpPr>
          <p:nvPr/>
        </p:nvCxnSpPr>
        <p:spPr>
          <a:xfrm flipH="1">
            <a:off x="3426511" y="341762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a16="http://schemas.microsoft.com/office/drawing/2014/main" xmlns="" id="{D4E4E709-32F8-48B4-A519-069A3B3B3B27}"/>
              </a:ext>
            </a:extLst>
          </p:cNvPr>
          <p:cNvSpPr/>
          <p:nvPr/>
        </p:nvSpPr>
        <p:spPr>
          <a:xfrm rot="5400000">
            <a:off x="1955626" y="3687476"/>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a:extLst>
              <a:ext uri="{FF2B5EF4-FFF2-40B4-BE49-F238E27FC236}">
                <a16:creationId xmlns:a16="http://schemas.microsoft.com/office/drawing/2014/main" xmlns="" id="{B904FFB0-72C1-4C69-B8E3-D070FD7697CA}"/>
              </a:ext>
            </a:extLst>
          </p:cNvPr>
          <p:cNvCxnSpPr>
            <a:cxnSpLocks/>
          </p:cNvCxnSpPr>
          <p:nvPr/>
        </p:nvCxnSpPr>
        <p:spPr>
          <a:xfrm flipH="1">
            <a:off x="3536048" y="0"/>
            <a:ext cx="37307" cy="34176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763B2FCD-E2EE-4387-9FEE-08F3350AF75F}"/>
              </a:ext>
            </a:extLst>
          </p:cNvPr>
          <p:cNvCxnSpPr>
            <a:cxnSpLocks/>
          </p:cNvCxnSpPr>
          <p:nvPr/>
        </p:nvCxnSpPr>
        <p:spPr>
          <a:xfrm>
            <a:off x="3535860" y="341048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4346D979-89BD-4380-BB48-B966B06F8C02}"/>
              </a:ext>
            </a:extLst>
          </p:cNvPr>
          <p:cNvCxnSpPr>
            <a:cxnSpLocks/>
          </p:cNvCxnSpPr>
          <p:nvPr/>
        </p:nvCxnSpPr>
        <p:spPr>
          <a:xfrm flipH="1" flipV="1">
            <a:off x="3414606" y="397007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8C92F457-ABCD-49F0-B36A-95B90749A5AF}"/>
              </a:ext>
            </a:extLst>
          </p:cNvPr>
          <p:cNvCxnSpPr>
            <a:cxnSpLocks/>
          </p:cNvCxnSpPr>
          <p:nvPr/>
        </p:nvCxnSpPr>
        <p:spPr>
          <a:xfrm flipH="1">
            <a:off x="3485342" y="342714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a:extLst>
              <a:ext uri="{FF2B5EF4-FFF2-40B4-BE49-F238E27FC236}">
                <a16:creationId xmlns:a16="http://schemas.microsoft.com/office/drawing/2014/main" xmlns="" id="{B0C8C0A0-98C8-4C81-AC63-88F7AF7DBD3D}"/>
              </a:ext>
            </a:extLst>
          </p:cNvPr>
          <p:cNvSpPr/>
          <p:nvPr/>
        </p:nvSpPr>
        <p:spPr>
          <a:xfrm>
            <a:off x="3414606" y="338508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115">
            <a:extLst>
              <a:ext uri="{FF2B5EF4-FFF2-40B4-BE49-F238E27FC236}">
                <a16:creationId xmlns:a16="http://schemas.microsoft.com/office/drawing/2014/main" xmlns="" id="{1E54F118-C0DB-45D2-A869-6F78ECB2B464}"/>
              </a:ext>
            </a:extLst>
          </p:cNvPr>
          <p:cNvSpPr/>
          <p:nvPr/>
        </p:nvSpPr>
        <p:spPr>
          <a:xfrm>
            <a:off x="2293938" y="4982598"/>
            <a:ext cx="2668938" cy="830997"/>
          </a:xfrm>
          <a:prstGeom prst="rect">
            <a:avLst/>
          </a:prstGeom>
        </p:spPr>
        <p:txBody>
          <a:bodyPr wrap="square">
            <a:spAutoFit/>
          </a:bodyPr>
          <a:lstStyle/>
          <a:p>
            <a:r>
              <a:rPr lang="en-US" sz="2400" dirty="0"/>
              <a:t>2</a:t>
            </a:r>
            <a:r>
              <a:rPr lang="en-US" sz="2400" dirty="0" smtClean="0"/>
              <a:t>. Approach and Assumptions</a:t>
            </a:r>
            <a:endParaRPr lang="en-US" sz="2400" dirty="0"/>
          </a:p>
        </p:txBody>
      </p:sp>
      <p:sp>
        <p:nvSpPr>
          <p:cNvPr id="72" name="Freeform: Shape 5">
            <a:extLst>
              <a:ext uri="{FF2B5EF4-FFF2-40B4-BE49-F238E27FC236}">
                <a16:creationId xmlns:a16="http://schemas.microsoft.com/office/drawing/2014/main" xmlns="" id="{249502EC-7CBC-4845-9627-52CC011B53B2}"/>
              </a:ext>
            </a:extLst>
          </p:cNvPr>
          <p:cNvSpPr/>
          <p:nvPr/>
        </p:nvSpPr>
        <p:spPr>
          <a:xfrm rot="5400000">
            <a:off x="8641705" y="2583864"/>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32000">
                <a:srgbClr val="66FF33"/>
              </a:gs>
              <a:gs pos="100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sp>
        <p:nvSpPr>
          <p:cNvPr id="75" name="Oval 74">
            <a:extLst>
              <a:ext uri="{FF2B5EF4-FFF2-40B4-BE49-F238E27FC236}">
                <a16:creationId xmlns:a16="http://schemas.microsoft.com/office/drawing/2014/main" xmlns="" id="{87DD5A23-FBB2-41C4-86C6-68BA55016214}"/>
              </a:ext>
            </a:extLst>
          </p:cNvPr>
          <p:cNvSpPr/>
          <p:nvPr/>
        </p:nvSpPr>
        <p:spPr>
          <a:xfrm>
            <a:off x="10864513" y="271884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Boardroom">
            <a:extLst>
              <a:ext uri="{FF2B5EF4-FFF2-40B4-BE49-F238E27FC236}">
                <a16:creationId xmlns:a16="http://schemas.microsoft.com/office/drawing/2014/main" xmlns="" id="{BD842114-7DBF-45A2-97ED-5506830D95F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0886056" y="2733596"/>
            <a:ext cx="819151" cy="791095"/>
          </a:xfrm>
          <a:prstGeom prst="rect">
            <a:avLst/>
          </a:prstGeom>
        </p:spPr>
      </p:pic>
      <p:sp>
        <p:nvSpPr>
          <p:cNvPr id="59" name="Rectangle 58">
            <a:extLst>
              <a:ext uri="{FF2B5EF4-FFF2-40B4-BE49-F238E27FC236}">
                <a16:creationId xmlns:a16="http://schemas.microsoft.com/office/drawing/2014/main" xmlns="" id="{302777F9-B611-482E-A7CC-5B1EBDF3A934}"/>
              </a:ext>
            </a:extLst>
          </p:cNvPr>
          <p:cNvSpPr/>
          <p:nvPr/>
        </p:nvSpPr>
        <p:spPr>
          <a:xfrm>
            <a:off x="9417158" y="3970075"/>
            <a:ext cx="1936642"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5. Conclusion</a:t>
            </a:r>
            <a:endParaRPr lang="en-US" sz="2400" dirty="0">
              <a:ln w="0"/>
              <a:effectLst>
                <a:outerShdw blurRad="38100" dist="19050" dir="2700000" algn="tl" rotWithShape="0">
                  <a:schemeClr val="dk1">
                    <a:alpha val="40000"/>
                  </a:schemeClr>
                </a:outerShdw>
              </a:effectLst>
            </a:endParaRPr>
          </a:p>
        </p:txBody>
      </p:sp>
      <p:sp>
        <p:nvSpPr>
          <p:cNvPr id="76" name="Freeform: Shape 92">
            <a:extLst>
              <a:ext uri="{FF2B5EF4-FFF2-40B4-BE49-F238E27FC236}">
                <a16:creationId xmlns:a16="http://schemas.microsoft.com/office/drawing/2014/main" xmlns="" id="{D4E4E709-32F8-48B4-A519-069A3B3B3B27}"/>
              </a:ext>
            </a:extLst>
          </p:cNvPr>
          <p:cNvSpPr/>
          <p:nvPr/>
        </p:nvSpPr>
        <p:spPr>
          <a:xfrm rot="5400000">
            <a:off x="3637159" y="1254144"/>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xmlns="" id="{D99BED73-B3C2-48AA-A101-255CD7AD803A}"/>
              </a:ext>
            </a:extLst>
          </p:cNvPr>
          <p:cNvSpPr/>
          <p:nvPr/>
        </p:nvSpPr>
        <p:spPr>
          <a:xfrm>
            <a:off x="5748787" y="1386326"/>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xmlns="" id="{16B0F9BD-1447-4C08-9787-EA34A82B8988}"/>
              </a:ext>
            </a:extLst>
          </p:cNvPr>
          <p:cNvCxnSpPr>
            <a:cxnSpLocks/>
          </p:cNvCxnSpPr>
          <p:nvPr/>
        </p:nvCxnSpPr>
        <p:spPr>
          <a:xfrm>
            <a:off x="7390403" y="-601962"/>
            <a:ext cx="14948" cy="409295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4" name="Graphic 53" descr="Crawl">
            <a:extLst>
              <a:ext uri="{FF2B5EF4-FFF2-40B4-BE49-F238E27FC236}">
                <a16:creationId xmlns:a16="http://schemas.microsoft.com/office/drawing/2014/main" xmlns="" id="{A671F9B8-097E-4B3C-A01E-B84BFF0CD2F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86639" y="1397834"/>
            <a:ext cx="807642" cy="807642"/>
          </a:xfrm>
          <a:prstGeom prst="rect">
            <a:avLst/>
          </a:prstGeom>
        </p:spPr>
      </p:pic>
      <p:sp>
        <p:nvSpPr>
          <p:cNvPr id="99" name="Oval 98">
            <a:extLst>
              <a:ext uri="{FF2B5EF4-FFF2-40B4-BE49-F238E27FC236}">
                <a16:creationId xmlns:a16="http://schemas.microsoft.com/office/drawing/2014/main" xmlns="" id="{B2D16935-96D1-4A40-ABA4-C80327365FF7}"/>
              </a:ext>
            </a:extLst>
          </p:cNvPr>
          <p:cNvSpPr/>
          <p:nvPr/>
        </p:nvSpPr>
        <p:spPr>
          <a:xfrm>
            <a:off x="4052034" y="377988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Graphic 117" descr="Social network">
            <a:extLst>
              <a:ext uri="{FF2B5EF4-FFF2-40B4-BE49-F238E27FC236}">
                <a16:creationId xmlns:a16="http://schemas.microsoft.com/office/drawing/2014/main" xmlns="" id="{A88DAF1D-FD96-4D9F-B4EE-A5E3D93657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4091878" y="3757973"/>
            <a:ext cx="819150" cy="819150"/>
          </a:xfrm>
          <a:prstGeom prst="rect">
            <a:avLst/>
          </a:prstGeom>
        </p:spPr>
      </p:pic>
      <p:sp>
        <p:nvSpPr>
          <p:cNvPr id="58" name="Rectangle 57">
            <a:extLst>
              <a:ext uri="{FF2B5EF4-FFF2-40B4-BE49-F238E27FC236}">
                <a16:creationId xmlns:a16="http://schemas.microsoft.com/office/drawing/2014/main" xmlns="" id="{9DA940BF-2C5A-43B8-8915-7536D7125B1A}"/>
              </a:ext>
            </a:extLst>
          </p:cNvPr>
          <p:cNvSpPr/>
          <p:nvPr/>
        </p:nvSpPr>
        <p:spPr>
          <a:xfrm>
            <a:off x="4219959" y="2394897"/>
            <a:ext cx="1959348" cy="830997"/>
          </a:xfrm>
          <a:prstGeom prst="rect">
            <a:avLst/>
          </a:prstGeom>
        </p:spPr>
        <p:txBody>
          <a:bodyPr wrap="square">
            <a:spAutoFit/>
          </a:bodyPr>
          <a:lstStyle/>
          <a:p>
            <a:r>
              <a:rPr lang="en-US" sz="2400" dirty="0"/>
              <a:t>3</a:t>
            </a:r>
            <a:r>
              <a:rPr lang="en-US" sz="2400" dirty="0" smtClean="0"/>
              <a:t>. EDA and Visualizations</a:t>
            </a:r>
            <a:endParaRPr lang="en-US" sz="2400" dirty="0"/>
          </a:p>
        </p:txBody>
      </p:sp>
      <p:cxnSp>
        <p:nvCxnSpPr>
          <p:cNvPr id="32" name="Straight Connector 31">
            <a:extLst>
              <a:ext uri="{FF2B5EF4-FFF2-40B4-BE49-F238E27FC236}">
                <a16:creationId xmlns:a16="http://schemas.microsoft.com/office/drawing/2014/main" xmlns="" id="{E3C5A8DF-152F-4AA2-8509-CE38D2021D06}"/>
              </a:ext>
            </a:extLst>
          </p:cNvPr>
          <p:cNvCxnSpPr>
            <a:cxnSpLocks/>
          </p:cNvCxnSpPr>
          <p:nvPr/>
        </p:nvCxnSpPr>
        <p:spPr>
          <a:xfrm flipH="1">
            <a:off x="5152589" y="1002557"/>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ECF97B2-4F3E-47A6-968E-D7E164170C45}"/>
              </a:ext>
            </a:extLst>
          </p:cNvPr>
          <p:cNvCxnSpPr>
            <a:cxnSpLocks/>
          </p:cNvCxnSpPr>
          <p:nvPr/>
        </p:nvCxnSpPr>
        <p:spPr>
          <a:xfrm>
            <a:off x="5203107" y="985889"/>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D7F2D88C-C44D-415F-BFCE-1A48E99555E0}"/>
              </a:ext>
            </a:extLst>
          </p:cNvPr>
          <p:cNvCxnSpPr>
            <a:cxnSpLocks/>
          </p:cNvCxnSpPr>
          <p:nvPr/>
        </p:nvCxnSpPr>
        <p:spPr>
          <a:xfrm>
            <a:off x="10163654" y="230687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0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6"/>
                                        </p:tgtEl>
                                        <p:attrNameLst>
                                          <p:attrName>style.color</p:attrName>
                                        </p:attrNameLst>
                                      </p:cBhvr>
                                      <p:to>
                                        <a:schemeClr val="bg1"/>
                                      </p:to>
                                    </p:animClr>
                                    <p:animClr clrSpc="rgb" dir="cw">
                                      <p:cBhvr>
                                        <p:cTn id="7" dur="250" autoRev="1" fill="remove"/>
                                        <p:tgtEl>
                                          <p:spTgt spid="6"/>
                                        </p:tgtEl>
                                        <p:attrNameLst>
                                          <p:attrName>fillcolor</p:attrName>
                                        </p:attrNameLst>
                                      </p:cBhvr>
                                      <p:to>
                                        <a:schemeClr val="bg1"/>
                                      </p:to>
                                    </p:animClr>
                                    <p:set>
                                      <p:cBhvr>
                                        <p:cTn id="8" dur="250" autoRev="1" fill="remove"/>
                                        <p:tgtEl>
                                          <p:spTgt spid="6"/>
                                        </p:tgtEl>
                                        <p:attrNameLst>
                                          <p:attrName>fill.type</p:attrName>
                                        </p:attrNameLst>
                                      </p:cBhvr>
                                      <p:to>
                                        <p:strVal val="solid"/>
                                      </p:to>
                                    </p:set>
                                    <p:set>
                                      <p:cBhvr>
                                        <p:cTn id="9" dur="250" autoRev="1" fill="remove"/>
                                        <p:tgtEl>
                                          <p:spTgt spid="6"/>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1000"/>
                                        <p:tgtEl>
                                          <p:spTgt spid="58"/>
                                        </p:tgtEl>
                                      </p:cBhvr>
                                    </p:animEffect>
                                    <p:anim calcmode="lin" valueType="num">
                                      <p:cBhvr>
                                        <p:cTn id="15" dur="1000" fill="hold"/>
                                        <p:tgtEl>
                                          <p:spTgt spid="58"/>
                                        </p:tgtEl>
                                        <p:attrNameLst>
                                          <p:attrName>ppt_x</p:attrName>
                                        </p:attrNameLst>
                                      </p:cBhvr>
                                      <p:tavLst>
                                        <p:tav tm="0">
                                          <p:val>
                                            <p:strVal val="#ppt_x"/>
                                          </p:val>
                                        </p:tav>
                                        <p:tav tm="100000">
                                          <p:val>
                                            <p:strVal val="#ppt_x"/>
                                          </p:val>
                                        </p:tav>
                                      </p:tavLst>
                                    </p:anim>
                                    <p:anim calcmode="lin" valueType="num">
                                      <p:cBhvr>
                                        <p:cTn id="1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anim calcmode="lin" valueType="num">
                                      <p:cBhvr>
                                        <p:cTn id="21" dur="500" fill="hold"/>
                                        <p:tgtEl>
                                          <p:spTgt spid="93"/>
                                        </p:tgtEl>
                                        <p:attrNameLst>
                                          <p:attrName>ppt_w</p:attrName>
                                        </p:attrNameLst>
                                      </p:cBhvr>
                                      <p:tavLst>
                                        <p:tav tm="0">
                                          <p:val>
                                            <p:fltVal val="0"/>
                                          </p:val>
                                        </p:tav>
                                        <p:tav tm="100000">
                                          <p:val>
                                            <p:strVal val="#ppt_w"/>
                                          </p:val>
                                        </p:tav>
                                      </p:tavLst>
                                    </p:anim>
                                    <p:anim calcmode="lin" valueType="num">
                                      <p:cBhvr>
                                        <p:cTn id="22" dur="500" fill="hold"/>
                                        <p:tgtEl>
                                          <p:spTgt spid="93"/>
                                        </p:tgtEl>
                                        <p:attrNameLst>
                                          <p:attrName>ppt_h</p:attrName>
                                        </p:attrNameLst>
                                      </p:cBhvr>
                                      <p:tavLst>
                                        <p:tav tm="0">
                                          <p:val>
                                            <p:fltVal val="0"/>
                                          </p:val>
                                        </p:tav>
                                        <p:tav tm="100000">
                                          <p:val>
                                            <p:strVal val="#ppt_h"/>
                                          </p:val>
                                        </p:tav>
                                      </p:tavLst>
                                    </p:anim>
                                    <p:animEffect transition="in" filter="fade">
                                      <p:cBhvr>
                                        <p:cTn id="23" dur="50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2000"/>
                                        <p:tgtEl>
                                          <p:spTgt spid="49"/>
                                        </p:tgtEl>
                                      </p:cBhvr>
                                    </p:animEffect>
                                    <p:anim calcmode="lin" valueType="num">
                                      <p:cBhvr>
                                        <p:cTn id="29" dur="2000" fill="hold"/>
                                        <p:tgtEl>
                                          <p:spTgt spid="49"/>
                                        </p:tgtEl>
                                        <p:attrNameLst>
                                          <p:attrName>ppt_w</p:attrName>
                                        </p:attrNameLst>
                                      </p:cBhvr>
                                      <p:tavLst>
                                        <p:tav tm="0" fmla="#ppt_w*sin(2.5*pi*$)">
                                          <p:val>
                                            <p:fltVal val="0"/>
                                          </p:val>
                                        </p:tav>
                                        <p:tav tm="100000">
                                          <p:val>
                                            <p:fltVal val="1"/>
                                          </p:val>
                                        </p:tav>
                                      </p:tavLst>
                                    </p:anim>
                                    <p:anim calcmode="lin" valueType="num">
                                      <p:cBhvr>
                                        <p:cTn id="30" dur="20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randombar(horizontal)">
                                      <p:cBhvr>
                                        <p:cTn id="3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 grpId="0" animBg="1"/>
      <p:bldP spid="93" grpId="0" animBg="1"/>
      <p:bldP spid="59"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31FF310-8259-4C0F-8B28-D7DA87C359B8}"/>
              </a:ext>
            </a:extLst>
          </p:cNvPr>
          <p:cNvSpPr>
            <a:spLocks noGrp="1"/>
          </p:cNvSpPr>
          <p:nvPr>
            <p:ph type="dt" sz="half" idx="10"/>
          </p:nvPr>
        </p:nvSpPr>
        <p:spPr>
          <a:xfrm>
            <a:off x="838200" y="6356350"/>
            <a:ext cx="2743200" cy="365125"/>
          </a:xfrm>
        </p:spPr>
        <p:txBody>
          <a:bodyPr/>
          <a:lstStyle/>
          <a:p>
            <a:fld id="{22D459CE-2D34-4E3C-923A-4585A038B906}" type="datetime1">
              <a:rPr lang="en-US" smtClean="0">
                <a:solidFill>
                  <a:schemeClr val="bg1"/>
                </a:solidFill>
              </a:rPr>
              <a:t>16-Nov-22</a:t>
            </a:fld>
            <a:endParaRPr lang="en-US">
              <a:solidFill>
                <a:schemeClr val="bg1"/>
              </a:solidFill>
            </a:endParaRPr>
          </a:p>
        </p:txBody>
      </p:sp>
      <p:sp>
        <p:nvSpPr>
          <p:cNvPr id="6" name="Slide Number Placeholder 5">
            <a:extLst>
              <a:ext uri="{FF2B5EF4-FFF2-40B4-BE49-F238E27FC236}">
                <a16:creationId xmlns:a16="http://schemas.microsoft.com/office/drawing/2014/main" xmlns="" id="{7B980763-3790-4D66-AA3D-9056CB016962}"/>
              </a:ext>
            </a:extLst>
          </p:cNvPr>
          <p:cNvSpPr>
            <a:spLocks noGrp="1"/>
          </p:cNvSpPr>
          <p:nvPr>
            <p:ph type="sldNum" sz="quarter" idx="12"/>
          </p:nvPr>
        </p:nvSpPr>
        <p:spPr>
          <a:xfrm>
            <a:off x="8610600" y="6356350"/>
            <a:ext cx="2743200" cy="365125"/>
          </a:xfrm>
        </p:spPr>
        <p:txBody>
          <a:bodyPr/>
          <a:lstStyle/>
          <a:p>
            <a:fld id="{3B685128-CE73-4F6B-9CB3-02E8E310B566}" type="slidenum">
              <a:rPr lang="en-US" smtClean="0">
                <a:solidFill>
                  <a:schemeClr val="bg1"/>
                </a:solidFill>
              </a:rPr>
              <a:t>3</a:t>
            </a:fld>
            <a:endParaRPr lang="en-US">
              <a:solidFill>
                <a:schemeClr val="bg1"/>
              </a:solidFill>
            </a:endParaRPr>
          </a:p>
        </p:txBody>
      </p:sp>
      <p:sp>
        <p:nvSpPr>
          <p:cNvPr id="9" name="TextBox 8">
            <a:extLst>
              <a:ext uri="{FF2B5EF4-FFF2-40B4-BE49-F238E27FC236}">
                <a16:creationId xmlns:a16="http://schemas.microsoft.com/office/drawing/2014/main" xmlns="" id="{6F578510-7538-46ED-A366-D0DF89C102B0}"/>
              </a:ext>
            </a:extLst>
          </p:cNvPr>
          <p:cNvSpPr txBox="1"/>
          <p:nvPr/>
        </p:nvSpPr>
        <p:spPr>
          <a:xfrm>
            <a:off x="2675111" y="152536"/>
            <a:ext cx="7054638" cy="535531"/>
          </a:xfrm>
          <a:prstGeom prst="rect">
            <a:avLst/>
          </a:prstGeom>
          <a:noFill/>
        </p:spPr>
        <p:txBody>
          <a:bodyPr wrap="square" rtlCol="0">
            <a:spAutoFit/>
          </a:bodyPr>
          <a:lstStyle/>
          <a:p>
            <a:pPr algn="ctr">
              <a:lnSpc>
                <a:spcPct val="90000"/>
              </a:lnSpc>
              <a:spcBef>
                <a:spcPct val="0"/>
              </a:spcBef>
            </a:pPr>
            <a:r>
              <a:rPr lang="en-US" sz="3200" b="1" dirty="0">
                <a:effectLst>
                  <a:outerShdw dist="38100" dir="2700000" algn="tl">
                    <a:schemeClr val="accent2"/>
                  </a:outerShdw>
                </a:effectLst>
                <a:latin typeface="+mj-lt"/>
                <a:ea typeface="+mj-ea"/>
                <a:cs typeface="+mj-cs"/>
              </a:rPr>
              <a:t>Problem Statement and Understanding </a:t>
            </a:r>
            <a:endParaRPr lang="en-US" sz="3200" b="1" dirty="0">
              <a:effectLst>
                <a:outerShdw dist="38100" dir="2700000" algn="tl">
                  <a:schemeClr val="accent2"/>
                </a:outerShdw>
              </a:effectLst>
              <a:latin typeface="+mj-lt"/>
              <a:ea typeface="+mj-ea"/>
              <a:cs typeface="+mj-cs"/>
            </a:endParaRPr>
          </a:p>
        </p:txBody>
      </p:sp>
      <p:grpSp>
        <p:nvGrpSpPr>
          <p:cNvPr id="21" name="Group 20">
            <a:extLst>
              <a:ext uri="{FF2B5EF4-FFF2-40B4-BE49-F238E27FC236}">
                <a16:creationId xmlns:a16="http://schemas.microsoft.com/office/drawing/2014/main" xmlns="" id="{589DC6FE-15B3-45BB-A677-021FBB43EBDC}"/>
              </a:ext>
            </a:extLst>
          </p:cNvPr>
          <p:cNvGrpSpPr/>
          <p:nvPr/>
        </p:nvGrpSpPr>
        <p:grpSpPr>
          <a:xfrm>
            <a:off x="1590398" y="1873184"/>
            <a:ext cx="3962158" cy="2144440"/>
            <a:chOff x="8038628" y="1777814"/>
            <a:chExt cx="4250848" cy="2159707"/>
          </a:xfrm>
        </p:grpSpPr>
        <p:sp>
          <p:nvSpPr>
            <p:cNvPr id="22" name="Rectangle 21">
              <a:extLst>
                <a:ext uri="{FF2B5EF4-FFF2-40B4-BE49-F238E27FC236}">
                  <a16:creationId xmlns:a16="http://schemas.microsoft.com/office/drawing/2014/main" xmlns="" id="{722B9798-8BC1-4F5F-8BD7-EBE18648117C}"/>
                </a:ext>
              </a:extLst>
            </p:cNvPr>
            <p:cNvSpPr/>
            <p:nvPr/>
          </p:nvSpPr>
          <p:spPr>
            <a:xfrm>
              <a:off x="8384996" y="2170705"/>
              <a:ext cx="3904480" cy="1766816"/>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Statistics, Analytical Modelling </a:t>
              </a:r>
            </a:p>
            <a:p>
              <a:pPr marL="742950" lvl="1" indent="-285750">
                <a:buFont typeface="Arial" panose="020B0604020202020204" pitchFamily="34" charset="0"/>
                <a:buChar char="•"/>
              </a:pPr>
              <a:r>
                <a:rPr lang="en-US" dirty="0" smtClean="0">
                  <a:solidFill>
                    <a:schemeClr val="bg1"/>
                  </a:solidFill>
                </a:rPr>
                <a:t>Hyper </a:t>
              </a:r>
              <a:r>
                <a:rPr lang="en-US" dirty="0">
                  <a:solidFill>
                    <a:schemeClr val="bg1"/>
                  </a:solidFill>
                </a:rPr>
                <a:t>Tuning </a:t>
              </a:r>
              <a:r>
                <a:rPr lang="en-US" dirty="0" smtClean="0">
                  <a:solidFill>
                    <a:schemeClr val="bg1"/>
                  </a:solidFill>
                </a:rPr>
                <a:t>Method </a:t>
              </a:r>
            </a:p>
            <a:p>
              <a:pPr marL="742950" lvl="1" indent="-285750">
                <a:buFont typeface="Arial" panose="020B0604020202020204" pitchFamily="34" charset="0"/>
                <a:buChar char="•"/>
              </a:pPr>
              <a:r>
                <a:rPr lang="en-US" dirty="0" smtClean="0">
                  <a:solidFill>
                    <a:schemeClr val="bg1"/>
                  </a:solidFill>
                </a:rPr>
                <a:t>CV Score </a:t>
              </a:r>
            </a:p>
            <a:p>
              <a:pPr marL="742950" lvl="1" indent="-285750">
                <a:buFont typeface="Arial" panose="020B0604020202020204" pitchFamily="34" charset="0"/>
                <a:buChar char="•"/>
              </a:pPr>
              <a:r>
                <a:rPr lang="en-US" dirty="0" smtClean="0">
                  <a:solidFill>
                    <a:schemeClr val="bg1"/>
                  </a:solidFill>
                </a:rPr>
                <a:t>Predictive </a:t>
              </a:r>
              <a:r>
                <a:rPr lang="en-US" dirty="0">
                  <a:solidFill>
                    <a:schemeClr val="bg1"/>
                  </a:solidFill>
                </a:rPr>
                <a:t>Modelling and </a:t>
              </a:r>
              <a:r>
                <a:rPr lang="en-US" dirty="0" smtClean="0">
                  <a:solidFill>
                    <a:schemeClr val="bg1"/>
                  </a:solidFill>
                </a:rPr>
                <a:t>Classification </a:t>
              </a:r>
              <a:r>
                <a:rPr lang="en-US" dirty="0" smtClean="0">
                  <a:solidFill>
                    <a:schemeClr val="bg1"/>
                  </a:solidFill>
                </a:rPr>
                <a:t>Model</a:t>
              </a:r>
              <a:r>
                <a:rPr lang="en-US" dirty="0">
                  <a:solidFill>
                    <a:schemeClr val="bg1"/>
                  </a:solidFill>
                </a:rPr>
                <a:t>, etc.</a:t>
              </a:r>
            </a:p>
          </p:txBody>
        </p:sp>
        <p:sp>
          <p:nvSpPr>
            <p:cNvPr id="23" name="TextBox 22">
              <a:extLst>
                <a:ext uri="{FF2B5EF4-FFF2-40B4-BE49-F238E27FC236}">
                  <a16:creationId xmlns:a16="http://schemas.microsoft.com/office/drawing/2014/main" xmlns="" id="{FF15496E-8261-444C-BA56-B84ABF9C8B23}"/>
                </a:ext>
              </a:extLst>
            </p:cNvPr>
            <p:cNvSpPr txBox="1"/>
            <p:nvPr/>
          </p:nvSpPr>
          <p:spPr>
            <a:xfrm>
              <a:off x="8038628" y="1777814"/>
              <a:ext cx="3456383" cy="402959"/>
            </a:xfrm>
            <a:prstGeom prst="rect">
              <a:avLst/>
            </a:prstGeom>
            <a:noFill/>
          </p:spPr>
          <p:txBody>
            <a:bodyPr wrap="square" rtlCol="0">
              <a:spAutoFit/>
            </a:bodyPr>
            <a:lstStyle/>
            <a:p>
              <a:pPr lvl="0" algn="ctr"/>
              <a:r>
                <a:rPr lang="en-US" sz="2000" b="1" u="sng" dirty="0" smtClean="0">
                  <a:latin typeface="+mj-lt"/>
                </a:rPr>
                <a:t>Libraries</a:t>
              </a:r>
              <a:r>
                <a:rPr lang="en-US" sz="2000" b="1" dirty="0" smtClean="0">
                  <a:latin typeface="+mj-lt"/>
                </a:rPr>
                <a:t> </a:t>
              </a:r>
              <a:r>
                <a:rPr lang="en-US" sz="2000" b="1" u="sng" dirty="0" smtClean="0">
                  <a:latin typeface="+mj-lt"/>
                </a:rPr>
                <a:t>Explored</a:t>
              </a:r>
              <a:endParaRPr lang="en-US" sz="1600" b="1" u="sng" dirty="0">
                <a:latin typeface="+mj-lt"/>
              </a:endParaRPr>
            </a:p>
          </p:txBody>
        </p:sp>
      </p:grpSp>
      <p:grpSp>
        <p:nvGrpSpPr>
          <p:cNvPr id="24" name="Group 23">
            <a:extLst>
              <a:ext uri="{FF2B5EF4-FFF2-40B4-BE49-F238E27FC236}">
                <a16:creationId xmlns:a16="http://schemas.microsoft.com/office/drawing/2014/main" xmlns="" id="{94AB7BD3-C2AB-4064-9831-4193F3E12835}"/>
              </a:ext>
            </a:extLst>
          </p:cNvPr>
          <p:cNvGrpSpPr/>
          <p:nvPr/>
        </p:nvGrpSpPr>
        <p:grpSpPr>
          <a:xfrm>
            <a:off x="1590398" y="4269928"/>
            <a:ext cx="3962158" cy="2682554"/>
            <a:chOff x="7806053" y="1868764"/>
            <a:chExt cx="5065518" cy="3148346"/>
          </a:xfrm>
        </p:grpSpPr>
        <p:sp>
          <p:nvSpPr>
            <p:cNvPr id="25" name="Rectangle 24">
              <a:extLst>
                <a:ext uri="{FF2B5EF4-FFF2-40B4-BE49-F238E27FC236}">
                  <a16:creationId xmlns:a16="http://schemas.microsoft.com/office/drawing/2014/main" xmlns="" id="{A1FA18E7-5505-4EF5-A034-C831BC4D3DD1}"/>
                </a:ext>
              </a:extLst>
            </p:cNvPr>
            <p:cNvSpPr/>
            <p:nvPr/>
          </p:nvSpPr>
          <p:spPr>
            <a:xfrm>
              <a:off x="7806053" y="2307974"/>
              <a:ext cx="5065518" cy="2709136"/>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Project comprises of </a:t>
              </a:r>
              <a:r>
                <a:rPr lang="en-US" dirty="0" smtClean="0">
                  <a:solidFill>
                    <a:schemeClr val="bg1"/>
                  </a:solidFill>
                </a:rPr>
                <a:t>six </a:t>
              </a:r>
              <a:r>
                <a:rPr lang="en-US" dirty="0" smtClean="0">
                  <a:solidFill>
                    <a:schemeClr val="bg1"/>
                  </a:solidFill>
                </a:rPr>
                <a:t>different test cases where the objective was to train and test for accuracy score and different classification reports using </a:t>
              </a:r>
              <a:r>
                <a:rPr lang="en-US" dirty="0" smtClean="0">
                  <a:solidFill>
                    <a:schemeClr val="bg1"/>
                  </a:solidFill>
                </a:rPr>
                <a:t>ROC AUC CURVE </a:t>
              </a:r>
              <a:r>
                <a:rPr lang="en-US" dirty="0" smtClean="0">
                  <a:solidFill>
                    <a:schemeClr val="bg1"/>
                  </a:solidFill>
                </a:rPr>
                <a:t>and </a:t>
              </a:r>
              <a:r>
                <a:rPr lang="en-US" dirty="0" smtClean="0">
                  <a:solidFill>
                    <a:schemeClr val="bg1"/>
                  </a:solidFill>
                </a:rPr>
                <a:t>F1-Score to </a:t>
              </a:r>
              <a:r>
                <a:rPr lang="en-US" dirty="0" smtClean="0">
                  <a:solidFill>
                    <a:schemeClr val="bg1"/>
                  </a:solidFill>
                </a:rPr>
                <a:t>understand the accuracy of the different algorithms model  </a:t>
              </a:r>
              <a:endParaRPr lang="en-US" dirty="0">
                <a:solidFill>
                  <a:schemeClr val="bg1"/>
                </a:solidFill>
              </a:endParaRPr>
            </a:p>
          </p:txBody>
        </p:sp>
        <p:sp>
          <p:nvSpPr>
            <p:cNvPr id="26" name="TextBox 25">
              <a:extLst>
                <a:ext uri="{FF2B5EF4-FFF2-40B4-BE49-F238E27FC236}">
                  <a16:creationId xmlns:a16="http://schemas.microsoft.com/office/drawing/2014/main" xmlns="" id="{E39C5F31-1A60-4B14-9C84-68FAF36E3A87}"/>
                </a:ext>
              </a:extLst>
            </p:cNvPr>
            <p:cNvSpPr txBox="1"/>
            <p:nvPr/>
          </p:nvSpPr>
          <p:spPr>
            <a:xfrm>
              <a:off x="8084740" y="1868764"/>
              <a:ext cx="4502947" cy="469584"/>
            </a:xfrm>
            <a:prstGeom prst="rect">
              <a:avLst/>
            </a:prstGeom>
            <a:noFill/>
          </p:spPr>
          <p:txBody>
            <a:bodyPr wrap="square" rtlCol="0">
              <a:spAutoFit/>
            </a:bodyPr>
            <a:lstStyle/>
            <a:p>
              <a:pPr lvl="0"/>
              <a:r>
                <a:rPr lang="en-US" sz="2000" b="1" dirty="0">
                  <a:latin typeface="+mj-lt"/>
                </a:rPr>
                <a:t>      </a:t>
              </a:r>
              <a:r>
                <a:rPr lang="en-US" sz="2000" b="1" u="sng" dirty="0" smtClean="0">
                  <a:latin typeface="+mj-lt"/>
                </a:rPr>
                <a:t>Objective</a:t>
              </a:r>
              <a:endParaRPr lang="en-US" sz="2000" b="1" u="sng" dirty="0">
                <a:latin typeface="+mj-lt"/>
              </a:endParaRPr>
            </a:p>
          </p:txBody>
        </p:sp>
      </p:grpSp>
      <p:grpSp>
        <p:nvGrpSpPr>
          <p:cNvPr id="27" name="Group 26">
            <a:extLst>
              <a:ext uri="{FF2B5EF4-FFF2-40B4-BE49-F238E27FC236}">
                <a16:creationId xmlns:a16="http://schemas.microsoft.com/office/drawing/2014/main" xmlns="" id="{02B79F7C-6686-4786-A605-5893B2D93D32}"/>
              </a:ext>
            </a:extLst>
          </p:cNvPr>
          <p:cNvGrpSpPr/>
          <p:nvPr/>
        </p:nvGrpSpPr>
        <p:grpSpPr>
          <a:xfrm>
            <a:off x="7458459" y="1877758"/>
            <a:ext cx="4624727" cy="1610736"/>
            <a:chOff x="7104075" y="1938781"/>
            <a:chExt cx="6756009" cy="1813863"/>
          </a:xfrm>
        </p:grpSpPr>
        <p:sp>
          <p:nvSpPr>
            <p:cNvPr id="28" name="Rectangle 27">
              <a:extLst>
                <a:ext uri="{FF2B5EF4-FFF2-40B4-BE49-F238E27FC236}">
                  <a16:creationId xmlns:a16="http://schemas.microsoft.com/office/drawing/2014/main" xmlns="" id="{9F4A610D-1DB6-4841-B080-19EB49BCB4C0}"/>
                </a:ext>
              </a:extLst>
            </p:cNvPr>
            <p:cNvSpPr/>
            <p:nvPr/>
          </p:nvSpPr>
          <p:spPr>
            <a:xfrm>
              <a:off x="7104075" y="2400943"/>
              <a:ext cx="6756009" cy="1351701"/>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Develop </a:t>
              </a:r>
              <a:r>
                <a:rPr lang="en-US" dirty="0">
                  <a:solidFill>
                    <a:schemeClr val="bg1"/>
                  </a:solidFill>
                </a:rPr>
                <a:t>a holistic understanding like </a:t>
              </a:r>
              <a:r>
                <a:rPr lang="en-US" dirty="0" smtClean="0">
                  <a:solidFill>
                    <a:schemeClr val="bg1"/>
                  </a:solidFill>
                </a:rPr>
                <a:t>– </a:t>
              </a:r>
              <a:r>
                <a:rPr lang="en-US" dirty="0">
                  <a:solidFill>
                    <a:schemeClr val="bg1"/>
                  </a:solidFill>
                </a:rPr>
                <a:t>use of statistics, </a:t>
              </a:r>
              <a:r>
                <a:rPr lang="en-US" dirty="0" smtClean="0">
                  <a:solidFill>
                    <a:schemeClr val="bg1"/>
                  </a:solidFill>
                </a:rPr>
                <a:t>data visualizations, </a:t>
              </a:r>
              <a:r>
                <a:rPr lang="en-US" dirty="0">
                  <a:solidFill>
                    <a:schemeClr val="bg1"/>
                  </a:solidFill>
                </a:rPr>
                <a:t>analysis based on past data for better and accurate prediction, etc.</a:t>
              </a:r>
            </a:p>
          </p:txBody>
        </p:sp>
        <p:sp>
          <p:nvSpPr>
            <p:cNvPr id="29" name="TextBox 28">
              <a:extLst>
                <a:ext uri="{FF2B5EF4-FFF2-40B4-BE49-F238E27FC236}">
                  <a16:creationId xmlns:a16="http://schemas.microsoft.com/office/drawing/2014/main" xmlns="" id="{C129B241-4671-48FA-A74F-95EAFA549A13}"/>
                </a:ext>
              </a:extLst>
            </p:cNvPr>
            <p:cNvSpPr txBox="1"/>
            <p:nvPr/>
          </p:nvSpPr>
          <p:spPr>
            <a:xfrm>
              <a:off x="7470265" y="1938781"/>
              <a:ext cx="5286365" cy="450567"/>
            </a:xfrm>
            <a:prstGeom prst="rect">
              <a:avLst/>
            </a:prstGeom>
            <a:noFill/>
          </p:spPr>
          <p:txBody>
            <a:bodyPr wrap="square" rtlCol="0">
              <a:spAutoFit/>
            </a:bodyPr>
            <a:lstStyle/>
            <a:p>
              <a:pPr lvl="0"/>
              <a:r>
                <a:rPr lang="en-US" sz="2000" b="1" u="sng" dirty="0" smtClean="0">
                  <a:latin typeface="+mj-lt"/>
                </a:rPr>
                <a:t>Motivation</a:t>
              </a:r>
              <a:r>
                <a:rPr lang="en-US" sz="2000" b="1" dirty="0" smtClean="0">
                  <a:latin typeface="+mj-lt"/>
                </a:rPr>
                <a:t> </a:t>
              </a:r>
              <a:r>
                <a:rPr lang="en-US" sz="2000" b="1" u="sng" dirty="0" smtClean="0">
                  <a:latin typeface="+mj-lt"/>
                </a:rPr>
                <a:t>Behind</a:t>
              </a:r>
              <a:endParaRPr lang="en-US" sz="2000" b="1" u="sng" dirty="0">
                <a:latin typeface="+mj-lt"/>
              </a:endParaRPr>
            </a:p>
          </p:txBody>
        </p:sp>
      </p:grpSp>
      <p:grpSp>
        <p:nvGrpSpPr>
          <p:cNvPr id="30" name="Group 29">
            <a:extLst>
              <a:ext uri="{FF2B5EF4-FFF2-40B4-BE49-F238E27FC236}">
                <a16:creationId xmlns:a16="http://schemas.microsoft.com/office/drawing/2014/main" xmlns="" id="{5E8B57E5-5305-44D8-8D11-E72807376C92}"/>
              </a:ext>
            </a:extLst>
          </p:cNvPr>
          <p:cNvGrpSpPr/>
          <p:nvPr/>
        </p:nvGrpSpPr>
        <p:grpSpPr>
          <a:xfrm>
            <a:off x="7458458" y="4269928"/>
            <a:ext cx="4651534" cy="2216482"/>
            <a:chOff x="7806053" y="1868764"/>
            <a:chExt cx="5065518" cy="2106427"/>
          </a:xfrm>
        </p:grpSpPr>
        <p:sp>
          <p:nvSpPr>
            <p:cNvPr id="31" name="Rectangle 30">
              <a:extLst>
                <a:ext uri="{FF2B5EF4-FFF2-40B4-BE49-F238E27FC236}">
                  <a16:creationId xmlns:a16="http://schemas.microsoft.com/office/drawing/2014/main" xmlns="" id="{62CDD6E6-8BDA-4A9B-87E3-2DCDEB2B5668}"/>
                </a:ext>
              </a:extLst>
            </p:cNvPr>
            <p:cNvSpPr/>
            <p:nvPr/>
          </p:nvSpPr>
          <p:spPr>
            <a:xfrm>
              <a:off x="7806053" y="2307972"/>
              <a:ext cx="5065518" cy="1667219"/>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Histogram Chart</a:t>
              </a:r>
            </a:p>
            <a:p>
              <a:pPr marL="628650" lvl="1" indent="-171450">
                <a:buFont typeface="Arial" panose="020B0604020202020204" pitchFamily="34" charset="0"/>
                <a:buChar char="•"/>
              </a:pPr>
              <a:r>
                <a:rPr lang="en-US" dirty="0" smtClean="0">
                  <a:solidFill>
                    <a:schemeClr val="bg1"/>
                  </a:solidFill>
                </a:rPr>
                <a:t>Count Plot</a:t>
              </a:r>
              <a:endParaRPr lang="en-US" dirty="0" smtClean="0">
                <a:solidFill>
                  <a:schemeClr val="bg1"/>
                </a:solidFill>
              </a:endParaRPr>
            </a:p>
            <a:p>
              <a:pPr marL="628650" lvl="1" indent="-171450">
                <a:buFont typeface="Arial" panose="020B0604020202020204" pitchFamily="34" charset="0"/>
                <a:buChar char="•"/>
              </a:pPr>
              <a:r>
                <a:rPr lang="en-US" dirty="0">
                  <a:solidFill>
                    <a:schemeClr val="bg1"/>
                  </a:solidFill>
                </a:rPr>
                <a:t>Pearson Correlation </a:t>
              </a:r>
              <a:r>
                <a:rPr lang="en-US" dirty="0" smtClean="0">
                  <a:solidFill>
                    <a:schemeClr val="bg1"/>
                  </a:solidFill>
                </a:rPr>
                <a:t>Heat map</a:t>
              </a:r>
            </a:p>
            <a:p>
              <a:pPr marL="628650" lvl="1" indent="-171450">
                <a:buFont typeface="Arial" panose="020B0604020202020204" pitchFamily="34" charset="0"/>
                <a:buChar char="•"/>
              </a:pPr>
              <a:r>
                <a:rPr lang="en-US" dirty="0" smtClean="0">
                  <a:solidFill>
                    <a:schemeClr val="bg1"/>
                  </a:solidFill>
                </a:rPr>
                <a:t>Distribution and Box Plot</a:t>
              </a:r>
            </a:p>
            <a:p>
              <a:pPr marL="628650" lvl="1" indent="-171450">
                <a:buFont typeface="Arial" panose="020B0604020202020204" pitchFamily="34" charset="0"/>
                <a:buChar char="•"/>
              </a:pPr>
              <a:r>
                <a:rPr lang="en-US" dirty="0" smtClean="0">
                  <a:solidFill>
                    <a:schemeClr val="bg1"/>
                  </a:solidFill>
                </a:rPr>
                <a:t>Scatter Plot</a:t>
              </a:r>
            </a:p>
            <a:p>
              <a:pPr marL="628650" lvl="1" indent="-171450">
                <a:buFont typeface="Arial" panose="020B0604020202020204" pitchFamily="34" charset="0"/>
                <a:buChar char="•"/>
              </a:pPr>
              <a:r>
                <a:rPr lang="en-US" dirty="0" smtClean="0">
                  <a:solidFill>
                    <a:schemeClr val="bg1"/>
                  </a:solidFill>
                </a:rPr>
                <a:t>Violin Plot</a:t>
              </a:r>
              <a:endParaRPr lang="en-US" dirty="0">
                <a:solidFill>
                  <a:schemeClr val="bg1"/>
                </a:solidFill>
              </a:endParaRPr>
            </a:p>
          </p:txBody>
        </p:sp>
        <p:sp>
          <p:nvSpPr>
            <p:cNvPr id="32" name="TextBox 31">
              <a:extLst>
                <a:ext uri="{FF2B5EF4-FFF2-40B4-BE49-F238E27FC236}">
                  <a16:creationId xmlns:a16="http://schemas.microsoft.com/office/drawing/2014/main" xmlns="" id="{15804DBB-65FB-4273-9335-C3895B6CD3FA}"/>
                </a:ext>
              </a:extLst>
            </p:cNvPr>
            <p:cNvSpPr txBox="1"/>
            <p:nvPr/>
          </p:nvSpPr>
          <p:spPr>
            <a:xfrm>
              <a:off x="8084740" y="1868764"/>
              <a:ext cx="3744628" cy="380244"/>
            </a:xfrm>
            <a:prstGeom prst="rect">
              <a:avLst/>
            </a:prstGeom>
            <a:noFill/>
          </p:spPr>
          <p:txBody>
            <a:bodyPr wrap="square" rtlCol="0">
              <a:spAutoFit/>
            </a:bodyPr>
            <a:lstStyle/>
            <a:p>
              <a:pPr lvl="0"/>
              <a:r>
                <a:rPr lang="en-US" sz="2000" b="1" u="sng" dirty="0" smtClean="0">
                  <a:latin typeface="+mj-lt"/>
                </a:rPr>
                <a:t>Illustration</a:t>
              </a:r>
              <a:endParaRPr lang="en-US" sz="2000" b="1" u="sng" dirty="0">
                <a:latin typeface="+mj-lt"/>
              </a:endParaRPr>
            </a:p>
          </p:txBody>
        </p:sp>
      </p:grpSp>
      <p:pic>
        <p:nvPicPr>
          <p:cNvPr id="35" name="Graphic 34" descr="Research">
            <a:extLst>
              <a:ext uri="{FF2B5EF4-FFF2-40B4-BE49-F238E27FC236}">
                <a16:creationId xmlns:a16="http://schemas.microsoft.com/office/drawing/2014/main" xmlns="" id="{08E9D3C1-6769-4324-91D6-589B6002485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13099" y="1873184"/>
            <a:ext cx="914400" cy="914400"/>
          </a:xfrm>
          <a:prstGeom prst="rect">
            <a:avLst/>
          </a:prstGeom>
          <a:effectLst>
            <a:outerShdw blurRad="50800" dist="38100" dir="2700000" algn="tl" rotWithShape="0">
              <a:prstClr val="black">
                <a:alpha val="40000"/>
              </a:prstClr>
            </a:outerShdw>
          </a:effectLst>
        </p:spPr>
      </p:pic>
      <p:pic>
        <p:nvPicPr>
          <p:cNvPr id="37" name="Graphic 36" descr="Target">
            <a:extLst>
              <a:ext uri="{FF2B5EF4-FFF2-40B4-BE49-F238E27FC236}">
                <a16:creationId xmlns:a16="http://schemas.microsoft.com/office/drawing/2014/main" xmlns="" id="{F79EBDC6-87E2-457E-B6AC-7D84B0B793C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38200" y="4266906"/>
            <a:ext cx="914400" cy="914400"/>
          </a:xfrm>
          <a:prstGeom prst="rect">
            <a:avLst/>
          </a:prstGeom>
          <a:effectLst>
            <a:outerShdw blurRad="50800" dist="38100" dir="2700000" algn="tl" rotWithShape="0">
              <a:prstClr val="black">
                <a:alpha val="40000"/>
              </a:prstClr>
            </a:outerShdw>
          </a:effectLst>
        </p:spPr>
      </p:pic>
      <p:pic>
        <p:nvPicPr>
          <p:cNvPr id="39" name="Graphic 38" descr="Connections">
            <a:extLst>
              <a:ext uri="{FF2B5EF4-FFF2-40B4-BE49-F238E27FC236}">
                <a16:creationId xmlns:a16="http://schemas.microsoft.com/office/drawing/2014/main" xmlns="" id="{1ABFE468-4A5C-46F8-8922-6707F1780E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639445" y="1827034"/>
            <a:ext cx="914400" cy="914400"/>
          </a:xfrm>
          <a:prstGeom prst="rect">
            <a:avLst/>
          </a:prstGeom>
          <a:effectLst>
            <a:outerShdw blurRad="50800" dist="38100" dir="2700000" algn="tl" rotWithShape="0">
              <a:prstClr val="black">
                <a:alpha val="40000"/>
              </a:prstClr>
            </a:outerShdw>
          </a:effectLst>
        </p:spPr>
      </p:pic>
      <p:pic>
        <p:nvPicPr>
          <p:cNvPr id="41" name="Graphic 40" descr="Classroom">
            <a:extLst>
              <a:ext uri="{FF2B5EF4-FFF2-40B4-BE49-F238E27FC236}">
                <a16:creationId xmlns:a16="http://schemas.microsoft.com/office/drawing/2014/main" xmlns="" id="{2E0C8B99-A041-4058-854D-B9FC14C0FCD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6639445" y="4266811"/>
            <a:ext cx="914400" cy="9144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913099" y="742459"/>
            <a:ext cx="10578662" cy="646331"/>
          </a:xfrm>
          <a:prstGeom prst="rect">
            <a:avLst/>
          </a:prstGeom>
          <a:noFill/>
        </p:spPr>
        <p:txBody>
          <a:bodyPr wrap="square" rtlCol="0">
            <a:spAutoFit/>
          </a:bodyPr>
          <a:lstStyle/>
          <a:p>
            <a:r>
              <a:rPr lang="en-US" dirty="0">
                <a:solidFill>
                  <a:schemeClr val="bg1"/>
                </a:solidFill>
              </a:rPr>
              <a:t>Our goal is to build a prototype of online hate and abuse comment classifier which can </a:t>
            </a:r>
            <a:r>
              <a:rPr lang="en-US" dirty="0" smtClean="0">
                <a:solidFill>
                  <a:schemeClr val="bg1"/>
                </a:solidFill>
              </a:rPr>
              <a:t>be used </a:t>
            </a:r>
            <a:r>
              <a:rPr lang="en-US" dirty="0">
                <a:solidFill>
                  <a:schemeClr val="bg1"/>
                </a:solidFill>
              </a:rPr>
              <a:t>to </a:t>
            </a:r>
            <a:r>
              <a:rPr lang="en-US" dirty="0" smtClean="0">
                <a:solidFill>
                  <a:schemeClr val="bg1"/>
                </a:solidFill>
              </a:rPr>
              <a:t>predict hate </a:t>
            </a:r>
            <a:r>
              <a:rPr lang="en-US" dirty="0">
                <a:solidFill>
                  <a:schemeClr val="bg1"/>
                </a:solidFill>
              </a:rPr>
              <a:t>and offensive comments so that it can be controlled and restricted from spreading hatred and cyberbullying</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13659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31FF310-8259-4C0F-8B28-D7DA87C359B8}"/>
              </a:ext>
            </a:extLst>
          </p:cNvPr>
          <p:cNvSpPr>
            <a:spLocks noGrp="1"/>
          </p:cNvSpPr>
          <p:nvPr>
            <p:ph type="dt" sz="half" idx="10"/>
          </p:nvPr>
        </p:nvSpPr>
        <p:spPr/>
        <p:txBody>
          <a:bodyPr/>
          <a:lstStyle/>
          <a:p>
            <a:fld id="{529234F8-C554-408E-B8A5-50F7AAD3C8CA}" type="datetime1">
              <a:rPr lang="en-US" smtClean="0">
                <a:solidFill>
                  <a:schemeClr val="bg1"/>
                </a:solidFill>
              </a:rPr>
              <a:t>16-Nov-22</a:t>
            </a:fld>
            <a:endParaRPr lang="en-US">
              <a:solidFill>
                <a:schemeClr val="bg1"/>
              </a:solidFill>
            </a:endParaRPr>
          </a:p>
        </p:txBody>
      </p:sp>
      <p:sp>
        <p:nvSpPr>
          <p:cNvPr id="6" name="Slide Number Placeholder 5">
            <a:extLst>
              <a:ext uri="{FF2B5EF4-FFF2-40B4-BE49-F238E27FC236}">
                <a16:creationId xmlns:a16="http://schemas.microsoft.com/office/drawing/2014/main" xmlns="" id="{7B980763-3790-4D66-AA3D-9056CB016962}"/>
              </a:ext>
            </a:extLst>
          </p:cNvPr>
          <p:cNvSpPr>
            <a:spLocks noGrp="1"/>
          </p:cNvSpPr>
          <p:nvPr>
            <p:ph type="sldNum" sz="quarter" idx="12"/>
          </p:nvPr>
        </p:nvSpPr>
        <p:spPr/>
        <p:txBody>
          <a:bodyPr/>
          <a:lstStyle/>
          <a:p>
            <a:fld id="{3B685128-CE73-4F6B-9CB3-02E8E310B566}" type="slidenum">
              <a:rPr lang="en-US" smtClean="0">
                <a:solidFill>
                  <a:schemeClr val="bg1"/>
                </a:solidFill>
              </a:rPr>
              <a:t>4</a:t>
            </a:fld>
            <a:endParaRPr lang="en-US">
              <a:solidFill>
                <a:schemeClr val="bg1"/>
              </a:solidFill>
            </a:endParaRPr>
          </a:p>
        </p:txBody>
      </p:sp>
      <p:sp>
        <p:nvSpPr>
          <p:cNvPr id="2" name="TextBox 1">
            <a:extLst>
              <a:ext uri="{FF2B5EF4-FFF2-40B4-BE49-F238E27FC236}">
                <a16:creationId xmlns:a16="http://schemas.microsoft.com/office/drawing/2014/main" xmlns="" id="{16DA406D-6B3F-458E-B9A6-92A6465B6DF8}"/>
              </a:ext>
            </a:extLst>
          </p:cNvPr>
          <p:cNvSpPr txBox="1"/>
          <p:nvPr/>
        </p:nvSpPr>
        <p:spPr>
          <a:xfrm>
            <a:off x="3589903" y="-118170"/>
            <a:ext cx="6101348" cy="707886"/>
          </a:xfrm>
          <a:prstGeom prst="rect">
            <a:avLst/>
          </a:prstGeom>
          <a:noFill/>
        </p:spPr>
        <p:txBody>
          <a:bodyPr wrap="square" rtlCol="0">
            <a:spAutoFit/>
          </a:bodyPr>
          <a:lstStyle/>
          <a:p>
            <a:pPr algn="ctr"/>
            <a:r>
              <a:rPr lang="en-US" sz="4000" b="1" dirty="0">
                <a:effectLst>
                  <a:outerShdw dist="38100" dir="2700000" algn="tl">
                    <a:schemeClr val="accent2"/>
                  </a:outerShdw>
                </a:effectLst>
                <a:latin typeface="+mj-lt"/>
                <a:ea typeface="+mj-ea"/>
                <a:cs typeface="+mj-cs"/>
              </a:rPr>
              <a:t>Background</a:t>
            </a:r>
            <a:r>
              <a:rPr lang="en-US" sz="4000" b="1" dirty="0">
                <a:effectLst>
                  <a:outerShdw dist="38100" dir="2700000" algn="tl">
                    <a:schemeClr val="accent2"/>
                  </a:outerShdw>
                </a:effectLst>
                <a:latin typeface="+mj-lt"/>
                <a:ea typeface="+mj-ea"/>
                <a:cs typeface="+mj-cs"/>
              </a:rPr>
              <a:t> and Approach -</a:t>
            </a:r>
            <a:endParaRPr lang="en-US" sz="4000" b="1" dirty="0">
              <a:effectLst>
                <a:outerShdw dist="38100" dir="2700000" algn="tl">
                  <a:schemeClr val="accent2"/>
                </a:outerShdw>
              </a:effectLst>
              <a:latin typeface="+mj-lt"/>
              <a:ea typeface="+mj-ea"/>
              <a:cs typeface="+mj-cs"/>
            </a:endParaRPr>
          </a:p>
        </p:txBody>
      </p:sp>
      <p:sp>
        <p:nvSpPr>
          <p:cNvPr id="3" name="TextBox 2">
            <a:extLst>
              <a:ext uri="{FF2B5EF4-FFF2-40B4-BE49-F238E27FC236}">
                <a16:creationId xmlns:a16="http://schemas.microsoft.com/office/drawing/2014/main" xmlns="" id="{E881844B-EE0B-49B4-BD7E-8D600DDC145F}"/>
              </a:ext>
            </a:extLst>
          </p:cNvPr>
          <p:cNvSpPr txBox="1"/>
          <p:nvPr/>
        </p:nvSpPr>
        <p:spPr>
          <a:xfrm>
            <a:off x="3836277" y="589716"/>
            <a:ext cx="7808035" cy="3970318"/>
          </a:xfrm>
          <a:prstGeom prst="rect">
            <a:avLst/>
          </a:prstGeom>
          <a:noFill/>
        </p:spPr>
        <p:txBody>
          <a:bodyPr wrap="square" rtlCol="0">
            <a:spAutoFit/>
          </a:bodyPr>
          <a:lstStyle/>
          <a:p>
            <a:r>
              <a:rPr lang="en-US" dirty="0">
                <a:solidFill>
                  <a:schemeClr val="bg1"/>
                </a:solidFil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r>
              <a:rPr lang="en-US" dirty="0" smtClean="0">
                <a:solidFill>
                  <a:schemeClr val="bg1"/>
                </a:solidFill>
              </a:rPr>
              <a:t>.</a:t>
            </a:r>
            <a:r>
              <a:rPr lang="en-US" dirty="0">
                <a:solidFill>
                  <a:schemeClr val="bg1"/>
                </a:solidFill>
              </a:rPr>
              <a:t> </a:t>
            </a:r>
            <a:endParaRPr lang="en-US" dirty="0" smtClean="0">
              <a:solidFill>
                <a:schemeClr val="bg1"/>
              </a:solidFill>
            </a:endParaRPr>
          </a:p>
          <a:p>
            <a:endParaRPr lang="en-US" dirty="0" smtClean="0">
              <a:solidFill>
                <a:schemeClr val="bg1"/>
              </a:solidFill>
            </a:endParaRPr>
          </a:p>
          <a:p>
            <a:r>
              <a:rPr lang="en-US" dirty="0">
                <a:solidFill>
                  <a:schemeClr val="bg1"/>
                </a:solidFill>
              </a:rPr>
              <a:t>Being a Data Scientist, I have used the Classification Model using multiple algorithms to design and build a prototype of online hate and abuse comment </a:t>
            </a:r>
            <a:r>
              <a:rPr lang="en-US" dirty="0" smtClean="0">
                <a:solidFill>
                  <a:schemeClr val="bg1"/>
                </a:solidFill>
              </a:rPr>
              <a:t>classifier </a:t>
            </a:r>
            <a:r>
              <a:rPr lang="en-US" dirty="0">
                <a:solidFill>
                  <a:schemeClr val="bg1"/>
                </a:solidFill>
              </a:rPr>
              <a:t>so that it can be controlled and restricted from spreading hatred and cyberbullying.</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11" name="Rectangle 10">
            <a:extLst>
              <a:ext uri="{FF2B5EF4-FFF2-40B4-BE49-F238E27FC236}">
                <a16:creationId xmlns:a16="http://schemas.microsoft.com/office/drawing/2014/main" xmlns="" id="{022DA163-CBE2-4AFB-AF40-9D69649DCA07}"/>
              </a:ext>
            </a:extLst>
          </p:cNvPr>
          <p:cNvSpPr/>
          <p:nvPr/>
        </p:nvSpPr>
        <p:spPr>
          <a:xfrm>
            <a:off x="3836277" y="3392320"/>
            <a:ext cx="2741236" cy="1321609"/>
          </a:xfrm>
          <a:prstGeom prst="rect">
            <a:avLst/>
          </a:prstGeom>
          <a:gradFill flip="none" rotWithShape="1">
            <a:gsLst>
              <a:gs pos="0">
                <a:srgbClr val="FF4F4F">
                  <a:shade val="30000"/>
                  <a:satMod val="115000"/>
                </a:srgbClr>
              </a:gs>
              <a:gs pos="50000">
                <a:srgbClr val="FF4F4F">
                  <a:shade val="67500"/>
                  <a:satMod val="115000"/>
                </a:srgbClr>
              </a:gs>
              <a:gs pos="100000">
                <a:srgbClr val="FF4F4F">
                  <a:shade val="100000"/>
                  <a:satMod val="115000"/>
                </a:srgbClr>
              </a:gs>
            </a:gsLst>
            <a:lin ang="2700000" scaled="1"/>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Mathematical </a:t>
            </a:r>
            <a:r>
              <a:rPr lang="en-US" dirty="0" smtClean="0"/>
              <a:t>Modelling</a:t>
            </a:r>
            <a:endParaRPr lang="en-US" dirty="0"/>
          </a:p>
        </p:txBody>
      </p:sp>
      <p:sp>
        <p:nvSpPr>
          <p:cNvPr id="12" name="Rectangle 11">
            <a:extLst>
              <a:ext uri="{FF2B5EF4-FFF2-40B4-BE49-F238E27FC236}">
                <a16:creationId xmlns:a16="http://schemas.microsoft.com/office/drawing/2014/main" xmlns="" id="{FA9BF8A5-D803-471B-ADDB-1E37E2E37586}"/>
              </a:ext>
            </a:extLst>
          </p:cNvPr>
          <p:cNvSpPr/>
          <p:nvPr/>
        </p:nvSpPr>
        <p:spPr>
          <a:xfrm>
            <a:off x="6594182" y="3384215"/>
            <a:ext cx="2741236" cy="1321609"/>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Analytical Modelling</a:t>
            </a:r>
            <a:endParaRPr lang="en-US" dirty="0"/>
          </a:p>
        </p:txBody>
      </p:sp>
      <p:sp>
        <p:nvSpPr>
          <p:cNvPr id="13" name="Rectangle 12">
            <a:extLst>
              <a:ext uri="{FF2B5EF4-FFF2-40B4-BE49-F238E27FC236}">
                <a16:creationId xmlns:a16="http://schemas.microsoft.com/office/drawing/2014/main" xmlns="" id="{C0378FAE-7D50-4A8E-AD2B-76E3EAC72330}"/>
              </a:ext>
            </a:extLst>
          </p:cNvPr>
          <p:cNvSpPr/>
          <p:nvPr/>
        </p:nvSpPr>
        <p:spPr>
          <a:xfrm>
            <a:off x="9368756" y="3392320"/>
            <a:ext cx="2741236" cy="1321609"/>
          </a:xfrm>
          <a:prstGeom prst="rect">
            <a:avLst/>
          </a:prstGeom>
          <a:gradFill flip="none" rotWithShape="1">
            <a:gsLst>
              <a:gs pos="12000">
                <a:schemeClr val="accent3">
                  <a:lumMod val="40000"/>
                  <a:lumOff val="60000"/>
                </a:schemeClr>
              </a:gs>
              <a:gs pos="32000">
                <a:schemeClr val="accent3">
                  <a:lumMod val="95000"/>
                  <a:lumOff val="5000"/>
                </a:schemeClr>
              </a:gs>
              <a:gs pos="77000">
                <a:schemeClr val="accent3">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CV Score</a:t>
            </a:r>
            <a:endParaRPr lang="en-US" dirty="0"/>
          </a:p>
        </p:txBody>
      </p:sp>
      <p:sp>
        <p:nvSpPr>
          <p:cNvPr id="14" name="Rectangle 13">
            <a:extLst>
              <a:ext uri="{FF2B5EF4-FFF2-40B4-BE49-F238E27FC236}">
                <a16:creationId xmlns:a16="http://schemas.microsoft.com/office/drawing/2014/main" xmlns="" id="{A40FD17C-6DE7-4A32-B812-EF51099FFFD2}"/>
              </a:ext>
            </a:extLst>
          </p:cNvPr>
          <p:cNvSpPr/>
          <p:nvPr/>
        </p:nvSpPr>
        <p:spPr>
          <a:xfrm>
            <a:off x="3836277" y="5034741"/>
            <a:ext cx="2741236" cy="1321609"/>
          </a:xfrm>
          <a:prstGeom prst="rect">
            <a:avLst/>
          </a:prstGeom>
          <a:gradFill flip="none" rotWithShape="1">
            <a:gsLst>
              <a:gs pos="0">
                <a:srgbClr val="00B0F0"/>
              </a:gs>
              <a:gs pos="46000">
                <a:schemeClr val="accent5">
                  <a:lumMod val="95000"/>
                  <a:lumOff val="5000"/>
                </a:schemeClr>
              </a:gs>
              <a:gs pos="100000">
                <a:srgbClr val="0070C0"/>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Principle Component Analysis</a:t>
            </a:r>
            <a:endParaRPr lang="en-US" dirty="0"/>
          </a:p>
        </p:txBody>
      </p:sp>
      <p:sp>
        <p:nvSpPr>
          <p:cNvPr id="15" name="Rectangle 14">
            <a:extLst>
              <a:ext uri="{FF2B5EF4-FFF2-40B4-BE49-F238E27FC236}">
                <a16:creationId xmlns:a16="http://schemas.microsoft.com/office/drawing/2014/main" xmlns="" id="{81CA801A-E18F-4E66-8305-8F296D4B2D2D}"/>
              </a:ext>
            </a:extLst>
          </p:cNvPr>
          <p:cNvSpPr/>
          <p:nvPr/>
        </p:nvSpPr>
        <p:spPr>
          <a:xfrm>
            <a:off x="6594182" y="5026636"/>
            <a:ext cx="2741236" cy="132160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Hyper Tuning Method</a:t>
            </a:r>
            <a:endParaRPr lang="en-US" dirty="0"/>
          </a:p>
        </p:txBody>
      </p:sp>
      <p:sp>
        <p:nvSpPr>
          <p:cNvPr id="16" name="Rectangle 15">
            <a:extLst>
              <a:ext uri="{FF2B5EF4-FFF2-40B4-BE49-F238E27FC236}">
                <a16:creationId xmlns:a16="http://schemas.microsoft.com/office/drawing/2014/main" xmlns="" id="{D29A7143-6948-46D5-BECD-95F43EFC1C30}"/>
              </a:ext>
            </a:extLst>
          </p:cNvPr>
          <p:cNvSpPr/>
          <p:nvPr/>
        </p:nvSpPr>
        <p:spPr>
          <a:xfrm>
            <a:off x="9368756" y="5034741"/>
            <a:ext cx="2741236" cy="1321609"/>
          </a:xfrm>
          <a:prstGeom prst="rect">
            <a:avLst/>
          </a:prstGeom>
          <a:gradFill flip="none" rotWithShape="1">
            <a:gsLst>
              <a:gs pos="20000">
                <a:schemeClr val="accent2">
                  <a:lumMod val="89000"/>
                </a:schemeClr>
              </a:gs>
              <a:gs pos="27000">
                <a:schemeClr val="accent2">
                  <a:lumMod val="89000"/>
                </a:schemeClr>
              </a:gs>
              <a:gs pos="68000">
                <a:schemeClr val="accent2">
                  <a:lumMod val="75000"/>
                </a:schemeClr>
              </a:gs>
              <a:gs pos="83000">
                <a:schemeClr val="accent2">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Grid Search CV</a:t>
            </a:r>
            <a:endParaRPr lang="en-US" dirty="0"/>
          </a:p>
        </p:txBody>
      </p:sp>
      <p:graphicFrame>
        <p:nvGraphicFramePr>
          <p:cNvPr id="17" name="Diagram 16">
            <a:extLst>
              <a:ext uri="{FF2B5EF4-FFF2-40B4-BE49-F238E27FC236}">
                <a16:creationId xmlns:a16="http://schemas.microsoft.com/office/drawing/2014/main" xmlns="" id="{09286805-81D8-4C9B-B839-E674B84FB328}"/>
              </a:ext>
            </a:extLst>
          </p:cNvPr>
          <p:cNvGraphicFramePr/>
          <p:nvPr>
            <p:extLst>
              <p:ext uri="{D42A27DB-BD31-4B8C-83A1-F6EECF244321}">
                <p14:modId xmlns:p14="http://schemas.microsoft.com/office/powerpoint/2010/main" val="877315437"/>
              </p:ext>
            </p:extLst>
          </p:nvPr>
        </p:nvGraphicFramePr>
        <p:xfrm>
          <a:off x="-231156" y="249382"/>
          <a:ext cx="4068865" cy="6215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3" grpId="0" animBg="1"/>
      <p:bldP spid="14" grpId="0" animBg="1"/>
      <p:bldGraphic spid="1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dist="38100" dir="2700000" algn="tl">
                    <a:schemeClr val="accent2"/>
                  </a:outerShdw>
                </a:effectLst>
              </a:rPr>
              <a:t>Exploratory Data Analysis</a:t>
            </a: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dirty="0"/>
          </a:p>
        </p:txBody>
      </p:sp>
      <p:sp>
        <p:nvSpPr>
          <p:cNvPr id="5" name="Slide Number Placeholder 4"/>
          <p:cNvSpPr>
            <a:spLocks noGrp="1"/>
          </p:cNvSpPr>
          <p:nvPr>
            <p:ph type="sldNum" sz="quarter" idx="12"/>
          </p:nvPr>
        </p:nvSpPr>
        <p:spPr/>
        <p:txBody>
          <a:bodyPr/>
          <a:lstStyle/>
          <a:p>
            <a:fld id="{3B685128-CE73-4F6B-9CB3-02E8E310B566}" type="slidenum">
              <a:rPr lang="en-US" smtClean="0"/>
              <a:t>5</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838200" y="1746540"/>
            <a:ext cx="4620491" cy="460981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458691" y="1746540"/>
            <a:ext cx="5624945" cy="4609810"/>
          </a:xfrm>
          <a:prstGeom prst="rect">
            <a:avLst/>
          </a:prstGeom>
        </p:spPr>
      </p:pic>
    </p:spTree>
    <p:extLst>
      <p:ext uri="{BB962C8B-B14F-4D97-AF65-F5344CB8AC3E}">
        <p14:creationId xmlns:p14="http://schemas.microsoft.com/office/powerpoint/2010/main" val="383182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3"/>
            <a:ext cx="10515600" cy="1325563"/>
          </a:xfrm>
        </p:spPr>
        <p:txBody>
          <a:bodyPr>
            <a:normAutofit/>
          </a:bodyPr>
          <a:lstStyle/>
          <a:p>
            <a:r>
              <a:rPr lang="en-US" sz="4000" b="1" dirty="0">
                <a:effectLst>
                  <a:outerShdw dist="38100" dir="2700000" algn="tl">
                    <a:schemeClr val="accent2"/>
                  </a:outerShdw>
                </a:effectLst>
              </a:rPr>
              <a:t>Exploratory Data Analysis</a:t>
            </a:r>
            <a:endParaRPr lang="en-US" sz="4000" b="1" dirty="0">
              <a:effectLst>
                <a:outerShdw dist="38100" dir="2700000" algn="tl">
                  <a:schemeClr val="accent2"/>
                </a:outerShdw>
              </a:effectLst>
            </a:endParaRP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6</a:t>
            </a:fld>
            <a:endParaRPr lang="en-US"/>
          </a:p>
        </p:txBody>
      </p:sp>
      <p:pic>
        <p:nvPicPr>
          <p:cNvPr id="7"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1" y="1690687"/>
            <a:ext cx="5160818" cy="450229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999019" y="1690688"/>
            <a:ext cx="5015345" cy="4502294"/>
          </a:xfrm>
          <a:prstGeom prst="rect">
            <a:avLst/>
          </a:prstGeom>
        </p:spPr>
      </p:pic>
    </p:spTree>
    <p:extLst>
      <p:ext uri="{BB962C8B-B14F-4D97-AF65-F5344CB8AC3E}">
        <p14:creationId xmlns:p14="http://schemas.microsoft.com/office/powerpoint/2010/main" val="182246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dist="38100" dir="2700000" algn="tl">
                    <a:schemeClr val="accent2"/>
                  </a:outerShdw>
                </a:effectLst>
              </a:rPr>
              <a:t>Exploratory Data Analysis</a:t>
            </a: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7</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1690688"/>
            <a:ext cx="4362450" cy="473456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200650" y="1690688"/>
            <a:ext cx="4746914" cy="4734560"/>
          </a:xfrm>
          <a:prstGeom prst="rect">
            <a:avLst/>
          </a:prstGeom>
        </p:spPr>
      </p:pic>
    </p:spTree>
    <p:extLst>
      <p:ext uri="{BB962C8B-B14F-4D97-AF65-F5344CB8AC3E}">
        <p14:creationId xmlns:p14="http://schemas.microsoft.com/office/powerpoint/2010/main" val="38690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dist="38100" dir="2700000" algn="tl">
                    <a:schemeClr val="accent2"/>
                  </a:outerShdw>
                </a:effectLst>
              </a:rPr>
              <a:t>Exploratory Data Analysis</a:t>
            </a:r>
          </a:p>
        </p:txBody>
      </p:sp>
      <p:sp>
        <p:nvSpPr>
          <p:cNvPr id="3" name="Content Placeholder 2"/>
          <p:cNvSpPr>
            <a:spLocks noGrp="1"/>
          </p:cNvSpPr>
          <p:nvPr>
            <p:ph idx="1"/>
          </p:nvPr>
        </p:nvSpPr>
        <p:spPr/>
        <p:txBody>
          <a:bodyPr>
            <a:normAutofit fontScale="92500"/>
          </a:bodyPr>
          <a:lstStyle/>
          <a:p>
            <a:pPr>
              <a:lnSpc>
                <a:spcPct val="200000"/>
              </a:lnSpc>
            </a:pPr>
            <a:r>
              <a:rPr lang="en-US" sz="2000" dirty="0" smtClean="0">
                <a:solidFill>
                  <a:schemeClr val="bg1"/>
                </a:solidFill>
              </a:rPr>
              <a:t>With the help of exploratory data analysis we basically analyze the different data sets and summarize their main characteristics by using statistical graphics and other data visualization graphs.</a:t>
            </a:r>
          </a:p>
          <a:p>
            <a:pPr>
              <a:lnSpc>
                <a:spcPct val="200000"/>
              </a:lnSpc>
            </a:pPr>
            <a:r>
              <a:rPr lang="en-US" sz="2000" dirty="0" smtClean="0">
                <a:solidFill>
                  <a:schemeClr val="bg1"/>
                </a:solidFill>
              </a:rPr>
              <a:t>There are no null value present within the data set.</a:t>
            </a:r>
          </a:p>
          <a:p>
            <a:pPr>
              <a:lnSpc>
                <a:spcPct val="200000"/>
              </a:lnSpc>
            </a:pPr>
            <a:r>
              <a:rPr lang="en-US" sz="2000" dirty="0" smtClean="0">
                <a:solidFill>
                  <a:schemeClr val="bg1"/>
                </a:solidFill>
              </a:rPr>
              <a:t>There are two categorical object data type are present in the train and test datasets.</a:t>
            </a:r>
          </a:p>
          <a:p>
            <a:pPr>
              <a:lnSpc>
                <a:spcPct val="200000"/>
              </a:lnSpc>
            </a:pPr>
            <a:r>
              <a:rPr lang="en-US" sz="2000" dirty="0" smtClean="0">
                <a:solidFill>
                  <a:schemeClr val="bg1"/>
                </a:solidFill>
              </a:rPr>
              <a:t>Six numerical columns are there in the train dataset.</a:t>
            </a:r>
          </a:p>
          <a:p>
            <a:pPr>
              <a:lnSpc>
                <a:spcPct val="200000"/>
              </a:lnSpc>
            </a:pPr>
            <a:r>
              <a:rPr lang="en-US" sz="2000" dirty="0" smtClean="0">
                <a:solidFill>
                  <a:schemeClr val="bg1"/>
                </a:solidFill>
              </a:rPr>
              <a:t>I’ve used label encoder to convert the string object data type into numeric variable.</a:t>
            </a:r>
            <a:endParaRPr lang="en-US" sz="2000" dirty="0">
              <a:solidFill>
                <a:schemeClr val="bg1"/>
              </a:solidFill>
            </a:endParaRP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8</a:t>
            </a:fld>
            <a:endParaRPr lang="en-US"/>
          </a:p>
        </p:txBody>
      </p:sp>
    </p:spTree>
    <p:extLst>
      <p:ext uri="{BB962C8B-B14F-4D97-AF65-F5344CB8AC3E}">
        <p14:creationId xmlns:p14="http://schemas.microsoft.com/office/powerpoint/2010/main" val="152475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dist="38100" dir="2700000" algn="tl">
                    <a:schemeClr val="accent2"/>
                  </a:outerShdw>
                </a:effectLst>
              </a:rPr>
              <a:t>Data Visualization</a:t>
            </a:r>
          </a:p>
        </p:txBody>
      </p:sp>
      <p:sp>
        <p:nvSpPr>
          <p:cNvPr id="4" name="Date Placeholder 3"/>
          <p:cNvSpPr>
            <a:spLocks noGrp="1"/>
          </p:cNvSpPr>
          <p:nvPr>
            <p:ph type="dt" sz="half" idx="10"/>
          </p:nvPr>
        </p:nvSpPr>
        <p:spPr/>
        <p:txBody>
          <a:bodyPr/>
          <a:lstStyle/>
          <a:p>
            <a:fld id="{0D8A2831-607F-4AEC-8E7D-17FB30C17850}" type="datetime1">
              <a:rPr lang="en-US" smtClean="0"/>
              <a:t>16-Nov-22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9</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1325563"/>
            <a:ext cx="10114671" cy="5030787"/>
          </a:xfrm>
          <a:prstGeom prst="rect">
            <a:avLst/>
          </a:prstGeom>
        </p:spPr>
      </p:pic>
    </p:spTree>
    <p:extLst>
      <p:ext uri="{BB962C8B-B14F-4D97-AF65-F5344CB8AC3E}">
        <p14:creationId xmlns:p14="http://schemas.microsoft.com/office/powerpoint/2010/main" val="92253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1275</TotalTime>
  <Words>799</Words>
  <Application>Microsoft Office PowerPoint</Application>
  <PresentationFormat>Widescreen</PresentationFormat>
  <Paragraphs>157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Data Visualization</vt:lpstr>
      <vt:lpstr>Data Visualization</vt:lpstr>
      <vt:lpstr>Data Visualization</vt:lpstr>
      <vt:lpstr>Data Visualization</vt:lpstr>
      <vt:lpstr>Interpretation of the Results</vt:lpstr>
      <vt:lpstr>Model’s Dashboard</vt:lpstr>
      <vt:lpstr>Finalized Classification Model </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Gupta</dc:creator>
  <cp:lastModifiedBy>Microsoft account</cp:lastModifiedBy>
  <cp:revision>111</cp:revision>
  <dcterms:created xsi:type="dcterms:W3CDTF">2020-04-13T19:51:29Z</dcterms:created>
  <dcterms:modified xsi:type="dcterms:W3CDTF">2022-11-16T16:25:09Z</dcterms:modified>
</cp:coreProperties>
</file>