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1D3FA7-93C9-474A-BFAA-0475BF385BCB}" type="datetime1">
              <a:rPr lang="en-US" smtClean="0"/>
              <a:t>24-Sep-22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 Project on E-retail Factors for Customer Activation and Retention in E-commerce Companies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29255-ADD1-4E6F-89F6-FC6E280571AD}" type="slidenum">
              <a:rPr lang="en-US" smtClean="0"/>
              <a:t>‹#›</a:t>
            </a:fld>
            <a:endParaRPr lang="en-US"/>
          </a:p>
        </p:txBody>
      </p:sp>
    </p:spTree>
    <p:extLst>
      <p:ext uri="{BB962C8B-B14F-4D97-AF65-F5344CB8AC3E}">
        <p14:creationId xmlns:p14="http://schemas.microsoft.com/office/powerpoint/2010/main" val="287304877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5DF0A-108B-48AC-AC86-2B0946D47F64}" type="datetime1">
              <a:rPr lang="en-US" smtClean="0"/>
              <a:t>24-Sep-22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 Project on E-retail Factors for Customer Activation and Retention in E-commerce Companies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441B1-B22C-4157-8B6F-5E40733801F4}" type="slidenum">
              <a:rPr lang="en-US" smtClean="0"/>
              <a:t>‹#›</a:t>
            </a:fld>
            <a:endParaRPr lang="en-US"/>
          </a:p>
        </p:txBody>
      </p:sp>
    </p:spTree>
    <p:extLst>
      <p:ext uri="{BB962C8B-B14F-4D97-AF65-F5344CB8AC3E}">
        <p14:creationId xmlns:p14="http://schemas.microsoft.com/office/powerpoint/2010/main" val="73300681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441B1-B22C-4157-8B6F-5E40733801F4}" type="slidenum">
              <a:rPr lang="en-US" smtClean="0"/>
              <a:t>1</a:t>
            </a:fld>
            <a:endParaRPr lang="en-US"/>
          </a:p>
        </p:txBody>
      </p:sp>
      <p:sp>
        <p:nvSpPr>
          <p:cNvPr id="5" name="Footer Placeholder 4"/>
          <p:cNvSpPr>
            <a:spLocks noGrp="1"/>
          </p:cNvSpPr>
          <p:nvPr>
            <p:ph type="ftr" sz="quarter" idx="11"/>
          </p:nvPr>
        </p:nvSpPr>
        <p:spPr/>
        <p:txBody>
          <a:bodyPr/>
          <a:lstStyle/>
          <a:p>
            <a:r>
              <a:rPr lang="en-US" smtClean="0"/>
              <a:t>A Project on E-retail Factors for Customer Activation and Retention in E-commerce Companies</a:t>
            </a:r>
            <a:endParaRPr lang="en-US"/>
          </a:p>
        </p:txBody>
      </p:sp>
      <p:sp>
        <p:nvSpPr>
          <p:cNvPr id="6" name="Date Placeholder 5"/>
          <p:cNvSpPr>
            <a:spLocks noGrp="1"/>
          </p:cNvSpPr>
          <p:nvPr>
            <p:ph type="dt" idx="12"/>
          </p:nvPr>
        </p:nvSpPr>
        <p:spPr/>
        <p:txBody>
          <a:bodyPr/>
          <a:lstStyle/>
          <a:p>
            <a:fld id="{86B69BE9-D1A6-4C6E-BDCE-42FF4EFD1402}" type="datetime1">
              <a:rPr lang="en-US" smtClean="0"/>
              <a:t>24-Sep-22</a:t>
            </a:fld>
            <a:endParaRPr lang="en-US"/>
          </a:p>
        </p:txBody>
      </p:sp>
    </p:spTree>
    <p:extLst>
      <p:ext uri="{BB962C8B-B14F-4D97-AF65-F5344CB8AC3E}">
        <p14:creationId xmlns:p14="http://schemas.microsoft.com/office/powerpoint/2010/main" val="312598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C4307784-9E00-4095-BC4A-7C50253940FC}" type="datetime1">
              <a:rPr lang="en-US" smtClean="0"/>
              <a:t>24-Sep-22</a:t>
            </a:fld>
            <a:endParaRPr lang="en-US"/>
          </a:p>
        </p:txBody>
      </p:sp>
      <p:sp>
        <p:nvSpPr>
          <p:cNvPr id="5" name="Footer Placeholder 4"/>
          <p:cNvSpPr>
            <a:spLocks noGrp="1"/>
          </p:cNvSpPr>
          <p:nvPr>
            <p:ph type="ftr" sz="quarter" idx="11"/>
          </p:nvPr>
        </p:nvSpPr>
        <p:spPr/>
        <p:txBody>
          <a:bodyPr/>
          <a:lstStyle/>
          <a:p>
            <a:r>
              <a:rPr lang="en-US" smtClean="0"/>
              <a:t>A Project on E-retail Factors for Customer Activation and Retention in E-commerce Companies</a:t>
            </a:r>
            <a:endParaRPr lang="en-US"/>
          </a:p>
        </p:txBody>
      </p:sp>
      <p:sp>
        <p:nvSpPr>
          <p:cNvPr id="6" name="Slide Number Placeholder 5"/>
          <p:cNvSpPr>
            <a:spLocks noGrp="1"/>
          </p:cNvSpPr>
          <p:nvPr>
            <p:ph type="sldNum" sz="quarter" idx="12"/>
          </p:nvPr>
        </p:nvSpPr>
        <p:spPr/>
        <p:txBody>
          <a:bodyPr/>
          <a:lstStyle/>
          <a:p>
            <a:fld id="{29E441B1-B22C-4157-8B6F-5E40733801F4}" type="slidenum">
              <a:rPr lang="en-US" smtClean="0"/>
              <a:t>2</a:t>
            </a:fld>
            <a:endParaRPr lang="en-US"/>
          </a:p>
        </p:txBody>
      </p:sp>
    </p:spTree>
    <p:extLst>
      <p:ext uri="{BB962C8B-B14F-4D97-AF65-F5344CB8AC3E}">
        <p14:creationId xmlns:p14="http://schemas.microsoft.com/office/powerpoint/2010/main" val="9834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05074D93-D399-4C10-B0CA-77978C659A19}" type="datetime8">
              <a:rPr lang="en-US" smtClean="0"/>
              <a:t>24-Sep-22 5:18 PM</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smtClean="0"/>
              <a:t>BY-ASHUTOSH MISHRA</a:t>
            </a:r>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ED757-1DAB-4E19-9B33-5A9D78E6796D}" type="datetime8">
              <a:rPr lang="en-US" smtClean="0"/>
              <a:t>24-Sep-22 5:18 PM</a:t>
            </a:fld>
            <a:endParaRPr lang="en-US" dirty="0"/>
          </a:p>
        </p:txBody>
      </p:sp>
      <p:sp>
        <p:nvSpPr>
          <p:cNvPr id="6" name="Footer Placeholder 5"/>
          <p:cNvSpPr>
            <a:spLocks noGrp="1"/>
          </p:cNvSpPr>
          <p:nvPr>
            <p:ph type="ftr" sz="quarter" idx="11"/>
          </p:nvPr>
        </p:nvSpPr>
        <p:spPr/>
        <p:txBody>
          <a:bodyPr/>
          <a:lstStyle/>
          <a:p>
            <a:r>
              <a:rPr lang="en-US" smtClean="0"/>
              <a:t>BY-ASHUTOSH MISHRA</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215BAD-66D3-4739-80F1-3CEE77C2F97F}" type="datetime8">
              <a:rPr lang="en-US" smtClean="0"/>
              <a:t>24-Sep-22 5:18 PM</a:t>
            </a:fld>
            <a:endParaRPr lang="en-US" dirty="0"/>
          </a:p>
        </p:txBody>
      </p:sp>
      <p:sp>
        <p:nvSpPr>
          <p:cNvPr id="5" name="Footer Placeholder 4"/>
          <p:cNvSpPr>
            <a:spLocks noGrp="1"/>
          </p:cNvSpPr>
          <p:nvPr>
            <p:ph type="ftr" sz="quarter" idx="11"/>
          </p:nvPr>
        </p:nvSpPr>
        <p:spPr/>
        <p:txBody>
          <a:bodyPr/>
          <a:lstStyle/>
          <a:p>
            <a:r>
              <a:rPr lang="en-US" smtClean="0"/>
              <a:t>BY-ASHUTOSH MISHRA</a:t>
            </a:r>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8AE57D-CA36-4A07-AA37-B4C600D5D42E}" type="datetime8">
              <a:rPr lang="en-US" smtClean="0"/>
              <a:t>24-Sep-22 5:18 PM</a:t>
            </a:fld>
            <a:endParaRPr lang="en-US" dirty="0"/>
          </a:p>
        </p:txBody>
      </p:sp>
      <p:sp>
        <p:nvSpPr>
          <p:cNvPr id="5" name="Footer Placeholder 4"/>
          <p:cNvSpPr>
            <a:spLocks noGrp="1"/>
          </p:cNvSpPr>
          <p:nvPr>
            <p:ph type="ftr" sz="quarter" idx="11"/>
          </p:nvPr>
        </p:nvSpPr>
        <p:spPr/>
        <p:txBody>
          <a:bodyPr/>
          <a:lstStyle/>
          <a:p>
            <a:r>
              <a:rPr lang="en-US" smtClean="0"/>
              <a:t>BY-ASHUTOSH MISHRA</a:t>
            </a:r>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24F883-7487-4B1F-A764-63DCD759F8CA}" type="datetime8">
              <a:rPr lang="en-US" smtClean="0"/>
              <a:t>24-Sep-22 5:18 PM</a:t>
            </a:fld>
            <a:endParaRPr lang="en-US" dirty="0"/>
          </a:p>
        </p:txBody>
      </p:sp>
      <p:sp>
        <p:nvSpPr>
          <p:cNvPr id="5" name="Footer Placeholder 4"/>
          <p:cNvSpPr>
            <a:spLocks noGrp="1"/>
          </p:cNvSpPr>
          <p:nvPr>
            <p:ph type="ftr" sz="quarter" idx="11"/>
          </p:nvPr>
        </p:nvSpPr>
        <p:spPr/>
        <p:txBody>
          <a:bodyPr/>
          <a:lstStyle/>
          <a:p>
            <a:r>
              <a:rPr lang="en-US" smtClean="0"/>
              <a:t>BY-ASHUTOSH MISHRA</a:t>
            </a:r>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827A24-3982-4AFF-9401-12182499C591}" type="datetime8">
              <a:rPr lang="en-US" smtClean="0"/>
              <a:t>24-Sep-22 5:18 PM</a:t>
            </a:fld>
            <a:endParaRPr lang="en-US" dirty="0"/>
          </a:p>
        </p:txBody>
      </p:sp>
      <p:sp>
        <p:nvSpPr>
          <p:cNvPr id="8" name="Footer Placeholder 7"/>
          <p:cNvSpPr>
            <a:spLocks noGrp="1"/>
          </p:cNvSpPr>
          <p:nvPr>
            <p:ph type="ftr" sz="quarter" idx="11"/>
          </p:nvPr>
        </p:nvSpPr>
        <p:spPr/>
        <p:txBody>
          <a:bodyPr/>
          <a:lstStyle/>
          <a:p>
            <a:r>
              <a:rPr lang="en-US" smtClean="0"/>
              <a:t>BY-ASHUTOSH MISHRA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9529CA-BEFA-4E8B-B2CA-F92077D844F5}" type="datetime8">
              <a:rPr lang="en-US" smtClean="0"/>
              <a:t>24-Sep-22 5:18 PM</a:t>
            </a:fld>
            <a:endParaRPr lang="en-US" dirty="0"/>
          </a:p>
        </p:txBody>
      </p:sp>
      <p:sp>
        <p:nvSpPr>
          <p:cNvPr id="8" name="Footer Placeholder 7"/>
          <p:cNvSpPr>
            <a:spLocks noGrp="1"/>
          </p:cNvSpPr>
          <p:nvPr>
            <p:ph type="ftr" sz="quarter" idx="11"/>
          </p:nvPr>
        </p:nvSpPr>
        <p:spPr/>
        <p:txBody>
          <a:bodyPr/>
          <a:lstStyle/>
          <a:p>
            <a:r>
              <a:rPr lang="en-US" smtClean="0"/>
              <a:t>BY-ASHUTOSH MISHRA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26F04A-A989-423A-810D-D88E0EDF9631}" type="datetime8">
              <a:rPr lang="en-US" smtClean="0"/>
              <a:t>24-Sep-22 5:18 PM</a:t>
            </a:fld>
            <a:endParaRPr lang="en-US" dirty="0"/>
          </a:p>
        </p:txBody>
      </p:sp>
      <p:sp>
        <p:nvSpPr>
          <p:cNvPr id="5" name="Footer Placeholder 4"/>
          <p:cNvSpPr>
            <a:spLocks noGrp="1"/>
          </p:cNvSpPr>
          <p:nvPr>
            <p:ph type="ftr" sz="quarter" idx="11"/>
          </p:nvPr>
        </p:nvSpPr>
        <p:spPr/>
        <p:txBody>
          <a:bodyPr/>
          <a:lstStyle/>
          <a:p>
            <a:r>
              <a:rPr lang="en-US" smtClean="0"/>
              <a:t>BY-ASHUTOSH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068D1A-29FD-464E-B34F-BFC8CD8FB312}" type="datetime8">
              <a:rPr lang="en-US" smtClean="0"/>
              <a:t>24-Sep-22 5:18 PM</a:t>
            </a:fld>
            <a:endParaRPr lang="en-US" dirty="0"/>
          </a:p>
        </p:txBody>
      </p:sp>
      <p:sp>
        <p:nvSpPr>
          <p:cNvPr id="5" name="Footer Placeholder 4"/>
          <p:cNvSpPr>
            <a:spLocks noGrp="1"/>
          </p:cNvSpPr>
          <p:nvPr>
            <p:ph type="ftr" sz="quarter" idx="11"/>
          </p:nvPr>
        </p:nvSpPr>
        <p:spPr/>
        <p:txBody>
          <a:bodyPr/>
          <a:lstStyle/>
          <a:p>
            <a:r>
              <a:rPr lang="en-US" smtClean="0"/>
              <a:t>BY-ASHUTOSH MISHRA</a:t>
            </a:r>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792854-ACBF-4E1B-BD53-DE2CAC1962B0}" type="datetime8">
              <a:rPr lang="en-US" smtClean="0"/>
              <a:t>24-Sep-22 5:18 PM</a:t>
            </a:fld>
            <a:endParaRPr lang="en-US" dirty="0"/>
          </a:p>
        </p:txBody>
      </p:sp>
      <p:sp>
        <p:nvSpPr>
          <p:cNvPr id="5" name="Footer Placeholder 4"/>
          <p:cNvSpPr>
            <a:spLocks noGrp="1"/>
          </p:cNvSpPr>
          <p:nvPr>
            <p:ph type="ftr" sz="quarter" idx="11"/>
          </p:nvPr>
        </p:nvSpPr>
        <p:spPr/>
        <p:txBody>
          <a:bodyPr/>
          <a:lstStyle/>
          <a:p>
            <a:r>
              <a:rPr lang="en-US" smtClean="0"/>
              <a:t>BY-ASHUTOSH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312AAF-CFF9-46F5-94C6-30E9A595D673}" type="datetime8">
              <a:rPr lang="en-US" smtClean="0"/>
              <a:t>24-Sep-22 5:18 PM</a:t>
            </a:fld>
            <a:endParaRPr lang="en-US" dirty="0"/>
          </a:p>
        </p:txBody>
      </p:sp>
      <p:sp>
        <p:nvSpPr>
          <p:cNvPr id="5" name="Footer Placeholder 4"/>
          <p:cNvSpPr>
            <a:spLocks noGrp="1"/>
          </p:cNvSpPr>
          <p:nvPr>
            <p:ph type="ftr" sz="quarter" idx="11"/>
          </p:nvPr>
        </p:nvSpPr>
        <p:spPr/>
        <p:txBody>
          <a:bodyPr/>
          <a:lstStyle/>
          <a:p>
            <a:r>
              <a:rPr lang="en-US" smtClean="0"/>
              <a:t>BY-ASHUTOSH MISHRA</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89A97B-BB93-4455-82E7-B9CEF22AB889}" type="datetime8">
              <a:rPr lang="en-US" smtClean="0"/>
              <a:t>24-Sep-22 5:18 PM</a:t>
            </a:fld>
            <a:endParaRPr lang="en-US" dirty="0"/>
          </a:p>
        </p:txBody>
      </p:sp>
      <p:sp>
        <p:nvSpPr>
          <p:cNvPr id="6" name="Footer Placeholder 5"/>
          <p:cNvSpPr>
            <a:spLocks noGrp="1"/>
          </p:cNvSpPr>
          <p:nvPr>
            <p:ph type="ftr" sz="quarter" idx="11"/>
          </p:nvPr>
        </p:nvSpPr>
        <p:spPr/>
        <p:txBody>
          <a:bodyPr/>
          <a:lstStyle/>
          <a:p>
            <a:r>
              <a:rPr lang="en-US" smtClean="0"/>
              <a:t>BY-ASHUTOSH MISHRA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4279D7-F6A5-498C-8D06-2E8FA360A0C7}" type="datetime8">
              <a:rPr lang="en-US" smtClean="0"/>
              <a:t>24-Sep-22 5:18 PM</a:t>
            </a:fld>
            <a:endParaRPr lang="en-US" dirty="0"/>
          </a:p>
        </p:txBody>
      </p:sp>
      <p:sp>
        <p:nvSpPr>
          <p:cNvPr id="8" name="Footer Placeholder 7"/>
          <p:cNvSpPr>
            <a:spLocks noGrp="1"/>
          </p:cNvSpPr>
          <p:nvPr>
            <p:ph type="ftr" sz="quarter" idx="11"/>
          </p:nvPr>
        </p:nvSpPr>
        <p:spPr/>
        <p:txBody>
          <a:bodyPr/>
          <a:lstStyle/>
          <a:p>
            <a:r>
              <a:rPr lang="en-US" smtClean="0"/>
              <a:t>BY-ASHUTOSH MISHRA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1CB5FF-A20E-4203-B505-FD1A951AE9A8}" type="datetime8">
              <a:rPr lang="en-US" smtClean="0"/>
              <a:t>24-Sep-22 5:18 PM</a:t>
            </a:fld>
            <a:endParaRPr lang="en-US" dirty="0"/>
          </a:p>
        </p:txBody>
      </p:sp>
      <p:sp>
        <p:nvSpPr>
          <p:cNvPr id="4" name="Footer Placeholder 3"/>
          <p:cNvSpPr>
            <a:spLocks noGrp="1"/>
          </p:cNvSpPr>
          <p:nvPr>
            <p:ph type="ftr" sz="quarter" idx="11"/>
          </p:nvPr>
        </p:nvSpPr>
        <p:spPr/>
        <p:txBody>
          <a:bodyPr/>
          <a:lstStyle/>
          <a:p>
            <a:r>
              <a:rPr lang="en-US" smtClean="0"/>
              <a:t>BY-ASHUTOSH MISHRA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8AAE0-5D7A-4FF1-9708-D65AD27F84BD}" type="datetime8">
              <a:rPr lang="en-US" smtClean="0"/>
              <a:t>24-Sep-22 5:18 PM</a:t>
            </a:fld>
            <a:endParaRPr lang="en-US" dirty="0"/>
          </a:p>
        </p:txBody>
      </p:sp>
      <p:sp>
        <p:nvSpPr>
          <p:cNvPr id="3" name="Footer Placeholder 2"/>
          <p:cNvSpPr>
            <a:spLocks noGrp="1"/>
          </p:cNvSpPr>
          <p:nvPr>
            <p:ph type="ftr" sz="quarter" idx="11"/>
          </p:nvPr>
        </p:nvSpPr>
        <p:spPr/>
        <p:txBody>
          <a:bodyPr/>
          <a:lstStyle/>
          <a:p>
            <a:r>
              <a:rPr lang="en-US" smtClean="0"/>
              <a:t>BY-ASHUTOSH MISHRA</a:t>
            </a:r>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96F52-6A84-49AF-8FEC-0656AA1B4F4E}" type="datetime8">
              <a:rPr lang="en-US" smtClean="0"/>
              <a:t>24-Sep-22 5:18 PM</a:t>
            </a:fld>
            <a:endParaRPr lang="en-US" dirty="0"/>
          </a:p>
        </p:txBody>
      </p:sp>
      <p:sp>
        <p:nvSpPr>
          <p:cNvPr id="6" name="Footer Placeholder 5"/>
          <p:cNvSpPr>
            <a:spLocks noGrp="1"/>
          </p:cNvSpPr>
          <p:nvPr>
            <p:ph type="ftr" sz="quarter" idx="11"/>
          </p:nvPr>
        </p:nvSpPr>
        <p:spPr/>
        <p:txBody>
          <a:bodyPr/>
          <a:lstStyle/>
          <a:p>
            <a:r>
              <a:rPr lang="en-US" smtClean="0"/>
              <a:t>BY-ASHUTOSH MISHRA</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864DE-96C5-438F-ADDC-8CFB006A7E70}" type="datetime8">
              <a:rPr lang="en-US" smtClean="0"/>
              <a:t>24-Sep-22 5:18 PM</a:t>
            </a:fld>
            <a:endParaRPr lang="en-US" dirty="0"/>
          </a:p>
        </p:txBody>
      </p:sp>
      <p:sp>
        <p:nvSpPr>
          <p:cNvPr id="6" name="Footer Placeholder 5"/>
          <p:cNvSpPr>
            <a:spLocks noGrp="1"/>
          </p:cNvSpPr>
          <p:nvPr>
            <p:ph type="ftr" sz="quarter" idx="11"/>
          </p:nvPr>
        </p:nvSpPr>
        <p:spPr/>
        <p:txBody>
          <a:bodyPr/>
          <a:lstStyle/>
          <a:p>
            <a:r>
              <a:rPr lang="en-US" smtClean="0"/>
              <a:t>BY-ASHUTOSH MISHRA</a:t>
            </a:r>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BY-ASHUTOSH MISHRA</a:t>
            </a:r>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746CCF-09F9-40B4-9084-BD2C86587D4F}" type="datetime8">
              <a:rPr lang="en-US" smtClean="0"/>
              <a:t>24-Sep-22 5:18 PM</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484030" y="471019"/>
            <a:ext cx="11222866" cy="5285837"/>
          </a:xfrm>
          <a:prstGeom prst="rect">
            <a:avLst/>
          </a:prstGeom>
        </p:spPr>
      </p:pic>
      <p:sp>
        <p:nvSpPr>
          <p:cNvPr id="9" name="Date Placeholder 8"/>
          <p:cNvSpPr>
            <a:spLocks noGrp="1"/>
          </p:cNvSpPr>
          <p:nvPr>
            <p:ph type="dt" sz="half" idx="10"/>
          </p:nvPr>
        </p:nvSpPr>
        <p:spPr>
          <a:xfrm>
            <a:off x="10010521" y="5935267"/>
            <a:ext cx="1519171" cy="362502"/>
          </a:xfrm>
        </p:spPr>
        <p:txBody>
          <a:bodyPr anchor="ctr"/>
          <a:lstStyle/>
          <a:p>
            <a:pPr algn="ctr"/>
            <a:fld id="{3CFAAD70-4AD9-4C3A-920D-A2BA8ABB4A75}" type="datetime8">
              <a:rPr lang="en-US" sz="1100" b="1" smtClean="0">
                <a:solidFill>
                  <a:srgbClr val="00B0F0"/>
                </a:solidFill>
              </a:rPr>
              <a:pPr algn="ctr"/>
              <a:t>24-Sep-22 5:18 PM</a:t>
            </a:fld>
            <a:endParaRPr lang="en-US" b="1" dirty="0">
              <a:solidFill>
                <a:srgbClr val="00B0F0"/>
              </a:solidFill>
            </a:endParaRPr>
          </a:p>
        </p:txBody>
      </p:sp>
      <p:sp>
        <p:nvSpPr>
          <p:cNvPr id="14" name="Rectangle 3"/>
          <p:cNvSpPr>
            <a:spLocks noChangeArrowheads="1"/>
          </p:cNvSpPr>
          <p:nvPr/>
        </p:nvSpPr>
        <p:spPr bwMode="auto">
          <a:xfrm>
            <a:off x="484030" y="1343630"/>
            <a:ext cx="60455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600" b="1" i="1" u="none" strike="noStrike" spc="30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Times New Roman" panose="02020603050405020304" pitchFamily="18" charset="0"/>
                <a:cs typeface="Times New Roman" panose="02020603050405020304" pitchFamily="18" charset="0"/>
              </a:rPr>
              <a:t>A PROJECT ON E-RETAIL FACTORS FOR CUSTOMER ACTIVATION AND RETENTION IN E-COMMERCE COMPANIES</a:t>
            </a:r>
            <a:endParaRPr kumimoji="0" lang="en-US" sz="2400" b="1" i="0" u="none" strike="noStrike" spc="300" normalizeH="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p:txBody>
      </p:sp>
      <p:sp>
        <p:nvSpPr>
          <p:cNvPr id="16" name="Slide Number Placeholder 15"/>
          <p:cNvSpPr>
            <a:spLocks noGrp="1"/>
          </p:cNvSpPr>
          <p:nvPr>
            <p:ph type="sldNum" sz="quarter" idx="12"/>
          </p:nvPr>
        </p:nvSpPr>
        <p:spPr/>
        <p:txBody>
          <a:bodyPr/>
          <a:lstStyle/>
          <a:p>
            <a:fld id="{D57F1E4F-1CFF-5643-939E-217C01CDF565}" type="slidenum">
              <a:rPr lang="en-US" b="1" smtClean="0">
                <a:solidFill>
                  <a:srgbClr val="FFC000"/>
                </a:solidFill>
              </a:rPr>
              <a:pPr/>
              <a:t>1</a:t>
            </a:fld>
            <a:endParaRPr lang="en-US" b="1" dirty="0">
              <a:solidFill>
                <a:srgbClr val="FFC000"/>
              </a:solidFill>
            </a:endParaRPr>
          </a:p>
        </p:txBody>
      </p:sp>
      <p:sp>
        <p:nvSpPr>
          <p:cNvPr id="19" name="Footer Placeholder 18"/>
          <p:cNvSpPr>
            <a:spLocks noGrp="1"/>
          </p:cNvSpPr>
          <p:nvPr>
            <p:ph type="ftr" sz="quarter" idx="11"/>
          </p:nvPr>
        </p:nvSpPr>
        <p:spPr>
          <a:xfrm>
            <a:off x="746854" y="5935268"/>
            <a:ext cx="1777405" cy="292126"/>
          </a:xfrm>
        </p:spPr>
        <p:txBody>
          <a:bodyPr/>
          <a:lstStyle/>
          <a:p>
            <a:r>
              <a:rPr lang="en-US" sz="1100" b="1" dirty="0" smtClean="0">
                <a:solidFill>
                  <a:srgbClr val="00B0F0"/>
                </a:solidFill>
              </a:rPr>
              <a:t>BY-ASHUTOSH MISHRA</a:t>
            </a:r>
            <a:endParaRPr lang="en-US" sz="1100" b="1" dirty="0">
              <a:solidFill>
                <a:srgbClr val="00B0F0"/>
              </a:solidFill>
            </a:endParaRPr>
          </a:p>
        </p:txBody>
      </p:sp>
    </p:spTree>
    <p:extLst>
      <p:ext uri="{BB962C8B-B14F-4D97-AF65-F5344CB8AC3E}">
        <p14:creationId xmlns:p14="http://schemas.microsoft.com/office/powerpoint/2010/main" val="1799881424"/>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a:latin typeface="Times New Roman" panose="02020603050405020304" pitchFamily="18" charset="0"/>
                <a:cs typeface="Times New Roman" panose="02020603050405020304" pitchFamily="18" charset="0"/>
              </a:rPr>
              <a:t>DATA VISUALIZATION</a:t>
            </a:r>
            <a:br>
              <a:rPr lang="en-US" sz="2400" spc="300" dirty="0">
                <a:latin typeface="Times New Roman" panose="02020603050405020304" pitchFamily="18" charset="0"/>
                <a:cs typeface="Times New Roman" panose="02020603050405020304" pitchFamily="18" charset="0"/>
              </a:rPr>
            </a:br>
            <a:r>
              <a:rPr lang="en-US" sz="2400" spc="300" dirty="0">
                <a:latin typeface="Times New Roman" panose="02020603050405020304" pitchFamily="18" charset="0"/>
                <a:cs typeface="Times New Roman" panose="02020603050405020304" pitchFamily="18" charset="0"/>
              </a:rPr>
              <a:t>                                         </a:t>
            </a:r>
            <a:r>
              <a:rPr lang="en-US" sz="2400" spc="300" dirty="0" smtClean="0">
                <a:latin typeface="Times New Roman" panose="02020603050405020304" pitchFamily="18" charset="0"/>
                <a:cs typeface="Times New Roman" panose="02020603050405020304" pitchFamily="18" charset="0"/>
              </a:rPr>
              <a:t>                (BOXPLOT</a:t>
            </a:r>
            <a:r>
              <a:rPr lang="en-US" sz="2400" spc="300" dirty="0">
                <a:latin typeface="Times New Roman" panose="02020603050405020304" pitchFamily="18" charset="0"/>
                <a:cs typeface="Times New Roman" panose="02020603050405020304" pitchFamily="18"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32" y="2474711"/>
            <a:ext cx="5602809" cy="390033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342" y="2474710"/>
            <a:ext cx="6053070" cy="3900331"/>
          </a:xfrm>
          <a:prstGeom prst="rect">
            <a:avLst/>
          </a:prstGeom>
        </p:spPr>
      </p:pic>
      <p:sp>
        <p:nvSpPr>
          <p:cNvPr id="9" name="Date Placeholder 8"/>
          <p:cNvSpPr>
            <a:spLocks noGrp="1"/>
          </p:cNvSpPr>
          <p:nvPr>
            <p:ph type="dt" sz="half" idx="10"/>
          </p:nvPr>
        </p:nvSpPr>
        <p:spPr/>
        <p:txBody>
          <a:bodyPr/>
          <a:lstStyle/>
          <a:p>
            <a:fld id="{24A032DA-6F96-4AD0-9A19-F6BB84BB1AF8}" type="datetime8">
              <a:rPr lang="en-US" smtClean="0"/>
              <a:t>24-Sep-22 5:19 PM</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2" name="Footer Placeholder 11"/>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602422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a:latin typeface="Times New Roman" panose="02020603050405020304" pitchFamily="18" charset="0"/>
                <a:cs typeface="Times New Roman" panose="02020603050405020304" pitchFamily="18" charset="0"/>
              </a:rPr>
              <a:t>DATA VISUALIZATION</a:t>
            </a:r>
            <a:br>
              <a:rPr lang="en-US" sz="2400" spc="300" dirty="0">
                <a:latin typeface="Times New Roman" panose="02020603050405020304" pitchFamily="18" charset="0"/>
                <a:cs typeface="Times New Roman" panose="02020603050405020304" pitchFamily="18" charset="0"/>
              </a:rPr>
            </a:br>
            <a:r>
              <a:rPr lang="en-US" sz="2400" spc="300" dirty="0">
                <a:latin typeface="Times New Roman" panose="02020603050405020304" pitchFamily="18" charset="0"/>
                <a:cs typeface="Times New Roman" panose="02020603050405020304" pitchFamily="18" charset="0"/>
              </a:rPr>
              <a:t>                          </a:t>
            </a:r>
            <a:r>
              <a:rPr lang="en-US" sz="2400" spc="300" dirty="0" smtClean="0">
                <a:latin typeface="Times New Roman" panose="02020603050405020304" pitchFamily="18" charset="0"/>
                <a:cs typeface="Times New Roman" panose="02020603050405020304" pitchFamily="18" charset="0"/>
              </a:rPr>
              <a:t>               (DISTRIBUTIONPLOT</a:t>
            </a:r>
            <a:r>
              <a:rPr lang="en-US" sz="2400" spc="300" dirty="0">
                <a:latin typeface="Times New Roman" panose="02020603050405020304" pitchFamily="18" charset="0"/>
                <a:cs typeface="Times New Roman" panose="02020603050405020304" pitchFamily="18"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316" y="2655016"/>
            <a:ext cx="5320458" cy="39260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08" y="2756078"/>
            <a:ext cx="5382135" cy="3644721"/>
          </a:xfrm>
          <a:prstGeom prst="rect">
            <a:avLst/>
          </a:prstGeom>
        </p:spPr>
      </p:pic>
      <p:sp>
        <p:nvSpPr>
          <p:cNvPr id="9" name="Date Placeholder 8"/>
          <p:cNvSpPr>
            <a:spLocks noGrp="1"/>
          </p:cNvSpPr>
          <p:nvPr>
            <p:ph type="dt" sz="half" idx="10"/>
          </p:nvPr>
        </p:nvSpPr>
        <p:spPr/>
        <p:txBody>
          <a:bodyPr/>
          <a:lstStyle/>
          <a:p>
            <a:fld id="{7BD26BD8-8AC8-41F0-BD96-418DCA371451}" type="datetime8">
              <a:rPr lang="en-US" smtClean="0"/>
              <a:t>24-Sep-22 5:19 PM</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2" name="Footer Placeholder 11"/>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353191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smtClean="0">
                <a:latin typeface="Times New Roman" panose="02020603050405020304" pitchFamily="18" charset="0"/>
                <a:cs typeface="Times New Roman" panose="02020603050405020304" pitchFamily="18" charset="0"/>
              </a:rPr>
              <a:t>FINDINGS</a:t>
            </a:r>
            <a:endParaRPr lang="en-US" sz="2400" spc="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455439"/>
            <a:ext cx="8761413" cy="3938968"/>
          </a:xfrm>
        </p:spPr>
        <p:txBody>
          <a:bodyPr>
            <a:noAutofit/>
          </a:bodyPr>
          <a:lstStyle/>
          <a:p>
            <a:pPr>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As, by seeing all the above </a:t>
            </a:r>
            <a:r>
              <a:rPr lang="en-US" sz="1400" dirty="0" smtClean="0">
                <a:latin typeface="Times New Roman" panose="02020603050405020304" pitchFamily="18" charset="0"/>
                <a:cs typeface="Times New Roman" panose="02020603050405020304" pitchFamily="18" charset="0"/>
              </a:rPr>
              <a:t>count-plots </a:t>
            </a:r>
            <a:r>
              <a:rPr lang="en-US" sz="1400" dirty="0">
                <a:latin typeface="Times New Roman" panose="02020603050405020304" pitchFamily="18" charset="0"/>
                <a:cs typeface="Times New Roman" panose="02020603050405020304" pitchFamily="18" charset="0"/>
              </a:rPr>
              <a:t>diagrams we can say </a:t>
            </a:r>
            <a:r>
              <a:rPr lang="en-US" sz="1400" dirty="0" smtClean="0">
                <a:latin typeface="Times New Roman" panose="02020603050405020304" pitchFamily="18" charset="0"/>
                <a:cs typeface="Times New Roman" panose="02020603050405020304" pitchFamily="18" charset="0"/>
              </a:rPr>
              <a:t>that, most </a:t>
            </a:r>
            <a:r>
              <a:rPr lang="en-US" sz="1400" dirty="0">
                <a:latin typeface="Times New Roman" panose="02020603050405020304" pitchFamily="18" charset="0"/>
                <a:cs typeface="Times New Roman" panose="02020603050405020304" pitchFamily="18" charset="0"/>
              </a:rPr>
              <a:t>of the respondents are females of Delhi having age more than 4 Years and they are using mobile internet through smartphone and accessing Google Chrome Browser for shopping their favorite products and when it comes to </a:t>
            </a:r>
            <a:r>
              <a:rPr lang="en-US" sz="1400" dirty="0" smtClean="0">
                <a:latin typeface="Times New Roman" panose="02020603050405020304" pitchFamily="18" charset="0"/>
                <a:cs typeface="Times New Roman" panose="02020603050405020304" pitchFamily="18" charset="0"/>
              </a:rPr>
              <a:t>referring </a:t>
            </a:r>
            <a:r>
              <a:rPr lang="en-US" sz="1400" dirty="0">
                <a:latin typeface="Times New Roman" panose="02020603050405020304" pitchFamily="18" charset="0"/>
                <a:cs typeface="Times New Roman" panose="02020603050405020304" pitchFamily="18" charset="0"/>
              </a:rPr>
              <a:t>the best e-commerce </a:t>
            </a:r>
            <a:r>
              <a:rPr lang="en-US" sz="1400" dirty="0" smtClean="0">
                <a:latin typeface="Times New Roman" panose="02020603050405020304" pitchFamily="18" charset="0"/>
                <a:cs typeface="Times New Roman" panose="02020603050405020304" pitchFamily="18" charset="0"/>
              </a:rPr>
              <a:t>platform </a:t>
            </a:r>
            <a:r>
              <a:rPr lang="en-US" sz="1400" dirty="0">
                <a:latin typeface="Times New Roman" panose="02020603050405020304" pitchFamily="18" charset="0"/>
                <a:cs typeface="Times New Roman" panose="02020603050405020304" pitchFamily="18" charset="0"/>
              </a:rPr>
              <a:t>for shopping to any friends or family member then the name they are suggesting is Amazon</a:t>
            </a:r>
            <a:r>
              <a:rPr lang="en-US" sz="14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From the above scatterplot diagram and my findings in </a:t>
            </a:r>
            <a:r>
              <a:rPr lang="en-US" sz="1400" dirty="0" err="1">
                <a:latin typeface="Times New Roman" panose="02020603050405020304" pitchFamily="18" charset="0"/>
                <a:cs typeface="Times New Roman" panose="02020603050405020304" pitchFamily="18" charset="0"/>
              </a:rPr>
              <a:t>jupyter</a:t>
            </a:r>
            <a:r>
              <a:rPr lang="en-US" sz="1400" dirty="0">
                <a:latin typeface="Times New Roman" panose="02020603050405020304" pitchFamily="18" charset="0"/>
                <a:cs typeface="Times New Roman" panose="02020603050405020304" pitchFamily="18" charset="0"/>
              </a:rPr>
              <a:t> notebook we can say that there are strong positive correlation b/w  ('Which of the Indian online retailer would you recommend to a friend?' and 'Complete, relevant description information of products') &amp; ('Speedy order delivery ‘ and 'Website is as efficient as before') &amp; ('Displaying quality Information on the website improves satisfaction of customers' and 'Fast loading website speed of website and application') &amp; ('Return and replacement policy of the e-</a:t>
            </a:r>
            <a:r>
              <a:rPr lang="en-US" sz="1400" dirty="0" err="1">
                <a:latin typeface="Times New Roman" panose="02020603050405020304" pitchFamily="18" charset="0"/>
                <a:cs typeface="Times New Roman" panose="02020603050405020304" pitchFamily="18" charset="0"/>
              </a:rPr>
              <a:t>tailer</a:t>
            </a:r>
            <a:r>
              <a:rPr lang="en-US" sz="1400" dirty="0">
                <a:latin typeface="Times New Roman" panose="02020603050405020304" pitchFamily="18" charset="0"/>
                <a:cs typeface="Times New Roman" panose="02020603050405020304" pitchFamily="18" charset="0"/>
              </a:rPr>
              <a:t> is important for purchase decision' and 'Information on similar product to the one highlighted  is important for product comparison'). There are many more but we can’t plot that much correlation as the inputs are 75 that’s why I’ve plotted only the important relations.</a:t>
            </a:r>
          </a:p>
          <a:p>
            <a:pPr marL="0" indent="0">
              <a:lnSpc>
                <a:spcPct val="150000"/>
              </a:lnSpc>
              <a:buNone/>
            </a:pPr>
            <a:endParaRPr lang="en-US" sz="800" dirty="0"/>
          </a:p>
        </p:txBody>
      </p:sp>
      <p:sp>
        <p:nvSpPr>
          <p:cNvPr id="7" name="Date Placeholder 6"/>
          <p:cNvSpPr>
            <a:spLocks noGrp="1"/>
          </p:cNvSpPr>
          <p:nvPr>
            <p:ph type="dt" sz="half" idx="10"/>
          </p:nvPr>
        </p:nvSpPr>
        <p:spPr/>
        <p:txBody>
          <a:bodyPr/>
          <a:lstStyle/>
          <a:p>
            <a:fld id="{790957C8-EEC9-419F-B383-04DE27CEBB3E}"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531242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a:latin typeface="Times New Roman" panose="02020603050405020304" pitchFamily="18" charset="0"/>
                <a:cs typeface="Times New Roman" panose="02020603050405020304" pitchFamily="18" charset="0"/>
              </a:rPr>
              <a:t>FINDINGS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All the above distribution plots are showing that almost no attributes are normally distributed and since all the attributes were in categorical format earlier, hence if </a:t>
            </a:r>
            <a:r>
              <a:rPr lang="en-US" dirty="0" err="1">
                <a:latin typeface="Times New Roman" panose="02020603050405020304" pitchFamily="18" charset="0"/>
                <a:cs typeface="Times New Roman" panose="02020603050405020304" pitchFamily="18" charset="0"/>
              </a:rPr>
              <a:t>skewness</a:t>
            </a:r>
            <a:r>
              <a:rPr lang="en-US" dirty="0">
                <a:latin typeface="Times New Roman" panose="02020603050405020304" pitchFamily="18" charset="0"/>
                <a:cs typeface="Times New Roman" panose="02020603050405020304" pitchFamily="18" charset="0"/>
              </a:rPr>
              <a:t> is present, we can't remove the </a:t>
            </a:r>
            <a:r>
              <a:rPr lang="en-US" dirty="0" err="1">
                <a:latin typeface="Times New Roman" panose="02020603050405020304" pitchFamily="18" charset="0"/>
                <a:cs typeface="Times New Roman" panose="02020603050405020304" pitchFamily="18" charset="0"/>
              </a:rPr>
              <a:t>skewness</a:t>
            </a:r>
            <a:r>
              <a:rPr lang="en-US" dirty="0">
                <a:latin typeface="Times New Roman" panose="02020603050405020304" pitchFamily="18" charset="0"/>
                <a:cs typeface="Times New Roman" panose="02020603050405020304" pitchFamily="18" charset="0"/>
              </a:rPr>
              <a:t> as it doesn't support its property on categorical attributes. Hence will skip this part and also as the integer column (which is Pin-code) is not meaningful as City is already given hence will ignore the presence of pin-code attribute in the dataset.</a:t>
            </a:r>
          </a:p>
          <a:p>
            <a:endParaRPr lang="en-US" dirty="0"/>
          </a:p>
        </p:txBody>
      </p:sp>
      <p:sp>
        <p:nvSpPr>
          <p:cNvPr id="7" name="Date Placeholder 6"/>
          <p:cNvSpPr>
            <a:spLocks noGrp="1"/>
          </p:cNvSpPr>
          <p:nvPr>
            <p:ph type="dt" sz="half" idx="10"/>
          </p:nvPr>
        </p:nvSpPr>
        <p:spPr/>
        <p:txBody>
          <a:bodyPr/>
          <a:lstStyle/>
          <a:p>
            <a:fld id="{BAA95229-615F-4925-BCF4-629A87249E80}"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266300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smtClean="0">
                <a:latin typeface="Times New Roman" panose="02020603050405020304" pitchFamily="18" charset="0"/>
                <a:cs typeface="Times New Roman" panose="02020603050405020304" pitchFamily="18" charset="0"/>
              </a:rPr>
              <a:t>OUTLIERS</a:t>
            </a:r>
            <a:endParaRPr lang="en-US" sz="2400" spc="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448952"/>
            <a:ext cx="8761413" cy="4409048"/>
          </a:xfrm>
        </p:spPr>
        <p:txBody>
          <a:bodyPr>
            <a:noAutofit/>
          </a:bodyPr>
          <a:lstStyle/>
          <a:p>
            <a:pPr marL="0" indent="0">
              <a:lnSpc>
                <a:spcPct val="150000"/>
              </a:lnSpc>
              <a:buNone/>
            </a:pPr>
            <a:r>
              <a:rPr lang="en-US" sz="1200" b="1" cap="small" dirty="0">
                <a:latin typeface="Times New Roman" panose="02020603050405020304" pitchFamily="18" charset="0"/>
                <a:cs typeface="Times New Roman" panose="02020603050405020304" pitchFamily="18" charset="0"/>
              </a:rPr>
              <a:t>All the below attributes have higher outliers presence possibility as compare to other attributes</a:t>
            </a:r>
            <a:r>
              <a:rPr lang="en-US" sz="1200" b="1" cap="small" dirty="0" smtClean="0">
                <a:latin typeface="Times New Roman" panose="02020603050405020304" pitchFamily="18" charset="0"/>
                <a:cs typeface="Times New Roman" panose="02020603050405020304" pitchFamily="18" charset="0"/>
              </a:rPr>
              <a:t>.</a:t>
            </a: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'What is the screen size of your mobile device',</a:t>
            </a:r>
            <a:endParaRPr lang="en-US" sz="1200" b="1" i="1" cap="small"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'What browser do you run on your device to access the website',</a:t>
            </a:r>
            <a:endParaRPr lang="en-US" sz="1200" b="1" i="1" cap="small"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'Which channel did you follow to arrive at your favorite online store for the first time?'</a:t>
            </a:r>
            <a:endParaRPr lang="en-US" sz="1200" b="1" i="1" cap="small"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'User friendly Interface of the website','</a:t>
            </a:r>
            <a:endParaRPr lang="en-US" sz="1200" b="1" i="1" cap="small"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Empathy (readiness to assist with queries) towards the customers',</a:t>
            </a:r>
            <a:endParaRPr lang="en-US" sz="1200" b="1" i="1" cap="small"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'Being able to guarantee the privacy of the customer',</a:t>
            </a:r>
            <a:endParaRPr lang="en-US" sz="1200" b="1" i="1" cap="small"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'Responsiveness, availability of several communication channels (email, online rep, twitter, phone etc.)',</a:t>
            </a:r>
            <a:endParaRPr lang="en-US" sz="1200" b="1" i="1" cap="small"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en-US" sz="1200" b="1" cap="small" dirty="0">
                <a:latin typeface="Times New Roman" panose="02020603050405020304" pitchFamily="18" charset="0"/>
                <a:cs typeface="Times New Roman" panose="02020603050405020304" pitchFamily="18" charset="0"/>
              </a:rPr>
              <a:t>'Net Benefit derived from shopping online can lead to users satisfaction' </a:t>
            </a:r>
            <a:endParaRPr lang="en-US" sz="1200" b="1" i="1" cap="small"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E1D6F1C8-1BFF-4EBC-A2AB-B2D91131FD4A}"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14</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266944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smtClean="0">
                <a:latin typeface="Times New Roman" panose="02020603050405020304" pitchFamily="18" charset="0"/>
                <a:cs typeface="Times New Roman" panose="02020603050405020304" pitchFamily="18" charset="0"/>
              </a:rPr>
              <a:t>CONCLUSION</a:t>
            </a:r>
            <a:endParaRPr lang="en-US" sz="2400" spc="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Out </a:t>
            </a:r>
            <a:r>
              <a:rPr lang="en-US" sz="1600" dirty="0">
                <a:latin typeface="Times New Roman" panose="02020603050405020304" pitchFamily="18" charset="0"/>
                <a:cs typeface="Times New Roman" panose="02020603050405020304" pitchFamily="18" charset="0"/>
              </a:rPr>
              <a:t>of 269 respondents Female are 181 which is more than twice as that of Male respondents</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Most of the respondents are having age group b/w 21-50</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Delhi, Greater Noida and Noida are top three cities when it comes to shopping online while </a:t>
            </a:r>
            <a:r>
              <a:rPr lang="en-US" sz="1600" dirty="0" err="1">
                <a:latin typeface="Times New Roman" panose="02020603050405020304" pitchFamily="18" charset="0"/>
                <a:cs typeface="Times New Roman" panose="02020603050405020304" pitchFamily="18" charset="0"/>
              </a:rPr>
              <a:t>Bulandshahr</a:t>
            </a:r>
            <a:r>
              <a:rPr lang="en-US" sz="1600" dirty="0">
                <a:latin typeface="Times New Roman" panose="02020603050405020304" pitchFamily="18" charset="0"/>
                <a:cs typeface="Times New Roman" panose="02020603050405020304" pitchFamily="18" charset="0"/>
              </a:rPr>
              <a:t>, Moradabad and Meerut are in bottom three for the same</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98 respondents are shopping from last 4 years while the number is less and which 16, b/w the years 1-2 is</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114 respondents have made less than 10 times online purchase in the past 1 year.</a:t>
            </a:r>
          </a:p>
          <a:p>
            <a:pPr>
              <a:lnSpc>
                <a:spcPct val="150000"/>
              </a:lnSpc>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4D5E8233-2728-436B-93BA-9EAE7563DD60}"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15</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2069458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a:latin typeface="Times New Roman" panose="02020603050405020304" pitchFamily="18" charset="0"/>
                <a:cs typeface="Times New Roman" panose="02020603050405020304" pitchFamily="18" charset="0"/>
              </a:rPr>
              <a:t>CONCLUSION</a:t>
            </a:r>
            <a:endParaRPr lang="en-US" sz="2400" dirty="0"/>
          </a:p>
        </p:txBody>
      </p:sp>
      <p:sp>
        <p:nvSpPr>
          <p:cNvPr id="3" name="Content Placeholder 2"/>
          <p:cNvSpPr>
            <a:spLocks noGrp="1"/>
          </p:cNvSpPr>
          <p:nvPr>
            <p:ph idx="1"/>
          </p:nvPr>
        </p:nvSpPr>
        <p:spPr/>
        <p:txBody>
          <a:bodyPr>
            <a:normAutofit lnSpcReduction="10000"/>
          </a:bodyPr>
          <a:lstStyle/>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189 Respondents are using mobile internet while shopping on-line unlike Wi-Fi and others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141 Respondents are using Smartphones while accessing to online shopping</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230 Respondents inspired to do shopping because of Search-Engine advertisements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123 respondents takes more than 15 minutes while making their first purchase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148 Respondents uses Credit/Debit cards as the preferred payment Option while making payment.</a:t>
            </a:r>
          </a:p>
          <a:p>
            <a:pPr>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2796C5AD-2C83-4979-8657-0CBB768C22B3}"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86538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a:latin typeface="Times New Roman" panose="02020603050405020304" pitchFamily="18" charset="0"/>
                <a:cs typeface="Times New Roman" panose="02020603050405020304" pitchFamily="18" charset="0"/>
              </a:rPr>
              <a:t>CONCLUSION</a:t>
            </a:r>
            <a:endParaRPr lang="en-US" sz="2400" dirty="0"/>
          </a:p>
        </p:txBody>
      </p:sp>
      <p:sp>
        <p:nvSpPr>
          <p:cNvPr id="3" name="Content Placeholder 2"/>
          <p:cNvSpPr>
            <a:spLocks noGrp="1"/>
          </p:cNvSpPr>
          <p:nvPr>
            <p:ph idx="1"/>
          </p:nvPr>
        </p:nvSpPr>
        <p:spPr/>
        <p:txBody>
          <a:bodyPr>
            <a:normAutofit fontScale="85000" lnSpcReduction="10000"/>
          </a:bodyPr>
          <a:lstStyle/>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133 Respondents thinks they are getting better alternative offer that's why they abandon the Bags and Shopping Carts option</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content on the website must be easy to read and understand that are said by 164 respondents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116 Respondents says Information on similar product to the one highlighted is must for product comparison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101 Respondents thinks complete information on listed seller and product being offered is important for purchase decision</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132 Respondents thinks all relevant information on listed products should be stated clearly.</a:t>
            </a:r>
          </a:p>
          <a:p>
            <a:pPr>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448AA791-93AC-4325-93EF-306601B404F5}"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17</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91343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a:latin typeface="Times New Roman" panose="02020603050405020304" pitchFamily="18" charset="0"/>
                <a:cs typeface="Times New Roman" panose="02020603050405020304" pitchFamily="18" charset="0"/>
              </a:rPr>
              <a:t>CONCLUSION</a:t>
            </a:r>
            <a:endParaRPr lang="en-US" sz="2400" dirty="0"/>
          </a:p>
        </p:txBody>
      </p:sp>
      <p:sp>
        <p:nvSpPr>
          <p:cNvPr id="3" name="Content Placeholder 2"/>
          <p:cNvSpPr>
            <a:spLocks noGrp="1"/>
          </p:cNvSpPr>
          <p:nvPr>
            <p:ph idx="1"/>
          </p:nvPr>
        </p:nvSpPr>
        <p:spPr/>
        <p:txBody>
          <a:bodyPr>
            <a:normAutofit lnSpcReduction="10000"/>
          </a:bodyPr>
          <a:lstStyle/>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141 Respondents thinks Ease of navigation in website is really must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189 Respondents thinks User friendly Interface of the website is must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194 Respondents thinks Empathy (readiness to assist with queries) towards the customers is must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185 Respondents thinks being able to guarantee the privacy of the customer is must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149 Respondents think Responsiveness, availability of several communication channels (email, online rep, twitter, phone etc.) is must.</a:t>
            </a:r>
          </a:p>
          <a:p>
            <a:pPr>
              <a:lnSpc>
                <a:spcPct val="150000"/>
              </a:lnSpc>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B41120E2-D180-4755-8CE7-ADC924493977}"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18</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2512617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a:latin typeface="Times New Roman" panose="02020603050405020304" pitchFamily="18" charset="0"/>
                <a:cs typeface="Times New Roman" panose="02020603050405020304" pitchFamily="18" charset="0"/>
              </a:rPr>
              <a:t>CONCLUSION</a:t>
            </a:r>
            <a:endParaRPr lang="en-US" sz="2400" dirty="0"/>
          </a:p>
        </p:txBody>
      </p:sp>
      <p:sp>
        <p:nvSpPr>
          <p:cNvPr id="3" name="Content Placeholder 2"/>
          <p:cNvSpPr>
            <a:spLocks noGrp="1"/>
          </p:cNvSpPr>
          <p:nvPr>
            <p:ph idx="1"/>
          </p:nvPr>
        </p:nvSpPr>
        <p:spPr/>
        <p:txBody>
          <a:bodyPr>
            <a:normAutofit fontScale="77500" lnSpcReduction="20000"/>
          </a:bodyPr>
          <a:lstStyle/>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105 Respondents thinks online shopping monetary benefit and discounts is must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146 Respondents think shopping online must be convenient and flexible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198 Respondents think Return and replacement policy of the e-</a:t>
            </a:r>
            <a:r>
              <a:rPr lang="en-US" dirty="0" err="1">
                <a:latin typeface="Times New Roman" panose="02020603050405020304" pitchFamily="18" charset="0"/>
                <a:cs typeface="Times New Roman" panose="02020603050405020304" pitchFamily="18" charset="0"/>
              </a:rPr>
              <a:t>tailer</a:t>
            </a:r>
            <a:r>
              <a:rPr lang="en-US" dirty="0">
                <a:latin typeface="Times New Roman" panose="02020603050405020304" pitchFamily="18" charset="0"/>
                <a:cs typeface="Times New Roman" panose="02020603050405020304" pitchFamily="18" charset="0"/>
              </a:rPr>
              <a:t> is must for purchase </a:t>
            </a:r>
            <a:r>
              <a:rPr lang="en-US" dirty="0" smtClean="0">
                <a:latin typeface="Times New Roman" panose="02020603050405020304" pitchFamily="18" charset="0"/>
                <a:cs typeface="Times New Roman" panose="02020603050405020304" pitchFamily="18" charset="0"/>
              </a:rPr>
              <a:t>decision</a:t>
            </a:r>
            <a:endParaRPr lang="en-US"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122 Respondents think User satisfaction cannot exist without </a:t>
            </a:r>
            <a:r>
              <a:rPr lang="en-US" dirty="0" smtClean="0">
                <a:latin typeface="Times New Roman" panose="02020603050405020304" pitchFamily="18" charset="0"/>
                <a:cs typeface="Times New Roman" panose="02020603050405020304" pitchFamily="18" charset="0"/>
              </a:rPr>
              <a:t>trust</a:t>
            </a:r>
            <a:r>
              <a:rPr lang="en-US"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111 Respondents thinks Offering a wide variety of listed product in several category is must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135 Respondents thinks Provision of complete and relevant product information is must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149 Respondents think getting value for money spent is must</a:t>
            </a:r>
            <a:r>
              <a:rPr lang="en-US" dirty="0" smtClean="0">
                <a:latin typeface="Times New Roman" panose="02020603050405020304" pitchFamily="18" charset="0"/>
                <a:cs typeface="Times New Roman" panose="02020603050405020304" pitchFamily="18" charset="0"/>
              </a:rPr>
              <a:t>.</a:t>
            </a:r>
          </a:p>
          <a:p>
            <a:pPr marL="0" indent="0">
              <a:lnSpc>
                <a:spcPct val="160000"/>
              </a:lnSpc>
              <a:buNone/>
            </a:pPr>
            <a:r>
              <a:rPr lang="en-US" b="1" dirty="0">
                <a:latin typeface="Times New Roman" panose="02020603050405020304" pitchFamily="18" charset="0"/>
                <a:cs typeface="Times New Roman" panose="02020603050405020304" pitchFamily="18" charset="0"/>
              </a:rPr>
              <a:t>According to me above 27 points are important to retain/add new set of customers, customer satisfaction.</a:t>
            </a:r>
            <a:endParaRPr lang="en-US" dirty="0">
              <a:latin typeface="Times New Roman" panose="02020603050405020304" pitchFamily="18" charset="0"/>
              <a:cs typeface="Times New Roman" panose="02020603050405020304" pitchFamily="18" charset="0"/>
            </a:endParaRPr>
          </a:p>
          <a:p>
            <a:pPr>
              <a:lnSpc>
                <a:spcPct val="160000"/>
              </a:lnSpc>
            </a:pPr>
            <a:endParaRPr lang="en-US" dirty="0">
              <a:latin typeface="Times New Roman" panose="02020603050405020304" pitchFamily="18" charset="0"/>
              <a:cs typeface="Times New Roman" panose="02020603050405020304" pitchFamily="18" charset="0"/>
            </a:endParaRPr>
          </a:p>
          <a:p>
            <a:pPr marL="0" indent="0">
              <a:lnSpc>
                <a:spcPct val="160000"/>
              </a:lnSpc>
              <a:buNone/>
            </a:pPr>
            <a:endParaRPr lang="en-US"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7C4060BB-1562-4D3F-BEBD-668A8E89B84C}"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19</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2402685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160000"/>
              </a:lnSpc>
              <a:buFont typeface="Wingdings" panose="05000000000000000000" pitchFamily="2" charset="2"/>
              <a:buChar char="q"/>
            </a:pPr>
            <a:r>
              <a:rPr lang="en-US" dirty="0" smtClean="0">
                <a:solidFill>
                  <a:srgbClr val="002060"/>
                </a:solidFill>
                <a:latin typeface="Times New Roman" panose="02020603050405020304" pitchFamily="18" charset="0"/>
                <a:cs typeface="Times New Roman" panose="02020603050405020304" pitchFamily="18" charset="0"/>
              </a:rPr>
              <a:t>To </a:t>
            </a:r>
            <a:r>
              <a:rPr lang="en-US" dirty="0">
                <a:solidFill>
                  <a:srgbClr val="002060"/>
                </a:solidFill>
                <a:latin typeface="Times New Roman" panose="02020603050405020304" pitchFamily="18" charset="0"/>
                <a:cs typeface="Times New Roman" panose="02020603050405020304" pitchFamily="18" charset="0"/>
              </a:rPr>
              <a:t>find </a:t>
            </a:r>
            <a:r>
              <a:rPr lang="en-US" dirty="0" smtClean="0">
                <a:solidFill>
                  <a:srgbClr val="002060"/>
                </a:solidFill>
                <a:latin typeface="Times New Roman" panose="02020603050405020304" pitchFamily="18" charset="0"/>
                <a:cs typeface="Times New Roman" panose="02020603050405020304" pitchFamily="18" charset="0"/>
              </a:rPr>
              <a:t>out the E-Factors </a:t>
            </a:r>
            <a:r>
              <a:rPr lang="en-US" dirty="0">
                <a:solidFill>
                  <a:srgbClr val="002060"/>
                </a:solidFill>
                <a:latin typeface="Times New Roman" panose="02020603050405020304" pitchFamily="18" charset="0"/>
                <a:cs typeface="Times New Roman" panose="02020603050405020304" pitchFamily="18" charset="0"/>
              </a:rPr>
              <a:t>which could play a vital role in increasing the </a:t>
            </a:r>
            <a:r>
              <a:rPr lang="en-US" dirty="0" smtClean="0">
                <a:solidFill>
                  <a:srgbClr val="002060"/>
                </a:solidFill>
                <a:latin typeface="Times New Roman" panose="02020603050405020304" pitchFamily="18" charset="0"/>
                <a:cs typeface="Times New Roman" panose="02020603050405020304" pitchFamily="18" charset="0"/>
              </a:rPr>
              <a:t>Customer </a:t>
            </a:r>
            <a:r>
              <a:rPr lang="en-US" dirty="0">
                <a:solidFill>
                  <a:srgbClr val="002060"/>
                </a:solidFill>
                <a:latin typeface="Times New Roman" panose="02020603050405020304" pitchFamily="18" charset="0"/>
                <a:cs typeface="Times New Roman" panose="02020603050405020304" pitchFamily="18" charset="0"/>
              </a:rPr>
              <a:t>E</a:t>
            </a:r>
            <a:r>
              <a:rPr lang="en-US" dirty="0" smtClean="0">
                <a:solidFill>
                  <a:srgbClr val="002060"/>
                </a:solidFill>
                <a:latin typeface="Times New Roman" panose="02020603050405020304" pitchFamily="18" charset="0"/>
                <a:cs typeface="Times New Roman" panose="02020603050405020304" pitchFamily="18" charset="0"/>
              </a:rPr>
              <a:t>ngagement </a:t>
            </a:r>
            <a:r>
              <a:rPr lang="en-US" dirty="0">
                <a:solidFill>
                  <a:srgbClr val="002060"/>
                </a:solidFill>
                <a:latin typeface="Times New Roman" panose="02020603050405020304" pitchFamily="18" charset="0"/>
                <a:cs typeface="Times New Roman" panose="02020603050405020304" pitchFamily="18" charset="0"/>
              </a:rPr>
              <a:t>and </a:t>
            </a:r>
            <a:r>
              <a:rPr lang="en-US" dirty="0" smtClean="0">
                <a:solidFill>
                  <a:srgbClr val="002060"/>
                </a:solidFill>
                <a:latin typeface="Times New Roman" panose="02020603050405020304" pitchFamily="18" charset="0"/>
                <a:cs typeface="Times New Roman" panose="02020603050405020304" pitchFamily="18" charset="0"/>
              </a:rPr>
              <a:t>Retention </a:t>
            </a:r>
            <a:r>
              <a:rPr lang="en-US" dirty="0">
                <a:solidFill>
                  <a:srgbClr val="002060"/>
                </a:solidFill>
                <a:latin typeface="Times New Roman" panose="02020603050405020304" pitchFamily="18" charset="0"/>
                <a:cs typeface="Times New Roman" panose="02020603050405020304" pitchFamily="18" charset="0"/>
              </a:rPr>
              <a:t>of an </a:t>
            </a:r>
            <a:r>
              <a:rPr lang="en-US" dirty="0" smtClean="0">
                <a:solidFill>
                  <a:srgbClr val="002060"/>
                </a:solidFill>
                <a:latin typeface="Times New Roman" panose="02020603050405020304" pitchFamily="18" charset="0"/>
                <a:cs typeface="Times New Roman" panose="02020603050405020304" pitchFamily="18" charset="0"/>
              </a:rPr>
              <a:t>E-commerce </a:t>
            </a:r>
            <a:r>
              <a:rPr lang="en-US" dirty="0">
                <a:solidFill>
                  <a:srgbClr val="002060"/>
                </a:solidFill>
                <a:latin typeface="Times New Roman" panose="02020603050405020304" pitchFamily="18" charset="0"/>
                <a:cs typeface="Times New Roman" panose="02020603050405020304" pitchFamily="18" charset="0"/>
              </a:rPr>
              <a:t>company like Amazon, </a:t>
            </a:r>
            <a:r>
              <a:rPr lang="en-US" dirty="0" err="1">
                <a:solidFill>
                  <a:srgbClr val="002060"/>
                </a:solidFill>
                <a:latin typeface="Times New Roman" panose="02020603050405020304" pitchFamily="18" charset="0"/>
                <a:cs typeface="Times New Roman" panose="02020603050405020304" pitchFamily="18" charset="0"/>
              </a:rPr>
              <a:t>Flipkart</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Myntra</a:t>
            </a:r>
            <a:r>
              <a:rPr lang="en-US" dirty="0">
                <a:solidFill>
                  <a:srgbClr val="002060"/>
                </a:solidFill>
                <a:latin typeface="Times New Roman" panose="02020603050405020304" pitchFamily="18" charset="0"/>
                <a:cs typeface="Times New Roman" panose="02020603050405020304" pitchFamily="18" charset="0"/>
              </a:rPr>
              <a:t> and etcetera</a:t>
            </a:r>
            <a:r>
              <a:rPr lang="en-US" dirty="0" smtClean="0">
                <a:solidFill>
                  <a:srgbClr val="002060"/>
                </a:solidFill>
                <a:latin typeface="Times New Roman" panose="02020603050405020304" pitchFamily="18" charset="0"/>
                <a:cs typeface="Times New Roman" panose="02020603050405020304" pitchFamily="18" charset="0"/>
              </a:rPr>
              <a:t>.</a:t>
            </a:r>
          </a:p>
          <a:p>
            <a:pPr>
              <a:lnSpc>
                <a:spcPct val="160000"/>
              </a:lnSpc>
              <a:buFont typeface="Wingdings" panose="05000000000000000000" pitchFamily="2" charset="2"/>
              <a:buChar char="q"/>
            </a:pPr>
            <a:r>
              <a:rPr lang="en-US" dirty="0" smtClean="0">
                <a:solidFill>
                  <a:srgbClr val="002060"/>
                </a:solidFill>
                <a:latin typeface="Times New Roman" panose="02020603050405020304" pitchFamily="18" charset="0"/>
                <a:cs typeface="Times New Roman" panose="02020603050405020304" pitchFamily="18" charset="0"/>
              </a:rPr>
              <a:t>My dataset is having </a:t>
            </a:r>
            <a:r>
              <a:rPr lang="en-US" dirty="0">
                <a:solidFill>
                  <a:srgbClr val="002060"/>
                </a:solidFill>
                <a:latin typeface="Times New Roman" panose="02020603050405020304" pitchFamily="18" charset="0"/>
                <a:cs typeface="Times New Roman" panose="02020603050405020304" pitchFamily="18" charset="0"/>
              </a:rPr>
              <a:t>269 rows and 71 attributes and </a:t>
            </a:r>
            <a:r>
              <a:rPr lang="en-US" dirty="0" smtClean="0">
                <a:solidFill>
                  <a:srgbClr val="002060"/>
                </a:solidFill>
                <a:latin typeface="Times New Roman" panose="02020603050405020304" pitchFamily="18" charset="0"/>
                <a:cs typeface="Times New Roman" panose="02020603050405020304" pitchFamily="18" charset="0"/>
              </a:rPr>
              <a:t>I’ll be doing </a:t>
            </a:r>
            <a:r>
              <a:rPr lang="en-US" dirty="0">
                <a:solidFill>
                  <a:srgbClr val="002060"/>
                </a:solidFill>
                <a:latin typeface="Times New Roman" panose="02020603050405020304" pitchFamily="18" charset="0"/>
                <a:cs typeface="Times New Roman" panose="02020603050405020304" pitchFamily="18" charset="0"/>
              </a:rPr>
              <a:t>some Exploratory Data Analysis and Data Visualizations on the same </a:t>
            </a:r>
            <a:r>
              <a:rPr lang="en-US" dirty="0" smtClean="0">
                <a:solidFill>
                  <a:srgbClr val="002060"/>
                </a:solidFill>
                <a:latin typeface="Times New Roman" panose="02020603050405020304" pitchFamily="18" charset="0"/>
                <a:cs typeface="Times New Roman" panose="02020603050405020304" pitchFamily="18" charset="0"/>
              </a:rPr>
              <a:t>dataset and </a:t>
            </a:r>
            <a:r>
              <a:rPr lang="en-US" dirty="0">
                <a:solidFill>
                  <a:srgbClr val="002060"/>
                </a:solidFill>
                <a:latin typeface="Times New Roman" panose="02020603050405020304" pitchFamily="18" charset="0"/>
                <a:cs typeface="Times New Roman" panose="02020603050405020304" pitchFamily="18" charset="0"/>
              </a:rPr>
              <a:t>will try to find out the attributes that are really important for these e-commerce company in order to increase its sales, customer satisfaction and retention</a:t>
            </a:r>
            <a:r>
              <a:rPr lang="en-US" dirty="0" smtClean="0">
                <a:solidFill>
                  <a:srgbClr val="002060"/>
                </a:solidFill>
                <a:latin typeface="Times New Roman" panose="02020603050405020304" pitchFamily="18" charset="0"/>
                <a:cs typeface="Times New Roman" panose="02020603050405020304" pitchFamily="18" charset="0"/>
              </a:rPr>
              <a:t>.</a:t>
            </a:r>
          </a:p>
          <a:p>
            <a:pPr>
              <a:lnSpc>
                <a:spcPct val="160000"/>
              </a:lnSpc>
              <a:buFont typeface="Wingdings" panose="05000000000000000000" pitchFamily="2" charset="2"/>
              <a:buChar char="q"/>
            </a:pPr>
            <a:r>
              <a:rPr lang="en-US" dirty="0">
                <a:solidFill>
                  <a:srgbClr val="002060"/>
                </a:solidFill>
                <a:latin typeface="Times New Roman" panose="02020603050405020304" pitchFamily="18" charset="0"/>
                <a:cs typeface="Times New Roman" panose="02020603050405020304" pitchFamily="18" charset="0"/>
              </a:rPr>
              <a:t>Our data frame has only 1 integer column and rest 70 features are in categorical object format having two or more than two </a:t>
            </a:r>
            <a:r>
              <a:rPr lang="en-US" dirty="0" smtClean="0">
                <a:solidFill>
                  <a:srgbClr val="002060"/>
                </a:solidFill>
                <a:latin typeface="Times New Roman" panose="02020603050405020304" pitchFamily="18" charset="0"/>
                <a:cs typeface="Times New Roman" panose="02020603050405020304" pitchFamily="18" charset="0"/>
              </a:rPr>
              <a:t>categories.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title"/>
          </p:nvPr>
        </p:nvSpPr>
        <p:spPr bwMode="auto">
          <a:xfrm>
            <a:off x="3553665" y="741127"/>
            <a:ext cx="501214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defTabSz="914400" eaLnBrk="0" fontAlgn="base" hangingPunct="0">
              <a:spcAft>
                <a:spcPct val="0"/>
              </a:spcAft>
            </a:pPr>
            <a:r>
              <a:rPr lang="en-US" sz="2400" b="1" spc="600" dirty="0" smtClean="0">
                <a:latin typeface="Times New Roman" panose="02020603050405020304" pitchFamily="18" charset="0"/>
                <a:cs typeface="Times New Roman" panose="02020603050405020304" pitchFamily="18" charset="0"/>
              </a:rPr>
              <a:t>PROBLEM STATEMENT</a:t>
            </a:r>
            <a:r>
              <a:rPr lang="en-US" sz="3200" spc="600" dirty="0" smtClean="0"/>
              <a:t/>
            </a:r>
            <a:br>
              <a:rPr lang="en-US" sz="3200" spc="600" dirty="0" smtClean="0"/>
            </a:br>
            <a:endParaRPr kumimoji="0" lang="en-US" sz="3200" b="0" i="0" u="none" strike="noStrike" cap="none" spc="600" normalizeH="0" baseline="0" dirty="0" smtClean="0">
              <a:ln>
                <a:noFill/>
              </a:ln>
              <a:solidFill>
                <a:schemeClr val="bg1"/>
              </a:solidFill>
              <a:effectLst/>
              <a:latin typeface="Arial" panose="020B0604020202020204" pitchFamily="34" charset="0"/>
            </a:endParaRPr>
          </a:p>
        </p:txBody>
      </p:sp>
      <p:sp>
        <p:nvSpPr>
          <p:cNvPr id="8" name="Date Placeholder 7"/>
          <p:cNvSpPr>
            <a:spLocks noGrp="1"/>
          </p:cNvSpPr>
          <p:nvPr>
            <p:ph type="dt" sz="half" idx="10"/>
          </p:nvPr>
        </p:nvSpPr>
        <p:spPr>
          <a:xfrm>
            <a:off x="10379370" y="6388032"/>
            <a:ext cx="1622738" cy="308608"/>
          </a:xfrm>
        </p:spPr>
        <p:txBody>
          <a:bodyPr/>
          <a:lstStyle/>
          <a:p>
            <a:fld id="{ABE2A637-D0F3-425A-8503-882C0680E3EB}" type="datetime8">
              <a:rPr lang="en-US" sz="1100" smtClean="0">
                <a:solidFill>
                  <a:srgbClr val="FFC000"/>
                </a:solidFill>
              </a:rPr>
              <a:t>24-Sep-22 5:19 PM</a:t>
            </a:fld>
            <a:endParaRPr lang="en-US" sz="1050" dirty="0">
              <a:solidFill>
                <a:srgbClr val="FFC000"/>
              </a:solidFill>
            </a:endParaRPr>
          </a:p>
        </p:txBody>
      </p:sp>
      <p:sp>
        <p:nvSpPr>
          <p:cNvPr id="9" name="Slide Number Placeholder 8"/>
          <p:cNvSpPr>
            <a:spLocks noGrp="1"/>
          </p:cNvSpPr>
          <p:nvPr>
            <p:ph type="sldNum" sz="quarter" idx="12"/>
          </p:nvPr>
        </p:nvSpPr>
        <p:spPr>
          <a:ln>
            <a:solidFill>
              <a:srgbClr val="00B0F0"/>
            </a:solidFill>
          </a:ln>
        </p:spPr>
        <p:txBody>
          <a:bodyPr>
            <a:scene3d>
              <a:camera prst="orthographicFront"/>
              <a:lightRig rig="threePt" dir="t"/>
            </a:scene3d>
            <a:sp3d extrusionH="57150">
              <a:bevelT w="38100" h="38100" prst="relaxedInset"/>
            </a:sp3d>
          </a:bodyPr>
          <a:lstStyle/>
          <a:p>
            <a:fld id="{D57F1E4F-1CFF-5643-939E-217C01CDF565}" type="slidenum">
              <a:rPr lang="en-US" smtClean="0">
                <a:ln>
                  <a:solidFill>
                    <a:srgbClr val="00B0F0"/>
                  </a:solidFill>
                </a:ln>
                <a:solidFill>
                  <a:srgbClr val="0070C0"/>
                </a:solidFill>
              </a:rPr>
              <a:pPr/>
              <a:t>2</a:t>
            </a:fld>
            <a:endParaRPr lang="en-US" dirty="0">
              <a:ln>
                <a:solidFill>
                  <a:srgbClr val="00B0F0"/>
                </a:solidFill>
              </a:ln>
              <a:solidFill>
                <a:srgbClr val="0070C0"/>
              </a:solidFill>
            </a:endParaRPr>
          </a:p>
        </p:txBody>
      </p:sp>
      <p:sp>
        <p:nvSpPr>
          <p:cNvPr id="13" name="Footer Placeholder 12"/>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296050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a:latin typeface="Times New Roman" panose="02020603050405020304" pitchFamily="18" charset="0"/>
                <a:cs typeface="Times New Roman" panose="02020603050405020304" pitchFamily="18" charset="0"/>
              </a:rPr>
              <a:t>CONCLUSION</a:t>
            </a:r>
            <a:endParaRPr lang="en-US" sz="2400" dirty="0"/>
          </a:p>
        </p:txBody>
      </p:sp>
      <p:sp>
        <p:nvSpPr>
          <p:cNvPr id="3" name="Content Placeholder 2"/>
          <p:cNvSpPr>
            <a:spLocks noGrp="1"/>
          </p:cNvSpPr>
          <p:nvPr>
            <p:ph idx="1"/>
          </p:nvPr>
        </p:nvSpPr>
        <p:spPr>
          <a:xfrm>
            <a:off x="1154954" y="2506954"/>
            <a:ext cx="8761413" cy="3884885"/>
          </a:xfrm>
        </p:spPr>
        <p:txBody>
          <a:bodyPr>
            <a:noAutofit/>
          </a:bodyPr>
          <a:lstStyle/>
          <a:p>
            <a:pPr>
              <a:lnSpc>
                <a:spcPct val="150000"/>
              </a:lnSpc>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82 Respondents have shopped from e-commerce websites like- Amazon.in, Flipkart.com, Paytm.com, Myntra.com, </a:t>
            </a:r>
            <a:r>
              <a:rPr lang="en-US" sz="1400" dirty="0" smtClean="0">
                <a:latin typeface="Times New Roman" panose="02020603050405020304" pitchFamily="18" charset="0"/>
                <a:cs typeface="Times New Roman" panose="02020603050405020304" pitchFamily="18" charset="0"/>
              </a:rPr>
              <a:t>Snapdeal.com</a:t>
            </a:r>
            <a:r>
              <a:rPr lang="en-US" sz="14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64 Respondents thinks Amazon.in, Flipkart.com, Paytm.com, Myntra.com, Snapdeal.com is Easy to use website or </a:t>
            </a:r>
            <a:r>
              <a:rPr lang="en-US" sz="1400" dirty="0" smtClean="0">
                <a:latin typeface="Times New Roman" panose="02020603050405020304" pitchFamily="18" charset="0"/>
                <a:cs typeface="Times New Roman" panose="02020603050405020304" pitchFamily="18" charset="0"/>
              </a:rPr>
              <a:t>application</a:t>
            </a:r>
            <a:endParaRPr lang="en-US"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87 Respondents thinks Amazon.in and Flipkart.com have Visual appealing web-page </a:t>
            </a:r>
            <a:r>
              <a:rPr lang="en-US" sz="1400" dirty="0" smtClean="0">
                <a:latin typeface="Times New Roman" panose="02020603050405020304" pitchFamily="18" charset="0"/>
                <a:cs typeface="Times New Roman" panose="02020603050405020304" pitchFamily="18" charset="0"/>
              </a:rPr>
              <a:t>layout</a:t>
            </a:r>
            <a:r>
              <a:rPr lang="en-US" sz="14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130 Respondents thinks Amazon.in and Flipkart.com are providing Wild variety of product on offer unlike others</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100 </a:t>
            </a:r>
            <a:r>
              <a:rPr lang="en-US" sz="1400" dirty="0">
                <a:latin typeface="Times New Roman" panose="02020603050405020304" pitchFamily="18" charset="0"/>
                <a:cs typeface="Times New Roman" panose="02020603050405020304" pitchFamily="18" charset="0"/>
              </a:rPr>
              <a:t>Respondents thinks Amazon.in and Flipkart.com have Complete, relevant description information of </a:t>
            </a:r>
            <a:r>
              <a:rPr lang="en-US" sz="1400" dirty="0" smtClean="0">
                <a:latin typeface="Times New Roman" panose="02020603050405020304" pitchFamily="18" charset="0"/>
                <a:cs typeface="Times New Roman" panose="02020603050405020304" pitchFamily="18" charset="0"/>
              </a:rPr>
              <a:t>products</a:t>
            </a:r>
            <a:endParaRPr lang="en-US"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66 Respondents thinks Amazon.in is quickest when it comes to purchase anything</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65 Respondents thinks Amazon.in and Flipkart.com have Availability of several payment options unlike others.</a:t>
            </a:r>
          </a:p>
        </p:txBody>
      </p:sp>
      <p:sp>
        <p:nvSpPr>
          <p:cNvPr id="7" name="Date Placeholder 6"/>
          <p:cNvSpPr>
            <a:spLocks noGrp="1"/>
          </p:cNvSpPr>
          <p:nvPr>
            <p:ph type="dt" sz="half" idx="10"/>
          </p:nvPr>
        </p:nvSpPr>
        <p:spPr/>
        <p:txBody>
          <a:bodyPr/>
          <a:lstStyle/>
          <a:p>
            <a:fld id="{4A003331-5E46-4CF3-8D5E-77D4C5DEA381}"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20</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2095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spc="300" dirty="0">
                <a:latin typeface="Times New Roman" panose="02020603050405020304" pitchFamily="18" charset="0"/>
                <a:cs typeface="Times New Roman" panose="02020603050405020304" pitchFamily="18" charset="0"/>
              </a:rPr>
              <a:t>CONCLUSION</a:t>
            </a:r>
            <a:endParaRPr lang="en-US" sz="2400" dirty="0"/>
          </a:p>
        </p:txBody>
      </p:sp>
      <p:sp>
        <p:nvSpPr>
          <p:cNvPr id="3" name="Content Placeholder 2"/>
          <p:cNvSpPr>
            <a:spLocks noGrp="1"/>
          </p:cNvSpPr>
          <p:nvPr>
            <p:ph idx="1"/>
          </p:nvPr>
        </p:nvSpPr>
        <p:spPr>
          <a:xfrm>
            <a:off x="1154954" y="2410316"/>
            <a:ext cx="8761413" cy="3887453"/>
          </a:xfrm>
        </p:spPr>
        <p:txBody>
          <a:bodyPr>
            <a:normAutofit fontScale="77500" lnSpcReduction="20000"/>
          </a:bodyPr>
          <a:lstStyle/>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107 Respondents thinks Amazon.in have Speedy order delivery unlike others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107 Respondents thinks Amazon.in is best when it comes to the privacy of the customers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79 Respondents would like to refer Amazon.in to others</a:t>
            </a:r>
          </a:p>
          <a:p>
            <a:pPr marL="0" indent="0">
              <a:lnSpc>
                <a:spcPct val="160000"/>
              </a:lnSpc>
              <a:buNone/>
            </a:pPr>
            <a:r>
              <a:rPr lang="en-US" dirty="0">
                <a:latin typeface="Times New Roman" panose="02020603050405020304" pitchFamily="18" charset="0"/>
                <a:cs typeface="Times New Roman" panose="02020603050405020304" pitchFamily="18" charset="0"/>
              </a:rPr>
              <a:t> </a:t>
            </a:r>
          </a:p>
          <a:p>
            <a:pPr marL="0" indent="0">
              <a:lnSpc>
                <a:spcPct val="160000"/>
              </a:lnSpc>
              <a:buNone/>
            </a:pPr>
            <a:r>
              <a:rPr lang="en-US" b="1" dirty="0">
                <a:solidFill>
                  <a:schemeClr val="tx1"/>
                </a:solidFill>
                <a:latin typeface="Times New Roman" panose="02020603050405020304" pitchFamily="18" charset="0"/>
                <a:cs typeface="Times New Roman" panose="02020603050405020304" pitchFamily="18" charset="0"/>
              </a:rPr>
              <a:t>Above 10 points are just indicating that which e-commerce companies has great Positioning, Branding, Advertisement or Presence unlike others. Hence I would like conclude that- Amazon.in and </a:t>
            </a:r>
            <a:r>
              <a:rPr lang="en-US" b="1" dirty="0" err="1">
                <a:solidFill>
                  <a:schemeClr val="tx1"/>
                </a:solidFill>
                <a:latin typeface="Times New Roman" panose="02020603050405020304" pitchFamily="18" charset="0"/>
                <a:cs typeface="Times New Roman" panose="02020603050405020304" pitchFamily="18" charset="0"/>
              </a:rPr>
              <a:t>Flipkart</a:t>
            </a:r>
            <a:r>
              <a:rPr lang="en-US" b="1" dirty="0">
                <a:solidFill>
                  <a:schemeClr val="tx1"/>
                </a:solidFill>
                <a:latin typeface="Times New Roman" panose="02020603050405020304" pitchFamily="18" charset="0"/>
                <a:cs typeface="Times New Roman" panose="02020603050405020304" pitchFamily="18" charset="0"/>
              </a:rPr>
              <a:t> are among two companies that customers are loving it as they are doing lots of shopping because customers have great faith on their user friendly applications, Multiple Payments options, privacy &amp; Security of customer financial information, speedy delivery, trust, offers, cashbacks and etcetera. Also, when it comes to referring the website, for shopping, to friends, family or others Amazon.in comes at first choice on their minds.</a:t>
            </a:r>
          </a:p>
        </p:txBody>
      </p:sp>
      <p:sp>
        <p:nvSpPr>
          <p:cNvPr id="7" name="Date Placeholder 6"/>
          <p:cNvSpPr>
            <a:spLocks noGrp="1"/>
          </p:cNvSpPr>
          <p:nvPr>
            <p:ph type="dt" sz="half" idx="10"/>
          </p:nvPr>
        </p:nvSpPr>
        <p:spPr>
          <a:xfrm>
            <a:off x="10352540" y="6297769"/>
            <a:ext cx="1444508" cy="401437"/>
          </a:xfrm>
        </p:spPr>
        <p:txBody>
          <a:bodyPr/>
          <a:lstStyle/>
          <a:p>
            <a:fld id="{BACF4672-2B0F-425C-B9B5-626A2DA54D0A}" type="datetime8">
              <a:rPr lang="en-US" sz="900" u="sng" smtClean="0">
                <a:solidFill>
                  <a:srgbClr val="0070C0"/>
                </a:solidFill>
              </a:rPr>
              <a:t>24-Sep-22 5:19 PM</a:t>
            </a:fld>
            <a:endParaRPr lang="en-US" sz="900" u="sng" dirty="0">
              <a:solidFill>
                <a:srgbClr val="0070C0"/>
              </a:solidFill>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21</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837121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smtClean="0">
                <a:latin typeface="Times New Roman" panose="02020603050405020304" pitchFamily="18" charset="0"/>
                <a:cs typeface="Times New Roman" panose="02020603050405020304" pitchFamily="18" charset="0"/>
              </a:rPr>
              <a:t>EXPLORATORY DATA ANALYSIS</a:t>
            </a:r>
            <a:endParaRPr lang="en-US" sz="2400" spc="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lnSpc>
                <a:spcPct val="160000"/>
              </a:lnSpc>
              <a:buNone/>
            </a:pPr>
            <a:r>
              <a:rPr lang="en-US" dirty="0">
                <a:latin typeface="Times New Roman" panose="02020603050405020304" pitchFamily="18" charset="0"/>
                <a:cs typeface="Times New Roman" panose="02020603050405020304" pitchFamily="18" charset="0"/>
              </a:rPr>
              <a:t>EDA is a critical first step in analyzing the data from an experiment. Here are the main reasons we use EDA</a:t>
            </a:r>
            <a:r>
              <a:rPr lang="en-US" dirty="0" smtClean="0">
                <a:latin typeface="Times New Roman" panose="02020603050405020304" pitchFamily="18" charset="0"/>
                <a:cs typeface="Times New Roman" panose="02020603050405020304" pitchFamily="18" charset="0"/>
              </a:rPr>
              <a:t>.</a:t>
            </a:r>
          </a:p>
          <a:p>
            <a:pPr lvl="0">
              <a:lnSpc>
                <a:spcPct val="16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Detection of mistakes or finding null values, repetition etcetera</a:t>
            </a:r>
          </a:p>
          <a:p>
            <a:pPr lvl="0">
              <a:lnSpc>
                <a:spcPct val="16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Determining Relationships among the explanatory variables</a:t>
            </a:r>
          </a:p>
          <a:p>
            <a:pPr lvl="0">
              <a:lnSpc>
                <a:spcPct val="16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Assessing the direction and rough size of relationships between explanatory and outcome variables.</a:t>
            </a:r>
          </a:p>
          <a:p>
            <a:pPr>
              <a:lnSpc>
                <a:spcPct val="16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Making Data Clean and Normalize for the further model-building purpose.</a:t>
            </a:r>
          </a:p>
        </p:txBody>
      </p:sp>
      <p:sp>
        <p:nvSpPr>
          <p:cNvPr id="7" name="Date Placeholder 6"/>
          <p:cNvSpPr>
            <a:spLocks noGrp="1"/>
          </p:cNvSpPr>
          <p:nvPr>
            <p:ph type="dt" sz="half" idx="10"/>
          </p:nvPr>
        </p:nvSpPr>
        <p:spPr/>
        <p:txBody>
          <a:bodyPr/>
          <a:lstStyle/>
          <a:p>
            <a:fld id="{C08C4E65-46C5-41CF-85B2-D3858E9503E3}"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376188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smtClean="0">
                <a:latin typeface="Times New Roman" panose="02020603050405020304" pitchFamily="18" charset="0"/>
                <a:cs typeface="Times New Roman" panose="02020603050405020304" pitchFamily="18" charset="0"/>
              </a:rPr>
              <a:t>CHECKING NULL VALUE PRESENCE</a:t>
            </a:r>
            <a:endParaRPr lang="en-US" sz="2400" spc="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dataset is not having any null value </a:t>
            </a:r>
            <a:r>
              <a:rPr lang="en-US" dirty="0" smtClean="0">
                <a:latin typeface="Times New Roman" panose="02020603050405020304" pitchFamily="18" charset="0"/>
                <a:cs typeface="Times New Roman" panose="02020603050405020304" pitchFamily="18" charset="0"/>
              </a:rPr>
              <a:t>presence. It means that the sum of all the null values in respective columns all together is zero.</a:t>
            </a:r>
          </a:p>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There are almost more than two categories present for each attributes. Attribute four (column no. 4) of our data set contains almost 39 category of pin code </a:t>
            </a:r>
            <a:r>
              <a:rPr lang="en-US" dirty="0" smtClean="0">
                <a:latin typeface="Times New Roman" panose="02020603050405020304" pitchFamily="18" charset="0"/>
                <a:cs typeface="Times New Roman" panose="02020603050405020304" pitchFamily="18" charset="0"/>
              </a:rPr>
              <a:t>which is highest among others.</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Mobile Internet and Mobile internet both are same categories given under a attribute name hence I’ve merged them into a single category as Mobile Internet </a:t>
            </a:r>
            <a:r>
              <a:rPr lang="en-US" dirty="0">
                <a:latin typeface="Times New Roman" panose="02020603050405020304" pitchFamily="18" charset="0"/>
                <a:cs typeface="Times New Roman" panose="02020603050405020304" pitchFamily="18" charset="0"/>
              </a:rPr>
              <a:t>as any mistake of information can lead towards false decision-making by the companies and it will affect their customer retention and engagement decision</a:t>
            </a:r>
          </a:p>
          <a:p>
            <a:endParaRPr lang="en-US" dirty="0"/>
          </a:p>
        </p:txBody>
      </p:sp>
      <p:sp>
        <p:nvSpPr>
          <p:cNvPr id="7" name="Date Placeholder 6"/>
          <p:cNvSpPr>
            <a:spLocks noGrp="1"/>
          </p:cNvSpPr>
          <p:nvPr>
            <p:ph type="dt" sz="half" idx="10"/>
          </p:nvPr>
        </p:nvSpPr>
        <p:spPr/>
        <p:txBody>
          <a:bodyPr/>
          <a:lstStyle/>
          <a:p>
            <a:fld id="{08D2CD8A-4279-424D-AD32-DEB267578B5A}" type="datetime8">
              <a:rPr lang="en-US" smtClean="0"/>
              <a:t>24-Sep-22 5:19 PM</a:t>
            </a:fld>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dirty="0"/>
          </a:p>
        </p:txBody>
      </p:sp>
      <p:sp>
        <p:nvSpPr>
          <p:cNvPr id="10" name="Footer Placeholder 9"/>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919717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a:latin typeface="Times New Roman" panose="02020603050405020304" pitchFamily="18" charset="0"/>
                <a:cs typeface="Times New Roman" panose="02020603050405020304" pitchFamily="18" charset="0"/>
              </a:rPr>
              <a:t>DATA VISUALIZATION</a:t>
            </a:r>
            <a:br>
              <a:rPr lang="en-US" sz="2400" spc="300" dirty="0">
                <a:latin typeface="Times New Roman" panose="02020603050405020304" pitchFamily="18" charset="0"/>
                <a:cs typeface="Times New Roman" panose="02020603050405020304" pitchFamily="18" charset="0"/>
              </a:rPr>
            </a:br>
            <a:r>
              <a:rPr lang="en-US" sz="2400" spc="300" dirty="0">
                <a:latin typeface="Times New Roman" panose="02020603050405020304" pitchFamily="18" charset="0"/>
                <a:cs typeface="Times New Roman" panose="02020603050405020304" pitchFamily="18" charset="0"/>
              </a:rPr>
              <a:t>                                            </a:t>
            </a:r>
            <a:r>
              <a:rPr lang="en-US" sz="2400" spc="300" dirty="0" smtClean="0">
                <a:latin typeface="Times New Roman" panose="02020603050405020304" pitchFamily="18" charset="0"/>
                <a:cs typeface="Times New Roman" panose="02020603050405020304" pitchFamily="18" charset="0"/>
              </a:rPr>
              <a:t>          </a:t>
            </a:r>
            <a:r>
              <a:rPr lang="en-US" sz="2400" spc="300" dirty="0">
                <a:latin typeface="Times New Roman" panose="02020603050405020304" pitchFamily="18" charset="0"/>
                <a:cs typeface="Times New Roman" panose="02020603050405020304" pitchFamily="18" charset="0"/>
              </a:rPr>
              <a:t>(PIE-CHARTS)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034" y="2910626"/>
            <a:ext cx="4979620" cy="260153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068" y="2910626"/>
            <a:ext cx="5684361" cy="2601531"/>
          </a:xfrm>
          <a:prstGeom prst="rect">
            <a:avLst/>
          </a:prstGeom>
        </p:spPr>
      </p:pic>
      <p:sp>
        <p:nvSpPr>
          <p:cNvPr id="14" name="Date Placeholder 13"/>
          <p:cNvSpPr>
            <a:spLocks noGrp="1"/>
          </p:cNvSpPr>
          <p:nvPr>
            <p:ph type="dt" sz="half" idx="10"/>
          </p:nvPr>
        </p:nvSpPr>
        <p:spPr/>
        <p:txBody>
          <a:bodyPr/>
          <a:lstStyle/>
          <a:p>
            <a:fld id="{3D8CA300-5AE3-4EF7-AD25-39957D95FC84}" type="datetime8">
              <a:rPr lang="en-US" smtClean="0"/>
              <a:t>24-Sep-22 5:19 PM</a:t>
            </a:fld>
            <a:endParaRPr lang="en-US" dirty="0"/>
          </a:p>
        </p:txBody>
      </p:sp>
      <p:sp>
        <p:nvSpPr>
          <p:cNvPr id="15" name="Slide Number Placeholder 14"/>
          <p:cNvSpPr>
            <a:spLocks noGrp="1"/>
          </p:cNvSpPr>
          <p:nvPr>
            <p:ph type="sldNum" sz="quarter" idx="12"/>
          </p:nvPr>
        </p:nvSpPr>
        <p:spPr/>
        <p:txBody>
          <a:bodyPr/>
          <a:lstStyle/>
          <a:p>
            <a:fld id="{D57F1E4F-1CFF-5643-939E-217C01CDF565}" type="slidenum">
              <a:rPr lang="en-US" smtClean="0"/>
              <a:pPr/>
              <a:t>5</a:t>
            </a:fld>
            <a:endParaRPr lang="en-US" dirty="0"/>
          </a:p>
        </p:txBody>
      </p:sp>
      <p:sp>
        <p:nvSpPr>
          <p:cNvPr id="17" name="Footer Placeholder 16"/>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3167792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smtClean="0">
                <a:latin typeface="Times New Roman" panose="02020603050405020304" pitchFamily="18" charset="0"/>
                <a:cs typeface="Times New Roman" panose="02020603050405020304" pitchFamily="18" charset="0"/>
              </a:rPr>
              <a:t>DATA VISUALIZATION</a:t>
            </a:r>
            <a:br>
              <a:rPr lang="en-US" sz="2400" spc="300" dirty="0" smtClean="0">
                <a:latin typeface="Times New Roman" panose="02020603050405020304" pitchFamily="18" charset="0"/>
                <a:cs typeface="Times New Roman" panose="02020603050405020304" pitchFamily="18" charset="0"/>
              </a:rPr>
            </a:br>
            <a:r>
              <a:rPr lang="en-US" sz="2400" spc="300" dirty="0" smtClean="0">
                <a:latin typeface="Times New Roman" panose="02020603050405020304" pitchFamily="18" charset="0"/>
                <a:cs typeface="Times New Roman" panose="02020603050405020304" pitchFamily="18" charset="0"/>
              </a:rPr>
              <a:t>                                                      (PIE-CHARTS)</a:t>
            </a:r>
            <a:endParaRPr lang="en-US" sz="2400" spc="3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3912" y="2949262"/>
            <a:ext cx="3246770" cy="255185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112" y="2949262"/>
            <a:ext cx="3806395" cy="25518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75" y="2949262"/>
            <a:ext cx="3673737" cy="2551853"/>
          </a:xfrm>
          <a:prstGeom prst="rect">
            <a:avLst/>
          </a:prstGeom>
        </p:spPr>
      </p:pic>
      <p:sp>
        <p:nvSpPr>
          <p:cNvPr id="10" name="Date Placeholder 9"/>
          <p:cNvSpPr>
            <a:spLocks noGrp="1"/>
          </p:cNvSpPr>
          <p:nvPr>
            <p:ph type="dt" sz="half" idx="10"/>
          </p:nvPr>
        </p:nvSpPr>
        <p:spPr/>
        <p:txBody>
          <a:bodyPr/>
          <a:lstStyle/>
          <a:p>
            <a:fld id="{836AB381-88B1-4C3C-9BE4-1D95474CA6B6}" type="datetime8">
              <a:rPr lang="en-US" smtClean="0"/>
              <a:t>24-Sep-22 5:19 PM</a:t>
            </a:fld>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13" name="Footer Placeholder 12"/>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995068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a:latin typeface="Times New Roman" panose="02020603050405020304" pitchFamily="18" charset="0"/>
                <a:cs typeface="Times New Roman" panose="02020603050405020304" pitchFamily="18" charset="0"/>
              </a:rPr>
              <a:t>DATA VISUALIZATION</a:t>
            </a:r>
            <a:br>
              <a:rPr lang="en-US" sz="2400" spc="300" dirty="0">
                <a:latin typeface="Times New Roman" panose="02020603050405020304" pitchFamily="18" charset="0"/>
                <a:cs typeface="Times New Roman" panose="02020603050405020304" pitchFamily="18" charset="0"/>
              </a:rPr>
            </a:br>
            <a:r>
              <a:rPr lang="en-US" sz="2400" spc="300" dirty="0">
                <a:latin typeface="Times New Roman" panose="02020603050405020304" pitchFamily="18" charset="0"/>
                <a:cs typeface="Times New Roman" panose="02020603050405020304" pitchFamily="18" charset="0"/>
              </a:rPr>
              <a:t>                                          </a:t>
            </a:r>
            <a:r>
              <a:rPr lang="en-US" sz="2400" spc="300" dirty="0" smtClean="0">
                <a:latin typeface="Times New Roman" panose="02020603050405020304" pitchFamily="18" charset="0"/>
                <a:cs typeface="Times New Roman" panose="02020603050405020304" pitchFamily="18" charset="0"/>
              </a:rPr>
              <a:t>           (COUNTPLOT)</a:t>
            </a:r>
            <a:endParaRPr lang="en-US" sz="2400" spc="3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63" y="2428461"/>
            <a:ext cx="5691662" cy="39594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725" y="2428461"/>
            <a:ext cx="5676540" cy="3959460"/>
          </a:xfrm>
          <a:prstGeom prst="rect">
            <a:avLst/>
          </a:prstGeom>
        </p:spPr>
      </p:pic>
      <p:sp>
        <p:nvSpPr>
          <p:cNvPr id="9" name="Date Placeholder 8"/>
          <p:cNvSpPr>
            <a:spLocks noGrp="1"/>
          </p:cNvSpPr>
          <p:nvPr>
            <p:ph type="dt" sz="half" idx="10"/>
          </p:nvPr>
        </p:nvSpPr>
        <p:spPr/>
        <p:txBody>
          <a:bodyPr/>
          <a:lstStyle/>
          <a:p>
            <a:fld id="{9A57F163-545A-40DB-89BF-22023DD0DE97}" type="datetime8">
              <a:rPr lang="en-US" smtClean="0"/>
              <a:t>24-Sep-22 5:19 PM</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Footer Placeholder 11"/>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353431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pc="300" dirty="0" smtClean="0">
                <a:latin typeface="Times New Roman" panose="02020603050405020304" pitchFamily="18" charset="0"/>
                <a:cs typeface="Times New Roman" panose="02020603050405020304" pitchFamily="18" charset="0"/>
              </a:rPr>
              <a:t>DATA VISUALIZATION</a:t>
            </a:r>
            <a:br>
              <a:rPr lang="en-US" sz="2400" spc="300" dirty="0" smtClean="0">
                <a:latin typeface="Times New Roman" panose="02020603050405020304" pitchFamily="18" charset="0"/>
                <a:cs typeface="Times New Roman" panose="02020603050405020304" pitchFamily="18" charset="0"/>
              </a:rPr>
            </a:br>
            <a:r>
              <a:rPr lang="en-US" sz="2400" spc="300" dirty="0" smtClean="0">
                <a:latin typeface="Times New Roman" panose="02020603050405020304" pitchFamily="18" charset="0"/>
                <a:cs typeface="Times New Roman" panose="02020603050405020304" pitchFamily="18" charset="0"/>
              </a:rPr>
              <a:t>                                                     (COUNTPLOT)</a:t>
            </a:r>
            <a:endParaRPr lang="en-US" sz="2400" spc="3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21" y="2678807"/>
            <a:ext cx="6132599" cy="39151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10" y="2678807"/>
            <a:ext cx="5558199" cy="3825024"/>
          </a:xfrm>
          <a:prstGeom prst="rect">
            <a:avLst/>
          </a:prstGeom>
        </p:spPr>
      </p:pic>
      <p:sp>
        <p:nvSpPr>
          <p:cNvPr id="11" name="Date Placeholder 10"/>
          <p:cNvSpPr>
            <a:spLocks noGrp="1"/>
          </p:cNvSpPr>
          <p:nvPr>
            <p:ph type="dt" sz="half" idx="10"/>
          </p:nvPr>
        </p:nvSpPr>
        <p:spPr/>
        <p:txBody>
          <a:bodyPr/>
          <a:lstStyle/>
          <a:p>
            <a:fld id="{EAFA2B55-D21D-43FA-B967-DF9F7EBF843D}" type="datetime8">
              <a:rPr lang="en-US" smtClean="0"/>
              <a:t>24-Sep-22 5:19 PM</a:t>
            </a:fld>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8</a:t>
            </a:fld>
            <a:endParaRPr lang="en-US" dirty="0"/>
          </a:p>
        </p:txBody>
      </p:sp>
      <p:sp>
        <p:nvSpPr>
          <p:cNvPr id="14" name="Footer Placeholder 13"/>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1426927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title"/>
          </p:nvPr>
        </p:nvSpPr>
        <p:spPr/>
        <p:txBody>
          <a:bodyPr/>
          <a:lstStyle/>
          <a:p>
            <a:r>
              <a:rPr lang="en-US" sz="2400" spc="300" dirty="0">
                <a:latin typeface="Times New Roman" panose="02020603050405020304" pitchFamily="18" charset="0"/>
                <a:cs typeface="Times New Roman" panose="02020603050405020304" pitchFamily="18" charset="0"/>
              </a:rPr>
              <a:t>DATA VISUALIZATION</a:t>
            </a:r>
            <a:br>
              <a:rPr lang="en-US" sz="2400" spc="300" dirty="0">
                <a:latin typeface="Times New Roman" panose="02020603050405020304" pitchFamily="18" charset="0"/>
                <a:cs typeface="Times New Roman" panose="02020603050405020304" pitchFamily="18" charset="0"/>
              </a:rPr>
            </a:br>
            <a:r>
              <a:rPr lang="en-US" sz="2400" spc="300" dirty="0">
                <a:latin typeface="Times New Roman" panose="02020603050405020304" pitchFamily="18" charset="0"/>
                <a:cs typeface="Times New Roman" panose="02020603050405020304" pitchFamily="18" charset="0"/>
              </a:rPr>
              <a:t>                                       </a:t>
            </a:r>
            <a:r>
              <a:rPr lang="en-US" sz="2400" spc="300" dirty="0" smtClean="0">
                <a:latin typeface="Times New Roman" panose="02020603050405020304" pitchFamily="18" charset="0"/>
                <a:cs typeface="Times New Roman" panose="02020603050405020304" pitchFamily="18" charset="0"/>
              </a:rPr>
              <a:t>           (SCATTERPLOT</a:t>
            </a:r>
            <a:r>
              <a:rPr lang="en-US" sz="2400" spc="3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57" y="2531272"/>
            <a:ext cx="5336736" cy="41528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060" y="2531272"/>
            <a:ext cx="5824229" cy="4152863"/>
          </a:xfrm>
          <a:prstGeom prst="rect">
            <a:avLst/>
          </a:prstGeom>
        </p:spPr>
      </p:pic>
      <p:sp>
        <p:nvSpPr>
          <p:cNvPr id="10" name="Date Placeholder 9"/>
          <p:cNvSpPr>
            <a:spLocks noGrp="1"/>
          </p:cNvSpPr>
          <p:nvPr>
            <p:ph type="dt" sz="half" idx="10"/>
          </p:nvPr>
        </p:nvSpPr>
        <p:spPr/>
        <p:txBody>
          <a:bodyPr/>
          <a:lstStyle/>
          <a:p>
            <a:fld id="{DBBE8679-AAE1-4654-9739-7D92A6B2CC55}" type="datetime8">
              <a:rPr lang="en-US" smtClean="0"/>
              <a:t>24-Sep-22 5:19 PM</a:t>
            </a:fld>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9</a:t>
            </a:fld>
            <a:endParaRPr lang="en-US" dirty="0"/>
          </a:p>
        </p:txBody>
      </p:sp>
      <p:sp>
        <p:nvSpPr>
          <p:cNvPr id="13" name="Footer Placeholder 12"/>
          <p:cNvSpPr>
            <a:spLocks noGrp="1"/>
          </p:cNvSpPr>
          <p:nvPr>
            <p:ph type="ftr" sz="quarter" idx="11"/>
          </p:nvPr>
        </p:nvSpPr>
        <p:spPr/>
        <p:txBody>
          <a:bodyPr/>
          <a:lstStyle/>
          <a:p>
            <a:r>
              <a:rPr lang="en-US" smtClean="0"/>
              <a:t>BY-ASHUTOSH MISHRA</a:t>
            </a:r>
            <a:endParaRPr lang="en-US" dirty="0"/>
          </a:p>
        </p:txBody>
      </p:sp>
    </p:spTree>
    <p:extLst>
      <p:ext uri="{BB962C8B-B14F-4D97-AF65-F5344CB8AC3E}">
        <p14:creationId xmlns:p14="http://schemas.microsoft.com/office/powerpoint/2010/main" val="2296799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195</TotalTime>
  <Words>972</Words>
  <Application>Microsoft Office PowerPoint</Application>
  <PresentationFormat>Widescreen</PresentationFormat>
  <Paragraphs>153</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Ion Boardroom</vt:lpstr>
      <vt:lpstr>PowerPoint Presentation</vt:lpstr>
      <vt:lpstr>PROBLEM STATEMENT </vt:lpstr>
      <vt:lpstr>EXPLORATORY DATA ANALYSIS</vt:lpstr>
      <vt:lpstr>CHECKING NULL VALUE PRESENCE</vt:lpstr>
      <vt:lpstr>DATA VISUALIZATION                                                       (PIE-CHARTS)</vt:lpstr>
      <vt:lpstr>DATA VISUALIZATION                                                       (PIE-CHARTS)</vt:lpstr>
      <vt:lpstr>DATA VISUALIZATION                                                      (COUNTPLOT)</vt:lpstr>
      <vt:lpstr>DATA VISUALIZATION                                                      (COUNTPLOT)</vt:lpstr>
      <vt:lpstr>DATA VISUALIZATION                                                   (SCATTERPLOT)</vt:lpstr>
      <vt:lpstr>DATA VISUALIZATION                                                          (BOXPLOT)</vt:lpstr>
      <vt:lpstr>DATA VISUALIZATION                                          (DISTRIBUTIONPLOT)</vt:lpstr>
      <vt:lpstr>FINDINGS</vt:lpstr>
      <vt:lpstr>FINDINGS</vt:lpstr>
      <vt:lpstr>OUTLIERS</vt:lpstr>
      <vt:lpstr>CONCLUSION</vt:lpstr>
      <vt:lpstr>CONCLUSION</vt:lpstr>
      <vt:lpstr>CONCLUSION</vt:lpstr>
      <vt:lpstr>CONCLUSION</vt:lpstr>
      <vt:lpstr>CONCLUSION</vt:lpstr>
      <vt:lpstr>CONCLUSION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71</cp:revision>
  <dcterms:created xsi:type="dcterms:W3CDTF">2022-09-24T08:19:50Z</dcterms:created>
  <dcterms:modified xsi:type="dcterms:W3CDTF">2022-09-24T11:49:35Z</dcterms:modified>
</cp:coreProperties>
</file>