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67" y="7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2/22/2025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0BD5C-D4C8-2EBD-8965-67CC4BE75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475874"/>
            <a:ext cx="9966960" cy="1678001"/>
          </a:xfrm>
        </p:spPr>
        <p:txBody>
          <a:bodyPr/>
          <a:lstStyle/>
          <a:p>
            <a:pPr algn="l"/>
            <a:r>
              <a:rPr lang="en-IN" sz="3200" b="1" i="0" u="sng" dirty="0">
                <a:solidFill>
                  <a:srgbClr val="00B050"/>
                </a:solidFill>
                <a:effectLst/>
                <a:latin typeface="ui-sans-serif"/>
              </a:rPr>
              <a:t> Sustainable Port Infrastructure Development</a:t>
            </a:r>
            <a:br>
              <a:rPr lang="en-IN" b="1" i="0" dirty="0">
                <a:effectLst/>
                <a:latin typeface="ui-sans-serif"/>
              </a:rPr>
            </a:br>
            <a:r>
              <a:rPr lang="en-IN" b="1" i="0" dirty="0">
                <a:effectLst/>
                <a:latin typeface="ui-sans-serif"/>
              </a:rPr>
              <a:t>    </a:t>
            </a:r>
            <a:r>
              <a:rPr lang="en-IN" sz="2800" b="1" i="0" dirty="0">
                <a:effectLst/>
                <a:latin typeface="ui-sans-serif"/>
              </a:rPr>
              <a:t>    </a:t>
            </a:r>
            <a:r>
              <a:rPr lang="en-US" sz="2800" b="1" i="0" dirty="0">
                <a:effectLst/>
                <a:latin typeface="ui-sans-serif"/>
              </a:rPr>
              <a:t>Indian Ports Modernization Initiative</a:t>
            </a:r>
            <a:br>
              <a:rPr lang="en-US" sz="2800" b="1" i="0" dirty="0">
                <a:effectLst/>
                <a:latin typeface="ui-sans-serif"/>
              </a:rPr>
            </a:br>
            <a:r>
              <a:rPr lang="en-US" sz="2800" b="0" i="1" dirty="0">
                <a:effectLst/>
                <a:latin typeface="ui-sans-serif"/>
              </a:rPr>
              <a:t>A comprehensive approach to sustainable development</a:t>
            </a:r>
            <a:br>
              <a:rPr lang="en-US" b="0" i="1" dirty="0">
                <a:effectLst/>
                <a:latin typeface="ui-sans-serif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510843-9B82-D5B5-92E5-70B6A40816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8147" y="4999809"/>
            <a:ext cx="7480594" cy="106984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2600" b="1" i="1" u="sng" dirty="0">
                <a:solidFill>
                  <a:schemeClr val="accent2"/>
                </a:solidFill>
                <a:effectLst/>
                <a:latin typeface="ui-sans-serif"/>
              </a:rPr>
              <a:t>Mission</a:t>
            </a:r>
          </a:p>
          <a:p>
            <a:pPr algn="l"/>
            <a:r>
              <a:rPr lang="en-IN" b="0" i="0" dirty="0">
                <a:solidFill>
                  <a:srgbClr val="030712"/>
                </a:solidFill>
                <a:effectLst/>
                <a:latin typeface="ui-sans-serif"/>
              </a:rPr>
              <a:t>• </a:t>
            </a:r>
            <a:r>
              <a:rPr lang="en-US" sz="2600" b="0" i="0" dirty="0">
                <a:solidFill>
                  <a:srgbClr val="030712"/>
                </a:solidFill>
                <a:effectLst/>
                <a:latin typeface="ui-sans-serif"/>
              </a:rPr>
              <a:t>Achieve operational excellence while maintaining environmental sustainability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34DDBA-FB80-711B-D429-ABD78142C2B0}"/>
              </a:ext>
            </a:extLst>
          </p:cNvPr>
          <p:cNvSpPr txBox="1"/>
          <p:nvPr/>
        </p:nvSpPr>
        <p:spPr>
          <a:xfrm>
            <a:off x="818146" y="3430149"/>
            <a:ext cx="72285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1" u="sng" dirty="0">
                <a:solidFill>
                  <a:schemeClr val="accent2"/>
                </a:solidFill>
                <a:effectLst/>
                <a:latin typeface="ui-sans-serif"/>
              </a:rPr>
              <a:t>Vision</a:t>
            </a:r>
          </a:p>
          <a:p>
            <a:pPr algn="l"/>
            <a:r>
              <a:rPr lang="en-IN" b="0" i="0" dirty="0">
                <a:solidFill>
                  <a:srgbClr val="030712"/>
                </a:solidFill>
                <a:effectLst/>
                <a:latin typeface="ui-sans-serif"/>
              </a:rPr>
              <a:t>• </a:t>
            </a:r>
            <a:r>
              <a:rPr lang="en-US" sz="2400" b="0" i="0" dirty="0">
                <a:solidFill>
                  <a:srgbClr val="030712"/>
                </a:solidFill>
                <a:effectLst/>
                <a:latin typeface="ui-sans-serif"/>
              </a:rPr>
              <a:t>Transform Indian ports into world-class facilities through</a:t>
            </a:r>
            <a:r>
              <a:rPr lang="en-US" sz="2400" dirty="0">
                <a:solidFill>
                  <a:srgbClr val="030712"/>
                </a:solidFill>
                <a:latin typeface="ui-sans-serif"/>
              </a:rPr>
              <a:t> s</a:t>
            </a:r>
            <a:r>
              <a:rPr lang="en-US" sz="2400" b="0" i="0" dirty="0">
                <a:solidFill>
                  <a:srgbClr val="030712"/>
                </a:solidFill>
                <a:effectLst/>
                <a:latin typeface="ui-sans-serif"/>
              </a:rPr>
              <a:t>ustainable technology integration</a:t>
            </a:r>
          </a:p>
        </p:txBody>
      </p:sp>
    </p:spTree>
    <p:extLst>
      <p:ext uri="{BB962C8B-B14F-4D97-AF65-F5344CB8AC3E}">
        <p14:creationId xmlns:p14="http://schemas.microsoft.com/office/powerpoint/2010/main" val="1834418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D94C3-7102-0DFE-A44C-4EAC1998A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943115"/>
          </a:xfrm>
        </p:spPr>
        <p:txBody>
          <a:bodyPr>
            <a:normAutofit fontScale="90000"/>
          </a:bodyPr>
          <a:lstStyle/>
          <a:p>
            <a:r>
              <a:rPr lang="en-IN" sz="4000" b="1" i="0" u="sng" dirty="0">
                <a:solidFill>
                  <a:schemeClr val="accent1">
                    <a:lumMod val="50000"/>
                  </a:schemeClr>
                </a:solidFill>
                <a:effectLst/>
                <a:latin typeface="ui-sans-serif"/>
              </a:rPr>
              <a:t>Problem Statement</a:t>
            </a:r>
            <a:br>
              <a:rPr lang="en-IN" b="1" i="0" dirty="0">
                <a:effectLst/>
                <a:latin typeface="ui-sans-serif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4161E-479F-332C-008B-F66CB7948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52337"/>
            <a:ext cx="10058400" cy="4892842"/>
          </a:xfrm>
        </p:spPr>
        <p:txBody>
          <a:bodyPr/>
          <a:lstStyle/>
          <a:p>
            <a:pPr algn="l"/>
            <a:r>
              <a:rPr lang="en-IN" sz="2400" b="1" i="1" u="sng" dirty="0">
                <a:solidFill>
                  <a:srgbClr val="C00000"/>
                </a:solidFill>
                <a:effectLst/>
                <a:latin typeface="ui-sans-serif"/>
              </a:rPr>
              <a:t>Current Challenges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30712"/>
                </a:solidFill>
                <a:effectLst/>
                <a:latin typeface="ui-sans-serif"/>
              </a:rPr>
              <a:t> 70% operational efficiency vs international standards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30712"/>
                </a:solidFill>
                <a:effectLst/>
                <a:latin typeface="ui-sans-serif"/>
              </a:rPr>
              <a:t> 65 hours average vessel turnaround time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30712"/>
                </a:solidFill>
                <a:effectLst/>
                <a:latin typeface="ui-sans-serif"/>
              </a:rPr>
              <a:t> 40% higher energy consumption than global benchmarks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30712"/>
                </a:solidFill>
                <a:effectLst/>
                <a:latin typeface="ui-sans-serif"/>
              </a:rPr>
              <a:t> 70% ports report declining marine biodiversity</a:t>
            </a:r>
          </a:p>
          <a:p>
            <a:pPr marL="0" indent="0">
              <a:buNone/>
            </a:pPr>
            <a:endParaRPr lang="en-IN" dirty="0"/>
          </a:p>
          <a:p>
            <a:pPr algn="l"/>
            <a:r>
              <a:rPr lang="en-US" sz="2400" b="1" i="1" u="sng" dirty="0">
                <a:solidFill>
                  <a:srgbClr val="C00000"/>
                </a:solidFill>
                <a:effectLst/>
                <a:latin typeface="ui-sans-serif"/>
              </a:rPr>
              <a:t>Practical Need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30712"/>
                </a:solidFill>
                <a:effectLst/>
                <a:latin typeface="ui-sans-serif"/>
              </a:rPr>
              <a:t> 25% projected cargo growth by 2027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30712"/>
                </a:solidFill>
                <a:effectLst/>
                <a:latin typeface="ui-sans-serif"/>
              </a:rPr>
              <a:t> 45% emission reduction target by 2030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30712"/>
                </a:solidFill>
                <a:effectLst/>
                <a:latin typeface="ui-sans-serif"/>
              </a:rPr>
              <a:t> Critical infrastructure modernization needed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3398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A8701-1F9A-B9A9-84D6-16C73BEBF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12296"/>
            <a:ext cx="10058400" cy="1299410"/>
          </a:xfrm>
        </p:spPr>
        <p:txBody>
          <a:bodyPr>
            <a:normAutofit fontScale="90000"/>
          </a:bodyPr>
          <a:lstStyle/>
          <a:p>
            <a:r>
              <a:rPr lang="en-IN" sz="4400" b="1" i="0" dirty="0">
                <a:solidFill>
                  <a:srgbClr val="00B0F0"/>
                </a:solidFill>
                <a:effectLst/>
                <a:latin typeface="ui-sans-serif"/>
              </a:rPr>
              <a:t>            </a:t>
            </a:r>
            <a:r>
              <a:rPr lang="en-IN" sz="4400" b="1" i="0" u="sng" dirty="0">
                <a:solidFill>
                  <a:srgbClr val="00B0F0"/>
                </a:solidFill>
                <a:effectLst/>
                <a:latin typeface="ui-sans-serif"/>
              </a:rPr>
              <a:t>Goals and Objectives</a:t>
            </a:r>
            <a:br>
              <a:rPr lang="en-IN" b="1" i="0" dirty="0">
                <a:effectLst/>
                <a:latin typeface="ui-sans-serif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7FD94-73C7-FCCF-CF51-D533C54BF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235242"/>
            <a:ext cx="10058400" cy="5510462"/>
          </a:xfrm>
        </p:spPr>
        <p:txBody>
          <a:bodyPr/>
          <a:lstStyle/>
          <a:p>
            <a:pPr algn="l"/>
            <a:r>
              <a:rPr lang="en-US" sz="2400" b="1" i="1" u="sng" dirty="0">
                <a:solidFill>
                  <a:srgbClr val="002060"/>
                </a:solidFill>
                <a:effectLst/>
                <a:latin typeface="ui-sans-serif"/>
              </a:rPr>
              <a:t>Operational Efficiency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30712"/>
                </a:solidFill>
                <a:effectLst/>
                <a:latin typeface="ui-sans-serif"/>
              </a:rPr>
              <a:t> Reduce vessel turnaround: 65h → 24h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30712"/>
                </a:solidFill>
                <a:effectLst/>
                <a:latin typeface="ui-sans-serif"/>
              </a:rPr>
              <a:t> Increase handling: 15 → 24 moves/hour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30712"/>
                </a:solidFill>
                <a:effectLst/>
                <a:latin typeface="ui-sans-serif"/>
              </a:rPr>
              <a:t> 95% documentation digitalization</a:t>
            </a:r>
          </a:p>
          <a:p>
            <a:pPr algn="l"/>
            <a:r>
              <a:rPr lang="en-US" sz="2400" b="1" i="1" u="sng" dirty="0">
                <a:solidFill>
                  <a:srgbClr val="002060"/>
                </a:solidFill>
                <a:effectLst/>
                <a:latin typeface="ui-sans-serif"/>
              </a:rPr>
              <a:t>Environmental Impact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30712"/>
                </a:solidFill>
                <a:effectLst/>
                <a:latin typeface="ui-sans-serif"/>
              </a:rPr>
              <a:t> 45% carbon emission reduction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30712"/>
                </a:solidFill>
                <a:effectLst/>
                <a:latin typeface="ui-sans-serif"/>
              </a:rPr>
              <a:t> 40% energy consumption decrease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30712"/>
                </a:solidFill>
                <a:effectLst/>
                <a:latin typeface="ui-sans-serif"/>
              </a:rPr>
              <a:t> 60% water quality improvement</a:t>
            </a:r>
          </a:p>
          <a:p>
            <a:pPr algn="l"/>
            <a:r>
              <a:rPr lang="en-IN" sz="2400" b="1" i="1" u="sng" dirty="0">
                <a:solidFill>
                  <a:srgbClr val="002060"/>
                </a:solidFill>
                <a:effectLst/>
                <a:latin typeface="ui-sans-serif"/>
              </a:rPr>
              <a:t>Infrastructure Enhancement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30712"/>
                </a:solidFill>
                <a:effectLst/>
                <a:latin typeface="ui-sans-serif"/>
              </a:rPr>
              <a:t> 80% electric/hybrid equipment conversion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30712"/>
                </a:solidFill>
                <a:effectLst/>
                <a:latin typeface="ui-sans-serif"/>
              </a:rPr>
              <a:t> 100% smart sensor coverage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30712"/>
                </a:solidFill>
                <a:effectLst/>
                <a:latin typeface="ui-sans-serif"/>
              </a:rPr>
              <a:t> 30% renewable energy integration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305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6E556006-2A1E-29C5-90F3-7CB5CDF34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67640"/>
            <a:ext cx="10058400" cy="1402080"/>
          </a:xfrm>
        </p:spPr>
        <p:txBody>
          <a:bodyPr/>
          <a:lstStyle/>
          <a:p>
            <a:r>
              <a:rPr lang="en-IN" b="1" i="0" dirty="0">
                <a:effectLst/>
                <a:latin typeface="ui-sans-serif"/>
              </a:rPr>
              <a:t>       </a:t>
            </a:r>
            <a:r>
              <a:rPr lang="en-IN" b="1" i="0" u="sng" dirty="0">
                <a:solidFill>
                  <a:schemeClr val="accent2">
                    <a:lumMod val="50000"/>
                  </a:schemeClr>
                </a:solidFill>
                <a:effectLst/>
                <a:latin typeface="ui-sans-serif"/>
              </a:rPr>
              <a:t>Technical Solution</a:t>
            </a:r>
            <a:endParaRPr lang="en-IN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92D1BA0-D98C-8DD5-8D64-0458AD82B6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30712"/>
                </a:solidFill>
                <a:effectLst/>
                <a:latin typeface="ui-sans-serif"/>
              </a:rPr>
              <a:t>• </a:t>
            </a:r>
            <a:r>
              <a:rPr lang="en-IN" sz="2400" b="1" i="1" u="sng" dirty="0">
                <a:solidFill>
                  <a:srgbClr val="FFC000"/>
                </a:solidFill>
                <a:effectLst/>
                <a:latin typeface="ui-sans-serif"/>
              </a:rPr>
              <a:t>Smart Port Management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8F869-1BCC-A594-8CEB-04B29303B8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0" i="0" dirty="0">
                <a:solidFill>
                  <a:srgbClr val="030712"/>
                </a:solidFill>
                <a:effectLst/>
                <a:latin typeface="ui-sans-serif"/>
              </a:rPr>
              <a:t>Automated Gate System </a:t>
            </a:r>
          </a:p>
          <a:p>
            <a:r>
              <a:rPr lang="en-IN" b="0" i="0" dirty="0">
                <a:solidFill>
                  <a:srgbClr val="030712"/>
                </a:solidFill>
                <a:effectLst/>
                <a:latin typeface="ui-sans-serif"/>
              </a:rPr>
              <a:t>Cargo Tracking</a:t>
            </a:r>
            <a:endParaRPr lang="en-IN" dirty="0">
              <a:solidFill>
                <a:srgbClr val="030712"/>
              </a:solidFill>
              <a:latin typeface="ui-sans-serif"/>
            </a:endParaRPr>
          </a:p>
          <a:p>
            <a:r>
              <a:rPr lang="en-IN" b="0" i="0" dirty="0">
                <a:solidFill>
                  <a:srgbClr val="030712"/>
                </a:solidFill>
                <a:effectLst/>
                <a:latin typeface="ui-sans-serif"/>
              </a:rPr>
              <a:t>Equipment Management</a:t>
            </a:r>
          </a:p>
          <a:p>
            <a:endParaRPr lang="en-IN" dirty="0">
              <a:solidFill>
                <a:srgbClr val="030712"/>
              </a:solidFill>
              <a:latin typeface="ui-sans-serif"/>
            </a:endParaRPr>
          </a:p>
          <a:p>
            <a:r>
              <a:rPr lang="en-IN" sz="2600" b="1" i="1" u="sng" dirty="0">
                <a:solidFill>
                  <a:srgbClr val="002060"/>
                </a:solidFill>
                <a:effectLst/>
                <a:latin typeface="ui-sans-serif"/>
              </a:rPr>
              <a:t>Key Components</a:t>
            </a:r>
          </a:p>
          <a:p>
            <a:pPr algn="l"/>
            <a:r>
              <a:rPr lang="en-US" sz="2600" b="1" i="1" u="sng" dirty="0">
                <a:solidFill>
                  <a:srgbClr val="00B0F0"/>
                </a:solidFill>
                <a:effectLst/>
                <a:latin typeface="ui-sans-serif"/>
              </a:rPr>
              <a:t>Automated Handling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30712"/>
                </a:solidFill>
                <a:effectLst/>
                <a:latin typeface="ui-sans-serif"/>
              </a:rPr>
              <a:t> Electric RTGs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30712"/>
                </a:solidFill>
                <a:effectLst/>
                <a:latin typeface="ui-sans-serif"/>
              </a:rPr>
              <a:t> RFID/GPS tracking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30712"/>
                </a:solidFill>
                <a:effectLst/>
                <a:latin typeface="ui-sans-serif"/>
              </a:rPr>
              <a:t> AI scheduling</a:t>
            </a:r>
          </a:p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0CD9108-8CD5-3D1D-0976-C0F326C96B5B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0" i="0" dirty="0">
                <a:solidFill>
                  <a:srgbClr val="030712"/>
                </a:solidFill>
                <a:effectLst/>
                <a:latin typeface="ui-sans-serif"/>
              </a:rPr>
              <a:t>Environmental Monitoring</a:t>
            </a:r>
          </a:p>
          <a:p>
            <a:r>
              <a:rPr lang="en-IN" b="0" i="0" dirty="0">
                <a:solidFill>
                  <a:srgbClr val="030712"/>
                </a:solidFill>
                <a:effectLst/>
                <a:latin typeface="ui-sans-serif"/>
              </a:rPr>
              <a:t>Predictive Maintenance</a:t>
            </a:r>
            <a:endParaRPr lang="en-IN" dirty="0">
              <a:solidFill>
                <a:srgbClr val="030712"/>
              </a:solidFill>
              <a:latin typeface="ui-sans-serif"/>
            </a:endParaRPr>
          </a:p>
          <a:p>
            <a:r>
              <a:rPr lang="en-IN" b="0" i="0" dirty="0">
                <a:solidFill>
                  <a:srgbClr val="030712"/>
                </a:solidFill>
                <a:effectLst/>
                <a:latin typeface="ui-sans-serif"/>
              </a:rPr>
              <a:t>Real-time Analytics</a:t>
            </a:r>
          </a:p>
          <a:p>
            <a:endParaRPr lang="en-IN" dirty="0">
              <a:solidFill>
                <a:srgbClr val="030712"/>
              </a:solidFill>
              <a:latin typeface="ui-sans-serif"/>
            </a:endParaRPr>
          </a:p>
          <a:p>
            <a:endParaRPr lang="en-IN" dirty="0">
              <a:solidFill>
                <a:srgbClr val="030712"/>
              </a:solidFill>
              <a:latin typeface="ui-sans-serif"/>
            </a:endParaRPr>
          </a:p>
          <a:p>
            <a:pPr algn="l"/>
            <a:r>
              <a:rPr lang="en-US" sz="2600" b="1" i="1" u="sng" dirty="0">
                <a:solidFill>
                  <a:srgbClr val="00B0F0"/>
                </a:solidFill>
                <a:effectLst/>
                <a:latin typeface="ui-sans-serif"/>
              </a:rPr>
              <a:t>Environmental Systems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30712"/>
                </a:solidFill>
                <a:effectLst/>
                <a:latin typeface="ui-sans-serif"/>
              </a:rPr>
              <a:t> Emissions monitoring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30712"/>
                </a:solidFill>
                <a:effectLst/>
                <a:latin typeface="ui-sans-serif"/>
              </a:rPr>
              <a:t> Water quality sensors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30712"/>
                </a:solidFill>
                <a:effectLst/>
                <a:latin typeface="ui-sans-serif"/>
              </a:rPr>
              <a:t> Marine life detection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8954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FC409-BDDA-B22C-9753-0836EBE1E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900" b="1" i="0" dirty="0">
                <a:solidFill>
                  <a:srgbClr val="0070C0"/>
                </a:solidFill>
                <a:effectLst/>
                <a:latin typeface="ui-sans-serif"/>
              </a:rPr>
              <a:t>      </a:t>
            </a:r>
            <a:r>
              <a:rPr lang="en-IN" sz="4900" b="1" i="0" u="sng" dirty="0">
                <a:solidFill>
                  <a:srgbClr val="0070C0"/>
                </a:solidFill>
                <a:effectLst/>
                <a:latin typeface="ui-sans-serif"/>
              </a:rPr>
              <a:t>Assumptions &amp; Constraints</a:t>
            </a:r>
            <a:br>
              <a:rPr lang="en-IN" b="1" i="0" dirty="0">
                <a:effectLst/>
                <a:latin typeface="ui-sans-serif"/>
              </a:rPr>
            </a:br>
            <a:br>
              <a:rPr lang="en-US" sz="5400" b="1" i="1" u="sng" dirty="0">
                <a:solidFill>
                  <a:srgbClr val="030712"/>
                </a:solidFill>
                <a:effectLst/>
                <a:latin typeface="ui-sans-serif"/>
              </a:rPr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4D966-F72A-4C7F-2BBE-B68C161E5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9640" y="1475232"/>
            <a:ext cx="4754880" cy="640080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030712"/>
                </a:solidFill>
                <a:effectLst/>
                <a:latin typeface="ui-sans-serif"/>
              </a:rPr>
              <a:t>• </a:t>
            </a:r>
            <a:r>
              <a:rPr lang="en-IN" sz="2800" b="1" i="1" u="sng" dirty="0">
                <a:solidFill>
                  <a:schemeClr val="accent3">
                    <a:lumMod val="50000"/>
                  </a:schemeClr>
                </a:solidFill>
                <a:effectLst/>
                <a:latin typeface="ui-sans-serif"/>
              </a:rPr>
              <a:t>Assumptions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7C6BC5-DFD9-4A98-BA14-1E8A3D342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2897" y="2377440"/>
            <a:ext cx="4754880" cy="329184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b="1" i="0" u="sng" dirty="0">
                <a:solidFill>
                  <a:srgbClr val="030712"/>
                </a:solidFill>
                <a:effectLst/>
                <a:latin typeface="ui-sans-serif"/>
              </a:rPr>
              <a:t>Infrastructure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30712"/>
                </a:solidFill>
                <a:effectLst/>
                <a:latin typeface="ui-sans-serif"/>
              </a:rPr>
              <a:t> Power grid capacity sufficient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30712"/>
                </a:solidFill>
                <a:effectLst/>
                <a:latin typeface="ui-sans-serif"/>
              </a:rPr>
              <a:t> Network connectivity available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30712"/>
                </a:solidFill>
                <a:effectLst/>
                <a:latin typeface="ui-sans-serif"/>
              </a:rPr>
              <a:t> Structural integrity adequate</a:t>
            </a:r>
          </a:p>
          <a:p>
            <a:pPr algn="l"/>
            <a:r>
              <a:rPr lang="en-US" sz="2400" b="1" i="1" u="sng" dirty="0">
                <a:solidFill>
                  <a:srgbClr val="030712"/>
                </a:solidFill>
                <a:effectLst/>
                <a:latin typeface="ui-sans-serif"/>
              </a:rPr>
              <a:t>Operational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30712"/>
                </a:solidFill>
                <a:effectLst/>
                <a:latin typeface="ui-sans-serif"/>
              </a:rPr>
              <a:t> Staff adaptability to technology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30712"/>
                </a:solidFill>
                <a:effectLst/>
                <a:latin typeface="ui-sans-serif"/>
              </a:rPr>
              <a:t> Stakeholder cooperation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30712"/>
                </a:solidFill>
                <a:effectLst/>
                <a:latin typeface="ui-sans-serif"/>
              </a:rPr>
              <a:t> Stable cargo volume</a:t>
            </a:r>
          </a:p>
          <a:p>
            <a:endParaRPr lang="en-IN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D31C49-CBB3-9D9F-AA98-2FA22304D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224" y="1475232"/>
            <a:ext cx="4754880" cy="640080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030712"/>
                </a:solidFill>
                <a:effectLst/>
                <a:latin typeface="ui-sans-serif"/>
              </a:rPr>
              <a:t>• </a:t>
            </a:r>
            <a:r>
              <a:rPr lang="en-IN" sz="2800" b="1" i="1" u="sng" dirty="0">
                <a:solidFill>
                  <a:schemeClr val="accent3">
                    <a:lumMod val="50000"/>
                  </a:schemeClr>
                </a:solidFill>
                <a:effectLst/>
                <a:latin typeface="ui-sans-serif"/>
              </a:rPr>
              <a:t>Constraints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C8B8C6-8D01-1536-2C47-C6D2853FA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223" y="2377440"/>
            <a:ext cx="4754880" cy="3291840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400" b="1" i="1" u="sng" dirty="0">
                <a:solidFill>
                  <a:srgbClr val="030712"/>
                </a:solidFill>
                <a:effectLst/>
                <a:latin typeface="ui-sans-serif"/>
              </a:rPr>
              <a:t>Technical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30712"/>
                </a:solidFill>
                <a:effectLst/>
                <a:latin typeface="ui-sans-serif"/>
              </a:rPr>
              <a:t> Limited installation space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30712"/>
                </a:solidFill>
                <a:effectLst/>
                <a:latin typeface="ui-sans-serif"/>
              </a:rPr>
              <a:t> Legacy system integration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30712"/>
                </a:solidFill>
                <a:effectLst/>
                <a:latin typeface="ui-sans-serif"/>
              </a:rPr>
              <a:t> Weather-dependent renewables</a:t>
            </a:r>
          </a:p>
          <a:p>
            <a:pPr algn="l"/>
            <a:r>
              <a:rPr lang="en-US" sz="2400" b="1" i="1" u="sng" dirty="0">
                <a:solidFill>
                  <a:srgbClr val="030712"/>
                </a:solidFill>
                <a:effectLst/>
                <a:latin typeface="ui-sans-serif"/>
              </a:rPr>
              <a:t>Financial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30712"/>
                </a:solidFill>
                <a:effectLst/>
                <a:latin typeface="ui-sans-serif"/>
              </a:rPr>
              <a:t> ₹500 crore budget ceiling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30712"/>
                </a:solidFill>
                <a:effectLst/>
                <a:latin typeface="ui-sans-serif"/>
              </a:rPr>
              <a:t> 5-year ROI requirement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30712"/>
                </a:solidFill>
                <a:effectLst/>
                <a:latin typeface="ui-sans-serif"/>
              </a:rPr>
              <a:t> Phased implementation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1211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7C1F6-E932-09AC-B361-200420B63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0"/>
            <a:ext cx="10058400" cy="1280160"/>
          </a:xfrm>
        </p:spPr>
        <p:txBody>
          <a:bodyPr/>
          <a:lstStyle/>
          <a:p>
            <a:r>
              <a:rPr lang="en-IN" b="1" i="0" dirty="0">
                <a:effectLst/>
                <a:latin typeface="ui-sans-serif"/>
              </a:rPr>
              <a:t>             </a:t>
            </a:r>
            <a:r>
              <a:rPr lang="en-IN" sz="4800" b="1" i="0" u="sng" dirty="0">
                <a:solidFill>
                  <a:srgbClr val="00B050"/>
                </a:solidFill>
                <a:effectLst/>
                <a:latin typeface="ui-sans-serif"/>
              </a:rPr>
              <a:t>Impact Analysis</a:t>
            </a:r>
            <a:endParaRPr lang="en-IN" sz="4800" u="sng" dirty="0">
              <a:solidFill>
                <a:srgbClr val="00B05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90783-0404-EA79-B858-7DE3CA5E58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2400" b="1" i="1" u="sng" dirty="0">
                <a:solidFill>
                  <a:srgbClr val="002060"/>
                </a:solidFill>
                <a:effectLst/>
                <a:latin typeface="ui-sans-serif"/>
              </a:rPr>
              <a:t>Impact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68995-14E0-61DC-542B-A0F66A645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10329672" cy="3779520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30712"/>
                </a:solidFill>
                <a:effectLst/>
                <a:latin typeface="ui-sans-serif"/>
              </a:rPr>
              <a:t>Annual Savings                </a:t>
            </a:r>
            <a:r>
              <a:rPr lang="en-US" b="1" i="0" dirty="0">
                <a:solidFill>
                  <a:srgbClr val="030712"/>
                </a:solidFill>
                <a:effectLst/>
                <a:latin typeface="ui-sans-serif"/>
              </a:rPr>
              <a:t>₹100 crore</a:t>
            </a:r>
            <a:endParaRPr lang="en-US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 algn="l"/>
            <a:r>
              <a:rPr lang="en-US" b="0" i="0" dirty="0">
                <a:solidFill>
                  <a:srgbClr val="030712"/>
                </a:solidFill>
                <a:effectLst/>
                <a:latin typeface="ui-sans-serif"/>
              </a:rPr>
              <a:t>Capacity Increase           </a:t>
            </a:r>
            <a:r>
              <a:rPr lang="en-US" b="1" i="0" dirty="0">
                <a:solidFill>
                  <a:srgbClr val="030712"/>
                </a:solidFill>
                <a:effectLst/>
                <a:latin typeface="ui-sans-serif"/>
              </a:rPr>
              <a:t>35%</a:t>
            </a:r>
            <a:endParaRPr lang="en-US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 algn="l"/>
            <a:r>
              <a:rPr lang="en-US" b="0" i="0" dirty="0">
                <a:solidFill>
                  <a:srgbClr val="030712"/>
                </a:solidFill>
                <a:effectLst/>
                <a:latin typeface="ui-sans-serif"/>
              </a:rPr>
              <a:t>New Jobs Created          </a:t>
            </a:r>
            <a:r>
              <a:rPr lang="en-US" b="1" i="0" dirty="0">
                <a:solidFill>
                  <a:srgbClr val="030712"/>
                </a:solidFill>
                <a:effectLst/>
                <a:latin typeface="ui-sans-serif"/>
              </a:rPr>
              <a:t>200</a:t>
            </a:r>
            <a:endParaRPr lang="en-US" b="0" i="0" dirty="0">
              <a:solidFill>
                <a:srgbClr val="030712"/>
              </a:solidFill>
              <a:effectLst/>
              <a:latin typeface="ui-sans-serif"/>
            </a:endParaRPr>
          </a:p>
          <a:p>
            <a:endParaRPr lang="en-IN" dirty="0"/>
          </a:p>
          <a:p>
            <a:r>
              <a:rPr lang="en-IN" sz="2400" b="1" i="1" u="sng" dirty="0">
                <a:solidFill>
                  <a:srgbClr val="002060"/>
                </a:solidFill>
                <a:effectLst/>
                <a:latin typeface="ui-sans-serif"/>
              </a:rPr>
              <a:t>Competitive Advantages</a:t>
            </a:r>
          </a:p>
          <a:p>
            <a:pPr marL="0" indent="0">
              <a:buNone/>
            </a:pPr>
            <a:r>
              <a:rPr lang="en-IN" b="1" i="0" dirty="0">
                <a:solidFill>
                  <a:srgbClr val="030712"/>
                </a:solidFill>
                <a:effectLst/>
                <a:latin typeface="ui-sans-serif"/>
              </a:rPr>
              <a:t>            40%                                            60%                                                       45%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30712"/>
                </a:solidFill>
                <a:effectLst/>
                <a:latin typeface="ui-sans-serif"/>
              </a:rPr>
              <a:t>Lower Operating Costs            Faster Processing                       Smaller Carbon Footprint</a:t>
            </a:r>
          </a:p>
          <a:p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39840F-238C-D829-CD85-8CC8B2789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IN" sz="2400" b="1" i="1" u="sng" dirty="0">
                <a:solidFill>
                  <a:srgbClr val="002060"/>
                </a:solidFill>
                <a:effectLst/>
                <a:latin typeface="ui-sans-serif"/>
              </a:rPr>
              <a:t>Environmental Impact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42DE1C-C53C-88FE-FC5E-BC4BB7911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2148840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030712"/>
                </a:solidFill>
                <a:effectLst/>
                <a:latin typeface="ui-sans-serif"/>
              </a:rPr>
              <a:t>Carbon Reduction          </a:t>
            </a:r>
            <a:r>
              <a:rPr lang="en-US" b="1" i="0" dirty="0">
                <a:solidFill>
                  <a:srgbClr val="030712"/>
                </a:solidFill>
                <a:effectLst/>
                <a:latin typeface="ui-sans-serif"/>
              </a:rPr>
              <a:t>100,000 tons/year</a:t>
            </a:r>
            <a:endParaRPr lang="en-US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 algn="l"/>
            <a:r>
              <a:rPr lang="en-US" b="0" i="0" dirty="0">
                <a:solidFill>
                  <a:srgbClr val="030712"/>
                </a:solidFill>
                <a:effectLst/>
                <a:latin typeface="ui-sans-serif"/>
              </a:rPr>
              <a:t>Water Quality                 </a:t>
            </a:r>
            <a:r>
              <a:rPr lang="en-US" b="1" i="0" dirty="0">
                <a:solidFill>
                  <a:srgbClr val="030712"/>
                </a:solidFill>
                <a:effectLst/>
                <a:latin typeface="ui-sans-serif"/>
              </a:rPr>
              <a:t>+60%</a:t>
            </a:r>
            <a:endParaRPr lang="en-US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 algn="l"/>
            <a:r>
              <a:rPr lang="en-US" b="0" i="0" dirty="0">
                <a:solidFill>
                  <a:srgbClr val="030712"/>
                </a:solidFill>
                <a:effectLst/>
                <a:latin typeface="ui-sans-serif"/>
              </a:rPr>
              <a:t>Marine Biodiversity       </a:t>
            </a:r>
            <a:r>
              <a:rPr lang="en-US" b="1" i="0" dirty="0">
                <a:solidFill>
                  <a:srgbClr val="030712"/>
                </a:solidFill>
                <a:effectLst/>
                <a:latin typeface="ui-sans-serif"/>
              </a:rPr>
              <a:t>+25%</a:t>
            </a:r>
            <a:endParaRPr lang="en-US" b="0" i="0" dirty="0">
              <a:solidFill>
                <a:srgbClr val="030712"/>
              </a:solidFill>
              <a:effectLst/>
              <a:latin typeface="ui-sans-serif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5930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B536C9-A2F3-4AE6-C358-80E0B1267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Submitted by:-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18D6B58-FD3C-7259-4919-423DDD702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Team Name :  ADA</a:t>
            </a:r>
          </a:p>
          <a:p>
            <a:endParaRPr lang="en-IN" dirty="0"/>
          </a:p>
          <a:p>
            <a:r>
              <a:rPr lang="en-IN" dirty="0"/>
              <a:t>Ashish Ranjan Kumar</a:t>
            </a:r>
          </a:p>
          <a:p>
            <a:r>
              <a:rPr lang="en-IN" dirty="0" err="1"/>
              <a:t>Divyanshu</a:t>
            </a:r>
            <a:r>
              <a:rPr lang="en-IN" dirty="0"/>
              <a:t> Vyas</a:t>
            </a:r>
          </a:p>
          <a:p>
            <a:r>
              <a:rPr lang="en-IN" dirty="0"/>
              <a:t>Ashutosh Kumar</a:t>
            </a:r>
          </a:p>
        </p:txBody>
      </p:sp>
    </p:spTree>
    <p:extLst>
      <p:ext uri="{BB962C8B-B14F-4D97-AF65-F5344CB8AC3E}">
        <p14:creationId xmlns:p14="http://schemas.microsoft.com/office/powerpoint/2010/main" val="12514571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65</TotalTime>
  <Words>351</Words>
  <Application>Microsoft Office PowerPoint</Application>
  <PresentationFormat>Widescreen</PresentationFormat>
  <Paragraphs>87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Rockwell</vt:lpstr>
      <vt:lpstr>Rockwell Condensed</vt:lpstr>
      <vt:lpstr>ui-sans-serif</vt:lpstr>
      <vt:lpstr>Wingdings</vt:lpstr>
      <vt:lpstr>Wood Type</vt:lpstr>
      <vt:lpstr> Sustainable Port Infrastructure Development         Indian Ports Modernization Initiative A comprehensive approach to sustainable development </vt:lpstr>
      <vt:lpstr>Problem Statement </vt:lpstr>
      <vt:lpstr>            Goals and Objectives </vt:lpstr>
      <vt:lpstr>       Technical Solution</vt:lpstr>
      <vt:lpstr>      Assumptions &amp; Constraints  </vt:lpstr>
      <vt:lpstr>             Impact Analysis</vt:lpstr>
      <vt:lpstr>Submitted by:-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Ashish Kumar</dc:creator>
  <cp:lastModifiedBy>Ashish Kumar</cp:lastModifiedBy>
  <cp:revision>1</cp:revision>
  <dcterms:created xsi:type="dcterms:W3CDTF">2025-02-22T16:31:46Z</dcterms:created>
  <dcterms:modified xsi:type="dcterms:W3CDTF">2025-02-22T17:37:15Z</dcterms:modified>
</cp:coreProperties>
</file>