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mailto:rakesh.basantara@capgemini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5530" y="-277898"/>
            <a:ext cx="12257530" cy="71358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7" y="2022729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383535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510027"/>
              <a:ext cx="446532" cy="4465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25110" y="2634368"/>
            <a:ext cx="2769235" cy="53149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lang="en-US" sz="1200" b="1" spc="-5" dirty="0">
                <a:solidFill>
                  <a:srgbClr val="006FAC"/>
                </a:solidFill>
                <a:latin typeface="Verdana"/>
                <a:cs typeface="Verdana"/>
              </a:rPr>
              <a:t>Integration Experience</a:t>
            </a: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lang="en-US" sz="1000" b="1" spc="-5" dirty="0">
                <a:latin typeface="Verdana"/>
                <a:cs typeface="Verdana"/>
              </a:rPr>
              <a:t>Hotel</a:t>
            </a:r>
            <a:r>
              <a:rPr lang="en-US" sz="1000" b="1" spc="-15" dirty="0">
                <a:latin typeface="Verdana"/>
                <a:cs typeface="Verdana"/>
              </a:rPr>
              <a:t> </a:t>
            </a:r>
            <a:r>
              <a:rPr lang="en-US" sz="1000" b="1" spc="-10" dirty="0">
                <a:latin typeface="Verdana"/>
                <a:cs typeface="Verdana"/>
              </a:rPr>
              <a:t>Management</a:t>
            </a:r>
            <a:r>
              <a:rPr lang="en-US" sz="1000" b="1" spc="10" dirty="0">
                <a:latin typeface="Verdana"/>
                <a:cs typeface="Verdana"/>
              </a:rPr>
              <a:t> </a:t>
            </a:r>
            <a:r>
              <a:rPr lang="en-US" sz="1000" b="1" spc="-10" dirty="0">
                <a:latin typeface="Verdana"/>
                <a:cs typeface="Verdana"/>
              </a:rPr>
              <a:t>System</a:t>
            </a:r>
            <a:r>
              <a:rPr lang="en-US" sz="1000" b="1" spc="-5" dirty="0">
                <a:latin typeface="Verdana"/>
                <a:cs typeface="Verdana"/>
              </a:rPr>
              <a:t> </a:t>
            </a:r>
            <a:r>
              <a:rPr lang="en-US" sz="1000" b="1" spc="-10" dirty="0">
                <a:latin typeface="Verdana"/>
                <a:cs typeface="Verdana"/>
              </a:rPr>
              <a:t>Application</a:t>
            </a:r>
            <a:endParaRPr lang="en-US" sz="1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8580" y="3215811"/>
            <a:ext cx="3899080" cy="3479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lang="en-IN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Worked</a:t>
            </a:r>
            <a:r>
              <a:rPr lang="en-IN" sz="1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for a Retail client to create RAMLs and made it modular using Traits, Library and Fragments</a:t>
            </a:r>
            <a:endParaRPr lang="en-US" sz="10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5110" y="4182778"/>
            <a:ext cx="4026715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IN" sz="1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Used </a:t>
            </a:r>
            <a:r>
              <a:rPr lang="en-IN" sz="1000" kern="1200" baseline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Dataweave</a:t>
            </a:r>
            <a:r>
              <a:rPr lang="en-IN" sz="1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transformations to handle diverse set of message formats like JSON, XML, CSV, etc. and have worked on various operators like map, pluck, Arrays, lookup and modules.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50309" y="4925716"/>
            <a:ext cx="3395979" cy="689291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spcBef>
                <a:spcPts val="275"/>
              </a:spcBef>
            </a:pPr>
            <a:r>
              <a:rPr lang="en-IN" sz="1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Working knowledge of batch implementations, to synchronise data between Salesforce and business database.</a:t>
            </a:r>
            <a:endParaRPr lang="en-IN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25110" y="5809895"/>
            <a:ext cx="3910329" cy="3485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tabLst>
                <a:tab pos="3593465" algn="l"/>
              </a:tabLst>
            </a:pPr>
            <a:r>
              <a:rPr lang="en-IN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Created CI pipeline in Jenkins to clone the source code</a:t>
            </a:r>
            <a:r>
              <a:rPr lang="en-IN" sz="1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from Git, execute </a:t>
            </a:r>
            <a:r>
              <a:rPr lang="en-IN" sz="1000" kern="1200" baseline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MUnits</a:t>
            </a:r>
            <a:r>
              <a:rPr lang="en-IN" sz="1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deployment on </a:t>
            </a:r>
            <a:r>
              <a:rPr lang="en-IN" sz="1000" kern="1200" baseline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CloudHub</a:t>
            </a:r>
            <a:r>
              <a:rPr lang="en-IN" sz="1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6179" y="684657"/>
            <a:ext cx="2411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4872" y="1322325"/>
            <a:ext cx="2929128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lang="en-US" sz="1100" b="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650" b="1" spc="60" baseline="30303" dirty="0">
                <a:solidFill>
                  <a:srgbClr val="FFFFFF"/>
                </a:solidFill>
                <a:latin typeface="Verdana"/>
                <a:cs typeface="Verdana"/>
              </a:rPr>
              <a:t>Bangalore</a:t>
            </a:r>
            <a:endParaRPr sz="1650" baseline="30303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61105" y="1496553"/>
            <a:ext cx="253009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100" u="sng" spc="-10" dirty="0" err="1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Ashutosh.k.singh</a:t>
            </a:r>
            <a:r>
              <a:rPr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@</a:t>
            </a:r>
            <a:r>
              <a:rPr lang="en-IN"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cap</a:t>
            </a:r>
            <a:r>
              <a:rPr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gemini.com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4872" y="1739217"/>
            <a:ext cx="22072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650" b="1" spc="270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US" sz="1100" spc="-5" dirty="0">
                <a:solidFill>
                  <a:srgbClr val="FFFFFF"/>
                </a:solidFill>
                <a:latin typeface="Verdana"/>
                <a:cs typeface="Verdana"/>
              </a:rPr>
              <a:t> 7008893778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824" y="2648336"/>
            <a:ext cx="4007485" cy="3582391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7485">
              <a:spcBef>
                <a:spcPts val="735"/>
              </a:spcBef>
            </a:pPr>
            <a:r>
              <a:rPr lang="en-US" sz="1200" b="1" spc="-5" dirty="0">
                <a:solidFill>
                  <a:srgbClr val="006FAC"/>
                </a:solidFill>
                <a:latin typeface="Verdana"/>
                <a:cs typeface="Verdana"/>
              </a:rPr>
              <a:t>Competencies</a:t>
            </a:r>
            <a:endParaRPr lang="en-US" sz="1200" dirty="0">
              <a:latin typeface="Verdana"/>
              <a:cs typeface="Verdana"/>
            </a:endParaRPr>
          </a:p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lang="en-US" sz="1200" dirty="0"/>
              <a:t>•Have thorough understanding of Integration Principles and Design Patterns.</a:t>
            </a:r>
          </a:p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lang="en-US" sz="1200" dirty="0"/>
              <a:t>• Ability to comprehend the Business Requirement, Design and proficient in using </a:t>
            </a:r>
            <a:r>
              <a:rPr lang="en-US" sz="1200" dirty="0" err="1"/>
              <a:t>Anypoint</a:t>
            </a:r>
            <a:r>
              <a:rPr lang="en-US" sz="1200" dirty="0"/>
              <a:t> Platform to discover, consume, build, deploy, manage, and govern APIs. </a:t>
            </a:r>
          </a:p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lang="en-US" sz="1200" dirty="0"/>
              <a:t>• Ability to use </a:t>
            </a:r>
            <a:r>
              <a:rPr lang="en-US" sz="1200" dirty="0" err="1"/>
              <a:t>Anypoint</a:t>
            </a:r>
            <a:r>
              <a:rPr lang="en-US" sz="1200" dirty="0"/>
              <a:t> Studio to build, deploy and test APIs. </a:t>
            </a:r>
          </a:p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lang="en-US" sz="1200" dirty="0"/>
              <a:t>• Well versed with MuleSoft Integration Best Practices. </a:t>
            </a:r>
          </a:p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lang="en-US" sz="1200" dirty="0"/>
              <a:t>• Well versed in Agile Methodology and working within Scrum Framework. </a:t>
            </a:r>
          </a:p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lang="en-US" sz="1200" dirty="0"/>
              <a:t>•Hands on experience in building API-led and Connector-based integrations for end points like Files, Database etc. </a:t>
            </a:r>
          </a:p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lang="en-US" sz="1200" dirty="0"/>
              <a:t>• Analytical mindset and problem solving skills. </a:t>
            </a:r>
          </a:p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lang="en-US" sz="1200" dirty="0"/>
              <a:t>• Good communication skills and effective team player.</a:t>
            </a:r>
            <a:endParaRPr lang="en-US" sz="11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9824" y="5384861"/>
            <a:ext cx="3927475" cy="186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3599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endParaRPr sz="11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85807" y="351866"/>
            <a:ext cx="2308860" cy="783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sz="1000" spc="-5" dirty="0">
                <a:latin typeface="Verdana"/>
                <a:cs typeface="Verdana"/>
              </a:rPr>
              <a:t>Bachelor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Technology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Information Technology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201</a:t>
            </a:r>
            <a:r>
              <a:rPr lang="en-US" sz="1000" spc="-5" dirty="0">
                <a:latin typeface="Verdana"/>
                <a:cs typeface="Verdana"/>
              </a:rPr>
              <a:t>6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- 202</a:t>
            </a:r>
            <a:r>
              <a:rPr lang="en-US" sz="1000" spc="-5" dirty="0">
                <a:latin typeface="Verdana"/>
                <a:cs typeface="Verdana"/>
              </a:rPr>
              <a:t>0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85806" y="1126575"/>
            <a:ext cx="2200062" cy="110908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</a:t>
            </a:r>
            <a:endParaRPr lang="en-US" sz="1200" b="1" spc="-5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US" sz="1200" dirty="0"/>
              <a:t>Mule4                        Agile Development XML, Json                   Cloud deployment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85807" y="2383940"/>
            <a:ext cx="1510793" cy="947247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Backend</a:t>
            </a:r>
            <a:endParaRPr sz="1000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</a:pPr>
            <a:r>
              <a:rPr lang="en-US" sz="1100" dirty="0"/>
              <a:t>RAML </a:t>
            </a:r>
          </a:p>
          <a:p>
            <a:pPr marL="12700" marR="5080">
              <a:lnSpc>
                <a:spcPct val="113999"/>
              </a:lnSpc>
            </a:pPr>
            <a:r>
              <a:rPr lang="en-US" sz="1100" dirty="0" err="1"/>
              <a:t>Pgsql</a:t>
            </a:r>
            <a:r>
              <a:rPr lang="en-US" sz="1100" dirty="0"/>
              <a:t>-DB </a:t>
            </a:r>
          </a:p>
          <a:p>
            <a:pPr marL="12700" marR="5080">
              <a:lnSpc>
                <a:spcPct val="113999"/>
              </a:lnSpc>
            </a:pPr>
            <a:r>
              <a:rPr lang="en-US" sz="1100" dirty="0"/>
              <a:t>REST-API, </a:t>
            </a:r>
            <a:r>
              <a:rPr lang="en-US" sz="1100" dirty="0" err="1"/>
              <a:t>Dataweave</a:t>
            </a:r>
            <a:r>
              <a:rPr lang="en-US" sz="1100" dirty="0"/>
              <a:t> 2.0, Active MQ, Scheduler</a:t>
            </a:r>
            <a:endParaRPr lang="en-US" sz="11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85807" y="3426612"/>
            <a:ext cx="190055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SQL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 MySQL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US" sz="1000" spc="-5" dirty="0" err="1">
                <a:latin typeface="Verdana"/>
                <a:cs typeface="Verdana"/>
              </a:rPr>
              <a:t>Pg-Sql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85807" y="4121556"/>
            <a:ext cx="1396365" cy="52148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Web</a:t>
            </a:r>
            <a:r>
              <a:rPr sz="1000" b="1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Technologies</a:t>
            </a:r>
            <a:endParaRPr sz="1000" dirty="0">
              <a:latin typeface="Verdana"/>
              <a:cs typeface="Verdana"/>
            </a:endParaRPr>
          </a:p>
          <a:p>
            <a:pPr marL="12700" marR="946150">
              <a:lnSpc>
                <a:spcPct val="113999"/>
              </a:lnSpc>
            </a:pPr>
            <a:r>
              <a:rPr sz="1000" spc="-10" dirty="0">
                <a:latin typeface="Verdana"/>
                <a:cs typeface="Verdana"/>
              </a:rPr>
              <a:t>HTML</a:t>
            </a:r>
            <a:r>
              <a:rPr sz="1000" spc="-5" dirty="0">
                <a:latin typeface="Verdana"/>
                <a:cs typeface="Verdana"/>
              </a:rPr>
              <a:t>5  CSS3 </a:t>
            </a:r>
            <a:r>
              <a:rPr sz="1000" dirty="0">
                <a:latin typeface="Verdana"/>
                <a:cs typeface="Verdana"/>
              </a:rPr>
              <a:t> 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385807" y="5164353"/>
            <a:ext cx="57340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dd</a:t>
            </a: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O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ns  </a:t>
            </a:r>
            <a:r>
              <a:rPr sz="1000" dirty="0">
                <a:latin typeface="Verdana"/>
                <a:cs typeface="Verdana"/>
              </a:rPr>
              <a:t>Github 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Maven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stman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85807" y="6033364"/>
            <a:ext cx="202628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Verdana"/>
                <a:cs typeface="Verdana"/>
              </a:rPr>
              <a:t>Excellent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Verdana"/>
                <a:cs typeface="Verdana"/>
              </a:rPr>
              <a:t>Team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Player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56178" y="243916"/>
            <a:ext cx="5011422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Ashutosh Singh</a:t>
            </a:r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3062732" y="2046554"/>
            <a:ext cx="2108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6" name="object 10">
            <a:extLst>
              <a:ext uri="{FF2B5EF4-FFF2-40B4-BE49-F238E27FC236}">
                <a16:creationId xmlns:a16="http://schemas.microsoft.com/office/drawing/2014/main" id="{4EA35115-6C58-424D-BE06-D3F75DC45AEE}"/>
              </a:ext>
            </a:extLst>
          </p:cNvPr>
          <p:cNvSpPr txBox="1"/>
          <p:nvPr/>
        </p:nvSpPr>
        <p:spPr>
          <a:xfrm>
            <a:off x="4818580" y="3664012"/>
            <a:ext cx="4026715" cy="3479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lang="en-IN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Implemented Banking Accelerator includes creating RAMLs, build Mule APIs and writing </a:t>
            </a:r>
            <a:r>
              <a:rPr lang="en-IN" sz="1000" kern="1200" baseline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MUnits</a:t>
            </a:r>
            <a:r>
              <a:rPr lang="en-IN" sz="1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000" dirty="0">
              <a:latin typeface="Verdana"/>
              <a:cs typeface="Verdana"/>
            </a:endParaRPr>
          </a:p>
        </p:txBody>
      </p:sp>
      <p:pic>
        <p:nvPicPr>
          <p:cNvPr id="28" name="Picture 27" descr="A picture containing person&#10;&#10;Description automatically generated">
            <a:extLst>
              <a:ext uri="{FF2B5EF4-FFF2-40B4-BE49-F238E27FC236}">
                <a16:creationId xmlns:a16="http://schemas.microsoft.com/office/drawing/2014/main" id="{6F52E7A6-65E6-47E6-AFE4-C6D5C4439A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89" y="123645"/>
            <a:ext cx="1245574" cy="19959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327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MT</vt:lpstr>
      <vt:lpstr>Calibri</vt:lpstr>
      <vt:lpstr>Verdana</vt:lpstr>
      <vt:lpstr>Office Theme</vt:lpstr>
      <vt:lpstr>Ashutosh Singh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Singh, Ashutosh</cp:lastModifiedBy>
  <cp:revision>8</cp:revision>
  <dcterms:created xsi:type="dcterms:W3CDTF">2022-06-20T16:46:01Z</dcterms:created>
  <dcterms:modified xsi:type="dcterms:W3CDTF">2022-06-21T06:18:38Z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2022-06-20T00:00:00Z</vt:filetime>
  </property>
</Properties>
</file>