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8b44496b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8b44496b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8b44496b0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8b44496b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8b44496b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8b44496b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8b44496b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8b44496b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8b44496b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8b44496b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8b44496b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8b44496b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8b44496b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8b44496b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8b44496b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8b44496b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1629475"/>
            <a:ext cx="85206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Artificial Intelligence Graduate Program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Artificial Intelligence: Principles and Techniques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FInal Project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Presented by:- </a:t>
            </a:r>
            <a:endParaRPr/>
          </a:p>
          <a:p>
            <a:pPr indent="-101600" lvl="0" marL="457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>
                <a:solidFill>
                  <a:schemeClr val="lt1"/>
                </a:solidFill>
              </a:rPr>
              <a:t>Ashenafi Chufamo</a:t>
            </a:r>
            <a:endParaRPr>
              <a:solidFill>
                <a:schemeClr val="lt1"/>
              </a:solidFill>
            </a:endParaRPr>
          </a:p>
          <a:p>
            <a:pPr indent="-101600" lvl="0" marL="4572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>
                <a:solidFill>
                  <a:schemeClr val="lt1"/>
                </a:solidFill>
              </a:rPr>
              <a:t>Ruth Tamiru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500" y="189650"/>
            <a:ext cx="3539000" cy="151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 rot="-1235790">
            <a:off x="925747" y="1113940"/>
            <a:ext cx="3083707" cy="25090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1</a:t>
            </a:r>
            <a:endParaRPr sz="3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Problem: </a:t>
            </a:r>
            <a:r>
              <a:rPr b="1" lang="en" sz="2000">
                <a:solidFill>
                  <a:srgbClr val="1F1F1F"/>
                </a:solidFill>
              </a:rPr>
              <a:t>Traveling Ethiopia</a:t>
            </a:r>
            <a:r>
              <a:rPr lang="en" sz="2000">
                <a:solidFill>
                  <a:srgbClr val="1F1F1F"/>
                </a:solidFill>
              </a:rPr>
              <a:t> 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Goal: Find the optimal path from the initial state to the goal state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State-Space</a:t>
            </a:r>
            <a:r>
              <a:rPr lang="en" sz="2000">
                <a:solidFill>
                  <a:srgbClr val="1F1F1F"/>
                </a:solidFill>
              </a:rPr>
              <a:t> graph representation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Search strategy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Breadth-First Search (</a:t>
            </a:r>
            <a:r>
              <a:rPr b="1" lang="en" sz="2000">
                <a:solidFill>
                  <a:srgbClr val="1F1F1F"/>
                </a:solidFill>
              </a:rPr>
              <a:t>BFS</a:t>
            </a:r>
            <a:r>
              <a:rPr lang="en" sz="2000">
                <a:solidFill>
                  <a:srgbClr val="1F1F1F"/>
                </a:solidFill>
              </a:rPr>
              <a:t>) algorithm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Depth-First Search (</a:t>
            </a:r>
            <a:r>
              <a:rPr b="1" lang="en" sz="2000">
                <a:solidFill>
                  <a:srgbClr val="1F1F1F"/>
                </a:solidFill>
              </a:rPr>
              <a:t>DFS</a:t>
            </a:r>
            <a:r>
              <a:rPr lang="en" sz="2000">
                <a:solidFill>
                  <a:srgbClr val="1F1F1F"/>
                </a:solidFill>
              </a:rPr>
              <a:t>) algorithm	</a:t>
            </a:r>
            <a:endParaRPr sz="20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Problem: </a:t>
            </a:r>
            <a:r>
              <a:rPr b="1" lang="en" sz="2000">
                <a:solidFill>
                  <a:srgbClr val="1F1F1F"/>
                </a:solidFill>
              </a:rPr>
              <a:t>Uninformed Search </a:t>
            </a:r>
            <a:endParaRPr b="1"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Goal: </a:t>
            </a:r>
            <a:r>
              <a:rPr lang="en" sz="2000">
                <a:solidFill>
                  <a:srgbClr val="1F1F1F"/>
                </a:solidFill>
              </a:rPr>
              <a:t>Generate a path for a visitor from initial state to the goal state(s)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State-Space</a:t>
            </a:r>
            <a:r>
              <a:rPr lang="en" sz="2000">
                <a:solidFill>
                  <a:srgbClr val="1F1F1F"/>
                </a:solidFill>
              </a:rPr>
              <a:t> graph representation of </a:t>
            </a:r>
            <a:r>
              <a:rPr b="1" lang="en" sz="2000">
                <a:solidFill>
                  <a:srgbClr val="1F1F1F"/>
                </a:solidFill>
              </a:rPr>
              <a:t>backward cost</a:t>
            </a:r>
            <a:endParaRPr b="1"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U</a:t>
            </a:r>
            <a:r>
              <a:rPr b="1" lang="en" sz="2000">
                <a:solidFill>
                  <a:srgbClr val="1F1F1F"/>
                </a:solidFill>
              </a:rPr>
              <a:t>niform cost search</a:t>
            </a:r>
            <a:endParaRPr b="1"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Path from </a:t>
            </a:r>
            <a:r>
              <a:rPr b="1" lang="en" sz="2000">
                <a:solidFill>
                  <a:srgbClr val="1F1F1F"/>
                </a:solidFill>
              </a:rPr>
              <a:t>Addis Ababa</a:t>
            </a:r>
            <a:r>
              <a:rPr lang="en" sz="2000">
                <a:solidFill>
                  <a:srgbClr val="1F1F1F"/>
                </a:solidFill>
              </a:rPr>
              <a:t> to </a:t>
            </a:r>
            <a:r>
              <a:rPr b="1" lang="en" sz="2000">
                <a:solidFill>
                  <a:srgbClr val="1F1F1F"/>
                </a:solidFill>
              </a:rPr>
              <a:t>Lalibela</a:t>
            </a:r>
            <a:endParaRPr b="1"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Multiple</a:t>
            </a:r>
            <a:r>
              <a:rPr lang="en" sz="2000">
                <a:solidFill>
                  <a:srgbClr val="1F1F1F"/>
                </a:solidFill>
              </a:rPr>
              <a:t> goal states with local </a:t>
            </a:r>
            <a:r>
              <a:rPr b="1" lang="en" sz="2000">
                <a:solidFill>
                  <a:srgbClr val="1F1F1F"/>
                </a:solidFill>
              </a:rPr>
              <a:t>optimum</a:t>
            </a:r>
            <a:endParaRPr b="1" sz="2000">
              <a:solidFill>
                <a:srgbClr val="1F1F1F"/>
              </a:solidFill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 rot="-1235790">
            <a:off x="925747" y="1113940"/>
            <a:ext cx="3083707" cy="25090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2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Problem: </a:t>
            </a:r>
            <a:r>
              <a:rPr b="1" lang="en" sz="2000">
                <a:solidFill>
                  <a:srgbClr val="1F1F1F"/>
                </a:solidFill>
              </a:rPr>
              <a:t>Informed Search </a:t>
            </a:r>
            <a:endParaRPr b="1"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Goal: Find a path from the initial state to the goal state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State-Space</a:t>
            </a:r>
            <a:r>
              <a:rPr lang="en" sz="2000">
                <a:solidFill>
                  <a:srgbClr val="1F1F1F"/>
                </a:solidFill>
              </a:rPr>
              <a:t> graph representation of </a:t>
            </a:r>
            <a:r>
              <a:rPr b="1" lang="en" sz="2000">
                <a:solidFill>
                  <a:srgbClr val="1F1F1F"/>
                </a:solidFill>
              </a:rPr>
              <a:t>backward</a:t>
            </a:r>
            <a:r>
              <a:rPr lang="en" sz="2000">
                <a:solidFill>
                  <a:srgbClr val="1F1F1F"/>
                </a:solidFill>
              </a:rPr>
              <a:t> </a:t>
            </a:r>
            <a:r>
              <a:rPr b="1" lang="en" sz="2000">
                <a:solidFill>
                  <a:srgbClr val="1F1F1F"/>
                </a:solidFill>
              </a:rPr>
              <a:t>cost</a:t>
            </a:r>
            <a:r>
              <a:rPr lang="en" sz="2000">
                <a:solidFill>
                  <a:srgbClr val="1F1F1F"/>
                </a:solidFill>
              </a:rPr>
              <a:t> and </a:t>
            </a:r>
            <a:r>
              <a:rPr b="1" lang="en" sz="2000">
                <a:solidFill>
                  <a:srgbClr val="1F1F1F"/>
                </a:solidFill>
              </a:rPr>
              <a:t>heuristics</a:t>
            </a:r>
            <a:endParaRPr b="1"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A*</a:t>
            </a:r>
            <a:r>
              <a:rPr lang="en" sz="2000">
                <a:solidFill>
                  <a:srgbClr val="1F1F1F"/>
                </a:solidFill>
              </a:rPr>
              <a:t> search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Best route from </a:t>
            </a:r>
            <a:r>
              <a:rPr b="1" lang="en" sz="2000">
                <a:solidFill>
                  <a:srgbClr val="1F1F1F"/>
                </a:solidFill>
              </a:rPr>
              <a:t>Addis Ababa</a:t>
            </a:r>
            <a:r>
              <a:rPr lang="en" sz="2000">
                <a:solidFill>
                  <a:srgbClr val="1F1F1F"/>
                </a:solidFill>
              </a:rPr>
              <a:t> to </a:t>
            </a:r>
            <a:r>
              <a:rPr b="1" lang="en" sz="2000">
                <a:solidFill>
                  <a:srgbClr val="1F1F1F"/>
                </a:solidFill>
              </a:rPr>
              <a:t>Moyale</a:t>
            </a:r>
            <a:endParaRPr b="1" sz="2000">
              <a:solidFill>
                <a:srgbClr val="1F1F1F"/>
              </a:solidFill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 rot="-1235790">
            <a:off x="925747" y="1113940"/>
            <a:ext cx="3083707" cy="25090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3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Problem: </a:t>
            </a:r>
            <a:r>
              <a:rPr b="1" lang="en" sz="2000">
                <a:solidFill>
                  <a:srgbClr val="1F1F1F"/>
                </a:solidFill>
              </a:rPr>
              <a:t>Adversarial Search</a:t>
            </a:r>
            <a:r>
              <a:rPr lang="en" sz="2000">
                <a:solidFill>
                  <a:srgbClr val="1F1F1F"/>
                </a:solidFill>
              </a:rPr>
              <a:t> 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Goal: Direct agent for best achievable destination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State-Space</a:t>
            </a:r>
            <a:r>
              <a:rPr lang="en" sz="2000">
                <a:solidFill>
                  <a:srgbClr val="1F1F1F"/>
                </a:solidFill>
              </a:rPr>
              <a:t> graph representation of </a:t>
            </a:r>
            <a:r>
              <a:rPr b="1" lang="en" sz="2000">
                <a:solidFill>
                  <a:srgbClr val="1F1F1F"/>
                </a:solidFill>
              </a:rPr>
              <a:t>Graph</a:t>
            </a:r>
            <a:r>
              <a:rPr lang="en" sz="2000">
                <a:solidFill>
                  <a:srgbClr val="1F1F1F"/>
                </a:solidFill>
              </a:rPr>
              <a:t> with </a:t>
            </a:r>
            <a:r>
              <a:rPr b="1" lang="en" sz="2000">
                <a:solidFill>
                  <a:srgbClr val="1F1F1F"/>
                </a:solidFill>
              </a:rPr>
              <a:t>Utility</a:t>
            </a:r>
            <a:endParaRPr b="1"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Min-Max</a:t>
            </a:r>
            <a:r>
              <a:rPr lang="en" sz="2000">
                <a:solidFill>
                  <a:srgbClr val="1F1F1F"/>
                </a:solidFill>
              </a:rPr>
              <a:t> search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</a:rPr>
              <a:t>Best route from Addis Ababa to Moyale</a:t>
            </a:r>
            <a:endParaRPr sz="2000">
              <a:solidFill>
                <a:srgbClr val="1F1F1F"/>
              </a:solidFill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 rot="-1235790">
            <a:off x="925747" y="1113940"/>
            <a:ext cx="3083707" cy="25090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4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1F1F"/>
                </a:solidFill>
              </a:rPr>
              <a:t>Goal: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000"/>
              <a:buAutoNum type="arabicPeriod"/>
            </a:pPr>
            <a:r>
              <a:rPr b="1" lang="en" sz="2000">
                <a:solidFill>
                  <a:srgbClr val="1F1F1F"/>
                </a:solidFill>
              </a:rPr>
              <a:t>Design</a:t>
            </a:r>
            <a:r>
              <a:rPr lang="en" sz="2000">
                <a:solidFill>
                  <a:srgbClr val="1F1F1F"/>
                </a:solidFill>
              </a:rPr>
              <a:t> a three wheel functional robot using gazebo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AutoNum type="arabicPeriod"/>
            </a:pPr>
            <a:r>
              <a:rPr lang="en" sz="2000">
                <a:solidFill>
                  <a:srgbClr val="1F1F1F"/>
                </a:solidFill>
              </a:rPr>
              <a:t>Create a </a:t>
            </a:r>
            <a:r>
              <a:rPr b="1" lang="en" sz="2000">
                <a:solidFill>
                  <a:srgbClr val="1F1F1F"/>
                </a:solidFill>
              </a:rPr>
              <a:t>world</a:t>
            </a:r>
            <a:r>
              <a:rPr lang="en" sz="2000">
                <a:solidFill>
                  <a:srgbClr val="1F1F1F"/>
                </a:solidFill>
              </a:rPr>
              <a:t> file </a:t>
            </a:r>
            <a:endParaRPr sz="2000">
              <a:solidFill>
                <a:srgbClr val="1F1F1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AutoNum type="arabicPeriod"/>
            </a:pPr>
            <a:r>
              <a:rPr b="1" lang="en" sz="2000">
                <a:solidFill>
                  <a:srgbClr val="1F1F1F"/>
                </a:solidFill>
              </a:rPr>
              <a:t>Generate</a:t>
            </a:r>
            <a:r>
              <a:rPr lang="en" sz="2000">
                <a:solidFill>
                  <a:srgbClr val="1F1F1F"/>
                </a:solidFill>
              </a:rPr>
              <a:t> a </a:t>
            </a:r>
            <a:r>
              <a:rPr b="1" lang="en" sz="2000">
                <a:solidFill>
                  <a:srgbClr val="1F1F1F"/>
                </a:solidFill>
              </a:rPr>
              <a:t>path</a:t>
            </a:r>
            <a:r>
              <a:rPr lang="en" sz="2000">
                <a:solidFill>
                  <a:srgbClr val="1F1F1F"/>
                </a:solidFill>
              </a:rPr>
              <a:t> for the robot to travel from one state to another</a:t>
            </a:r>
            <a:endParaRPr sz="2000">
              <a:solidFill>
                <a:srgbClr val="1F1F1F"/>
              </a:solidFill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 rot="-1235790">
            <a:off x="925747" y="1113940"/>
            <a:ext cx="3083707" cy="25090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5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719775"/>
            <a:ext cx="4166400" cy="4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Gazebo(Front-end)</a:t>
            </a:r>
            <a:r>
              <a:rPr lang="en" sz="2000">
                <a:solidFill>
                  <a:srgbClr val="1F1F1F"/>
                </a:solidFill>
              </a:rPr>
              <a:t>:- </a:t>
            </a:r>
            <a:r>
              <a:rPr lang="en" sz="2000">
                <a:solidFill>
                  <a:srgbClr val="1F1F1F"/>
                </a:solidFill>
                <a:highlight>
                  <a:srgbClr val="FFFFFF"/>
                </a:highlight>
              </a:rPr>
              <a:t>A robot simulator that allows you to create realistic simulations of robots in complex indoor and outdoor environments.</a:t>
            </a:r>
            <a:endParaRPr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5600" lvl="0" marL="5143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  <a:highlight>
                  <a:srgbClr val="FFFFFF"/>
                </a:highlight>
              </a:rPr>
              <a:t>We used Gazebo multi-robot simulator, version 11.10.2.</a:t>
            </a:r>
            <a:endParaRPr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5600" lvl="0" marL="5143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b="1" lang="en" sz="2000">
                <a:solidFill>
                  <a:srgbClr val="1F1F1F"/>
                </a:solidFill>
              </a:rPr>
              <a:t>ROS2(Back-end):</a:t>
            </a:r>
            <a:r>
              <a:rPr lang="en" sz="2000">
                <a:solidFill>
                  <a:srgbClr val="1F1F1F"/>
                </a:solidFill>
              </a:rPr>
              <a:t>- </a:t>
            </a:r>
            <a:r>
              <a:rPr lang="en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free and open-source framework for building robot software.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5143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" sz="20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used Ros2 Humble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 rot="-1235652">
            <a:off x="473856" y="1430888"/>
            <a:ext cx="4429037" cy="212257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Environment</a:t>
            </a:r>
            <a:r>
              <a:rPr lang="en" sz="3000"/>
              <a:t> Setup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44675" y="1028700"/>
            <a:ext cx="41664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en" sz="2000">
                <a:solidFill>
                  <a:srgbClr val="242424"/>
                </a:solidFill>
              </a:rPr>
              <a:t>Starting from </a:t>
            </a:r>
            <a:r>
              <a:rPr b="1" lang="en" sz="2000">
                <a:solidFill>
                  <a:srgbClr val="242424"/>
                </a:solidFill>
              </a:rPr>
              <a:t>scratch</a:t>
            </a:r>
            <a:endParaRPr b="1" sz="2000">
              <a:solidFill>
                <a:srgbClr val="24242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b="1" lang="en" sz="2000">
                <a:solidFill>
                  <a:srgbClr val="242424"/>
                </a:solidFill>
              </a:rPr>
              <a:t>High graphics</a:t>
            </a:r>
            <a:r>
              <a:rPr lang="en" sz="2000">
                <a:solidFill>
                  <a:srgbClr val="242424"/>
                </a:solidFill>
              </a:rPr>
              <a:t> </a:t>
            </a:r>
            <a:r>
              <a:rPr lang="en" sz="2000">
                <a:solidFill>
                  <a:srgbClr val="242424"/>
                </a:solidFill>
              </a:rPr>
              <a:t>requirement</a:t>
            </a:r>
            <a:r>
              <a:rPr lang="en" sz="2000">
                <a:solidFill>
                  <a:srgbClr val="242424"/>
                </a:solidFill>
              </a:rPr>
              <a:t> for  gazebo</a:t>
            </a:r>
            <a:endParaRPr sz="2000">
              <a:solidFill>
                <a:srgbClr val="24242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b="1" lang="en" sz="2000">
                <a:solidFill>
                  <a:srgbClr val="242424"/>
                </a:solidFill>
              </a:rPr>
              <a:t>Version</a:t>
            </a:r>
            <a:r>
              <a:rPr lang="en" sz="2000">
                <a:solidFill>
                  <a:srgbClr val="242424"/>
                </a:solidFill>
              </a:rPr>
              <a:t> </a:t>
            </a:r>
            <a:r>
              <a:rPr lang="en" sz="2000">
                <a:solidFill>
                  <a:srgbClr val="242424"/>
                </a:solidFill>
              </a:rPr>
              <a:t>Incompatibility</a:t>
            </a:r>
            <a:endParaRPr sz="2000">
              <a:solidFill>
                <a:srgbClr val="24242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 rot="-1235790">
            <a:off x="925747" y="1113940"/>
            <a:ext cx="3083707" cy="25090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73850" y="579125"/>
            <a:ext cx="4410000" cy="4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❖"/>
            </a:pPr>
            <a:r>
              <a:rPr lang="en" sz="1700">
                <a:solidFill>
                  <a:srgbClr val="1F1F1F"/>
                </a:solidFill>
              </a:rPr>
              <a:t>Create a model on gazebo</a:t>
            </a:r>
            <a:endParaRPr sz="1700">
              <a:solidFill>
                <a:srgbClr val="1F1F1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❖"/>
            </a:pPr>
            <a:r>
              <a:rPr lang="en" sz="1700">
                <a:solidFill>
                  <a:srgbClr val="1F1F1F"/>
                </a:solidFill>
              </a:rPr>
              <a:t>A three-wheel robot having the camera functionality is done</a:t>
            </a:r>
            <a:endParaRPr sz="1700">
              <a:solidFill>
                <a:srgbClr val="1F1F1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❖"/>
            </a:pPr>
            <a:r>
              <a:rPr lang="en" sz="1700">
                <a:solidFill>
                  <a:srgbClr val="1F1F1F"/>
                </a:solidFill>
              </a:rPr>
              <a:t>A world which contain the robot and 1 state is done.</a:t>
            </a:r>
            <a:endParaRPr sz="1700">
              <a:solidFill>
                <a:srgbClr val="1F1F1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❖"/>
            </a:pPr>
            <a:r>
              <a:rPr lang="en" sz="1700">
                <a:solidFill>
                  <a:srgbClr val="1F1F1F"/>
                </a:solidFill>
              </a:rPr>
              <a:t>A cartesian coordinate system is done from the given figure</a:t>
            </a:r>
            <a:endParaRPr sz="1700">
              <a:solidFill>
                <a:srgbClr val="1F1F1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❖"/>
            </a:pPr>
            <a:r>
              <a:rPr lang="en" sz="1700">
                <a:solidFill>
                  <a:srgbClr val="1F1F1F"/>
                </a:solidFill>
              </a:rPr>
              <a:t>The cartesian coordinate system is implemented in the world.</a:t>
            </a:r>
            <a:endParaRPr sz="1700">
              <a:solidFill>
                <a:srgbClr val="1F1F1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❖"/>
            </a:pPr>
            <a:r>
              <a:rPr lang="en" sz="1700">
                <a:solidFill>
                  <a:srgbClr val="1F1F1F"/>
                </a:solidFill>
              </a:rPr>
              <a:t>The robot </a:t>
            </a:r>
            <a:r>
              <a:rPr lang="en" sz="1700">
                <a:solidFill>
                  <a:srgbClr val="1F1F1F"/>
                </a:solidFill>
              </a:rPr>
              <a:t>movement is implemented on the turtle simulation</a:t>
            </a:r>
            <a:endParaRPr sz="1700">
              <a:solidFill>
                <a:srgbClr val="1F1F1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700"/>
              <a:buChar char="❖"/>
            </a:pPr>
            <a:r>
              <a:rPr lang="en" sz="1700">
                <a:solidFill>
                  <a:srgbClr val="1F1F1F"/>
                </a:solidFill>
              </a:rPr>
              <a:t>Publisher, subscriber and topic concepts are implemented in the closed loop.</a:t>
            </a:r>
            <a:endParaRPr sz="1700">
              <a:solidFill>
                <a:srgbClr val="1F1F1F"/>
              </a:solidFill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 rot="-1235790">
            <a:off x="925747" y="1113940"/>
            <a:ext cx="3083707" cy="25090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Goals Achieved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