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Proxima Nova"/>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roximaNova-regular.fntdata"/><Relationship Id="rId21" Type="http://schemas.openxmlformats.org/officeDocument/2006/relationships/slide" Target="slides/slide16.xml"/><Relationship Id="rId24" Type="http://schemas.openxmlformats.org/officeDocument/2006/relationships/font" Target="fonts/ProximaNova-italic.fntdata"/><Relationship Id="rId23" Type="http://schemas.openxmlformats.org/officeDocument/2006/relationships/font" Target="fonts/ProximaNova-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ProximaNova-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41f645f8fd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41f645f8fd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41f645f8fd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41f645f8fd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41f645f8fd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41f645f8fd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41f645f8fd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41f645f8fd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41f645f8fd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41f645f8fd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41f645f8fd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41f645f8fd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41f645f8fd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41f645f8fd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41f645f8fd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41f645f8fd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41f645f8fd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41f645f8fd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41f645f8fd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41f645f8fd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41f645f8fd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41f645f8fd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41f645f8fd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41f645f8fd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41f645f8fd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41f645f8fd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41f645f8fd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41f645f8fd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41f645f8fd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41f645f8fd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jpg"/><Relationship Id="rId4" Type="http://schemas.openxmlformats.org/officeDocument/2006/relationships/image" Target="../media/image1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1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jp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Semantic Segmentation</a:t>
            </a:r>
            <a:endParaRPr/>
          </a:p>
        </p:txBody>
      </p:sp>
      <p:sp>
        <p:nvSpPr>
          <p:cNvPr id="60" name="Google Shape;60;p13"/>
          <p:cNvSpPr txBox="1"/>
          <p:nvPr>
            <p:ph idx="1" type="subTitle"/>
          </p:nvPr>
        </p:nvSpPr>
        <p:spPr>
          <a:xfrm>
            <a:off x="460950" y="1325405"/>
            <a:ext cx="8222100" cy="4329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Computer Vision: Course Project-2 on,</a:t>
            </a:r>
            <a:endParaRPr/>
          </a:p>
        </p:txBody>
      </p:sp>
      <p:sp>
        <p:nvSpPr>
          <p:cNvPr id="61" name="Google Shape;61;p13"/>
          <p:cNvSpPr txBox="1"/>
          <p:nvPr>
            <p:ph idx="1" type="subTitle"/>
          </p:nvPr>
        </p:nvSpPr>
        <p:spPr>
          <a:xfrm>
            <a:off x="120875" y="3598100"/>
            <a:ext cx="1985700" cy="14769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SzPts val="358"/>
              <a:buNone/>
            </a:pPr>
            <a:r>
              <a:rPr lang="en" sz="1485"/>
              <a:t>Presented by:</a:t>
            </a:r>
            <a:endParaRPr sz="1485"/>
          </a:p>
          <a:p>
            <a:pPr indent="0" lvl="0" marL="0" rtl="0" algn="l">
              <a:lnSpc>
                <a:spcPct val="90000"/>
              </a:lnSpc>
              <a:spcBef>
                <a:spcPts val="0"/>
              </a:spcBef>
              <a:spcAft>
                <a:spcPts val="0"/>
              </a:spcAft>
              <a:buSzPts val="358"/>
              <a:buNone/>
            </a:pPr>
            <a:r>
              <a:rPr lang="en" sz="1485"/>
              <a:t> </a:t>
            </a:r>
            <a:endParaRPr sz="1485"/>
          </a:p>
          <a:p>
            <a:pPr indent="0" lvl="0" marL="0" rtl="0" algn="l">
              <a:lnSpc>
                <a:spcPct val="90000"/>
              </a:lnSpc>
              <a:spcBef>
                <a:spcPts val="0"/>
              </a:spcBef>
              <a:spcAft>
                <a:spcPts val="0"/>
              </a:spcAft>
              <a:buSzPts val="358"/>
              <a:buNone/>
            </a:pPr>
            <a:r>
              <a:rPr lang="en" sz="1485"/>
              <a:t>Ashutosh Sahu</a:t>
            </a:r>
            <a:endParaRPr sz="1485"/>
          </a:p>
          <a:p>
            <a:pPr indent="0" lvl="0" marL="0" rtl="0" algn="l">
              <a:lnSpc>
                <a:spcPct val="90000"/>
              </a:lnSpc>
              <a:spcBef>
                <a:spcPts val="0"/>
              </a:spcBef>
              <a:spcAft>
                <a:spcPts val="0"/>
              </a:spcAft>
              <a:buSzPts val="358"/>
              <a:buNone/>
            </a:pPr>
            <a:r>
              <a:rPr lang="en" sz="1485"/>
              <a:t>M22RM001</a:t>
            </a:r>
            <a:endParaRPr sz="1485"/>
          </a:p>
          <a:p>
            <a:pPr indent="0" lvl="0" marL="0" rtl="0" algn="l">
              <a:lnSpc>
                <a:spcPct val="90000"/>
              </a:lnSpc>
              <a:spcBef>
                <a:spcPts val="0"/>
              </a:spcBef>
              <a:spcAft>
                <a:spcPts val="0"/>
              </a:spcAft>
              <a:buSzPts val="358"/>
              <a:buNone/>
            </a:pPr>
            <a:r>
              <a:t/>
            </a:r>
            <a:endParaRPr sz="1485"/>
          </a:p>
        </p:txBody>
      </p:sp>
      <p:sp>
        <p:nvSpPr>
          <p:cNvPr id="62" name="Google Shape;62;p13"/>
          <p:cNvSpPr txBox="1"/>
          <p:nvPr>
            <p:ph idx="1" type="subTitle"/>
          </p:nvPr>
        </p:nvSpPr>
        <p:spPr>
          <a:xfrm>
            <a:off x="1709875" y="3598100"/>
            <a:ext cx="1985700" cy="14769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SzPts val="358"/>
              <a:buNone/>
            </a:pPr>
            <a:r>
              <a:t/>
            </a:r>
            <a:endParaRPr sz="1485"/>
          </a:p>
          <a:p>
            <a:pPr indent="0" lvl="0" marL="0" rtl="0" algn="l">
              <a:lnSpc>
                <a:spcPct val="90000"/>
              </a:lnSpc>
              <a:spcBef>
                <a:spcPts val="0"/>
              </a:spcBef>
              <a:spcAft>
                <a:spcPts val="0"/>
              </a:spcAft>
              <a:buSzPts val="358"/>
              <a:buNone/>
            </a:pPr>
            <a:r>
              <a:rPr lang="en" sz="1485"/>
              <a:t> </a:t>
            </a:r>
            <a:endParaRPr sz="1485"/>
          </a:p>
          <a:p>
            <a:pPr indent="0" lvl="0" marL="0" rtl="0" algn="l">
              <a:lnSpc>
                <a:spcPct val="90000"/>
              </a:lnSpc>
              <a:spcBef>
                <a:spcPts val="0"/>
              </a:spcBef>
              <a:spcAft>
                <a:spcPts val="0"/>
              </a:spcAft>
              <a:buSzPts val="358"/>
              <a:buNone/>
            </a:pPr>
            <a:r>
              <a:rPr lang="en" sz="1485"/>
              <a:t>Mahendra G L</a:t>
            </a:r>
            <a:endParaRPr sz="1485"/>
          </a:p>
          <a:p>
            <a:pPr indent="0" lvl="0" marL="0" rtl="0" algn="l">
              <a:lnSpc>
                <a:spcPct val="90000"/>
              </a:lnSpc>
              <a:spcBef>
                <a:spcPts val="0"/>
              </a:spcBef>
              <a:spcAft>
                <a:spcPts val="0"/>
              </a:spcAft>
              <a:buSzPts val="358"/>
              <a:buNone/>
            </a:pPr>
            <a:r>
              <a:rPr lang="en" sz="1485"/>
              <a:t>M22RM004</a:t>
            </a:r>
            <a:endParaRPr sz="1485"/>
          </a:p>
          <a:p>
            <a:pPr indent="0" lvl="0" marL="0" rtl="0" algn="l">
              <a:lnSpc>
                <a:spcPct val="90000"/>
              </a:lnSpc>
              <a:spcBef>
                <a:spcPts val="0"/>
              </a:spcBef>
              <a:spcAft>
                <a:spcPts val="0"/>
              </a:spcAft>
              <a:buSzPts val="358"/>
              <a:buNone/>
            </a:pPr>
            <a:r>
              <a:t/>
            </a:r>
            <a:endParaRPr sz="1485"/>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a:t>
            </a:r>
            <a:r>
              <a:rPr lang="en"/>
              <a:t>Covariance</a:t>
            </a:r>
            <a:r>
              <a:rPr lang="en"/>
              <a:t> matrix, mAP and </a:t>
            </a:r>
            <a:r>
              <a:rPr lang="en"/>
              <a:t>training</a:t>
            </a:r>
            <a:r>
              <a:rPr lang="en"/>
              <a:t> losses.</a:t>
            </a:r>
            <a:endParaRPr/>
          </a:p>
        </p:txBody>
      </p:sp>
      <p:sp>
        <p:nvSpPr>
          <p:cNvPr id="123" name="Google Shape;123;p22"/>
          <p:cNvSpPr txBox="1"/>
          <p:nvPr>
            <p:ph idx="1" type="body"/>
          </p:nvPr>
        </p:nvSpPr>
        <p:spPr>
          <a:xfrm>
            <a:off x="311700" y="3652425"/>
            <a:ext cx="2068500" cy="9165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 sz="1450"/>
              <a:t>Covariance </a:t>
            </a:r>
            <a:r>
              <a:rPr lang="en" sz="1450"/>
              <a:t>matrix</a:t>
            </a:r>
            <a:r>
              <a:rPr lang="en" sz="1450"/>
              <a:t> </a:t>
            </a:r>
            <a:endParaRPr sz="1450"/>
          </a:p>
          <a:p>
            <a:pPr indent="0" lvl="0" marL="0" rtl="0" algn="l">
              <a:lnSpc>
                <a:spcPct val="95000"/>
              </a:lnSpc>
              <a:spcBef>
                <a:spcPts val="1200"/>
              </a:spcBef>
              <a:spcAft>
                <a:spcPts val="0"/>
              </a:spcAft>
              <a:buSzPts val="275"/>
              <a:buNone/>
            </a:pPr>
            <a:r>
              <a:t/>
            </a:r>
            <a:endParaRPr sz="1050"/>
          </a:p>
          <a:p>
            <a:pPr indent="0" lvl="0" marL="0" rtl="0" algn="l">
              <a:lnSpc>
                <a:spcPct val="95000"/>
              </a:lnSpc>
              <a:spcBef>
                <a:spcPts val="1200"/>
              </a:spcBef>
              <a:spcAft>
                <a:spcPts val="0"/>
              </a:spcAft>
              <a:buSzPts val="275"/>
              <a:buNone/>
            </a:pPr>
            <a:r>
              <a:t/>
            </a:r>
            <a:endParaRPr sz="1050"/>
          </a:p>
          <a:p>
            <a:pPr indent="0" lvl="0" marL="0" rtl="0" algn="l">
              <a:lnSpc>
                <a:spcPct val="95000"/>
              </a:lnSpc>
              <a:spcBef>
                <a:spcPts val="1200"/>
              </a:spcBef>
              <a:spcAft>
                <a:spcPts val="0"/>
              </a:spcAft>
              <a:buSzPts val="275"/>
              <a:buNone/>
            </a:pPr>
            <a:r>
              <a:t/>
            </a:r>
            <a:endParaRPr sz="1050"/>
          </a:p>
          <a:p>
            <a:pPr indent="0" lvl="0" marL="0" rtl="0" algn="l">
              <a:lnSpc>
                <a:spcPct val="95000"/>
              </a:lnSpc>
              <a:spcBef>
                <a:spcPts val="1200"/>
              </a:spcBef>
              <a:spcAft>
                <a:spcPts val="0"/>
              </a:spcAft>
              <a:buSzPts val="275"/>
              <a:buNone/>
            </a:pPr>
            <a:r>
              <a:t/>
            </a:r>
            <a:endParaRPr sz="1050"/>
          </a:p>
          <a:p>
            <a:pPr indent="0" lvl="0" marL="0" rtl="0" algn="l">
              <a:lnSpc>
                <a:spcPct val="95000"/>
              </a:lnSpc>
              <a:spcBef>
                <a:spcPts val="1200"/>
              </a:spcBef>
              <a:spcAft>
                <a:spcPts val="1200"/>
              </a:spcAft>
              <a:buSzPts val="275"/>
              <a:buNone/>
            </a:pPr>
            <a:r>
              <a:t/>
            </a:r>
            <a:endParaRPr sz="1050"/>
          </a:p>
        </p:txBody>
      </p:sp>
      <p:pic>
        <p:nvPicPr>
          <p:cNvPr id="124" name="Google Shape;124;p22"/>
          <p:cNvPicPr preferRelativeResize="0"/>
          <p:nvPr/>
        </p:nvPicPr>
        <p:blipFill>
          <a:blip r:embed="rId3">
            <a:alphaModFix/>
          </a:blip>
          <a:stretch>
            <a:fillRect/>
          </a:stretch>
        </p:blipFill>
        <p:spPr>
          <a:xfrm>
            <a:off x="311700" y="1152475"/>
            <a:ext cx="3018598" cy="2499951"/>
          </a:xfrm>
          <a:prstGeom prst="rect">
            <a:avLst/>
          </a:prstGeom>
          <a:noFill/>
          <a:ln>
            <a:noFill/>
          </a:ln>
        </p:spPr>
      </p:pic>
      <p:pic>
        <p:nvPicPr>
          <p:cNvPr id="125" name="Google Shape;125;p22"/>
          <p:cNvPicPr preferRelativeResize="0"/>
          <p:nvPr/>
        </p:nvPicPr>
        <p:blipFill>
          <a:blip r:embed="rId4">
            <a:alphaModFix/>
          </a:blip>
          <a:stretch>
            <a:fillRect/>
          </a:stretch>
        </p:blipFill>
        <p:spPr>
          <a:xfrm>
            <a:off x="3638087" y="1174563"/>
            <a:ext cx="4377451" cy="1518400"/>
          </a:xfrm>
          <a:prstGeom prst="rect">
            <a:avLst/>
          </a:prstGeom>
          <a:noFill/>
          <a:ln>
            <a:noFill/>
          </a:ln>
        </p:spPr>
      </p:pic>
      <p:pic>
        <p:nvPicPr>
          <p:cNvPr id="126" name="Google Shape;126;p22"/>
          <p:cNvPicPr preferRelativeResize="0"/>
          <p:nvPr/>
        </p:nvPicPr>
        <p:blipFill>
          <a:blip r:embed="rId5">
            <a:alphaModFix/>
          </a:blip>
          <a:stretch>
            <a:fillRect/>
          </a:stretch>
        </p:blipFill>
        <p:spPr>
          <a:xfrm>
            <a:off x="3693475" y="3232825"/>
            <a:ext cx="4266675" cy="1719075"/>
          </a:xfrm>
          <a:prstGeom prst="rect">
            <a:avLst/>
          </a:prstGeom>
          <a:noFill/>
          <a:ln>
            <a:noFill/>
          </a:ln>
        </p:spPr>
      </p:pic>
      <p:sp>
        <p:nvSpPr>
          <p:cNvPr id="127" name="Google Shape;127;p22"/>
          <p:cNvSpPr txBox="1"/>
          <p:nvPr/>
        </p:nvSpPr>
        <p:spPr>
          <a:xfrm>
            <a:off x="4769325" y="2692975"/>
            <a:ext cx="3000000" cy="3966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1200"/>
              </a:spcAft>
              <a:buNone/>
            </a:pPr>
            <a:r>
              <a:rPr lang="en" sz="1450">
                <a:solidFill>
                  <a:schemeClr val="accent3"/>
                </a:solidFill>
                <a:latin typeface="Proxima Nova"/>
                <a:ea typeface="Proxima Nova"/>
                <a:cs typeface="Proxima Nova"/>
                <a:sym typeface="Proxima Nova"/>
              </a:rPr>
              <a:t>mAP and training loss</a:t>
            </a:r>
            <a:endParaRPr sz="1450">
              <a:solidFill>
                <a:schemeClr val="accent3"/>
              </a:solidFill>
              <a:latin typeface="Proxima Nova"/>
              <a:ea typeface="Proxima Nova"/>
              <a:cs typeface="Proxima Nova"/>
              <a:sym typeface="Proxima Nov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a:t>
            </a:r>
            <a:r>
              <a:rPr lang="en"/>
              <a:t>Detection.</a:t>
            </a:r>
            <a:endParaRPr/>
          </a:p>
        </p:txBody>
      </p:sp>
      <p:sp>
        <p:nvSpPr>
          <p:cNvPr id="133" name="Google Shape;133;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4" name="Google Shape;134;p23"/>
          <p:cNvPicPr preferRelativeResize="0"/>
          <p:nvPr/>
        </p:nvPicPr>
        <p:blipFill>
          <a:blip r:embed="rId3">
            <a:alphaModFix/>
          </a:blip>
          <a:stretch>
            <a:fillRect/>
          </a:stretch>
        </p:blipFill>
        <p:spPr>
          <a:xfrm>
            <a:off x="4482675" y="1220651"/>
            <a:ext cx="4046649" cy="3280101"/>
          </a:xfrm>
          <a:prstGeom prst="rect">
            <a:avLst/>
          </a:prstGeom>
          <a:noFill/>
          <a:ln>
            <a:noFill/>
          </a:ln>
        </p:spPr>
      </p:pic>
      <p:pic>
        <p:nvPicPr>
          <p:cNvPr id="135" name="Google Shape;135;p23"/>
          <p:cNvPicPr preferRelativeResize="0"/>
          <p:nvPr/>
        </p:nvPicPr>
        <p:blipFill>
          <a:blip r:embed="rId4">
            <a:alphaModFix/>
          </a:blip>
          <a:stretch>
            <a:fillRect/>
          </a:stretch>
        </p:blipFill>
        <p:spPr>
          <a:xfrm>
            <a:off x="369350" y="1220650"/>
            <a:ext cx="3720825" cy="32801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U-Net</a:t>
            </a:r>
            <a:endParaRPr/>
          </a:p>
        </p:txBody>
      </p:sp>
      <p:sp>
        <p:nvSpPr>
          <p:cNvPr id="141" name="Google Shape;14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U-Net is a popular CNN model for biomedical segmentation .It is a specific set of symmetric encoder-decoder instructions which is capable of semantic segmentation of images within seconds on a modern GPU.</a:t>
            </a:r>
            <a:endParaRPr/>
          </a:p>
          <a:p>
            <a:pPr indent="-342900" lvl="0" marL="457200" rtl="0" algn="l">
              <a:spcBef>
                <a:spcPts val="0"/>
              </a:spcBef>
              <a:spcAft>
                <a:spcPts val="0"/>
              </a:spcAft>
              <a:buSzPts val="1800"/>
              <a:buChar char="-"/>
            </a:pPr>
            <a:r>
              <a:rPr lang="en"/>
              <a:t>We used U-Net on </a:t>
            </a:r>
            <a:r>
              <a:rPr lang="en"/>
              <a:t>nuclei</a:t>
            </a:r>
            <a:r>
              <a:rPr lang="en"/>
              <a:t> dataset </a:t>
            </a:r>
            <a:r>
              <a:rPr lang="en"/>
              <a:t>available</a:t>
            </a:r>
            <a:r>
              <a:rPr lang="en"/>
              <a:t> on web, </a:t>
            </a:r>
            <a:r>
              <a:rPr lang="en"/>
              <a:t>which</a:t>
            </a:r>
            <a:r>
              <a:rPr lang="en"/>
              <a:t> </a:t>
            </a:r>
            <a:r>
              <a:rPr lang="en"/>
              <a:t>already</a:t>
            </a:r>
            <a:r>
              <a:rPr lang="en"/>
              <a:t> had ground truth label.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U-Net Metrics:</a:t>
            </a:r>
            <a:endParaRPr/>
          </a:p>
        </p:txBody>
      </p:sp>
      <p:sp>
        <p:nvSpPr>
          <p:cNvPr id="147" name="Google Shape;147;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Here we can see the </a:t>
            </a:r>
            <a:r>
              <a:rPr lang="en"/>
              <a:t>training</a:t>
            </a:r>
            <a:r>
              <a:rPr lang="en"/>
              <a:t> accuracy and training loss for the dataset.</a:t>
            </a:r>
            <a:endParaRPr/>
          </a:p>
        </p:txBody>
      </p:sp>
      <p:pic>
        <p:nvPicPr>
          <p:cNvPr id="148" name="Google Shape;148;p25"/>
          <p:cNvPicPr preferRelativeResize="0"/>
          <p:nvPr/>
        </p:nvPicPr>
        <p:blipFill>
          <a:blip r:embed="rId3">
            <a:alphaModFix/>
          </a:blip>
          <a:stretch>
            <a:fillRect/>
          </a:stretch>
        </p:blipFill>
        <p:spPr>
          <a:xfrm>
            <a:off x="4640450" y="1221549"/>
            <a:ext cx="3986650" cy="2649750"/>
          </a:xfrm>
          <a:prstGeom prst="rect">
            <a:avLst/>
          </a:prstGeom>
          <a:noFill/>
          <a:ln>
            <a:noFill/>
          </a:ln>
        </p:spPr>
      </p:pic>
      <p:pic>
        <p:nvPicPr>
          <p:cNvPr id="149" name="Google Shape;149;p25"/>
          <p:cNvPicPr preferRelativeResize="0"/>
          <p:nvPr/>
        </p:nvPicPr>
        <p:blipFill>
          <a:blip r:embed="rId4">
            <a:alphaModFix/>
          </a:blip>
          <a:stretch>
            <a:fillRect/>
          </a:stretch>
        </p:blipFill>
        <p:spPr>
          <a:xfrm>
            <a:off x="311700" y="1221550"/>
            <a:ext cx="4093100" cy="2649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Detection</a:t>
            </a:r>
            <a:endParaRPr/>
          </a:p>
        </p:txBody>
      </p:sp>
      <p:sp>
        <p:nvSpPr>
          <p:cNvPr id="155" name="Google Shape;155;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6" name="Google Shape;156;p26"/>
          <p:cNvPicPr preferRelativeResize="0"/>
          <p:nvPr/>
        </p:nvPicPr>
        <p:blipFill>
          <a:blip r:embed="rId3">
            <a:alphaModFix/>
          </a:blip>
          <a:stretch>
            <a:fillRect/>
          </a:stretch>
        </p:blipFill>
        <p:spPr>
          <a:xfrm>
            <a:off x="1209300" y="1539938"/>
            <a:ext cx="6368900" cy="2641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62" name="Google Shape;162;p27"/>
          <p:cNvSpPr txBox="1"/>
          <p:nvPr>
            <p:ph idx="1" type="body"/>
          </p:nvPr>
        </p:nvSpPr>
        <p:spPr>
          <a:xfrm>
            <a:off x="311700" y="1152475"/>
            <a:ext cx="8520600" cy="3225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have tried total of 4 </a:t>
            </a:r>
            <a:r>
              <a:rPr lang="en"/>
              <a:t>different</a:t>
            </a:r>
            <a:r>
              <a:rPr lang="en"/>
              <a:t> methods for semantic segmentation.</a:t>
            </a:r>
            <a:endParaRPr/>
          </a:p>
          <a:p>
            <a:pPr indent="-342900" lvl="0" marL="457200" rtl="0" algn="l">
              <a:spcBef>
                <a:spcPts val="0"/>
              </a:spcBef>
              <a:spcAft>
                <a:spcPts val="0"/>
              </a:spcAft>
              <a:buSzPts val="1800"/>
              <a:buChar char="-"/>
            </a:pPr>
            <a:r>
              <a:rPr lang="en"/>
              <a:t>Two classical and two CNN based methods.</a:t>
            </a:r>
            <a:endParaRPr/>
          </a:p>
          <a:p>
            <a:pPr indent="-342900" lvl="0" marL="457200" rtl="0" algn="l">
              <a:spcBef>
                <a:spcPts val="0"/>
              </a:spcBef>
              <a:spcAft>
                <a:spcPts val="0"/>
              </a:spcAft>
              <a:buSzPts val="1800"/>
              <a:buChar char="-"/>
            </a:pPr>
            <a:r>
              <a:rPr lang="en"/>
              <a:t>We feel that CNN based segmentation are easier to </a:t>
            </a:r>
            <a:r>
              <a:rPr lang="en"/>
              <a:t>implement</a:t>
            </a:r>
            <a:r>
              <a:rPr lang="en"/>
              <a:t> </a:t>
            </a:r>
            <a:r>
              <a:rPr lang="en"/>
              <a:t>than</a:t>
            </a:r>
            <a:r>
              <a:rPr lang="en"/>
              <a:t> </a:t>
            </a:r>
            <a:r>
              <a:rPr lang="en"/>
              <a:t>classical</a:t>
            </a:r>
            <a:r>
              <a:rPr lang="en"/>
              <a:t> methods. And their results are more </a:t>
            </a:r>
            <a:r>
              <a:rPr lang="en"/>
              <a:t>compelling</a:t>
            </a:r>
            <a:r>
              <a:rPr lang="en"/>
              <a:t> than traditional methods also.</a:t>
            </a:r>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8"/>
          <p:cNvSpPr txBox="1"/>
          <p:nvPr>
            <p:ph idx="1" type="body"/>
          </p:nvPr>
        </p:nvSpPr>
        <p:spPr>
          <a:xfrm>
            <a:off x="3017850" y="1562850"/>
            <a:ext cx="3108300" cy="100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3800">
                <a:latin typeface="Times New Roman"/>
                <a:ea typeface="Times New Roman"/>
                <a:cs typeface="Times New Roman"/>
                <a:sym typeface="Times New Roman"/>
              </a:rPr>
              <a:t>Thank You :)</a:t>
            </a:r>
            <a:endParaRPr sz="38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ph type="title"/>
          </p:nvPr>
        </p:nvSpPr>
        <p:spPr>
          <a:xfrm>
            <a:off x="0" y="54750"/>
            <a:ext cx="8222100" cy="76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Semantic Segmentation?</a:t>
            </a:r>
            <a:endParaRPr/>
          </a:p>
        </p:txBody>
      </p:sp>
      <p:sp>
        <p:nvSpPr>
          <p:cNvPr id="68" name="Google Shape;68;p14"/>
          <p:cNvSpPr txBox="1"/>
          <p:nvPr>
            <p:ph idx="1" type="body"/>
          </p:nvPr>
        </p:nvSpPr>
        <p:spPr>
          <a:xfrm>
            <a:off x="88875" y="615550"/>
            <a:ext cx="8775600" cy="4418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Semantic segmentation is a CV task that is used to assign labels to every pixel in the image.The goal is to classify and label every pixel in the image according to the category or class it belongs to. This allows for a fine-grained understanding of the image, as each pixel is associated with a specific semantic meaning.</a:t>
            </a:r>
            <a:endParaRPr/>
          </a:p>
          <a:p>
            <a:pPr indent="-342900" lvl="0" marL="457200" rtl="0" algn="l">
              <a:spcBef>
                <a:spcPts val="0"/>
              </a:spcBef>
              <a:spcAft>
                <a:spcPts val="0"/>
              </a:spcAft>
              <a:buSzPts val="1800"/>
              <a:buChar char="-"/>
            </a:pPr>
            <a:r>
              <a:rPr lang="en"/>
              <a:t>We try to </a:t>
            </a:r>
            <a:r>
              <a:rPr lang="en"/>
              <a:t>separate</a:t>
            </a:r>
            <a:r>
              <a:rPr lang="en"/>
              <a:t> a foreground and background from the image. For ex. In the below image a person is on the </a:t>
            </a:r>
            <a:r>
              <a:rPr lang="en"/>
              <a:t>foreground of the image and the background is some other feature.</a:t>
            </a:r>
            <a:endParaRPr/>
          </a:p>
        </p:txBody>
      </p:sp>
      <p:pic>
        <p:nvPicPr>
          <p:cNvPr id="69" name="Google Shape;69;p14"/>
          <p:cNvPicPr preferRelativeResize="0"/>
          <p:nvPr/>
        </p:nvPicPr>
        <p:blipFill>
          <a:blip r:embed="rId3">
            <a:alphaModFix/>
          </a:blip>
          <a:stretch>
            <a:fillRect/>
          </a:stretch>
        </p:blipFill>
        <p:spPr>
          <a:xfrm>
            <a:off x="3602463" y="2804200"/>
            <a:ext cx="1939074" cy="1737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 </a:t>
            </a:r>
            <a:r>
              <a:rPr lang="en"/>
              <a:t>Implemented</a:t>
            </a:r>
            <a:r>
              <a:rPr lang="en"/>
              <a:t>:</a:t>
            </a:r>
            <a:endParaRPr/>
          </a:p>
        </p:txBody>
      </p:sp>
      <p:sp>
        <p:nvSpPr>
          <p:cNvPr id="75" name="Google Shape;75;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have tried to </a:t>
            </a:r>
            <a:r>
              <a:rPr lang="en"/>
              <a:t>implement</a:t>
            </a:r>
            <a:r>
              <a:rPr lang="en"/>
              <a:t> both classical and modern approaches i.e. Random forests, SVM’s for classical </a:t>
            </a:r>
            <a:r>
              <a:rPr lang="en"/>
              <a:t>approach</a:t>
            </a:r>
            <a:r>
              <a:rPr lang="en"/>
              <a:t> and CNN models such as </a:t>
            </a:r>
            <a:r>
              <a:rPr lang="en"/>
              <a:t>YOLO v8</a:t>
            </a:r>
            <a:r>
              <a:rPr lang="en"/>
              <a:t> and U-Net.</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In the </a:t>
            </a:r>
            <a:r>
              <a:rPr lang="en"/>
              <a:t>subsequent</a:t>
            </a:r>
            <a:r>
              <a:rPr lang="en"/>
              <a:t> slides we have demonstrated results from each methods we have implemented.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Classical approaches: Random Forest.</a:t>
            </a:r>
            <a:endParaRPr/>
          </a:p>
        </p:txBody>
      </p:sp>
      <p:sp>
        <p:nvSpPr>
          <p:cNvPr id="81" name="Google Shape;81;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Data set used : Aerial images taken from web. Data set contains about 400 images taken from drone.</a:t>
            </a:r>
            <a:endParaRPr/>
          </a:p>
          <a:p>
            <a:pPr indent="-342900" lvl="0" marL="457200" rtl="0" algn="l">
              <a:spcBef>
                <a:spcPts val="0"/>
              </a:spcBef>
              <a:spcAft>
                <a:spcPts val="0"/>
              </a:spcAft>
              <a:buSzPts val="1800"/>
              <a:buChar char="-"/>
            </a:pPr>
            <a:r>
              <a:rPr lang="en"/>
              <a:t>Random Forest is a popular machine learning algorithm used for both classification and regression tasks. It b</a:t>
            </a:r>
            <a:r>
              <a:rPr lang="en"/>
              <a:t>elongs to the ensemble learning methods, which combine multiple individual models to make more accurate predictions.</a:t>
            </a:r>
            <a:endParaRPr/>
          </a:p>
          <a:p>
            <a:pPr indent="-342900" lvl="0" marL="457200" rtl="0" algn="l">
              <a:spcBef>
                <a:spcPts val="0"/>
              </a:spcBef>
              <a:spcAft>
                <a:spcPts val="0"/>
              </a:spcAft>
              <a:buSzPts val="1800"/>
              <a:buChar char="-"/>
            </a:pPr>
            <a:r>
              <a:rPr lang="en"/>
              <a:t>Some main features of random forest are : computational efficiency, seamless handling of features, inherent feature sharing of multiclass classifier. </a:t>
            </a:r>
            <a:endParaRPr/>
          </a:p>
          <a:p>
            <a:pPr indent="-342900" lvl="0" marL="457200" rtl="0" algn="l">
              <a:spcBef>
                <a:spcPts val="0"/>
              </a:spcBef>
              <a:spcAft>
                <a:spcPts val="0"/>
              </a:spcAft>
              <a:buSzPts val="1800"/>
              <a:buChar char="-"/>
            </a:pPr>
            <a:r>
              <a:rPr lang="en"/>
              <a:t>Random forest uses decision trees for the classification tasks.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87" name="Google Shape;87;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Accuracy of Random </a:t>
            </a:r>
            <a:r>
              <a:rPr lang="en"/>
              <a:t>forest on aerial image dataset is: 80.68%</a:t>
            </a:r>
            <a:endParaRPr/>
          </a:p>
          <a:p>
            <a:pPr indent="0" lvl="0" marL="0" rtl="0" algn="l">
              <a:spcBef>
                <a:spcPts val="1200"/>
              </a:spcBef>
              <a:spcAft>
                <a:spcPts val="1200"/>
              </a:spcAft>
              <a:buNone/>
            </a:pPr>
            <a:r>
              <a:t/>
            </a:r>
            <a:endParaRPr/>
          </a:p>
        </p:txBody>
      </p:sp>
      <p:pic>
        <p:nvPicPr>
          <p:cNvPr id="88" name="Google Shape;88;p17"/>
          <p:cNvPicPr preferRelativeResize="0"/>
          <p:nvPr/>
        </p:nvPicPr>
        <p:blipFill>
          <a:blip r:embed="rId3">
            <a:alphaModFix/>
          </a:blip>
          <a:stretch>
            <a:fillRect/>
          </a:stretch>
        </p:blipFill>
        <p:spPr>
          <a:xfrm>
            <a:off x="4369547" y="1832138"/>
            <a:ext cx="4090675" cy="2945850"/>
          </a:xfrm>
          <a:prstGeom prst="rect">
            <a:avLst/>
          </a:prstGeom>
          <a:noFill/>
          <a:ln>
            <a:noFill/>
          </a:ln>
        </p:spPr>
      </p:pic>
      <p:pic>
        <p:nvPicPr>
          <p:cNvPr id="89" name="Google Shape;89;p17"/>
          <p:cNvPicPr preferRelativeResize="0"/>
          <p:nvPr/>
        </p:nvPicPr>
        <p:blipFill>
          <a:blip r:embed="rId4">
            <a:alphaModFix/>
          </a:blip>
          <a:stretch>
            <a:fillRect/>
          </a:stretch>
        </p:blipFill>
        <p:spPr>
          <a:xfrm>
            <a:off x="556000" y="1884314"/>
            <a:ext cx="2975124" cy="28414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SVM: Support vector machine.</a:t>
            </a:r>
            <a:endParaRPr/>
          </a:p>
        </p:txBody>
      </p:sp>
      <p:sp>
        <p:nvSpPr>
          <p:cNvPr id="95" name="Google Shape;95;p18"/>
          <p:cNvSpPr txBox="1"/>
          <p:nvPr>
            <p:ph idx="1" type="body"/>
          </p:nvPr>
        </p:nvSpPr>
        <p:spPr>
          <a:xfrm>
            <a:off x="311700" y="957575"/>
            <a:ext cx="8520600" cy="4089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SVM is the one of the most popular supervised ML algorithms. It is used in as the </a:t>
            </a:r>
            <a:r>
              <a:rPr lang="en"/>
              <a:t>classifier</a:t>
            </a:r>
            <a:r>
              <a:rPr lang="en"/>
              <a:t> and in the regression task as well.</a:t>
            </a:r>
            <a:endParaRPr/>
          </a:p>
          <a:p>
            <a:pPr indent="-342900" lvl="0" marL="457200" rtl="0" algn="l">
              <a:spcBef>
                <a:spcPts val="0"/>
              </a:spcBef>
              <a:spcAft>
                <a:spcPts val="0"/>
              </a:spcAft>
              <a:buSzPts val="1800"/>
              <a:buChar char="-"/>
            </a:pPr>
            <a:r>
              <a:rPr lang="en"/>
              <a:t>There can be linear or </a:t>
            </a:r>
            <a:r>
              <a:rPr lang="en"/>
              <a:t>nonlinear</a:t>
            </a:r>
            <a:r>
              <a:rPr lang="en"/>
              <a:t> SVM based on the hyperplane that we need.</a:t>
            </a:r>
            <a:endParaRPr/>
          </a:p>
          <a:p>
            <a:pPr indent="-342900" lvl="0" marL="457200" rtl="0" algn="l">
              <a:spcBef>
                <a:spcPts val="0"/>
              </a:spcBef>
              <a:spcAft>
                <a:spcPts val="0"/>
              </a:spcAft>
              <a:buSzPts val="1800"/>
              <a:buChar char="-"/>
            </a:pPr>
            <a:r>
              <a:rPr lang="en"/>
              <a:t>For our implementation we have used linear SVM.</a:t>
            </a:r>
            <a:endParaRPr/>
          </a:p>
          <a:p>
            <a:pPr indent="-342900" lvl="0" marL="457200" rtl="0" algn="l">
              <a:spcBef>
                <a:spcPts val="0"/>
              </a:spcBef>
              <a:spcAft>
                <a:spcPts val="0"/>
              </a:spcAft>
              <a:buSzPts val="1800"/>
              <a:buChar char="-"/>
            </a:pPr>
            <a:r>
              <a:rPr lang="en"/>
              <a:t>SVM defines a hyperplane of n-1 dimension, where n is the number of data dimension. And tries to maximize the margin to overcome </a:t>
            </a:r>
            <a:r>
              <a:rPr lang="en"/>
              <a:t>misclassification</a:t>
            </a:r>
            <a:r>
              <a:rPr lang="en"/>
              <a:t>.</a:t>
            </a:r>
            <a:endParaRPr/>
          </a:p>
        </p:txBody>
      </p:sp>
      <p:pic>
        <p:nvPicPr>
          <p:cNvPr id="96" name="Google Shape;96;p18"/>
          <p:cNvPicPr preferRelativeResize="0"/>
          <p:nvPr/>
        </p:nvPicPr>
        <p:blipFill>
          <a:blip r:embed="rId3">
            <a:alphaModFix/>
          </a:blip>
          <a:stretch>
            <a:fillRect/>
          </a:stretch>
        </p:blipFill>
        <p:spPr>
          <a:xfrm>
            <a:off x="3078700" y="2980875"/>
            <a:ext cx="3323326" cy="1956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a:t>
            </a:r>
            <a:endParaRPr/>
          </a:p>
        </p:txBody>
      </p:sp>
      <p:sp>
        <p:nvSpPr>
          <p:cNvPr id="102" name="Google Shape;102;p19"/>
          <p:cNvSpPr txBox="1"/>
          <p:nvPr>
            <p:ph idx="1" type="body"/>
          </p:nvPr>
        </p:nvSpPr>
        <p:spPr>
          <a:xfrm>
            <a:off x="0" y="5075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Accuracy on the aerial image dataset was 33.4%. The poor accuracy of SVM can be </a:t>
            </a:r>
            <a:r>
              <a:rPr lang="en"/>
              <a:t>because</a:t>
            </a:r>
            <a:r>
              <a:rPr lang="en"/>
              <a:t> there is no clear </a:t>
            </a:r>
            <a:r>
              <a:rPr lang="en"/>
              <a:t>separation</a:t>
            </a:r>
            <a:r>
              <a:rPr lang="en"/>
              <a:t> between the </a:t>
            </a:r>
            <a:r>
              <a:rPr lang="en"/>
              <a:t>different</a:t>
            </a:r>
            <a:r>
              <a:rPr lang="en"/>
              <a:t> classes and target classes are overlapping. Also we observed that during </a:t>
            </a:r>
            <a:r>
              <a:rPr lang="en"/>
              <a:t>training</a:t>
            </a:r>
            <a:r>
              <a:rPr lang="en"/>
              <a:t> we had to have some number of iteration and our hardware </a:t>
            </a:r>
            <a:r>
              <a:rPr lang="en"/>
              <a:t>limitation</a:t>
            </a:r>
            <a:r>
              <a:rPr lang="en"/>
              <a:t>.</a:t>
            </a:r>
            <a:endParaRPr/>
          </a:p>
          <a:p>
            <a:pPr indent="0" lvl="0" marL="0" rtl="0" algn="l">
              <a:spcBef>
                <a:spcPts val="1200"/>
              </a:spcBef>
              <a:spcAft>
                <a:spcPts val="1200"/>
              </a:spcAft>
              <a:buNone/>
            </a:pPr>
            <a:r>
              <a:t/>
            </a:r>
            <a:endParaRPr/>
          </a:p>
        </p:txBody>
      </p:sp>
      <p:pic>
        <p:nvPicPr>
          <p:cNvPr id="103" name="Google Shape;103;p19"/>
          <p:cNvPicPr preferRelativeResize="0"/>
          <p:nvPr/>
        </p:nvPicPr>
        <p:blipFill rotWithShape="1">
          <a:blip r:embed="rId3">
            <a:alphaModFix/>
          </a:blip>
          <a:srcRect b="0" l="4462" r="4471" t="0"/>
          <a:stretch/>
        </p:blipFill>
        <p:spPr>
          <a:xfrm>
            <a:off x="209625" y="2023325"/>
            <a:ext cx="3789798" cy="2773700"/>
          </a:xfrm>
          <a:prstGeom prst="rect">
            <a:avLst/>
          </a:prstGeom>
          <a:noFill/>
          <a:ln>
            <a:noFill/>
          </a:ln>
        </p:spPr>
      </p:pic>
      <p:pic>
        <p:nvPicPr>
          <p:cNvPr id="104" name="Google Shape;104;p19"/>
          <p:cNvPicPr preferRelativeResize="0"/>
          <p:nvPr/>
        </p:nvPicPr>
        <p:blipFill>
          <a:blip r:embed="rId4">
            <a:alphaModFix/>
          </a:blip>
          <a:stretch>
            <a:fillRect/>
          </a:stretch>
        </p:blipFill>
        <p:spPr>
          <a:xfrm>
            <a:off x="4572000" y="1917125"/>
            <a:ext cx="4231600" cy="2879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YOLO v8:</a:t>
            </a:r>
            <a:endParaRPr/>
          </a:p>
        </p:txBody>
      </p:sp>
      <p:sp>
        <p:nvSpPr>
          <p:cNvPr id="110" name="Google Shape;11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YOLO: You Only Look Once is a CNN model widely used for the </a:t>
            </a:r>
            <a:r>
              <a:rPr lang="en"/>
              <a:t>object</a:t>
            </a:r>
            <a:r>
              <a:rPr lang="en"/>
              <a:t> </a:t>
            </a:r>
            <a:r>
              <a:rPr lang="en"/>
              <a:t>detection</a:t>
            </a:r>
            <a:r>
              <a:rPr lang="en"/>
              <a:t> and segmentation. </a:t>
            </a:r>
            <a:endParaRPr/>
          </a:p>
          <a:p>
            <a:pPr indent="-342900" lvl="0" marL="457200" rtl="0" algn="l">
              <a:spcBef>
                <a:spcPts val="0"/>
              </a:spcBef>
              <a:spcAft>
                <a:spcPts val="0"/>
              </a:spcAft>
              <a:buSzPts val="1800"/>
              <a:buChar char="-"/>
            </a:pPr>
            <a:r>
              <a:rPr lang="en"/>
              <a:t>YOLO needs to have an pixel </a:t>
            </a:r>
            <a:r>
              <a:rPr lang="en"/>
              <a:t>augmented</a:t>
            </a:r>
            <a:r>
              <a:rPr lang="en"/>
              <a:t> data, </a:t>
            </a:r>
            <a:r>
              <a:rPr lang="en"/>
              <a:t>where</a:t>
            </a:r>
            <a:r>
              <a:rPr lang="en"/>
              <a:t> we need to give manual labels to each individual pixel which is a tedious task.</a:t>
            </a:r>
            <a:endParaRPr/>
          </a:p>
          <a:p>
            <a:pPr indent="-342900" lvl="0" marL="457200" rtl="0" algn="l">
              <a:spcBef>
                <a:spcPts val="0"/>
              </a:spcBef>
              <a:spcAft>
                <a:spcPts val="0"/>
              </a:spcAft>
              <a:buSzPts val="1800"/>
              <a:buChar char="-"/>
            </a:pPr>
            <a:r>
              <a:rPr lang="en"/>
              <a:t>We have used YOLO v8 on COCO-128 dataset. The </a:t>
            </a:r>
            <a:r>
              <a:rPr lang="en"/>
              <a:t>dataset</a:t>
            </a:r>
            <a:r>
              <a:rPr lang="en"/>
              <a:t> consist of 80 labels including person, car, airplane, bottles etc.</a:t>
            </a:r>
            <a:endParaRPr/>
          </a:p>
          <a:p>
            <a:pPr indent="-342900" lvl="0" marL="457200" rtl="0" algn="l">
              <a:spcBef>
                <a:spcPts val="0"/>
              </a:spcBef>
              <a:spcAft>
                <a:spcPts val="0"/>
              </a:spcAft>
              <a:buSzPts val="1800"/>
              <a:buChar char="-"/>
            </a:pPr>
            <a:r>
              <a:rPr lang="en"/>
              <a:t>We tested the model by using our own images taken inside and outside our campus.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YOLO </a:t>
            </a:r>
            <a:r>
              <a:rPr lang="en"/>
              <a:t>architecture</a:t>
            </a:r>
            <a:r>
              <a:rPr lang="en"/>
              <a:t>: </a:t>
            </a:r>
            <a:endParaRPr/>
          </a:p>
        </p:txBody>
      </p:sp>
      <p:sp>
        <p:nvSpPr>
          <p:cNvPr id="116" name="Google Shape;116;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Below we have shown YOLO </a:t>
            </a:r>
            <a:r>
              <a:rPr lang="en"/>
              <a:t>architecture</a:t>
            </a:r>
            <a:r>
              <a:rPr lang="en"/>
              <a:t> used in the original paper presented in CVPR-2016.</a:t>
            </a:r>
            <a:endParaRPr/>
          </a:p>
        </p:txBody>
      </p:sp>
      <p:pic>
        <p:nvPicPr>
          <p:cNvPr id="117" name="Google Shape;117;p21"/>
          <p:cNvPicPr preferRelativeResize="0"/>
          <p:nvPr/>
        </p:nvPicPr>
        <p:blipFill>
          <a:blip r:embed="rId3">
            <a:alphaModFix/>
          </a:blip>
          <a:stretch>
            <a:fillRect/>
          </a:stretch>
        </p:blipFill>
        <p:spPr>
          <a:xfrm>
            <a:off x="396700" y="2163750"/>
            <a:ext cx="7660549" cy="2473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