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u+r8LC7MmYU3VqRG2DzKPYtv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eae9c1e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62eae9c1e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62eae9c1ed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eae9c1e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62eae9c1e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62eae9c1ed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4973b8f6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64973b8f6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64973b8f6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973b8f6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64973b8f6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64973b8f6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eae9c1e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62eae9c1e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62eae9c1ed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eae9c1e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62eae9c1e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62eae9c1ed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44af3fd6b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44af3fd6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44af3fd6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1">
            <a:alphaModFix amt="31000"/>
          </a:blip>
          <a:srcRect b="0" l="0" r="0" t="0"/>
          <a:stretch/>
        </p:blipFill>
        <p:spPr>
          <a:xfrm>
            <a:off x="10301200" y="5911547"/>
            <a:ext cx="1711525" cy="83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"/>
          <p:cNvPicPr preferRelativeResize="0"/>
          <p:nvPr/>
        </p:nvPicPr>
        <p:blipFill rotWithShape="1">
          <a:blip r:embed="rId2">
            <a:alphaModFix amt="40000"/>
          </a:blip>
          <a:srcRect b="0" l="0" r="0" t="0"/>
          <a:stretch/>
        </p:blipFill>
        <p:spPr>
          <a:xfrm>
            <a:off x="487975" y="6085376"/>
            <a:ext cx="1476925" cy="6050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Jlt-u4aX-rD8DRgwjW7MEoYleT9Vabz6NRlrnnDxLSk/edit#heading=h.90w3i8f8ygs8" TargetMode="External"/><Relationship Id="rId4" Type="http://schemas.openxmlformats.org/officeDocument/2006/relationships/hyperlink" Target="https://docs.google.com/document/d/16gWu05fXCBdTwnB2b4DQj4gGTpm8w6Uu9gyMQ3yUTDg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536712"/>
            <a:ext cx="12192000" cy="632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>
            <p:ph type="title"/>
          </p:nvPr>
        </p:nvSpPr>
        <p:spPr>
          <a:xfrm>
            <a:off x="581192" y="5264487"/>
            <a:ext cx="11029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1" lang="en-US" sz="2400"/>
              <a:t> </a:t>
            </a:r>
            <a:r>
              <a:rPr b="1" lang="en-US" sz="2400">
                <a:latin typeface="Georgia"/>
                <a:ea typeface="Georgia"/>
                <a:cs typeface="Georgia"/>
                <a:sym typeface="Georgia"/>
              </a:rPr>
              <a:t>Canary Deployment with Argo Rollouts</a:t>
            </a:r>
            <a:endParaRPr b="1" sz="240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175" y="3156388"/>
            <a:ext cx="3072825" cy="150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00" y="1294735"/>
            <a:ext cx="3072814" cy="12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eae9c1ed_0_4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 Links</a:t>
            </a:r>
            <a:endParaRPr/>
          </a:p>
        </p:txBody>
      </p:sp>
      <p:sp>
        <p:nvSpPr>
          <p:cNvPr id="135" name="Google Shape;135;g262eae9c1ed_0_4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100"/>
              <a:buFont typeface="Georgia"/>
              <a:buChar char="●"/>
            </a:pPr>
            <a:r>
              <a:rPr b="1" lang="en-US" sz="31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Solution Approach</a:t>
            </a:r>
            <a:endParaRPr b="1" sz="25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Georgia"/>
              <a:buChar char="●"/>
            </a:pPr>
            <a:r>
              <a:rPr b="1" lang="en-US" sz="31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Runbook</a:t>
            </a:r>
            <a:endParaRPr b="1" sz="31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62eae9c1ed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00" y="1303925"/>
            <a:ext cx="8495950" cy="47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0" name="Google Shape;150;p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5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54" name="Google Shape;154;p5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mohanbabu@cloudifyops.com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igital Numbers" id="155" name="Google Shape;155;p5"/>
          <p:cNvPicPr preferRelativeResize="0"/>
          <p:nvPr/>
        </p:nvPicPr>
        <p:blipFill rotWithShape="1">
          <a:blip r:embed="rId3">
            <a:alphaModFix/>
          </a:blip>
          <a:srcRect b="1" l="2189" r="9640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71" name="Google Shape;71;p2"/>
          <p:cNvPicPr preferRelativeResize="0"/>
          <p:nvPr/>
        </p:nvPicPr>
        <p:blipFill rotWithShape="1">
          <a:blip r:embed="rId3">
            <a:alphaModFix/>
          </a:blip>
          <a:srcRect b="0" l="13265" r="3502" t="9089"/>
          <a:stretch/>
        </p:blipFill>
        <p:spPr>
          <a:xfrm>
            <a:off x="20" y="10"/>
            <a:ext cx="12191982" cy="6857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3" name="Google Shape;73;p2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07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1" lang="en-US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Canary Deployment</a:t>
            </a:r>
            <a:r>
              <a:rPr b="1" lang="en-US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with Argo Rollouts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8" name="Google Shape;78;p2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Mohan Babu</a:t>
            </a:r>
            <a:r>
              <a:rPr lang="en-US">
                <a:solidFill>
                  <a:srgbClr val="7CEBFF"/>
                </a:solidFill>
              </a:rPr>
              <a:t>. D</a:t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499417" y="78393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AGENDA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7397725" y="2162775"/>
            <a:ext cx="479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Canary</a:t>
            </a: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Deployment</a:t>
            </a:r>
            <a:b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Understanding the concept and benefits.</a:t>
            </a:r>
            <a:b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24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Argo Rollouts</a:t>
            </a:r>
            <a:b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 to the tool and its key features.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Demo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Canary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Deployment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581200" y="2180500"/>
            <a:ext cx="9118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Canary deployment is a software release strategy that involves 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gradually  rolling out a new version to a small subset of users, 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known as the "canaries."</a:t>
            </a:r>
            <a:b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b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term “canary deployment” comes from an old coal mining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technique. Canaries are more sensitive to airborne toxins such 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as CO than humans, so miners would use them as early </a:t>
            </a:r>
            <a:endParaRPr sz="2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detectors.</a:t>
            </a:r>
            <a:endParaRPr sz="22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948" y="2586025"/>
            <a:ext cx="22765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973b8f60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Benefits of Canary Deployment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g264973b8f60_0_0"/>
          <p:cNvSpPr txBox="1"/>
          <p:nvPr>
            <p:ph idx="1" type="body"/>
          </p:nvPr>
        </p:nvSpPr>
        <p:spPr>
          <a:xfrm>
            <a:off x="581200" y="2180500"/>
            <a:ext cx="110901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A/B Testing: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We present two alternatives to the users and see which gets better reception.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Capacity testing: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Any performance issues we have in our system will begin to crop up as we slowly migrate the users to the canary.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Easy rollbacks: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 If something goes wrong, we can easily roll back to the previous version.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Zero Downtime: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ike blue-green deployments, a canary deployment doesn’t generate downtime.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973b8f60_0_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Limitations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of Canary Deployment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g264973b8f60_0_8"/>
          <p:cNvSpPr txBox="1"/>
          <p:nvPr>
            <p:ph idx="1" type="body"/>
          </p:nvPr>
        </p:nvSpPr>
        <p:spPr>
          <a:xfrm>
            <a:off x="581200" y="2180500"/>
            <a:ext cx="11079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Limited Testing Scenarios: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Canary deployments are effective for catching certain types of bugs but might miss issues related to heavy load, data migration.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Observability: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canary deployments requires visibility of user behavior, system and application issues, to measure the relevant metrics and determine if the canary test is a success.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Complexity: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When we try to modify the application to interact with the database or change the database Schema, we end up with a very complex deployment process.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eae9c1ed_0_2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ARGO ROLLOUTS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g262eae9c1ed_0_29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42424"/>
              </a:buClr>
              <a:buSzPts val="2200"/>
              <a:buFont typeface="Georgia"/>
              <a:buChar char="◼"/>
            </a:pPr>
            <a:r>
              <a:rPr lang="en-US" sz="22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Argo Rollouts is a Kubernetes Controller and set of Custom Resource Definitions (CRDs) that provide advanced features for application deployment on Kubernetes compared to the native Kubernetes Deployment Object.</a:t>
            </a:r>
            <a:br>
              <a:rPr lang="en-US" sz="22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22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00"/>
              <a:buFont typeface="Georgia"/>
              <a:buChar char="◼"/>
            </a:pPr>
            <a:r>
              <a:rPr lang="en-US" sz="22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Argo Rollouts provide deployment capabilities such as blue-green, canary, canary analysis, experimentation, and progressive delivery features to Kubernetes.</a:t>
            </a:r>
            <a:endParaRPr sz="22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eae9c1ed_0_3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Key Features of Argo Rollouts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g262eae9c1ed_0_35"/>
          <p:cNvSpPr txBox="1"/>
          <p:nvPr>
            <p:ph idx="1" type="body"/>
          </p:nvPr>
        </p:nvSpPr>
        <p:spPr>
          <a:xfrm>
            <a:off x="581242" y="2115634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Rollout Strategies:</a:t>
            </a:r>
            <a:r>
              <a:rPr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Blue-Green, Canary, and AB Testing.</a:t>
            </a:r>
            <a:endParaRPr sz="22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Traffic Shifting:</a:t>
            </a:r>
            <a:r>
              <a:rPr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Gradual transition between versions.</a:t>
            </a:r>
            <a:endParaRPr sz="22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Rollback Capabilities:</a:t>
            </a:r>
            <a:r>
              <a:rPr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Quick and automated rollback in case of issues.</a:t>
            </a:r>
            <a:endParaRPr sz="22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Metrics and Monitoring:</a:t>
            </a:r>
            <a:r>
              <a:rPr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Prometheus and Grafana integration.</a:t>
            </a:r>
            <a:endParaRPr sz="22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Web UI:</a:t>
            </a:r>
            <a:r>
              <a:rPr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User-friendly interface for deployment visualization.</a:t>
            </a:r>
            <a:endParaRPr sz="22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Georgia"/>
              <a:buChar char="●"/>
            </a:pPr>
            <a:r>
              <a:rPr b="1"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Notifications:</a:t>
            </a:r>
            <a:r>
              <a:rPr lang="en-US" sz="22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Integration with notification systems.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44af3fd6b_0_1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pic>
        <p:nvPicPr>
          <p:cNvPr id="128" name="Google Shape;128;g2644af3fd6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50" y="2180500"/>
            <a:ext cx="6781800" cy="38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