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Montserrat Black" charset="0"/>
      <p:bold r:id="rId21"/>
      <p:boldItalic r:id="rId22"/>
    </p:embeddedFont>
    <p:embeddedFont>
      <p:font typeface="Montserrat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ZK0ow7l3gRo6Btjn3MNvkenjo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4660"/>
  </p:normalViewPr>
  <p:slideViewPr>
    <p:cSldViewPr snapToGrid="0">
      <p:cViewPr varScale="1">
        <p:scale>
          <a:sx n="45" d="100"/>
          <a:sy n="45" d="100"/>
        </p:scale>
        <p:origin x="-7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fc60a5e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2bfc60a5e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c60a5e5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2bfc60a5e5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fc60a5e5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2bfc60a5e5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0" y="1143000"/>
            <a:ext cx="18288000" cy="33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i="0" u="none" strike="noStrike" cap="none" dirty="0">
                <a:solidFill>
                  <a:srgbClr val="FF313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Zomato</a:t>
            </a:r>
            <a:r>
              <a:rPr lang="en-US" sz="15539" i="0" u="none" strike="noStrike" cap="none" dirty="0">
                <a:solidFill>
                  <a:srgbClr val="FF313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1400" i="0" u="none" strike="noStrike" cap="none" dirty="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386458" y="6392826"/>
            <a:ext cx="6487886" cy="284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Restaurant Data 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Ashish </a:t>
            </a:r>
            <a:r>
              <a:rPr lang="en-US" sz="3300" b="0" i="0" u="none" strike="noStrike" cap="none" dirty="0" err="1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Suryavanshi</a:t>
            </a:r>
            <a:endParaRPr lang="en-US" sz="3300" b="0" i="0" u="none" strike="noStrike" cap="none" dirty="0">
              <a:solidFill>
                <a:srgbClr val="5252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/>
        </p:nvSpPr>
        <p:spPr>
          <a:xfrm>
            <a:off x="4853737" y="677012"/>
            <a:ext cx="84582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7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5900" i="0" u="none" strike="noStrike" cap="none">
              <a:solidFill>
                <a:srgbClr val="FF31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3006743" y="2364819"/>
            <a:ext cx="15057600" cy="58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Used Microsoft Excel for data analysis, cleaning, preprocessing, and visualization.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Leveraged Excel functions and tools such as Pivot Tables, Conditional Formatting, Lookup Functions, and Statistical Functions.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Steps included data cleaning, preprocessing, enrichment, and enhancement.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Analyzed data using pivot tables and conducted correlation analysis.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Visualized data with charts and graphs, utilizing conditional formatting for strategic insights.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/>
        </p:nvSpPr>
        <p:spPr>
          <a:xfrm>
            <a:off x="4853737" y="677012"/>
            <a:ext cx="84582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7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5900" i="0" u="none" strike="noStrike" cap="none">
              <a:solidFill>
                <a:srgbClr val="FF31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2201623" y="2636520"/>
            <a:ext cx="15057677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Enrichment and Enhancement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Enriched modified data with country information using lookup functions.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Calculated new metrics and conducted correlation analysis.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Data Analysis and Visualization: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Created pivot tables for summarizing data.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Visualized data with charts and graphs.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Utilized conditional formatting for strategic insights.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/>
        </p:nvSpPr>
        <p:spPr>
          <a:xfrm>
            <a:off x="2473036" y="647125"/>
            <a:ext cx="14734309" cy="2268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 dirty="0" err="1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StrategicRecommendations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2183218" y="2244436"/>
            <a:ext cx="13818781" cy="736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New Restaurant Locations: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 : Open restaurants in Australia, Canada, Singapore, and Sri Lanka.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These countries show low competition and promising ratings.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Cuisine Selection: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Offer a diverse range of cuisines including Pizza, Mediterranean, Australian, Italian, Chinese, Bakery, Seafood, American, Continental, Desserts, and Beverages.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Diverse menu options correlate with higher customer satisfaction.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/>
        </p:nvSpPr>
        <p:spPr>
          <a:xfrm>
            <a:off x="3809988" y="510250"/>
            <a:ext cx="10745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Strategic Recommendations</a:t>
            </a:r>
            <a:endParaRPr sz="5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1866149" y="1817672"/>
            <a:ext cx="15745500" cy="85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7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Competitor Analysis: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Learn from biggest competitors and address issues highlighted by low-rated restaurants.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Understanding competitors' strategies can inform improvements.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7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Culinary Pricing Strategy: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Adjust prices based on cuisine preferences and customer feedback.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Price adjustments can optimize profitability while maintaining satisfaction.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7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Financial Control: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Monitor food expenditure closely for financial sustainability.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Understanding expenditure levels ensures financial health.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7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Marketing and Promotion: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Invest in targeted marketing campaigns.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Effective marketing drives foot traffic and increases restaurant visibility.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700" b="0" i="0" u="none" strike="noStrike" cap="non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6896491" y="300193"/>
            <a:ext cx="5030214" cy="162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-US" sz="5900" b="0" i="0" u="none" strike="noStrike" cap="non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2416028" y="1941281"/>
            <a:ext cx="14028103" cy="785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The analysis reveals valuable insights into restaurant data, guiding strategic decisions for expansion and improvement. Key findings include: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of countries with low competition and high potential for new restaurant ventures.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Understanding customer preferences and the impact of factors like cuisine, price range, and services on ratings.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 for targeted culinary offerings, service enhancements, and pricing strategies to enhance customer satisfaction and competitiveness.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130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Visualizations provide clear insights into market trends, competitor analysis, and financial expenditure.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This analysis underscores the importance of data-driven decision-making in the restaurant industry, enabling businesses to optimize performance and meet evolving consumer demands effectively.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2504249" y="296475"/>
            <a:ext cx="1327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-US" sz="59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Dashboard and Visualizations</a:t>
            </a:r>
            <a:endParaRPr sz="14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E59A01-4777-427A-9ACF-3E219C65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2654710"/>
            <a:ext cx="13011150" cy="76322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5968598" y="823300"/>
            <a:ext cx="7494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-US" sz="5900" b="0" i="0" u="none" strike="noStrike" cap="non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4302357" y="4782213"/>
            <a:ext cx="9683286" cy="168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We would like to express our gratitude to “</a:t>
            </a: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Rishabh Varma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” for their valuable guidance throughout Excel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/>
        </p:nvSpPr>
        <p:spPr>
          <a:xfrm>
            <a:off x="6726596" y="1325605"/>
            <a:ext cx="4957557" cy="162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-US" sz="5900" b="0" i="0" u="none" strike="noStrike" cap="non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3552365" y="4543425"/>
            <a:ext cx="11183269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 Provide by “</a:t>
            </a: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Newton School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Other Resources: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 PNG from “</a:t>
            </a: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/>
        </p:nvSpPr>
        <p:spPr>
          <a:xfrm>
            <a:off x="0" y="3518729"/>
            <a:ext cx="18288000" cy="333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26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 dirty="0" err="1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ThanksYou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-2" y="391886"/>
            <a:ext cx="17526001" cy="173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800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Problem Statement</a:t>
            </a:r>
            <a:endParaRPr sz="4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714046" y="2117292"/>
            <a:ext cx="10221600" cy="6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Suggestions of the Countries where Zomato can open newer Restaurants.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Suggestions of the cities in suggested countries.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quality regarding ratings for restaurants that are already present in the countries.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expenditure on food.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competitors.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cuisines that need to be </a:t>
            </a:r>
            <a:r>
              <a:rPr lang="en-US" sz="2799" dirty="0" err="1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focuse</a:t>
            </a: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trends of the Online deliveries and table bookings.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rates of the cuisines.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001485" y="405700"/>
            <a:ext cx="16807543" cy="127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Data Overview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743475" y="1126500"/>
            <a:ext cx="15799800" cy="934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Raw Data having 20 attributes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Modified Data having 24 attributes.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Description: Contains restaurant information like name, location, cuisine, pricing, and ratings.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Country Description having 6 attributes.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Description: Provides country details such as code, name, currency, and symbol.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Data Cleaning and Preprocessing: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Adjustments made to restaurant names, locality, and date formats.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Handling missing or inconsistent values.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Incorporating country information using lookup functions.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and removal of special characters.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Updating average cost for two and cuisines based on specific criteria.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Conditional formatting to highlight underserved markets for potential restaurant openings.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c60a5e5c_0_2"/>
          <p:cNvSpPr txBox="1"/>
          <p:nvPr/>
        </p:nvSpPr>
        <p:spPr>
          <a:xfrm>
            <a:off x="478971" y="2090125"/>
            <a:ext cx="17809029" cy="159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 – Opening 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2bfc60a5e5c_0_2"/>
          <p:cNvSpPr txBox="1"/>
          <p:nvPr/>
        </p:nvSpPr>
        <p:spPr>
          <a:xfrm>
            <a:off x="1887795" y="3392130"/>
            <a:ext cx="12007156" cy="516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Analyzing countries with less competition.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Cities and states for opening new restaurants.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Rating in suggested countries.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Expenditure on food in suggested countries.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Competitor.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Cuisines.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Online booking / Table Deliveries.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Correlation between rates of cuisines and ratings.</a:t>
            </a:r>
            <a:endParaRPr sz="2799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7699127" y="343200"/>
            <a:ext cx="300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4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2725828" y="2609893"/>
            <a:ext cx="14122200" cy="52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New Restaurant Locations:</a:t>
            </a:r>
            <a:endParaRPr sz="2900" b="1" i="0" u="none" strike="noStrike" cap="non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Selection of countries has been done on two basis</a:t>
            </a:r>
            <a:endParaRPr sz="2600" b="1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600"/>
              <a:buChar char="●"/>
            </a:pPr>
            <a:r>
              <a:rPr lang="en-US" sz="2600">
                <a:solidFill>
                  <a:srgbClr val="888888"/>
                </a:solidFill>
              </a:rPr>
              <a:t>Less Competition</a:t>
            </a:r>
            <a:endParaRPr sz="2600">
              <a:solidFill>
                <a:srgbClr val="888888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Char char="●"/>
            </a:pPr>
            <a:r>
              <a:rPr lang="en-US" sz="2600">
                <a:solidFill>
                  <a:srgbClr val="888888"/>
                </a:solidFill>
              </a:rPr>
              <a:t>The ratings are average in suggested countries – this has been taken into consideration as this shows that the customers are not satisfied with the restaurants present there</a:t>
            </a:r>
            <a:endParaRPr sz="2600"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407" y="5601500"/>
            <a:ext cx="6525650" cy="41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/>
        </p:nvSpPr>
        <p:spPr>
          <a:xfrm>
            <a:off x="7702918" y="507875"/>
            <a:ext cx="291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4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3676003" y="1713618"/>
            <a:ext cx="14122200" cy="747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lang="en-US"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2900" b="1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States and Cities for New Restaurants:</a:t>
            </a:r>
            <a:endParaRPr dirty="0">
              <a:solidFill>
                <a:schemeClr val="dk1"/>
              </a:solidFill>
            </a:endParaRPr>
          </a:p>
          <a:p>
            <a:pPr marL="914400" lvl="1" indent="-4000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Montserrat"/>
              <a:buChar char="•"/>
            </a:pPr>
            <a:r>
              <a:rPr lang="en-US" sz="2700" dirty="0">
                <a:solidFill>
                  <a:srgbClr val="888888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Australia - Mayfield, Montville, Paynesville</a:t>
            </a:r>
            <a:endParaRPr sz="2700" dirty="0">
              <a:solidFill>
                <a:srgbClr val="8888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00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Montserrat"/>
              <a:buChar char="•"/>
            </a:pPr>
            <a:r>
              <a:rPr lang="en-US" sz="2700" dirty="0">
                <a:solidFill>
                  <a:srgbClr val="888888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Canada - Consort</a:t>
            </a:r>
            <a:endParaRPr sz="2700" dirty="0">
              <a:solidFill>
                <a:srgbClr val="8888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00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Montserrat"/>
              <a:buChar char="•"/>
            </a:pPr>
            <a:r>
              <a:rPr lang="en-US" sz="2700" dirty="0">
                <a:solidFill>
                  <a:srgbClr val="888888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Singapore - Singapore</a:t>
            </a:r>
            <a:endParaRPr sz="2700" dirty="0">
              <a:solidFill>
                <a:srgbClr val="8888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00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Montserrat"/>
              <a:buChar char="•"/>
            </a:pPr>
            <a:r>
              <a:rPr lang="en-US" sz="2700" dirty="0">
                <a:solidFill>
                  <a:srgbClr val="888888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Sri Lanka - Colombo</a:t>
            </a:r>
            <a:endParaRPr sz="2700" dirty="0">
              <a:solidFill>
                <a:srgbClr val="8888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Average Rating of Restaurants in Suggested Countries:</a:t>
            </a:r>
            <a:endParaRPr sz="2900" b="1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Char char="●"/>
            </a:pPr>
            <a:r>
              <a:rPr lang="en-US" sz="2700" dirty="0">
                <a:solidFill>
                  <a:srgbClr val="888888"/>
                </a:solidFill>
              </a:rPr>
              <a:t>The ratings in the selected countries are in the range of 3.6 to 3.9. It shows that the customer are not fully satisfied their with the restaurant</a:t>
            </a:r>
            <a:endParaRPr sz="2700" dirty="0">
              <a:solidFill>
                <a:srgbClr val="888888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Char char="●"/>
            </a:pPr>
            <a:r>
              <a:rPr lang="en-US" sz="2700" dirty="0">
                <a:solidFill>
                  <a:srgbClr val="888888"/>
                </a:solidFill>
              </a:rPr>
              <a:t>Hence we have the best chances to grow if we will provide them the good quality of food and service</a:t>
            </a:r>
            <a:endParaRPr sz="2700" dirty="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1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825" y="6777200"/>
            <a:ext cx="8166206" cy="33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6025" y="6777199"/>
            <a:ext cx="4162464" cy="33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7740120" y="384775"/>
            <a:ext cx="283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4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5106264" y="2360525"/>
            <a:ext cx="8107200" cy="6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Competitor Analysis: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Restaurants name – Biggest competitor</a:t>
            </a:r>
            <a:endParaRPr sz="2900" b="1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1918 Bistro &amp; Grill</a:t>
            </a:r>
            <a:endParaRPr sz="2600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Bridge Road Brewer</a:t>
            </a:r>
            <a:endParaRPr sz="2600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Lake House restaurants</a:t>
            </a:r>
            <a:endParaRPr sz="2600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Simply Strawberries by </a:t>
            </a:r>
            <a:r>
              <a:rPr lang="en-US" sz="2600" dirty="0" err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jagro</a:t>
            </a:r>
            <a:endParaRPr sz="2600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 dirty="0" err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Al’frank</a:t>
            </a:r>
            <a:r>
              <a:rPr lang="en-US" sz="2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 Cookies</a:t>
            </a:r>
            <a:endParaRPr sz="2600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Restaurants – Low Ratings</a:t>
            </a:r>
            <a:endParaRPr sz="2900" b="1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Poets Café</a:t>
            </a:r>
            <a:endParaRPr sz="2600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Pier 70</a:t>
            </a:r>
            <a:endParaRPr sz="2600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Elite Indian Restaurant</a:t>
            </a:r>
            <a:endParaRPr sz="2600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Queen’s cafe</a:t>
            </a:r>
            <a:endParaRPr sz="2600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fc60a5e5c_0_37"/>
          <p:cNvSpPr txBox="1"/>
          <p:nvPr/>
        </p:nvSpPr>
        <p:spPr>
          <a:xfrm>
            <a:off x="3740727" y="384775"/>
            <a:ext cx="12863945" cy="2268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Analysis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2bfc60a5e5c_0_37"/>
          <p:cNvSpPr txBox="1"/>
          <p:nvPr/>
        </p:nvSpPr>
        <p:spPr>
          <a:xfrm>
            <a:off x="2155259" y="2506000"/>
            <a:ext cx="14695200" cy="56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Cuisine Recommendations:</a:t>
            </a: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500"/>
              <a:buChar char="●"/>
            </a:pPr>
            <a:r>
              <a:rPr lang="en-US" sz="2500" dirty="0">
                <a:solidFill>
                  <a:srgbClr val="888888"/>
                </a:solidFill>
              </a:rPr>
              <a:t>These are the highest rated cuisines in all the four suggested countries.</a:t>
            </a:r>
            <a:endParaRPr sz="2500" dirty="0">
              <a:solidFill>
                <a:srgbClr val="888888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0"/>
              <a:buChar char="●"/>
            </a:pPr>
            <a:r>
              <a:rPr lang="en-US" sz="2500" dirty="0">
                <a:solidFill>
                  <a:srgbClr val="888888"/>
                </a:solidFill>
              </a:rPr>
              <a:t>Top preferred cuisines is seafood in all the 4 countries.</a:t>
            </a:r>
            <a:endParaRPr sz="2500" dirty="0">
              <a:solidFill>
                <a:srgbClr val="88888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 dirty="0">
                <a:solidFill>
                  <a:srgbClr val="888888"/>
                </a:solidFill>
              </a:rPr>
              <a:t>Cuisines with highest rating</a:t>
            </a:r>
            <a:endParaRPr sz="2400" dirty="0">
              <a:solidFill>
                <a:srgbClr val="888888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 dirty="0">
                <a:solidFill>
                  <a:srgbClr val="888888"/>
                </a:solidFill>
              </a:rPr>
              <a:t>Burger</a:t>
            </a:r>
            <a:endParaRPr sz="2400" dirty="0">
              <a:solidFill>
                <a:srgbClr val="888888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 dirty="0">
                <a:solidFill>
                  <a:srgbClr val="888888"/>
                </a:solidFill>
              </a:rPr>
              <a:t>Pizza</a:t>
            </a:r>
            <a:endParaRPr sz="2400" dirty="0">
              <a:solidFill>
                <a:srgbClr val="888888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 dirty="0">
                <a:solidFill>
                  <a:srgbClr val="888888"/>
                </a:solidFill>
              </a:rPr>
              <a:t>Sea Food</a:t>
            </a:r>
            <a:endParaRPr sz="2400" dirty="0">
              <a:solidFill>
                <a:srgbClr val="888888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 dirty="0">
                <a:solidFill>
                  <a:srgbClr val="888888"/>
                </a:solidFill>
              </a:rPr>
              <a:t>Australian</a:t>
            </a:r>
            <a:endParaRPr sz="2400" dirty="0">
              <a:solidFill>
                <a:srgbClr val="888888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 dirty="0">
                <a:solidFill>
                  <a:srgbClr val="888888"/>
                </a:solidFill>
              </a:rPr>
              <a:t>American</a:t>
            </a:r>
            <a:endParaRPr sz="2400" dirty="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g2bfc60a5e5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578" y="4525775"/>
            <a:ext cx="7537050" cy="452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fc60a5e5c_0_51"/>
          <p:cNvSpPr txBox="1"/>
          <p:nvPr/>
        </p:nvSpPr>
        <p:spPr>
          <a:xfrm>
            <a:off x="4281055" y="384775"/>
            <a:ext cx="6298565" cy="2268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         Analysis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2bfc60a5e5c_0_51"/>
          <p:cNvSpPr txBox="1"/>
          <p:nvPr/>
        </p:nvSpPr>
        <p:spPr>
          <a:xfrm>
            <a:off x="2155259" y="2506000"/>
            <a:ext cx="14695200" cy="778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2900" b="1" dirty="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Online Delivery and Table Booking:</a:t>
            </a:r>
            <a:endParaRPr dirty="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600"/>
              <a:buChar char="•"/>
            </a:pPr>
            <a:r>
              <a:rPr lang="en-US" sz="2600" dirty="0">
                <a:solidFill>
                  <a:srgbClr val="888888"/>
                </a:solidFill>
              </a:rPr>
              <a:t>Selected four counties doesn’t provide </a:t>
            </a:r>
            <a:r>
              <a:rPr lang="en-US" sz="2600" dirty="0" err="1">
                <a:solidFill>
                  <a:srgbClr val="888888"/>
                </a:solidFill>
              </a:rPr>
              <a:t>onlineDelivery</a:t>
            </a:r>
            <a:r>
              <a:rPr lang="en-US" sz="2600" dirty="0">
                <a:solidFill>
                  <a:srgbClr val="888888"/>
                </a:solidFill>
              </a:rPr>
              <a:t> and table booking options to their customers</a:t>
            </a:r>
            <a:endParaRPr sz="2600" dirty="0">
              <a:solidFill>
                <a:srgbClr val="888888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•"/>
            </a:pPr>
            <a:r>
              <a:rPr lang="en-US" sz="2600" dirty="0">
                <a:solidFill>
                  <a:srgbClr val="888888"/>
                </a:solidFill>
              </a:rPr>
              <a:t>We should go for table booking and online delivery. As none of the restaurants are providing this facility. This can be monopoly for our business and a greatest advantage to survive in that countries.</a:t>
            </a:r>
            <a:r>
              <a:rPr lang="en-US" sz="2400" dirty="0">
                <a:solidFill>
                  <a:srgbClr val="888888"/>
                </a:solidFill>
              </a:rPr>
              <a:t> </a:t>
            </a:r>
            <a:endParaRPr sz="2900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g2bfc60a5e5c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813" y="6135850"/>
            <a:ext cx="715327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bfc60a5e5c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103" y="6115256"/>
            <a:ext cx="4356688" cy="33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957</Words>
  <Application>Microsoft Office PowerPoint</Application>
  <PresentationFormat>Custom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Montserrat Black</vt:lpstr>
      <vt:lpstr>Montserrat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rupesh suryawanshi</dc:creator>
  <cp:lastModifiedBy>SGI</cp:lastModifiedBy>
  <cp:revision>9</cp:revision>
  <dcterms:created xsi:type="dcterms:W3CDTF">2006-08-16T00:00:00Z</dcterms:created>
  <dcterms:modified xsi:type="dcterms:W3CDTF">2024-06-26T13:16:41Z</dcterms:modified>
</cp:coreProperties>
</file>