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3/9/2021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3/9/2021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pPr marL="0" marR="0" algn="ctr">
              <a:lnSpc>
                <a:spcPct val="107000"/>
              </a:lnSpc>
              <a:spcBef>
                <a:spcPts val="645"/>
              </a:spcBef>
              <a:spcAft>
                <a:spcPts val="0"/>
              </a:spcAft>
            </a:pPr>
            <a:r>
              <a:rPr lang="en-US" sz="4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Find Best Place to Open a Cafe in Toronto Canada</a:t>
            </a:r>
            <a:endParaRPr lang="en-US" sz="4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Aswini Chinnenahalli SIDDAREDDY</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7258-DB12-413D-B8C3-B4A5C80118C1}"/>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61C3F660-AF69-4738-8166-6E0BDC9070EE}"/>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will put the similar objects of a variable in the same cluster in k-means clustering.</a:t>
            </a:r>
          </a:p>
          <a:p>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neighborhoods that has similar frequency of café’s were added to 5 clusters and are labelled from 0 to 4.</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6F20DF83-0F4C-40C6-BB31-32D1A1E7B870}"/>
              </a:ext>
            </a:extLst>
          </p:cNvPr>
          <p:cNvPicPr/>
          <p:nvPr/>
        </p:nvPicPr>
        <p:blipFill>
          <a:blip r:embed="rId2"/>
          <a:stretch>
            <a:fillRect/>
          </a:stretch>
        </p:blipFill>
        <p:spPr>
          <a:xfrm>
            <a:off x="2666047" y="3039720"/>
            <a:ext cx="4747627" cy="2432612"/>
          </a:xfrm>
          <a:prstGeom prst="rect">
            <a:avLst/>
          </a:prstGeom>
        </p:spPr>
      </p:pic>
    </p:spTree>
    <p:extLst>
      <p:ext uri="{BB962C8B-B14F-4D97-AF65-F5344CB8AC3E}">
        <p14:creationId xmlns:p14="http://schemas.microsoft.com/office/powerpoint/2010/main" val="4038390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28C51-6417-4F03-B851-FE960234AD4D}"/>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9171756E-C340-4E21-839C-8477296B9055}"/>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We analyze the five clusters by finding the total number of neighborhoods in each cluster and average number of cafés in that cluster</a:t>
            </a:r>
          </a:p>
          <a:p>
            <a:r>
              <a:rPr lang="en-US" sz="1800" dirty="0">
                <a:solidFill>
                  <a:srgbClr val="000000"/>
                </a:solidFill>
                <a:effectLst/>
                <a:latin typeface="Times New Roman" panose="02020603050405020304" pitchFamily="18" charset="0"/>
                <a:ea typeface="Times New Roman" panose="02020603050405020304" pitchFamily="18" charset="0"/>
              </a:rPr>
              <a:t>We create a bar chart to see the total number of neighborhoods per cluster and average number of cafés per cluster</a:t>
            </a:r>
            <a:endParaRPr lang="en-US" sz="1800" dirty="0">
              <a:solidFill>
                <a:srgbClr val="000000"/>
              </a:solidFill>
              <a:latin typeface="Times New Roman" panose="02020603050405020304" pitchFamily="18" charset="0"/>
              <a:ea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F3B4929F-4CA4-46A5-B871-2F5C8C9DE008}"/>
              </a:ext>
            </a:extLst>
          </p:cNvPr>
          <p:cNvPicPr/>
          <p:nvPr/>
        </p:nvPicPr>
        <p:blipFill>
          <a:blip r:embed="rId2"/>
          <a:stretch>
            <a:fillRect/>
          </a:stretch>
        </p:blipFill>
        <p:spPr>
          <a:xfrm>
            <a:off x="1842429" y="3267255"/>
            <a:ext cx="4295775" cy="3028950"/>
          </a:xfrm>
          <a:prstGeom prst="rect">
            <a:avLst/>
          </a:prstGeom>
        </p:spPr>
      </p:pic>
      <p:pic>
        <p:nvPicPr>
          <p:cNvPr id="5" name="Picture 4">
            <a:extLst>
              <a:ext uri="{FF2B5EF4-FFF2-40B4-BE49-F238E27FC236}">
                <a16:creationId xmlns:a16="http://schemas.microsoft.com/office/drawing/2014/main" id="{BDB5BAFA-D174-4DEC-AABE-8EA8799997E1}"/>
              </a:ext>
            </a:extLst>
          </p:cNvPr>
          <p:cNvPicPr/>
          <p:nvPr/>
        </p:nvPicPr>
        <p:blipFill>
          <a:blip r:embed="rId3"/>
          <a:stretch>
            <a:fillRect/>
          </a:stretch>
        </p:blipFill>
        <p:spPr>
          <a:xfrm>
            <a:off x="6367535" y="3220508"/>
            <a:ext cx="4324350" cy="3019425"/>
          </a:xfrm>
          <a:prstGeom prst="rect">
            <a:avLst/>
          </a:prstGeom>
        </p:spPr>
      </p:pic>
    </p:spTree>
    <p:extLst>
      <p:ext uri="{BB962C8B-B14F-4D97-AF65-F5344CB8AC3E}">
        <p14:creationId xmlns:p14="http://schemas.microsoft.com/office/powerpoint/2010/main" val="1337134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74BE4-4719-4C7B-A65B-567B82C44518}"/>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9E442A90-6EEC-4946-B2D4-B0070DD40E8D}"/>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Let us analyze the individual clusters by looking at their data frames.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Cluster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001257B4-C73D-411D-9BF1-300E189DF4AD}"/>
              </a:ext>
            </a:extLst>
          </p:cNvPr>
          <p:cNvPicPr/>
          <p:nvPr/>
        </p:nvPicPr>
        <p:blipFill>
          <a:blip r:embed="rId2"/>
          <a:stretch>
            <a:fillRect/>
          </a:stretch>
        </p:blipFill>
        <p:spPr>
          <a:xfrm>
            <a:off x="1196927" y="2957707"/>
            <a:ext cx="6526236" cy="3147671"/>
          </a:xfrm>
          <a:prstGeom prst="rect">
            <a:avLst/>
          </a:prstGeom>
        </p:spPr>
      </p:pic>
      <p:sp>
        <p:nvSpPr>
          <p:cNvPr id="5" name="TextBox 4">
            <a:extLst>
              <a:ext uri="{FF2B5EF4-FFF2-40B4-BE49-F238E27FC236}">
                <a16:creationId xmlns:a16="http://schemas.microsoft.com/office/drawing/2014/main" id="{DFA5FAE6-468F-4567-939E-9BF3099198E8}"/>
              </a:ext>
            </a:extLst>
          </p:cNvPr>
          <p:cNvSpPr txBox="1"/>
          <p:nvPr/>
        </p:nvSpPr>
        <p:spPr>
          <a:xfrm>
            <a:off x="8553157" y="2771335"/>
            <a:ext cx="3193366" cy="3139321"/>
          </a:xfrm>
          <a:prstGeom prst="rect">
            <a:avLst/>
          </a:prstGeom>
          <a:noFill/>
        </p:spPr>
        <p:txBody>
          <a:bodyPr wrap="square" rtlCol="0">
            <a:spAutoFit/>
          </a:bodyPr>
          <a:lstStyle/>
          <a:p>
            <a:pPr marL="285750" indent="-285750">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can see that cluster 1 is in Central Toronto area and it has 65 neighborhoods.</a:t>
            </a:r>
          </a:p>
          <a:p>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have 22 unique venue locations in this cluster and there are very few cafés.</a:t>
            </a:r>
          </a:p>
          <a:p>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Cluster 1 has highest number of neighborhoods.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6926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74BE4-4719-4C7B-A65B-567B82C44518}"/>
              </a:ext>
            </a:extLst>
          </p:cNvPr>
          <p:cNvSpPr>
            <a:spLocks noGrp="1"/>
          </p:cNvSpPr>
          <p:nvPr>
            <p:ph type="title"/>
          </p:nvPr>
        </p:nvSpPr>
        <p:spPr>
          <a:xfrm>
            <a:off x="1097280" y="230333"/>
            <a:ext cx="10058400" cy="1450757"/>
          </a:xfrm>
        </p:spPr>
        <p:txBody>
          <a:bodyPr/>
          <a:lstStyle/>
          <a:p>
            <a:r>
              <a:rPr lang="en-US" dirty="0"/>
              <a:t>Analysis</a:t>
            </a:r>
          </a:p>
        </p:txBody>
      </p:sp>
      <p:sp>
        <p:nvSpPr>
          <p:cNvPr id="3" name="Content Placeholder 2">
            <a:extLst>
              <a:ext uri="{FF2B5EF4-FFF2-40B4-BE49-F238E27FC236}">
                <a16:creationId xmlns:a16="http://schemas.microsoft.com/office/drawing/2014/main" id="{9E442A90-6EEC-4946-B2D4-B0070DD40E8D}"/>
              </a:ext>
            </a:extLst>
          </p:cNvPr>
          <p:cNvSpPr>
            <a:spLocks noGrp="1"/>
          </p:cNvSpPr>
          <p:nvPr>
            <p:ph idx="1"/>
          </p:nvPr>
        </p:nvSpPr>
        <p:spPr/>
        <p:txBody>
          <a:bodyPr/>
          <a:lstStyle/>
          <a:p>
            <a:pPr marL="0" indent="0">
              <a:buNone/>
            </a:pPr>
            <a:r>
              <a:rPr lang="en-US" sz="18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Cluster </a:t>
            </a:r>
            <a:r>
              <a:rPr lang="en-US" sz="1800"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8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DFA5FAE6-468F-4567-939E-9BF3099198E8}"/>
              </a:ext>
            </a:extLst>
          </p:cNvPr>
          <p:cNvSpPr txBox="1"/>
          <p:nvPr/>
        </p:nvSpPr>
        <p:spPr>
          <a:xfrm>
            <a:off x="7230794" y="2418985"/>
            <a:ext cx="4543864" cy="3139321"/>
          </a:xfrm>
          <a:prstGeom prst="rect">
            <a:avLst/>
          </a:prstGeom>
          <a:noFill/>
        </p:spPr>
        <p:txBody>
          <a:bodyPr wrap="square" rtlCol="0">
            <a:spAutoFit/>
          </a:bodyPr>
          <a:lstStyle/>
          <a:p>
            <a:pPr marL="285750" indent="-285750">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can see that cluster 2 is in Etobicoke, Downtown Toronto, etc. area and Erin gate, Bloor dale Gardens, Old Bumhamthrope, First Canadian Place, Underground city etc., are few neighborhoods in that cluster. </a:t>
            </a:r>
          </a:p>
          <a:p>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have 19 unique venue locations in this cluster and there are a greater number of Cafés in this cluster when compared to  cluster 1.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endParaRPr lang="en-US" dirty="0"/>
          </a:p>
        </p:txBody>
      </p:sp>
      <p:pic>
        <p:nvPicPr>
          <p:cNvPr id="6" name="Picture 5">
            <a:extLst>
              <a:ext uri="{FF2B5EF4-FFF2-40B4-BE49-F238E27FC236}">
                <a16:creationId xmlns:a16="http://schemas.microsoft.com/office/drawing/2014/main" id="{CB4BD92F-5E47-401A-B818-16D7AEE731E8}"/>
              </a:ext>
            </a:extLst>
          </p:cNvPr>
          <p:cNvPicPr/>
          <p:nvPr/>
        </p:nvPicPr>
        <p:blipFill>
          <a:blip r:embed="rId2"/>
          <a:stretch>
            <a:fillRect/>
          </a:stretch>
        </p:blipFill>
        <p:spPr>
          <a:xfrm>
            <a:off x="1097280" y="2540537"/>
            <a:ext cx="5943600" cy="3211830"/>
          </a:xfrm>
          <a:prstGeom prst="rect">
            <a:avLst/>
          </a:prstGeom>
        </p:spPr>
      </p:pic>
    </p:spTree>
    <p:extLst>
      <p:ext uri="{BB962C8B-B14F-4D97-AF65-F5344CB8AC3E}">
        <p14:creationId xmlns:p14="http://schemas.microsoft.com/office/powerpoint/2010/main" val="3158819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74BE4-4719-4C7B-A65B-567B82C44518}"/>
              </a:ext>
            </a:extLst>
          </p:cNvPr>
          <p:cNvSpPr>
            <a:spLocks noGrp="1"/>
          </p:cNvSpPr>
          <p:nvPr>
            <p:ph type="title"/>
          </p:nvPr>
        </p:nvSpPr>
        <p:spPr>
          <a:xfrm>
            <a:off x="1097280" y="230333"/>
            <a:ext cx="10058400" cy="1450757"/>
          </a:xfrm>
        </p:spPr>
        <p:txBody>
          <a:bodyPr/>
          <a:lstStyle/>
          <a:p>
            <a:r>
              <a:rPr lang="en-US" dirty="0"/>
              <a:t>Analysis</a:t>
            </a:r>
          </a:p>
        </p:txBody>
      </p:sp>
      <p:sp>
        <p:nvSpPr>
          <p:cNvPr id="3" name="Content Placeholder 2">
            <a:extLst>
              <a:ext uri="{FF2B5EF4-FFF2-40B4-BE49-F238E27FC236}">
                <a16:creationId xmlns:a16="http://schemas.microsoft.com/office/drawing/2014/main" id="{9E442A90-6EEC-4946-B2D4-B0070DD40E8D}"/>
              </a:ext>
            </a:extLst>
          </p:cNvPr>
          <p:cNvSpPr>
            <a:spLocks noGrp="1"/>
          </p:cNvSpPr>
          <p:nvPr>
            <p:ph idx="1"/>
          </p:nvPr>
        </p:nvSpPr>
        <p:spPr/>
        <p:txBody>
          <a:bodyPr/>
          <a:lstStyle/>
          <a:p>
            <a:pPr marL="0" indent="0">
              <a:buNone/>
            </a:pPr>
            <a:r>
              <a:rPr lang="en-US" sz="18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Cluster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DFA5FAE6-468F-4567-939E-9BF3099198E8}"/>
              </a:ext>
            </a:extLst>
          </p:cNvPr>
          <p:cNvSpPr txBox="1"/>
          <p:nvPr/>
        </p:nvSpPr>
        <p:spPr>
          <a:xfrm>
            <a:off x="7230794" y="2418985"/>
            <a:ext cx="4543864" cy="2585323"/>
          </a:xfrm>
          <a:prstGeom prst="rect">
            <a:avLst/>
          </a:prstGeom>
          <a:noFill/>
        </p:spPr>
        <p:txBody>
          <a:bodyPr wrap="square" rtlCol="0">
            <a:spAutoFit/>
          </a:bodyPr>
          <a:lstStyle/>
          <a:p>
            <a:pPr marL="285750" indent="-285750">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can see that cluster 3 is in North York, Scarborough area and Bayview Village, Birch Cliff, Cliffside West are few neighborhoods in that cluster. </a:t>
            </a:r>
          </a:p>
          <a:p>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have 8 unique venue locations in this cluster and there are highest number of cafés in this cluster.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7E6D6C04-FCF2-4EB0-A188-FA521C528F18}"/>
              </a:ext>
            </a:extLst>
          </p:cNvPr>
          <p:cNvPicPr/>
          <p:nvPr/>
        </p:nvPicPr>
        <p:blipFill>
          <a:blip r:embed="rId2"/>
          <a:stretch>
            <a:fillRect/>
          </a:stretch>
        </p:blipFill>
        <p:spPr>
          <a:xfrm>
            <a:off x="417341" y="2693938"/>
            <a:ext cx="6503963" cy="3139321"/>
          </a:xfrm>
          <a:prstGeom prst="rect">
            <a:avLst/>
          </a:prstGeom>
        </p:spPr>
      </p:pic>
    </p:spTree>
    <p:extLst>
      <p:ext uri="{BB962C8B-B14F-4D97-AF65-F5344CB8AC3E}">
        <p14:creationId xmlns:p14="http://schemas.microsoft.com/office/powerpoint/2010/main" val="3329397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74BE4-4719-4C7B-A65B-567B82C44518}"/>
              </a:ext>
            </a:extLst>
          </p:cNvPr>
          <p:cNvSpPr>
            <a:spLocks noGrp="1"/>
          </p:cNvSpPr>
          <p:nvPr>
            <p:ph type="title"/>
          </p:nvPr>
        </p:nvSpPr>
        <p:spPr>
          <a:xfrm>
            <a:off x="1097280" y="230333"/>
            <a:ext cx="10058400" cy="1450757"/>
          </a:xfrm>
        </p:spPr>
        <p:txBody>
          <a:bodyPr/>
          <a:lstStyle/>
          <a:p>
            <a:r>
              <a:rPr lang="en-US" dirty="0"/>
              <a:t>Analysis</a:t>
            </a:r>
          </a:p>
        </p:txBody>
      </p:sp>
      <p:sp>
        <p:nvSpPr>
          <p:cNvPr id="3" name="Content Placeholder 2">
            <a:extLst>
              <a:ext uri="{FF2B5EF4-FFF2-40B4-BE49-F238E27FC236}">
                <a16:creationId xmlns:a16="http://schemas.microsoft.com/office/drawing/2014/main" id="{9E442A90-6EEC-4946-B2D4-B0070DD40E8D}"/>
              </a:ext>
            </a:extLst>
          </p:cNvPr>
          <p:cNvSpPr>
            <a:spLocks noGrp="1"/>
          </p:cNvSpPr>
          <p:nvPr>
            <p:ph idx="1"/>
          </p:nvPr>
        </p:nvSpPr>
        <p:spPr/>
        <p:txBody>
          <a:bodyPr/>
          <a:lstStyle/>
          <a:p>
            <a:pPr marL="0" indent="0">
              <a:buNone/>
            </a:pPr>
            <a:r>
              <a:rPr lang="en-US" sz="18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Cluster 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DFA5FAE6-468F-4567-939E-9BF3099198E8}"/>
              </a:ext>
            </a:extLst>
          </p:cNvPr>
          <p:cNvSpPr txBox="1"/>
          <p:nvPr/>
        </p:nvSpPr>
        <p:spPr>
          <a:xfrm>
            <a:off x="7230794" y="2418985"/>
            <a:ext cx="4543864" cy="2862322"/>
          </a:xfrm>
          <a:prstGeom prst="rect">
            <a:avLst/>
          </a:prstGeom>
          <a:noFill/>
        </p:spPr>
        <p:txBody>
          <a:bodyPr wrap="square" rtlCol="0">
            <a:spAutoFit/>
          </a:bodyPr>
          <a:lstStyle/>
          <a:p>
            <a:pPr marL="285750" indent="-285750">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can see that cluster 4 is in Central Toronto, West Toronto area and North Toronto West, Lawrence Park, Little Portugal, Trinity are few neighborhoods in that cluster. </a:t>
            </a:r>
          </a:p>
          <a:p>
            <a:pPr marL="285750" indent="-285750">
              <a:buFont typeface="Wingdings" panose="05000000000000000000" pitchFamily="2" charset="2"/>
              <a:buChar char="§"/>
            </a:pP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have 56 unique venue locations in this cluster and there are only few cafés. Cluster 4 has third highest average for Café’s.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764F61EC-2DA7-4273-9F1A-7DAAED9E377F}"/>
              </a:ext>
            </a:extLst>
          </p:cNvPr>
          <p:cNvPicPr/>
          <p:nvPr/>
        </p:nvPicPr>
        <p:blipFill>
          <a:blip r:embed="rId2"/>
          <a:stretch>
            <a:fillRect/>
          </a:stretch>
        </p:blipFill>
        <p:spPr>
          <a:xfrm>
            <a:off x="1097280" y="2666152"/>
            <a:ext cx="5943600" cy="3202940"/>
          </a:xfrm>
          <a:prstGeom prst="rect">
            <a:avLst/>
          </a:prstGeom>
        </p:spPr>
      </p:pic>
    </p:spTree>
    <p:extLst>
      <p:ext uri="{BB962C8B-B14F-4D97-AF65-F5344CB8AC3E}">
        <p14:creationId xmlns:p14="http://schemas.microsoft.com/office/powerpoint/2010/main" val="2862944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74BE4-4719-4C7B-A65B-567B82C44518}"/>
              </a:ext>
            </a:extLst>
          </p:cNvPr>
          <p:cNvSpPr>
            <a:spLocks noGrp="1"/>
          </p:cNvSpPr>
          <p:nvPr>
            <p:ph type="title"/>
          </p:nvPr>
        </p:nvSpPr>
        <p:spPr>
          <a:xfrm>
            <a:off x="1097280" y="230333"/>
            <a:ext cx="10058400" cy="1450757"/>
          </a:xfrm>
        </p:spPr>
        <p:txBody>
          <a:bodyPr/>
          <a:lstStyle/>
          <a:p>
            <a:r>
              <a:rPr lang="en-US" dirty="0"/>
              <a:t>Analysis</a:t>
            </a:r>
          </a:p>
        </p:txBody>
      </p:sp>
      <p:sp>
        <p:nvSpPr>
          <p:cNvPr id="3" name="Content Placeholder 2">
            <a:extLst>
              <a:ext uri="{FF2B5EF4-FFF2-40B4-BE49-F238E27FC236}">
                <a16:creationId xmlns:a16="http://schemas.microsoft.com/office/drawing/2014/main" id="{9E442A90-6EEC-4946-B2D4-B0070DD40E8D}"/>
              </a:ext>
            </a:extLst>
          </p:cNvPr>
          <p:cNvSpPr>
            <a:spLocks noGrp="1"/>
          </p:cNvSpPr>
          <p:nvPr>
            <p:ph idx="1"/>
          </p:nvPr>
        </p:nvSpPr>
        <p:spPr/>
        <p:txBody>
          <a:bodyPr/>
          <a:lstStyle/>
          <a:p>
            <a:pPr marL="0" indent="0">
              <a:buNone/>
            </a:pPr>
            <a:r>
              <a:rPr lang="en-US" sz="18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Cluster 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DFA5FAE6-468F-4567-939E-9BF3099198E8}"/>
              </a:ext>
            </a:extLst>
          </p:cNvPr>
          <p:cNvSpPr txBox="1"/>
          <p:nvPr/>
        </p:nvSpPr>
        <p:spPr>
          <a:xfrm>
            <a:off x="7230794" y="2658532"/>
            <a:ext cx="4543864" cy="2308324"/>
          </a:xfrm>
          <a:prstGeom prst="rect">
            <a:avLst/>
          </a:prstGeom>
          <a:noFill/>
        </p:spPr>
        <p:txBody>
          <a:bodyPr wrap="square" rtlCol="0">
            <a:spAutoFit/>
          </a:bodyPr>
          <a:lstStyle/>
          <a:p>
            <a:pPr marL="285750" indent="-285750">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can see that cluster 5 is in Central Toronto and West Toronto area and The Annex, North Midtown, Yorkville are few neighborhoods in this cluster. </a:t>
            </a:r>
          </a:p>
          <a:p>
            <a:pPr marL="285750" indent="-285750">
              <a:buFont typeface="Wingdings" panose="05000000000000000000" pitchFamily="2" charset="2"/>
              <a:buChar char="§"/>
            </a:pP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have 26 unique venue locations in this cluster and there are very few cafés.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A7A80063-215E-436C-A0BE-77DAA0E49ECE}"/>
              </a:ext>
            </a:extLst>
          </p:cNvPr>
          <p:cNvPicPr/>
          <p:nvPr/>
        </p:nvPicPr>
        <p:blipFill>
          <a:blip r:embed="rId2"/>
          <a:stretch>
            <a:fillRect/>
          </a:stretch>
        </p:blipFill>
        <p:spPr>
          <a:xfrm>
            <a:off x="1036320" y="2658532"/>
            <a:ext cx="5943600" cy="3210560"/>
          </a:xfrm>
          <a:prstGeom prst="rect">
            <a:avLst/>
          </a:prstGeom>
        </p:spPr>
      </p:pic>
    </p:spTree>
    <p:extLst>
      <p:ext uri="{BB962C8B-B14F-4D97-AF65-F5344CB8AC3E}">
        <p14:creationId xmlns:p14="http://schemas.microsoft.com/office/powerpoint/2010/main" val="3192739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0E534-8F2A-47F2-B5A6-321AF40F6AFC}"/>
              </a:ext>
            </a:extLst>
          </p:cNvPr>
          <p:cNvSpPr>
            <a:spLocks noGrp="1"/>
          </p:cNvSpPr>
          <p:nvPr>
            <p:ph type="title"/>
          </p:nvPr>
        </p:nvSpPr>
        <p:spPr/>
        <p:txBody>
          <a:bodyPr/>
          <a:lstStyle/>
          <a:p>
            <a:r>
              <a:rPr lang="en-US" dirty="0"/>
              <a:t>Conclusion and Future Directions</a:t>
            </a:r>
          </a:p>
        </p:txBody>
      </p:sp>
      <p:sp>
        <p:nvSpPr>
          <p:cNvPr id="3" name="Content Placeholder 2">
            <a:extLst>
              <a:ext uri="{FF2B5EF4-FFF2-40B4-BE49-F238E27FC236}">
                <a16:creationId xmlns:a16="http://schemas.microsoft.com/office/drawing/2014/main" id="{DDF5E4D0-50BD-48F0-A074-6DE7E4E0BF62}"/>
              </a:ext>
            </a:extLst>
          </p:cNvPr>
          <p:cNvSpPr>
            <a:spLocks noGrp="1"/>
          </p:cNvSpPr>
          <p:nvPr>
            <p:ph idx="1"/>
          </p:nvPr>
        </p:nvSpPr>
        <p:spPr/>
        <p:txBody>
          <a:bodyPr>
            <a:normAutofit lnSpcReduction="10000"/>
          </a:bodyPr>
          <a:lstStyle/>
          <a:p>
            <a:pPr>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latin typeface="Times New Roman" panose="02020603050405020304" pitchFamily="18" charset="0"/>
                <a:ea typeface="Times New Roman" panose="02020603050405020304" pitchFamily="18" charset="0"/>
              </a:rPr>
              <a:t>W</a:t>
            </a:r>
            <a:r>
              <a:rPr lang="en-US" sz="1800" dirty="0">
                <a:solidFill>
                  <a:srgbClr val="000000"/>
                </a:solidFill>
                <a:effectLst/>
                <a:latin typeface="Times New Roman" panose="02020603050405020304" pitchFamily="18" charset="0"/>
                <a:ea typeface="Times New Roman" panose="02020603050405020304" pitchFamily="18" charset="0"/>
              </a:rPr>
              <a:t>e have used several python libraries, Four Square API to find the best area to open a Café in Toronto, Canada</a:t>
            </a:r>
          </a:p>
          <a:p>
            <a:pPr>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 We created several visualizations to better understand our dataset and analysis using seaborn, matplotlib libraries</a:t>
            </a:r>
            <a:endParaRPr lang="en-US" sz="1800" dirty="0">
              <a:solidFill>
                <a:srgbClr val="000000"/>
              </a:solidFill>
              <a:latin typeface="Times New Roman" panose="02020603050405020304" pitchFamily="18" charset="0"/>
              <a:ea typeface="Times New Roman" panose="02020603050405020304" pitchFamily="18" charset="0"/>
            </a:endParaRPr>
          </a:p>
          <a:p>
            <a:pPr>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 By using all these libraries, machine learning techniques, we are able say that the best place to open new café is Central Toronto area as there are many neighborhoods in that area and little to no cafés</a:t>
            </a:r>
          </a:p>
          <a:p>
            <a:pPr>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 this study, we mainly focused on analyzing neighborhoods, venue details. However, population, other demographic details might also contribute to evaluate Café business success criteria. </a:t>
            </a:r>
          </a:p>
          <a:p>
            <a:pPr>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By adding demographic data into analysis, we can increase the confidence and accuracy of our analysis in finding best place to open Café in Toronto.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endParaRPr lang="en-US" sz="1800" dirty="0">
              <a:solidFill>
                <a:srgbClr val="000000"/>
              </a:solidFill>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526013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AEE4E-21AB-41C5-B965-68E40F4584E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73A5E9E-D0BC-462E-AC09-C2D8CB818282}"/>
              </a:ext>
            </a:extLst>
          </p:cNvPr>
          <p:cNvSpPr>
            <a:spLocks noGrp="1"/>
          </p:cNvSpPr>
          <p:nvPr>
            <p:ph idx="1"/>
          </p:nvPr>
        </p:nvSpPr>
        <p:spPr/>
        <p:txBody>
          <a:bodyPr/>
          <a:lstStyle/>
          <a:p>
            <a:pPr>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 Toronto is capital city of the Ontario, Canada with a population of more than 6 Million</a:t>
            </a:r>
          </a:p>
          <a:p>
            <a:pPr>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 Toronto is international center for business, finance, arts, and culture, and is recognized as one of the most multicultural cities in the world</a:t>
            </a:r>
            <a:endParaRPr lang="en-US" sz="1800" dirty="0">
              <a:solidFill>
                <a:srgbClr val="000000"/>
              </a:solidFill>
              <a:latin typeface="Times New Roman" panose="02020603050405020304" pitchFamily="18" charset="0"/>
              <a:ea typeface="Times New Roman" panose="02020603050405020304" pitchFamily="18" charset="0"/>
            </a:endParaRPr>
          </a:p>
          <a:p>
            <a:pPr>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 One of my friend </a:t>
            </a:r>
            <a:r>
              <a:rPr lang="en-US" sz="1800" dirty="0">
                <a:solidFill>
                  <a:srgbClr val="000000"/>
                </a:solidFill>
                <a:latin typeface="Times New Roman" panose="02020603050405020304" pitchFamily="18" charset="0"/>
                <a:ea typeface="Times New Roman" panose="02020603050405020304" pitchFamily="18" charset="0"/>
              </a:rPr>
              <a:t>is </a:t>
            </a:r>
            <a:r>
              <a:rPr lang="en-US" sz="1800" dirty="0">
                <a:solidFill>
                  <a:srgbClr val="000000"/>
                </a:solidFill>
                <a:effectLst/>
                <a:latin typeface="Times New Roman" panose="02020603050405020304" pitchFamily="18" charset="0"/>
                <a:ea typeface="Times New Roman" panose="02020603050405020304" pitchFamily="18" charset="0"/>
              </a:rPr>
              <a:t>planning to open a Cafe business in Toronto, Canada region.</a:t>
            </a:r>
          </a:p>
          <a:p>
            <a:pPr>
              <a:buFont typeface="Wingdings" panose="05000000000000000000" pitchFamily="2" charset="2"/>
              <a:buChar char="§"/>
            </a:pPr>
            <a:r>
              <a:rPr lang="en-US" sz="1800" dirty="0">
                <a:solidFill>
                  <a:srgbClr val="000000"/>
                </a:solidFill>
                <a:latin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Finding a location is one of the most important things in starting a cafe. </a:t>
            </a:r>
            <a:endParaRPr lang="en-US" sz="1800" dirty="0">
              <a:solidFill>
                <a:srgbClr val="000000"/>
              </a:solidFill>
              <a:latin typeface="Times New Roman" panose="02020603050405020304" pitchFamily="18" charset="0"/>
              <a:ea typeface="Times New Roman" panose="02020603050405020304" pitchFamily="18" charset="0"/>
            </a:endParaRPr>
          </a:p>
          <a:p>
            <a:pPr>
              <a:buFont typeface="Wingdings" panose="05000000000000000000" pitchFamily="2" charset="2"/>
              <a:buChar char="§"/>
            </a:pPr>
            <a:r>
              <a:rPr lang="en-US" sz="1800" dirty="0">
                <a:solidFill>
                  <a:srgbClr val="000000"/>
                </a:solidFill>
                <a:latin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The location search could take months if we start searching and analyzing the area manually. </a:t>
            </a:r>
          </a:p>
          <a:p>
            <a:pPr>
              <a:buFont typeface="Wingdings" panose="05000000000000000000" pitchFamily="2" charset="2"/>
              <a:buChar char="§"/>
            </a:pPr>
            <a:r>
              <a:rPr lang="en-US" sz="1800" dirty="0">
                <a:solidFill>
                  <a:srgbClr val="000000"/>
                </a:solidFill>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We can reduce this time to few hours/ days by using machine learning techniques and Four-square location data to find best suitable location to open a Cafe.</a:t>
            </a:r>
            <a:endParaRPr lang="en-US" dirty="0"/>
          </a:p>
        </p:txBody>
      </p:sp>
    </p:spTree>
    <p:extLst>
      <p:ext uri="{BB962C8B-B14F-4D97-AF65-F5344CB8AC3E}">
        <p14:creationId xmlns:p14="http://schemas.microsoft.com/office/powerpoint/2010/main" val="2233178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9A8C8-3B8A-44C7-8861-74E642A969F3}"/>
              </a:ext>
            </a:extLst>
          </p:cNvPr>
          <p:cNvSpPr>
            <a:spLocks noGrp="1"/>
          </p:cNvSpPr>
          <p:nvPr>
            <p:ph type="title"/>
          </p:nvPr>
        </p:nvSpPr>
        <p:spPr/>
        <p:txBody>
          <a:bodyPr/>
          <a:lstStyle/>
          <a:p>
            <a:r>
              <a:rPr lang="en-US" dirty="0"/>
              <a:t>Data Acquisition</a:t>
            </a:r>
          </a:p>
        </p:txBody>
      </p:sp>
      <p:sp>
        <p:nvSpPr>
          <p:cNvPr id="3" name="Content Placeholder 2">
            <a:extLst>
              <a:ext uri="{FF2B5EF4-FFF2-40B4-BE49-F238E27FC236}">
                <a16:creationId xmlns:a16="http://schemas.microsoft.com/office/drawing/2014/main" id="{FB3D9436-2CA6-4617-9463-3EB370303C6A}"/>
              </a:ext>
            </a:extLst>
          </p:cNvPr>
          <p:cNvSpPr>
            <a:spLocks noGrp="1"/>
          </p:cNvSpPr>
          <p:nvPr>
            <p:ph idx="1"/>
          </p:nvPr>
        </p:nvSpPr>
        <p:spPr/>
        <p:txBody>
          <a:bodyPr/>
          <a:lstStyle/>
          <a:p>
            <a:pPr>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Helvetica" panose="020B0604020202020204" pitchFamily="34" charset="0"/>
              </a:rPr>
              <a:t> Toronto data that contains Borough, Neighborhoods along with there latitudes and longitudes is obtained from </a:t>
            </a:r>
            <a:r>
              <a:rPr lang="en-US" sz="1800" u="sng" dirty="0">
                <a:solidFill>
                  <a:srgbClr val="296EAA"/>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https://en.wikipedia.org/wiki/List_of_postal_codes_of_Canada:_M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Helvetica" panose="020B0604020202020204" pitchFamily="34" charset="0"/>
              </a:rPr>
              <a:t> Geographical location of the neighborhoods is obtained from </a:t>
            </a:r>
            <a:r>
              <a:rPr lang="en-US" sz="1800" u="sng" dirty="0">
                <a:solidFill>
                  <a:srgbClr val="296EAA"/>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https://cocl.us/Geospatial_data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buFont typeface="Wingdings" panose="05000000000000000000" pitchFamily="2" charset="2"/>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Helvetica" panose="020B0604020202020204" pitchFamily="34" charset="0"/>
              </a:rPr>
              <a:t> Venue Data is obtained using Foursquare API</a:t>
            </a:r>
            <a:endParaRPr lang="en-US" sz="1800" dirty="0">
              <a:effectLst/>
              <a:latin typeface="Helvetica" panose="020B0604020202020204" pitchFamily="34" charset="0"/>
              <a:ea typeface="Times New Roman" panose="02020603050405020304" pitchFamily="18" charset="0"/>
              <a:cs typeface="Helvetica" panose="020B0604020202020204" pitchFamily="34" charset="0"/>
            </a:endParaRPr>
          </a:p>
          <a:p>
            <a:endParaRPr lang="en-US" sz="1800" dirty="0">
              <a:effectLst/>
              <a:latin typeface="Helvetica" panose="020B0604020202020204" pitchFamily="34" charset="0"/>
              <a:ea typeface="Times New Roman" panose="02020603050405020304" pitchFamily="18" charset="0"/>
              <a:cs typeface="Helvetica" panose="020B0604020202020204" pitchFamily="34" charset="0"/>
            </a:endParaRPr>
          </a:p>
        </p:txBody>
      </p:sp>
    </p:spTree>
    <p:extLst>
      <p:ext uri="{BB962C8B-B14F-4D97-AF65-F5344CB8AC3E}">
        <p14:creationId xmlns:p14="http://schemas.microsoft.com/office/powerpoint/2010/main" val="235894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9A8C8-3B8A-44C7-8861-74E642A969F3}"/>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FB3D9436-2CA6-4617-9463-3EB370303C6A}"/>
              </a:ext>
            </a:extLst>
          </p:cNvPr>
          <p:cNvSpPr>
            <a:spLocks noGrp="1"/>
          </p:cNvSpPr>
          <p:nvPr>
            <p:ph idx="1"/>
          </p:nvPr>
        </p:nvSpPr>
        <p:spPr/>
        <p:txBody>
          <a:bodyPr/>
          <a:lstStyle/>
          <a:p>
            <a:pPr marL="194310" marR="0" indent="-285750">
              <a:lnSpc>
                <a:spcPct val="107000"/>
              </a:lnSpc>
              <a:spcBef>
                <a:spcPts val="0"/>
              </a:spcBef>
              <a:spcAft>
                <a:spcPts val="800"/>
              </a:spcAft>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Toronto data scraped from Wikipedia page has Boroughs that were not assigned to any neighborhood.</a:t>
            </a:r>
          </a:p>
          <a:p>
            <a:pPr marR="0">
              <a:lnSpc>
                <a:spcPct val="107000"/>
              </a:lnSpc>
              <a:spcBef>
                <a:spcPts val="0"/>
              </a:spcBef>
              <a:spcAft>
                <a:spcPts val="800"/>
              </a:spcAft>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following assumptions were made to clean the Toronto Wikipedia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Only process the cells that have an assigned borough. Ignore cells with a borough that is Not assigned.</a:t>
            </a:r>
            <a:endParaRPr lang="en-US" sz="16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225425" marR="0" lvl="0" indent="-225425">
              <a:lnSpc>
                <a:spcPct val="107000"/>
              </a:lnSpc>
              <a:spcBef>
                <a:spcPts val="0"/>
              </a:spcBef>
              <a:spcAft>
                <a:spcPts val="800"/>
              </a:spcAft>
              <a:buSzPts val="1000"/>
              <a:buNone/>
              <a:tabLst>
                <a:tab pos="457200" algn="l"/>
              </a:tabLs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  </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More than one neighborhood can exist in one postal code area. For example, in the table on the Wikipedia page, you will notice that M5A is listed twice and has two neighborhoods: Harbourfront and Regent Park. These two rows will be combined into one row with the neighborhoods separated with a comma as shown in row 11 in the above table.</a:t>
            </a:r>
            <a:endParaRPr lang="en-US" sz="16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225425" marR="0" lvl="0" indent="-225425">
              <a:lnSpc>
                <a:spcPct val="107000"/>
              </a:lnSpc>
              <a:spcBef>
                <a:spcPts val="0"/>
              </a:spcBef>
              <a:spcAft>
                <a:spcPts val="800"/>
              </a:spcAft>
              <a:buSzPts val="1000"/>
              <a:buNone/>
              <a:tabLst>
                <a:tab pos="457200" algn="l"/>
              </a:tabLs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a cell has a borough but a Not assigned neighborhood, then the neighborhood will be the same as the borough.</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Helvetica" panose="020B0604020202020204" pitchFamily="34" charset="0"/>
              <a:ea typeface="Times New Roman" panose="02020603050405020304" pitchFamily="18" charset="0"/>
              <a:cs typeface="Helvetica" panose="020B0604020202020204" pitchFamily="34" charset="0"/>
            </a:endParaRPr>
          </a:p>
        </p:txBody>
      </p:sp>
    </p:spTree>
    <p:extLst>
      <p:ext uri="{BB962C8B-B14F-4D97-AF65-F5344CB8AC3E}">
        <p14:creationId xmlns:p14="http://schemas.microsoft.com/office/powerpoint/2010/main" val="2619672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EF2C6-C906-4471-B9BC-2E5CF2D8D27F}"/>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CDF01609-1B9B-457E-BA4D-CD6C2A3B27A7}"/>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merged the </a:t>
            </a: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neighborhood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dataset and  geographical coordinates dataset into single dataset and the merged dataset is shown below.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C9F15DE6-6D50-48E3-91CC-269B0A8D6363}"/>
              </a:ext>
            </a:extLst>
          </p:cNvPr>
          <p:cNvPicPr/>
          <p:nvPr/>
        </p:nvPicPr>
        <p:blipFill>
          <a:blip r:embed="rId2"/>
          <a:stretch>
            <a:fillRect/>
          </a:stretch>
        </p:blipFill>
        <p:spPr>
          <a:xfrm>
            <a:off x="2027627" y="3030415"/>
            <a:ext cx="7355523" cy="2838677"/>
          </a:xfrm>
          <a:prstGeom prst="rect">
            <a:avLst/>
          </a:prstGeom>
        </p:spPr>
      </p:pic>
    </p:spTree>
    <p:extLst>
      <p:ext uri="{BB962C8B-B14F-4D97-AF65-F5344CB8AC3E}">
        <p14:creationId xmlns:p14="http://schemas.microsoft.com/office/powerpoint/2010/main" val="284520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F9F59-F385-4B9F-9353-1605FDA85C0E}"/>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F2A12A52-75D8-48B2-B91A-EDB0AD3DB327}"/>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have grouped the neighborhoods by borough and the count of neighborhoods by borough can be seen below.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457980DD-1288-45EA-9C0C-64EF39D97987}"/>
              </a:ext>
            </a:extLst>
          </p:cNvPr>
          <p:cNvPicPr/>
          <p:nvPr/>
        </p:nvPicPr>
        <p:blipFill>
          <a:blip r:embed="rId2"/>
          <a:stretch>
            <a:fillRect/>
          </a:stretch>
        </p:blipFill>
        <p:spPr>
          <a:xfrm>
            <a:off x="4730188" y="3109184"/>
            <a:ext cx="2731623" cy="2647364"/>
          </a:xfrm>
          <a:prstGeom prst="rect">
            <a:avLst/>
          </a:prstGeom>
          <a:ln>
            <a:solidFill>
              <a:schemeClr val="tx1"/>
            </a:solidFill>
          </a:ln>
        </p:spPr>
      </p:pic>
    </p:spTree>
    <p:extLst>
      <p:ext uri="{BB962C8B-B14F-4D97-AF65-F5344CB8AC3E}">
        <p14:creationId xmlns:p14="http://schemas.microsoft.com/office/powerpoint/2010/main" val="3356331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565D-C680-4F19-A1B2-F2AEE3EEA0D4}"/>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0137001C-A893-4E12-A9EC-777B6F6341BE}"/>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then grouped the venues by neighborhood to see the total number of venues in each neighborhood.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B4D0BDCE-1126-484F-B04B-EA33906AFB49}"/>
              </a:ext>
            </a:extLst>
          </p:cNvPr>
          <p:cNvPicPr/>
          <p:nvPr/>
        </p:nvPicPr>
        <p:blipFill>
          <a:blip r:embed="rId2"/>
          <a:stretch>
            <a:fillRect/>
          </a:stretch>
        </p:blipFill>
        <p:spPr>
          <a:xfrm>
            <a:off x="1562685" y="2631887"/>
            <a:ext cx="8256563" cy="3608046"/>
          </a:xfrm>
          <a:prstGeom prst="rect">
            <a:avLst/>
          </a:prstGeom>
          <a:ln>
            <a:solidFill>
              <a:schemeClr val="tx1"/>
            </a:solidFill>
          </a:ln>
        </p:spPr>
      </p:pic>
    </p:spTree>
    <p:extLst>
      <p:ext uri="{BB962C8B-B14F-4D97-AF65-F5344CB8AC3E}">
        <p14:creationId xmlns:p14="http://schemas.microsoft.com/office/powerpoint/2010/main" val="3487935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4DDC4-A54D-4952-8D47-6C2DACE60D54}"/>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984A3709-77C1-4CD3-98B0-7D08071C2BC5}"/>
              </a:ext>
            </a:extLst>
          </p:cNvPr>
          <p:cNvSpPr>
            <a:spLocks noGrp="1"/>
          </p:cNvSpPr>
          <p:nvPr>
            <p:ph idx="1"/>
          </p:nvPr>
        </p:nvSpPr>
        <p:spPr/>
        <p:txBody>
          <a:bodyPr/>
          <a:lstStyle/>
          <a:p>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roup the data by neighborhood to see average number of Café’s present in each neighborhood.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634D878A-0066-47CF-A7BC-FE372502F0BE}"/>
              </a:ext>
            </a:extLst>
          </p:cNvPr>
          <p:cNvPicPr/>
          <p:nvPr/>
        </p:nvPicPr>
        <p:blipFill>
          <a:blip r:embed="rId2"/>
          <a:stretch>
            <a:fillRect/>
          </a:stretch>
        </p:blipFill>
        <p:spPr>
          <a:xfrm>
            <a:off x="4533900" y="2814637"/>
            <a:ext cx="4905522" cy="2924981"/>
          </a:xfrm>
          <a:prstGeom prst="rect">
            <a:avLst/>
          </a:prstGeom>
        </p:spPr>
      </p:pic>
    </p:spTree>
    <p:extLst>
      <p:ext uri="{BB962C8B-B14F-4D97-AF65-F5344CB8AC3E}">
        <p14:creationId xmlns:p14="http://schemas.microsoft.com/office/powerpoint/2010/main" val="3475597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C21BC-8CCC-4118-90B3-065EDE413CAD}"/>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CBF7D5A8-B5F4-406D-A073-B063DE9B27F6}"/>
              </a:ext>
            </a:extLst>
          </p:cNvPr>
          <p:cNvSpPr>
            <a:spLocks noGrp="1"/>
          </p:cNvSpPr>
          <p:nvPr>
            <p:ph idx="1"/>
          </p:nvPr>
        </p:nvSpPr>
        <p:spPr>
          <a:xfrm>
            <a:off x="1097280" y="1939388"/>
            <a:ext cx="10058400" cy="3760891"/>
          </a:xfrm>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We have clustered the neighborhoods based on the similar number of cafés in that neighborhood using K-means clustering</a:t>
            </a:r>
          </a:p>
          <a:p>
            <a:r>
              <a:rPr lang="en-US" sz="1800" dirty="0">
                <a:solidFill>
                  <a:srgbClr val="000000"/>
                </a:solidFill>
                <a:effectLst/>
                <a:latin typeface="Times New Roman" panose="02020603050405020304" pitchFamily="18" charset="0"/>
                <a:ea typeface="Times New Roman" panose="02020603050405020304" pitchFamily="18" charset="0"/>
              </a:rPr>
              <a:t>We have used elbow technique to find the best k value that neither overfit nor under fits our model</a:t>
            </a:r>
            <a:endParaRPr lang="en-US" dirty="0"/>
          </a:p>
        </p:txBody>
      </p:sp>
      <p:pic>
        <p:nvPicPr>
          <p:cNvPr id="4" name="Picture 3">
            <a:extLst>
              <a:ext uri="{FF2B5EF4-FFF2-40B4-BE49-F238E27FC236}">
                <a16:creationId xmlns:a16="http://schemas.microsoft.com/office/drawing/2014/main" id="{51E06339-E1E0-4899-A151-C47B252993DE}"/>
              </a:ext>
            </a:extLst>
          </p:cNvPr>
          <p:cNvPicPr/>
          <p:nvPr/>
        </p:nvPicPr>
        <p:blipFill>
          <a:blip r:embed="rId2"/>
          <a:stretch>
            <a:fillRect/>
          </a:stretch>
        </p:blipFill>
        <p:spPr>
          <a:xfrm>
            <a:off x="1266092" y="3066754"/>
            <a:ext cx="4829908" cy="3320733"/>
          </a:xfrm>
          <a:prstGeom prst="rect">
            <a:avLst/>
          </a:prstGeom>
        </p:spPr>
      </p:pic>
      <p:pic>
        <p:nvPicPr>
          <p:cNvPr id="5" name="Picture 4">
            <a:extLst>
              <a:ext uri="{FF2B5EF4-FFF2-40B4-BE49-F238E27FC236}">
                <a16:creationId xmlns:a16="http://schemas.microsoft.com/office/drawing/2014/main" id="{CD55CEE8-1738-409F-9C70-7EDF1EF2CC5A}"/>
              </a:ext>
            </a:extLst>
          </p:cNvPr>
          <p:cNvPicPr/>
          <p:nvPr/>
        </p:nvPicPr>
        <p:blipFill>
          <a:blip r:embed="rId3"/>
          <a:stretch>
            <a:fillRect/>
          </a:stretch>
        </p:blipFill>
        <p:spPr>
          <a:xfrm>
            <a:off x="6411986" y="3157460"/>
            <a:ext cx="4601210" cy="2990850"/>
          </a:xfrm>
          <a:prstGeom prst="rect">
            <a:avLst/>
          </a:prstGeom>
        </p:spPr>
      </p:pic>
    </p:spTree>
    <p:extLst>
      <p:ext uri="{BB962C8B-B14F-4D97-AF65-F5344CB8AC3E}">
        <p14:creationId xmlns:p14="http://schemas.microsoft.com/office/powerpoint/2010/main" val="79166622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Urban Monochrome</Template>
  <TotalTime>1339</TotalTime>
  <Words>1006</Words>
  <Application>Microsoft Office PowerPoint</Application>
  <PresentationFormat>Widescreen</PresentationFormat>
  <Paragraphs>70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Bookman Old Style</vt:lpstr>
      <vt:lpstr>Calibri</vt:lpstr>
      <vt:lpstr>Calibri Light</vt:lpstr>
      <vt:lpstr>Franklin Gothic Book</vt:lpstr>
      <vt:lpstr>Helvetica</vt:lpstr>
      <vt:lpstr>Times New Roman</vt:lpstr>
      <vt:lpstr>Wingdings</vt:lpstr>
      <vt:lpstr>1_RetrospectVTI</vt:lpstr>
      <vt:lpstr>Find Best Place to Open a Cafe in Toronto Canada</vt:lpstr>
      <vt:lpstr>Introduction</vt:lpstr>
      <vt:lpstr>Data Acquisition</vt:lpstr>
      <vt:lpstr>Data Cleaning</vt:lpstr>
      <vt:lpstr>Data Cleaning</vt:lpstr>
      <vt:lpstr>Exploratory Data Analysis</vt:lpstr>
      <vt:lpstr>Exploratory Data Analysis</vt:lpstr>
      <vt:lpstr>Exploratory Data Analysis</vt:lpstr>
      <vt:lpstr>Exploratory Data Analysis</vt:lpstr>
      <vt:lpstr>Exploratory Data Analysis</vt:lpstr>
      <vt:lpstr>Analysis</vt:lpstr>
      <vt:lpstr>Analysis</vt:lpstr>
      <vt:lpstr>Analysis</vt:lpstr>
      <vt:lpstr>Analysis</vt:lpstr>
      <vt:lpstr>Analysis</vt:lpstr>
      <vt:lpstr>Analysis</vt:lpstr>
      <vt:lpstr>Conclusion and 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Best Place to Open a Cafe in Toronto Canada</dc:title>
  <dc:creator>Aswini Siddareddy</dc:creator>
  <cp:lastModifiedBy>Aswini Siddareddy</cp:lastModifiedBy>
  <cp:revision>28</cp:revision>
  <dcterms:created xsi:type="dcterms:W3CDTF">2021-03-09T18:48:17Z</dcterms:created>
  <dcterms:modified xsi:type="dcterms:W3CDTF">2021-03-10T17:07:21Z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dduffy@microsoft.com</vt:lpwstr>
  </property>
  <property fmtid="{D5CDD505-2E9C-101B-9397-08002B2CF9AE}" pid="5" name="MSIP_Label_f42aa342-8706-4288-bd11-ebb85995028c_SetDate">
    <vt:lpwstr>2019-11-08T21:52:34.2033100Z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650bdd29-1679-4654-880e-89255cc4a6d5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