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75" r:id="rId5"/>
    <p:sldId id="276" r:id="rId6"/>
    <p:sldId id="257" r:id="rId7"/>
    <p:sldId id="258" r:id="rId8"/>
    <p:sldId id="259" r:id="rId9"/>
    <p:sldId id="260" r:id="rId10"/>
    <p:sldId id="261" r:id="rId11"/>
    <p:sldId id="263" r:id="rId12"/>
    <p:sldId id="264" r:id="rId13"/>
    <p:sldId id="265" r:id="rId14"/>
    <p:sldId id="266" r:id="rId15"/>
    <p:sldId id="267" r:id="rId16"/>
    <p:sldId id="268" r:id="rId17"/>
    <p:sldId id="269" r:id="rId18"/>
    <p:sldId id="262" r:id="rId19"/>
    <p:sldId id="270"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467D2D-BFB1-4A55-B9FD-34CA5BAA2721}"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3917413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467D2D-BFB1-4A55-B9FD-34CA5BAA2721}"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228188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4467D2D-BFB1-4A55-B9FD-34CA5BAA2721}"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3387732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4467D2D-BFB1-4A55-B9FD-34CA5BAA2721}"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34AFD-58C5-41AE-95DF-20D4D73DCA1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64831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467D2D-BFB1-4A55-B9FD-34CA5BAA2721}"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1928344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467D2D-BFB1-4A55-B9FD-34CA5BAA2721}" type="datetimeFigureOut">
              <a:rPr lang="en-US" smtClean="0"/>
              <a:t>7/16/2018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1289860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467D2D-BFB1-4A55-B9FD-34CA5BAA2721}" type="datetimeFigureOut">
              <a:rPr lang="en-US" smtClean="0"/>
              <a:t>7/16/2018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171148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67D2D-BFB1-4A55-B9FD-34CA5BAA2721}"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1463025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67D2D-BFB1-4A55-B9FD-34CA5BAA2721}"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227910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4467D2D-BFB1-4A55-B9FD-34CA5BAA2721}"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353197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467D2D-BFB1-4A55-B9FD-34CA5BAA2721}"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116277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467D2D-BFB1-4A55-B9FD-34CA5BAA2721}"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52360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467D2D-BFB1-4A55-B9FD-34CA5BAA2721}" type="datetimeFigureOut">
              <a:rPr lang="en-US" smtClean="0"/>
              <a:t>7/16/2018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403256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4467D2D-BFB1-4A55-B9FD-34CA5BAA2721}" type="datetimeFigureOut">
              <a:rPr lang="en-US" smtClean="0"/>
              <a:t>7/16/2018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2016168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467D2D-BFB1-4A55-B9FD-34CA5BAA2721}" type="datetimeFigureOut">
              <a:rPr lang="en-US" smtClean="0"/>
              <a:t>7/16/2018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2951771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F4467D2D-BFB1-4A55-B9FD-34CA5BAA2721}" type="datetimeFigureOut">
              <a:rPr lang="en-US" smtClean="0"/>
              <a:t>7/16/2018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84420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467D2D-BFB1-4A55-B9FD-34CA5BAA2721}"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34AFD-58C5-41AE-95DF-20D4D73DCA18}" type="slidenum">
              <a:rPr lang="en-US" smtClean="0"/>
              <a:t>‹#›</a:t>
            </a:fld>
            <a:endParaRPr lang="en-US"/>
          </a:p>
        </p:txBody>
      </p:sp>
    </p:spTree>
    <p:extLst>
      <p:ext uri="{BB962C8B-B14F-4D97-AF65-F5344CB8AC3E}">
        <p14:creationId xmlns:p14="http://schemas.microsoft.com/office/powerpoint/2010/main" val="99426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467D2D-BFB1-4A55-B9FD-34CA5BAA2721}" type="datetimeFigureOut">
              <a:rPr lang="en-US" smtClean="0"/>
              <a:t>7/16/2018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B34AFD-58C5-41AE-95DF-20D4D73DCA18}" type="slidenum">
              <a:rPr lang="en-US" smtClean="0"/>
              <a:t>‹#›</a:t>
            </a:fld>
            <a:endParaRPr lang="en-US"/>
          </a:p>
        </p:txBody>
      </p:sp>
    </p:spTree>
    <p:extLst>
      <p:ext uri="{BB962C8B-B14F-4D97-AF65-F5344CB8AC3E}">
        <p14:creationId xmlns:p14="http://schemas.microsoft.com/office/powerpoint/2010/main" val="3498746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41" y="180703"/>
            <a:ext cx="10235856" cy="3329581"/>
          </a:xfrm>
        </p:spPr>
        <p:txBody>
          <a:bodyPr/>
          <a:lstStyle/>
          <a:p>
            <a:r>
              <a:rPr lang="en-US" dirty="0" smtClean="0"/>
              <a:t>CMS :</a:t>
            </a:r>
            <a:br>
              <a:rPr lang="en-US" dirty="0" smtClean="0"/>
            </a:br>
            <a:r>
              <a:rPr lang="en-US" dirty="0" smtClean="0"/>
              <a:t>Complaint Management System</a:t>
            </a:r>
            <a:endParaRPr lang="en-US" dirty="0"/>
          </a:p>
        </p:txBody>
      </p:sp>
      <p:sp>
        <p:nvSpPr>
          <p:cNvPr id="3" name="Subtitle 2"/>
          <p:cNvSpPr>
            <a:spLocks noGrp="1"/>
          </p:cNvSpPr>
          <p:nvPr>
            <p:ph type="subTitle" idx="1"/>
          </p:nvPr>
        </p:nvSpPr>
        <p:spPr>
          <a:xfrm>
            <a:off x="1154955" y="4777379"/>
            <a:ext cx="10222794" cy="1401351"/>
          </a:xfrm>
        </p:spPr>
        <p:txBody>
          <a:bodyPr>
            <a:normAutofit/>
          </a:bodyPr>
          <a:lstStyle/>
          <a:p>
            <a:pPr algn="r"/>
            <a:r>
              <a:rPr lang="en-US" dirty="0" smtClean="0"/>
              <a:t>By:</a:t>
            </a:r>
          </a:p>
          <a:p>
            <a:pPr algn="r"/>
            <a:r>
              <a:rPr lang="en-US" dirty="0" smtClean="0"/>
              <a:t>Ashutosh Bahinipati (557769)</a:t>
            </a:r>
          </a:p>
          <a:p>
            <a:pPr algn="r"/>
            <a:r>
              <a:rPr lang="en-US" dirty="0" smtClean="0"/>
              <a:t>Kaza Jeevan Kumar(559607)</a:t>
            </a:r>
            <a:endParaRPr lang="en-US" dirty="0"/>
          </a:p>
        </p:txBody>
      </p:sp>
    </p:spTree>
    <p:extLst>
      <p:ext uri="{BB962C8B-B14F-4D97-AF65-F5344CB8AC3E}">
        <p14:creationId xmlns:p14="http://schemas.microsoft.com/office/powerpoint/2010/main" val="2914576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 Deleting Users</a:t>
            </a:r>
            <a:endParaRPr lang="en-US" dirty="0"/>
          </a:p>
        </p:txBody>
      </p:sp>
      <p:pic>
        <p:nvPicPr>
          <p:cNvPr id="4" name="Content Placeholder 3"/>
          <p:cNvPicPr>
            <a:picLocks noGrp="1" noChangeAspect="1"/>
          </p:cNvPicPr>
          <p:nvPr>
            <p:ph idx="1"/>
          </p:nvPr>
        </p:nvPicPr>
        <p:blipFill rotWithShape="1">
          <a:blip r:embed="rId2"/>
          <a:srcRect l="177" t="23224" r="62034" b="10896"/>
          <a:stretch/>
        </p:blipFill>
        <p:spPr>
          <a:xfrm>
            <a:off x="646111" y="1698171"/>
            <a:ext cx="5114609" cy="4441372"/>
          </a:xfrm>
          <a:prstGeom prst="rect">
            <a:avLst/>
          </a:prstGeom>
        </p:spPr>
      </p:pic>
      <p:pic>
        <p:nvPicPr>
          <p:cNvPr id="5" name="Picture 4"/>
          <p:cNvPicPr>
            <a:picLocks noChangeAspect="1"/>
          </p:cNvPicPr>
          <p:nvPr/>
        </p:nvPicPr>
        <p:blipFill rotWithShape="1">
          <a:blip r:embed="rId3"/>
          <a:srcRect t="23125" r="62014" b="24196"/>
          <a:stretch/>
        </p:blipFill>
        <p:spPr>
          <a:xfrm>
            <a:off x="5886722" y="1698171"/>
            <a:ext cx="5334272" cy="4441372"/>
          </a:xfrm>
          <a:prstGeom prst="rect">
            <a:avLst/>
          </a:prstGeom>
        </p:spPr>
      </p:pic>
    </p:spTree>
    <p:extLst>
      <p:ext uri="{BB962C8B-B14F-4D97-AF65-F5344CB8AC3E}">
        <p14:creationId xmlns:p14="http://schemas.microsoft.com/office/powerpoint/2010/main" val="249734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Admin Login:</a:t>
            </a:r>
            <a:endParaRPr lang="en-US" dirty="0"/>
          </a:p>
        </p:txBody>
      </p:sp>
      <p:pic>
        <p:nvPicPr>
          <p:cNvPr id="4" name="Content Placeholder 3"/>
          <p:cNvPicPr>
            <a:picLocks noGrp="1" noChangeAspect="1"/>
          </p:cNvPicPr>
          <p:nvPr>
            <p:ph idx="1"/>
          </p:nvPr>
        </p:nvPicPr>
        <p:blipFill rotWithShape="1">
          <a:blip r:embed="rId2"/>
          <a:srcRect l="1" t="10232" r="276" b="21274"/>
          <a:stretch/>
        </p:blipFill>
        <p:spPr>
          <a:xfrm>
            <a:off x="646111" y="1541418"/>
            <a:ext cx="10136778" cy="3618412"/>
          </a:xfrm>
          <a:prstGeom prst="rect">
            <a:avLst/>
          </a:prstGeom>
        </p:spPr>
      </p:pic>
    </p:spTree>
    <p:extLst>
      <p:ext uri="{BB962C8B-B14F-4D97-AF65-F5344CB8AC3E}">
        <p14:creationId xmlns:p14="http://schemas.microsoft.com/office/powerpoint/2010/main" val="284377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Contacting Product Team:</a:t>
            </a:r>
            <a:endParaRPr lang="en-US" dirty="0"/>
          </a:p>
        </p:txBody>
      </p:sp>
      <p:pic>
        <p:nvPicPr>
          <p:cNvPr id="4" name="Content Placeholder 3"/>
          <p:cNvPicPr>
            <a:picLocks noGrp="1" noChangeAspect="1"/>
          </p:cNvPicPr>
          <p:nvPr>
            <p:ph idx="1"/>
          </p:nvPr>
        </p:nvPicPr>
        <p:blipFill rotWithShape="1">
          <a:blip r:embed="rId2"/>
          <a:srcRect t="4404" r="545" b="5321"/>
          <a:stretch/>
        </p:blipFill>
        <p:spPr>
          <a:xfrm>
            <a:off x="796835" y="1436915"/>
            <a:ext cx="9875520" cy="5016137"/>
          </a:xfrm>
          <a:prstGeom prst="rect">
            <a:avLst/>
          </a:prstGeom>
        </p:spPr>
      </p:pic>
    </p:spTree>
    <p:extLst>
      <p:ext uri="{BB962C8B-B14F-4D97-AF65-F5344CB8AC3E}">
        <p14:creationId xmlns:p14="http://schemas.microsoft.com/office/powerpoint/2010/main" val="168425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Team Login:</a:t>
            </a:r>
            <a:endParaRPr lang="en-US" dirty="0"/>
          </a:p>
        </p:txBody>
      </p:sp>
      <p:pic>
        <p:nvPicPr>
          <p:cNvPr id="4" name="Content Placeholder 3"/>
          <p:cNvPicPr>
            <a:picLocks noGrp="1" noChangeAspect="1"/>
          </p:cNvPicPr>
          <p:nvPr>
            <p:ph idx="1"/>
          </p:nvPr>
        </p:nvPicPr>
        <p:blipFill rotWithShape="1">
          <a:blip r:embed="rId2"/>
          <a:srcRect l="1" t="10543" r="276" b="25010"/>
          <a:stretch/>
        </p:blipFill>
        <p:spPr>
          <a:xfrm>
            <a:off x="646111" y="1605053"/>
            <a:ext cx="9509760" cy="4336869"/>
          </a:xfrm>
          <a:prstGeom prst="rect">
            <a:avLst/>
          </a:prstGeom>
        </p:spPr>
      </p:pic>
    </p:spTree>
    <p:extLst>
      <p:ext uri="{BB962C8B-B14F-4D97-AF65-F5344CB8AC3E}">
        <p14:creationId xmlns:p14="http://schemas.microsoft.com/office/powerpoint/2010/main" val="1445186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resolving the complaint:</a:t>
            </a:r>
            <a:endParaRPr lang="en-US" dirty="0"/>
          </a:p>
        </p:txBody>
      </p:sp>
      <p:pic>
        <p:nvPicPr>
          <p:cNvPr id="4" name="Content Placeholder 3"/>
          <p:cNvPicPr>
            <a:picLocks noGrp="1" noChangeAspect="1"/>
          </p:cNvPicPr>
          <p:nvPr>
            <p:ph idx="1"/>
          </p:nvPr>
        </p:nvPicPr>
        <p:blipFill rotWithShape="1">
          <a:blip r:embed="rId2"/>
          <a:srcRect l="-174" t="4325" r="75557" b="75636"/>
          <a:stretch/>
        </p:blipFill>
        <p:spPr>
          <a:xfrm>
            <a:off x="7942216" y="1232348"/>
            <a:ext cx="3278778" cy="2323419"/>
          </a:xfrm>
          <a:prstGeom prst="rect">
            <a:avLst/>
          </a:prstGeom>
        </p:spPr>
      </p:pic>
      <p:pic>
        <p:nvPicPr>
          <p:cNvPr id="6" name="Picture 5"/>
          <p:cNvPicPr>
            <a:picLocks noChangeAspect="1"/>
          </p:cNvPicPr>
          <p:nvPr/>
        </p:nvPicPr>
        <p:blipFill rotWithShape="1">
          <a:blip r:embed="rId3"/>
          <a:srcRect l="-1" t="10803" r="-31" b="49018"/>
          <a:stretch/>
        </p:blipFill>
        <p:spPr>
          <a:xfrm>
            <a:off x="849086" y="3555767"/>
            <a:ext cx="10371908" cy="3080165"/>
          </a:xfrm>
          <a:prstGeom prst="rect">
            <a:avLst/>
          </a:prstGeom>
        </p:spPr>
      </p:pic>
    </p:spTree>
    <p:extLst>
      <p:ext uri="{BB962C8B-B14F-4D97-AF65-F5344CB8AC3E}">
        <p14:creationId xmlns:p14="http://schemas.microsoft.com/office/powerpoint/2010/main" val="4018683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Successful Login:</a:t>
            </a:r>
            <a:endParaRPr lang="en-US" dirty="0"/>
          </a:p>
        </p:txBody>
      </p:sp>
      <p:pic>
        <p:nvPicPr>
          <p:cNvPr id="4" name="Content Placeholder 3"/>
          <p:cNvPicPr>
            <a:picLocks noGrp="1" noChangeAspect="1"/>
          </p:cNvPicPr>
          <p:nvPr>
            <p:ph idx="1"/>
          </p:nvPr>
        </p:nvPicPr>
        <p:blipFill rotWithShape="1">
          <a:blip r:embed="rId2"/>
          <a:srcRect t="9318" r="-174" b="5955"/>
          <a:stretch/>
        </p:blipFill>
        <p:spPr>
          <a:xfrm>
            <a:off x="646111" y="1567544"/>
            <a:ext cx="10110651" cy="4572000"/>
          </a:xfrm>
          <a:prstGeom prst="rect">
            <a:avLst/>
          </a:prstGeom>
        </p:spPr>
      </p:pic>
    </p:spTree>
    <p:extLst>
      <p:ext uri="{BB962C8B-B14F-4D97-AF65-F5344CB8AC3E}">
        <p14:creationId xmlns:p14="http://schemas.microsoft.com/office/powerpoint/2010/main" val="111503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Complaint:</a:t>
            </a:r>
            <a:endParaRPr lang="en-US" dirty="0"/>
          </a:p>
        </p:txBody>
      </p:sp>
      <p:pic>
        <p:nvPicPr>
          <p:cNvPr id="4" name="Content Placeholder 3"/>
          <p:cNvPicPr>
            <a:picLocks noGrp="1" noChangeAspect="1"/>
          </p:cNvPicPr>
          <p:nvPr>
            <p:ph idx="1"/>
          </p:nvPr>
        </p:nvPicPr>
        <p:blipFill rotWithShape="1">
          <a:blip r:embed="rId2"/>
          <a:srcRect l="-1" t="8747" r="-75" b="17570"/>
          <a:stretch/>
        </p:blipFill>
        <p:spPr>
          <a:xfrm>
            <a:off x="646111" y="1554479"/>
            <a:ext cx="9536463" cy="4558937"/>
          </a:xfrm>
          <a:prstGeom prst="rect">
            <a:avLst/>
          </a:prstGeom>
        </p:spPr>
      </p:pic>
    </p:spTree>
    <p:extLst>
      <p:ext uri="{BB962C8B-B14F-4D97-AF65-F5344CB8AC3E}">
        <p14:creationId xmlns:p14="http://schemas.microsoft.com/office/powerpoint/2010/main" val="2198431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136" y="348216"/>
            <a:ext cx="10731638" cy="1400530"/>
          </a:xfrm>
        </p:spPr>
        <p:txBody>
          <a:bodyPr/>
          <a:lstStyle/>
          <a:p>
            <a:r>
              <a:rPr lang="en-US" dirty="0" smtClean="0"/>
              <a:t>On Successful Complaint Registration: </a:t>
            </a:r>
            <a:endParaRPr lang="en-US" dirty="0"/>
          </a:p>
        </p:txBody>
      </p:sp>
      <p:pic>
        <p:nvPicPr>
          <p:cNvPr id="6" name="Content Placeholder 5"/>
          <p:cNvPicPr>
            <a:picLocks noGrp="1" noChangeAspect="1"/>
          </p:cNvPicPr>
          <p:nvPr>
            <p:ph idx="1"/>
          </p:nvPr>
        </p:nvPicPr>
        <p:blipFill rotWithShape="1">
          <a:blip r:embed="rId2"/>
          <a:srcRect t="8364" r="-74" b="15670"/>
          <a:stretch/>
        </p:blipFill>
        <p:spPr>
          <a:xfrm>
            <a:off x="496389" y="1423851"/>
            <a:ext cx="10313882" cy="4807131"/>
          </a:xfrm>
          <a:prstGeom prst="rect">
            <a:avLst/>
          </a:prstGeom>
        </p:spPr>
      </p:pic>
    </p:spTree>
    <p:extLst>
      <p:ext uri="{BB962C8B-B14F-4D97-AF65-F5344CB8AC3E}">
        <p14:creationId xmlns:p14="http://schemas.microsoft.com/office/powerpoint/2010/main" val="3675142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Inbox</a:t>
            </a:r>
            <a:endParaRPr lang="en-US" dirty="0"/>
          </a:p>
        </p:txBody>
      </p:sp>
      <p:pic>
        <p:nvPicPr>
          <p:cNvPr id="5" name="Content Placeholder 4"/>
          <p:cNvPicPr>
            <a:picLocks noGrp="1" noChangeAspect="1"/>
          </p:cNvPicPr>
          <p:nvPr>
            <p:ph idx="1"/>
          </p:nvPr>
        </p:nvPicPr>
        <p:blipFill rotWithShape="1">
          <a:blip r:embed="rId2"/>
          <a:srcRect l="1" t="9601" r="175" b="49643"/>
          <a:stretch/>
        </p:blipFill>
        <p:spPr>
          <a:xfrm>
            <a:off x="646112" y="1423851"/>
            <a:ext cx="9242471" cy="4454435"/>
          </a:xfrm>
          <a:prstGeom prst="rect">
            <a:avLst/>
          </a:prstGeom>
        </p:spPr>
      </p:pic>
    </p:spTree>
    <p:extLst>
      <p:ext uri="{BB962C8B-B14F-4D97-AF65-F5344CB8AC3E}">
        <p14:creationId xmlns:p14="http://schemas.microsoft.com/office/powerpoint/2010/main" val="307657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Password:</a:t>
            </a:r>
            <a:endParaRPr lang="en-US" dirty="0"/>
          </a:p>
        </p:txBody>
      </p:sp>
      <p:pic>
        <p:nvPicPr>
          <p:cNvPr id="4" name="Content Placeholder 3"/>
          <p:cNvPicPr>
            <a:picLocks noGrp="1" noChangeAspect="1"/>
          </p:cNvPicPr>
          <p:nvPr>
            <p:ph idx="1"/>
          </p:nvPr>
        </p:nvPicPr>
        <p:blipFill rotWithShape="1">
          <a:blip r:embed="rId2"/>
          <a:srcRect t="8769" r="62287" b="62002"/>
          <a:stretch/>
        </p:blipFill>
        <p:spPr>
          <a:xfrm>
            <a:off x="646111" y="1672046"/>
            <a:ext cx="8268789" cy="3905794"/>
          </a:xfrm>
          <a:prstGeom prst="rect">
            <a:avLst/>
          </a:prstGeom>
        </p:spPr>
      </p:pic>
    </p:spTree>
    <p:extLst>
      <p:ext uri="{BB962C8B-B14F-4D97-AF65-F5344CB8AC3E}">
        <p14:creationId xmlns:p14="http://schemas.microsoft.com/office/powerpoint/2010/main" val="350672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364992" y="1593669"/>
            <a:ext cx="9966960" cy="4811485"/>
          </a:xfrm>
        </p:spPr>
        <p:txBody>
          <a:bodyPr>
            <a:normAutofit/>
          </a:bodyPr>
          <a:lstStyle/>
          <a:p>
            <a:pPr algn="just"/>
            <a:r>
              <a:rPr lang="en-US" dirty="0" smtClean="0"/>
              <a:t>The </a:t>
            </a:r>
            <a:r>
              <a:rPr lang="en-US" dirty="0"/>
              <a:t>traditional way to report a problem was by call. When the customer faced an issue with the product, they were supposed to call the executive and report a complaint or the executive used to come to the residency in order to note down the issue. The complaint resolving procedure was very cumbersome. The issue was raised to the team of experts and was resolved by various group discussions or meetings which were a time taking process</a:t>
            </a:r>
            <a:r>
              <a:rPr lang="en-US" dirty="0" smtClean="0"/>
              <a:t>.</a:t>
            </a:r>
            <a:endParaRPr lang="en-US" dirty="0"/>
          </a:p>
          <a:p>
            <a:pPr algn="just"/>
            <a:r>
              <a:rPr lang="en-US" dirty="0"/>
              <a:t>In Complaint Management System (CMS), we provide the user to directly click on the link that is associated with the product if they have any issue. The complaint will be forwarded to the product administrator. The product administrator will further forward the requests to the specified team who will resolve the problem and the entire process will be tracked till the closure. The customers and the Complaint Handling Team can connect with each other for efficient rectification of the issue.</a:t>
            </a:r>
          </a:p>
          <a:p>
            <a:pPr algn="just"/>
            <a:endParaRPr lang="en-US" dirty="0"/>
          </a:p>
        </p:txBody>
      </p:sp>
    </p:spTree>
    <p:extLst>
      <p:ext uri="{BB962C8B-B14F-4D97-AF65-F5344CB8AC3E}">
        <p14:creationId xmlns:p14="http://schemas.microsoft.com/office/powerpoint/2010/main" val="144687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Out:</a:t>
            </a:r>
            <a:endParaRPr lang="en-US" dirty="0"/>
          </a:p>
        </p:txBody>
      </p:sp>
      <p:pic>
        <p:nvPicPr>
          <p:cNvPr id="4" name="Content Placeholder 3"/>
          <p:cNvPicPr>
            <a:picLocks noGrp="1" noChangeAspect="1"/>
          </p:cNvPicPr>
          <p:nvPr>
            <p:ph idx="1"/>
          </p:nvPr>
        </p:nvPicPr>
        <p:blipFill rotWithShape="1">
          <a:blip r:embed="rId2"/>
          <a:srcRect l="1" t="9274" r="699" b="5631"/>
          <a:stretch/>
        </p:blipFill>
        <p:spPr>
          <a:xfrm>
            <a:off x="646111" y="1306287"/>
            <a:ext cx="10023051" cy="5081452"/>
          </a:xfrm>
          <a:prstGeom prst="rect">
            <a:avLst/>
          </a:prstGeom>
        </p:spPr>
      </p:pic>
    </p:spTree>
    <p:extLst>
      <p:ext uri="{BB962C8B-B14F-4D97-AF65-F5344CB8AC3E}">
        <p14:creationId xmlns:p14="http://schemas.microsoft.com/office/powerpoint/2010/main" val="3244099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534879"/>
            <a:ext cx="12192000" cy="923330"/>
          </a:xfrm>
          <a:prstGeom prst="rect">
            <a:avLst/>
          </a:prstGeom>
          <a:solidFill>
            <a:schemeClr val="tx1"/>
          </a:solidFill>
          <a:ln>
            <a:solidFill>
              <a:schemeClr val="bg2">
                <a:lumMod val="40000"/>
                <a:lumOff val="60000"/>
              </a:schemeClr>
            </a:solidFill>
          </a:ln>
        </p:spPr>
        <p:txBody>
          <a:bodyPr wrap="squar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69524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42" y="204524"/>
            <a:ext cx="9404723" cy="709876"/>
          </a:xfrm>
        </p:spPr>
        <p:txBody>
          <a:bodyPr/>
          <a:lstStyle/>
          <a:p>
            <a:r>
              <a:rPr lang="en-US" dirty="0" smtClean="0"/>
              <a:t>MODULES:</a:t>
            </a:r>
            <a:endParaRPr lang="en-US" dirty="0"/>
          </a:p>
        </p:txBody>
      </p:sp>
      <p:sp>
        <p:nvSpPr>
          <p:cNvPr id="3" name="Content Placeholder 2"/>
          <p:cNvSpPr>
            <a:spLocks noGrp="1"/>
          </p:cNvSpPr>
          <p:nvPr>
            <p:ph idx="1"/>
          </p:nvPr>
        </p:nvSpPr>
        <p:spPr>
          <a:xfrm>
            <a:off x="882224" y="1058092"/>
            <a:ext cx="8946541" cy="5590903"/>
          </a:xfrm>
        </p:spPr>
        <p:txBody>
          <a:bodyPr>
            <a:normAutofit fontScale="85000" lnSpcReduction="20000"/>
          </a:bodyPr>
          <a:lstStyle/>
          <a:p>
            <a:pPr marL="0" indent="0" algn="just">
              <a:buNone/>
            </a:pPr>
            <a:r>
              <a:rPr lang="en-US" b="1" dirty="0"/>
              <a:t>Login Module:</a:t>
            </a:r>
          </a:p>
          <a:p>
            <a:pPr algn="just"/>
            <a:r>
              <a:rPr lang="en-US" dirty="0"/>
              <a:t>Customers or Administrator can login to the system by providing correct login credentials. Customers will have different privileges and operations than that of the administrator</a:t>
            </a:r>
            <a:r>
              <a:rPr lang="en-US" dirty="0" smtClean="0"/>
              <a:t>.</a:t>
            </a:r>
            <a:r>
              <a:rPr lang="en-US" dirty="0"/>
              <a:t> </a:t>
            </a:r>
            <a:endParaRPr lang="en-US" dirty="0" smtClean="0"/>
          </a:p>
          <a:p>
            <a:pPr marL="0" indent="0" algn="just">
              <a:buNone/>
            </a:pPr>
            <a:endParaRPr lang="en-US" dirty="0"/>
          </a:p>
          <a:p>
            <a:pPr marL="0" indent="0" algn="just">
              <a:buNone/>
            </a:pPr>
            <a:r>
              <a:rPr lang="en-US" dirty="0"/>
              <a:t> </a:t>
            </a:r>
            <a:r>
              <a:rPr lang="en-US" b="1" dirty="0" smtClean="0"/>
              <a:t>Administrator </a:t>
            </a:r>
            <a:r>
              <a:rPr lang="en-US" b="1" dirty="0"/>
              <a:t>Module:</a:t>
            </a:r>
          </a:p>
          <a:p>
            <a:pPr algn="just"/>
            <a:r>
              <a:rPr lang="en-US" dirty="0"/>
              <a:t>Administrator module is associated to monitor various users, sections and provide login credentials for the customers</a:t>
            </a:r>
            <a:r>
              <a:rPr lang="en-US" dirty="0" smtClean="0"/>
              <a:t>.</a:t>
            </a:r>
            <a:r>
              <a:rPr lang="en-US" dirty="0"/>
              <a:t> </a:t>
            </a:r>
            <a:endParaRPr lang="en-US" dirty="0" smtClean="0"/>
          </a:p>
          <a:p>
            <a:pPr marL="0" indent="0" algn="just">
              <a:buNone/>
            </a:pPr>
            <a:endParaRPr lang="en-US" dirty="0" smtClean="0"/>
          </a:p>
          <a:p>
            <a:pPr marL="0" indent="0" algn="just">
              <a:buNone/>
            </a:pPr>
            <a:r>
              <a:rPr lang="en-US" b="1" dirty="0" smtClean="0"/>
              <a:t>Complaint Register Module:</a:t>
            </a:r>
          </a:p>
          <a:p>
            <a:pPr algn="just"/>
            <a:r>
              <a:rPr lang="en-US" dirty="0" smtClean="0"/>
              <a:t>Customer </a:t>
            </a:r>
            <a:r>
              <a:rPr lang="en-US" dirty="0"/>
              <a:t>can register a complaint clicking on the link that is provided beside the product. When the customer register a complaint the system will generate a unique application or complaint ID associated with it. The complaint that is lodged can be tracked until its closure</a:t>
            </a:r>
            <a:r>
              <a:rPr lang="en-US" dirty="0" smtClean="0"/>
              <a:t>.</a:t>
            </a:r>
            <a:r>
              <a:rPr lang="en-US" dirty="0"/>
              <a:t> </a:t>
            </a:r>
            <a:endParaRPr lang="en-US" dirty="0" smtClean="0"/>
          </a:p>
          <a:p>
            <a:pPr marL="0" indent="0" algn="just">
              <a:buNone/>
            </a:pPr>
            <a:endParaRPr lang="en-US" dirty="0"/>
          </a:p>
          <a:p>
            <a:pPr marL="0" indent="0" algn="just">
              <a:buNone/>
            </a:pPr>
            <a:r>
              <a:rPr lang="en-US" b="1" dirty="0"/>
              <a:t>Reports Module:</a:t>
            </a:r>
          </a:p>
          <a:p>
            <a:pPr algn="just"/>
            <a:r>
              <a:rPr lang="en-US" dirty="0"/>
              <a:t>The customer and the product Administrator will have an inbox to check the list of complaints. When the customer registers a complaint associated with a product, the complaint will be stored in the customers inbox and as well as it will be stored in the product administrators inbox. </a:t>
            </a:r>
          </a:p>
          <a:p>
            <a:endParaRPr lang="en-US" dirty="0"/>
          </a:p>
        </p:txBody>
      </p:sp>
    </p:spTree>
    <p:extLst>
      <p:ext uri="{BB962C8B-B14F-4D97-AF65-F5344CB8AC3E}">
        <p14:creationId xmlns:p14="http://schemas.microsoft.com/office/powerpoint/2010/main" val="331629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a:xfrm>
            <a:off x="646111" y="1293223"/>
            <a:ext cx="9404723" cy="5303519"/>
          </a:xfrm>
        </p:spPr>
        <p:txBody>
          <a:bodyPr>
            <a:normAutofit fontScale="85000" lnSpcReduction="20000"/>
          </a:bodyPr>
          <a:lstStyle/>
          <a:p>
            <a:pPr lvl="0" algn="just"/>
            <a:r>
              <a:rPr lang="en-US" dirty="0"/>
              <a:t>User will be prompted the Welcome page on the screen where in </a:t>
            </a:r>
            <a:r>
              <a:rPr lang="en-US" dirty="0" smtClean="0"/>
              <a:t>they can login as a administrator or a customer.</a:t>
            </a:r>
          </a:p>
          <a:p>
            <a:pPr lvl="0" algn="just"/>
            <a:r>
              <a:rPr lang="en-US" dirty="0" smtClean="0"/>
              <a:t>Once </a:t>
            </a:r>
            <a:r>
              <a:rPr lang="en-US" dirty="0"/>
              <a:t>the </a:t>
            </a:r>
            <a:r>
              <a:rPr lang="en-US" dirty="0" smtClean="0"/>
              <a:t>credentials </a:t>
            </a:r>
            <a:r>
              <a:rPr lang="en-US" dirty="0"/>
              <a:t>of the user or the administrator get validated and is correct, they will be redirected to the next page.</a:t>
            </a:r>
          </a:p>
          <a:p>
            <a:pPr lvl="0" algn="just"/>
            <a:r>
              <a:rPr lang="en-US" dirty="0"/>
              <a:t>For customers, the following page will consists of the products and the links associated with it to register a complaint.  The customer can link any of the link associated with the product with which they are facing an issue. For Administrator, the following page will consist of the users and their privileges. </a:t>
            </a:r>
          </a:p>
          <a:p>
            <a:pPr lvl="0" algn="just"/>
            <a:r>
              <a:rPr lang="en-US" dirty="0"/>
              <a:t>Both the customer and the administrator can change the password by clicking the change password button available on the page.</a:t>
            </a:r>
          </a:p>
          <a:p>
            <a:pPr lvl="0" algn="just"/>
            <a:r>
              <a:rPr lang="en-US" dirty="0"/>
              <a:t>If the customer files a complaint, an associated complaint ID will be generated by the system.</a:t>
            </a:r>
          </a:p>
          <a:p>
            <a:pPr lvl="0" algn="just"/>
            <a:r>
              <a:rPr lang="en-US" dirty="0"/>
              <a:t>After the customer has filed a complaint for a product, the issue will be </a:t>
            </a:r>
            <a:r>
              <a:rPr lang="en-US" dirty="0" smtClean="0"/>
              <a:t>resolved by the product team. </a:t>
            </a:r>
            <a:endParaRPr lang="en-US" dirty="0"/>
          </a:p>
          <a:p>
            <a:pPr lvl="0" algn="just"/>
            <a:r>
              <a:rPr lang="en-US" dirty="0"/>
              <a:t>The </a:t>
            </a:r>
            <a:r>
              <a:rPr lang="en-US" dirty="0" smtClean="0"/>
              <a:t>Product Admin can view all the complaints and its status. Product Admin can directly contact the Product Team through e-mail.</a:t>
            </a:r>
          </a:p>
          <a:p>
            <a:pPr lvl="0" algn="just"/>
            <a:r>
              <a:rPr lang="en-US" dirty="0" smtClean="0"/>
              <a:t>The </a:t>
            </a:r>
            <a:r>
              <a:rPr lang="en-US" dirty="0"/>
              <a:t>handling team will resolve the complaint and the User can track the complaint until its closure.</a:t>
            </a:r>
          </a:p>
          <a:p>
            <a:pPr lvl="0" algn="just"/>
            <a:r>
              <a:rPr lang="en-US" dirty="0"/>
              <a:t>Once the complaint is resolved, The complaint ticket or ID that is generated will be closed and the status of the complaint will change to resolved</a:t>
            </a:r>
          </a:p>
          <a:p>
            <a:endParaRPr lang="en-US" dirty="0"/>
          </a:p>
        </p:txBody>
      </p:sp>
    </p:spTree>
    <p:extLst>
      <p:ext uri="{BB962C8B-B14F-4D97-AF65-F5344CB8AC3E}">
        <p14:creationId xmlns:p14="http://schemas.microsoft.com/office/powerpoint/2010/main" val="288088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8339" y="2673404"/>
            <a:ext cx="9404723" cy="1400530"/>
          </a:xfrm>
        </p:spPr>
        <p:txBody>
          <a:bodyPr/>
          <a:lstStyle/>
          <a:p>
            <a:r>
              <a:rPr lang="en-US" dirty="0" smtClean="0"/>
              <a:t>Snapshots of the Application</a:t>
            </a:r>
            <a:endParaRPr lang="en-US" dirty="0"/>
          </a:p>
        </p:txBody>
      </p:sp>
    </p:spTree>
    <p:extLst>
      <p:ext uri="{BB962C8B-B14F-4D97-AF65-F5344CB8AC3E}">
        <p14:creationId xmlns:p14="http://schemas.microsoft.com/office/powerpoint/2010/main" val="576614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9065"/>
          </a:xfrm>
        </p:spPr>
        <p:txBody>
          <a:bodyPr/>
          <a:lstStyle/>
          <a:p>
            <a:r>
              <a:rPr lang="en-US" dirty="0" smtClean="0"/>
              <a:t>Login Page:</a:t>
            </a:r>
            <a:endParaRPr lang="en-US" dirty="0"/>
          </a:p>
        </p:txBody>
      </p:sp>
      <p:pic>
        <p:nvPicPr>
          <p:cNvPr id="6" name="Content Placeholder 5"/>
          <p:cNvPicPr>
            <a:picLocks noGrp="1" noChangeAspect="1"/>
          </p:cNvPicPr>
          <p:nvPr>
            <p:ph idx="1"/>
          </p:nvPr>
        </p:nvPicPr>
        <p:blipFill rotWithShape="1">
          <a:blip r:embed="rId2"/>
          <a:srcRect t="2137" r="450" b="9133"/>
          <a:stretch/>
        </p:blipFill>
        <p:spPr>
          <a:xfrm>
            <a:off x="646111" y="1319348"/>
            <a:ext cx="10149840" cy="4950823"/>
          </a:xfrm>
          <a:prstGeom prst="rect">
            <a:avLst/>
          </a:prstGeom>
        </p:spPr>
      </p:pic>
    </p:spTree>
    <p:extLst>
      <p:ext uri="{BB962C8B-B14F-4D97-AF65-F5344CB8AC3E}">
        <p14:creationId xmlns:p14="http://schemas.microsoft.com/office/powerpoint/2010/main" val="211498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pic>
        <p:nvPicPr>
          <p:cNvPr id="4" name="Content Placeholder 3"/>
          <p:cNvPicPr>
            <a:picLocks noGrp="1" noChangeAspect="1"/>
          </p:cNvPicPr>
          <p:nvPr>
            <p:ph idx="1"/>
          </p:nvPr>
        </p:nvPicPr>
        <p:blipFill rotWithShape="1">
          <a:blip r:embed="rId2"/>
          <a:srcRect l="27458" t="9340" r="25481" b="29058"/>
          <a:stretch/>
        </p:blipFill>
        <p:spPr>
          <a:xfrm>
            <a:off x="646111" y="1448299"/>
            <a:ext cx="6667554" cy="3877899"/>
          </a:xfrm>
          <a:prstGeom prst="rect">
            <a:avLst/>
          </a:prstGeom>
        </p:spPr>
      </p:pic>
    </p:spTree>
    <p:extLst>
      <p:ext uri="{BB962C8B-B14F-4D97-AF65-F5344CB8AC3E}">
        <p14:creationId xmlns:p14="http://schemas.microsoft.com/office/powerpoint/2010/main" val="34233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Successful Login</a:t>
            </a:r>
            <a:endParaRPr lang="en-US" dirty="0"/>
          </a:p>
        </p:txBody>
      </p:sp>
      <p:pic>
        <p:nvPicPr>
          <p:cNvPr id="4" name="Content Placeholder 3"/>
          <p:cNvPicPr>
            <a:picLocks noGrp="1" noChangeAspect="1"/>
          </p:cNvPicPr>
          <p:nvPr>
            <p:ph idx="1"/>
          </p:nvPr>
        </p:nvPicPr>
        <p:blipFill rotWithShape="1">
          <a:blip r:embed="rId2"/>
          <a:srcRect l="176" t="11166" r="-75" b="10896"/>
          <a:stretch/>
        </p:blipFill>
        <p:spPr>
          <a:xfrm>
            <a:off x="646111" y="1384662"/>
            <a:ext cx="10345782" cy="4924697"/>
          </a:xfrm>
          <a:prstGeom prst="rect">
            <a:avLst/>
          </a:prstGeom>
        </p:spPr>
      </p:pic>
    </p:spTree>
    <p:extLst>
      <p:ext uri="{BB962C8B-B14F-4D97-AF65-F5344CB8AC3E}">
        <p14:creationId xmlns:p14="http://schemas.microsoft.com/office/powerpoint/2010/main" val="107453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 Editing Users</a:t>
            </a:r>
            <a:endParaRPr lang="en-US" dirty="0"/>
          </a:p>
        </p:txBody>
      </p:sp>
      <p:pic>
        <p:nvPicPr>
          <p:cNvPr id="4" name="Content Placeholder 3"/>
          <p:cNvPicPr>
            <a:picLocks noGrp="1" noChangeAspect="1"/>
          </p:cNvPicPr>
          <p:nvPr>
            <p:ph idx="1"/>
          </p:nvPr>
        </p:nvPicPr>
        <p:blipFill rotWithShape="1">
          <a:blip r:embed="rId2"/>
          <a:srcRect r="69767" b="65484"/>
          <a:stretch/>
        </p:blipFill>
        <p:spPr>
          <a:xfrm>
            <a:off x="646111" y="1477872"/>
            <a:ext cx="7337688" cy="4516988"/>
          </a:xfrm>
          <a:prstGeom prst="rect">
            <a:avLst/>
          </a:prstGeom>
        </p:spPr>
      </p:pic>
    </p:spTree>
    <p:extLst>
      <p:ext uri="{BB962C8B-B14F-4D97-AF65-F5344CB8AC3E}">
        <p14:creationId xmlns:p14="http://schemas.microsoft.com/office/powerpoint/2010/main" val="431868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122</TotalTime>
  <Words>509</Words>
  <Application>Microsoft Office PowerPoint</Application>
  <PresentationFormat>Widescreen</PresentationFormat>
  <Paragraphs>46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CMS : Complaint Management System</vt:lpstr>
      <vt:lpstr>ABSTRACT:</vt:lpstr>
      <vt:lpstr>MODULES:</vt:lpstr>
      <vt:lpstr>Working:</vt:lpstr>
      <vt:lpstr>Snapshots of the Application</vt:lpstr>
      <vt:lpstr>Login Page:</vt:lpstr>
      <vt:lpstr>Contact Us:</vt:lpstr>
      <vt:lpstr>Admin Successful Login</vt:lpstr>
      <vt:lpstr>Admin : Editing Users</vt:lpstr>
      <vt:lpstr>Admin : Deleting Users</vt:lpstr>
      <vt:lpstr>Product Admin Login:</vt:lpstr>
      <vt:lpstr>Contacting Product Team:</vt:lpstr>
      <vt:lpstr>Product Team Login:</vt:lpstr>
      <vt:lpstr>After resolving the complaint:</vt:lpstr>
      <vt:lpstr>Customer Successful Login:</vt:lpstr>
      <vt:lpstr>Registering a Complaint:</vt:lpstr>
      <vt:lpstr>On Successful Complaint Registration: </vt:lpstr>
      <vt:lpstr>Customer Inbox</vt:lpstr>
      <vt:lpstr>Change Password:</vt:lpstr>
      <vt:lpstr>Sign 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MSLC_i</dc:creator>
  <cp:lastModifiedBy>MSLC_i</cp:lastModifiedBy>
  <cp:revision>10</cp:revision>
  <dcterms:created xsi:type="dcterms:W3CDTF">2018-07-16T05:04:01Z</dcterms:created>
  <dcterms:modified xsi:type="dcterms:W3CDTF">2018-07-16T07:06:51Z</dcterms:modified>
</cp:coreProperties>
</file>