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786" r:id="rId3"/>
    <p:sldId id="1042" r:id="rId4"/>
    <p:sldId id="1097" r:id="rId5"/>
    <p:sldId id="1101" r:id="rId6"/>
    <p:sldId id="1102" r:id="rId7"/>
    <p:sldId id="1099" r:id="rId8"/>
    <p:sldId id="1100" r:id="rId9"/>
    <p:sldId id="109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1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94861-D07F-40BA-8052-D7592B2F4FF9}" type="datetimeFigureOut">
              <a:rPr lang="en-US" smtClean="0"/>
              <a:t>12/27/2022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A0B56-D105-4156-9730-5520D7B8FE66}" type="slidenum">
              <a:rPr lang="en-US" smtClean="0"/>
              <a:t>‹#›</a:t>
            </a:fld>
            <a:endParaRPr lang="en-US"/>
          </a:p>
        </p:txBody>
      </p:sp>
    </p:spTree>
    <p:extLst>
      <p:ext uri="{BB962C8B-B14F-4D97-AF65-F5344CB8AC3E}">
        <p14:creationId xmlns:p14="http://schemas.microsoft.com/office/powerpoint/2010/main" val="373316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Blue_screen_of_death"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3</a:t>
            </a:fld>
            <a:endParaRPr lang="en-US" altLang="en-US" dirty="0"/>
          </a:p>
        </p:txBody>
      </p:sp>
    </p:spTree>
    <p:extLst>
      <p:ext uri="{BB962C8B-B14F-4D97-AF65-F5344CB8AC3E}">
        <p14:creationId xmlns:p14="http://schemas.microsoft.com/office/powerpoint/2010/main" val="376557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b="1" i="0" dirty="0">
                <a:solidFill>
                  <a:srgbClr val="333333"/>
                </a:solidFill>
                <a:effectLst/>
                <a:latin typeface="PT Sans" panose="020B0604020202020204" pitchFamily="34" charset="0"/>
              </a:rPr>
              <a:t>The Man Who Found Stuxnet – Sergey </a:t>
            </a:r>
            <a:r>
              <a:rPr lang="en-US" b="1" i="0" dirty="0" err="1">
                <a:solidFill>
                  <a:srgbClr val="333333"/>
                </a:solidFill>
                <a:effectLst/>
                <a:latin typeface="PT Sans" panose="020B0604020202020204" pitchFamily="34" charset="0"/>
              </a:rPr>
              <a:t>Ulasen</a:t>
            </a:r>
            <a:endParaRPr lang="en-US" b="1" i="0" dirty="0">
              <a:solidFill>
                <a:srgbClr val="333333"/>
              </a:solidFill>
              <a:effectLst/>
              <a:latin typeface="PT Sans" panose="020B0604020202020204" pitchFamily="34" charset="0"/>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Blue screen of death</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a:t>
            </a:r>
            <a:r>
              <a:rPr lang="en-US" b="0" i="0" dirty="0">
                <a:solidFill>
                  <a:srgbClr val="24292F"/>
                </a:solidFill>
                <a:effectLst/>
                <a:latin typeface="ui-monospace"/>
              </a:rPr>
              <a:t>https://www.youtube.com/watch?v=U_7CGl6VWaQ</a:t>
            </a:r>
            <a:endParaRPr lang="en-US" b="0" i="0" u="sng" dirty="0">
              <a:solidFill>
                <a:srgbClr val="1A0DAB"/>
              </a:solidFill>
              <a:effectLst/>
              <a:latin typeface="arial" panose="020B0604020202020204" pitchFamily="34" charset="0"/>
              <a:hlinkClick r:id="rId3"/>
            </a:endParaRP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#https://eugene.kaspersky.com/2011/11/02/the-man-who-found-stuxnet-sergey-ulasen-in-the-spotlight/</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b="0" i="0" u="sng" dirty="0">
                <a:solidFill>
                  <a:srgbClr val="1A0DAB"/>
                </a:solidFill>
                <a:effectLst/>
                <a:latin typeface="arial" panose="020B0604020202020204" pitchFamily="34" charset="0"/>
                <a:hlinkClick r:id="rId3"/>
              </a:rPr>
              <a:t>#https://www.wilderssecurity.com/threads/rootkit-tmphider.276994/#post-1712134</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51998215-B6DA-6840-93A7-8744EF3D5C54}" type="slidenum">
              <a:rPr lang="en-US" altLang="en-US" smtClean="0"/>
              <a:pPr>
                <a:defRPr/>
              </a:pPr>
              <a:t>4</a:t>
            </a:fld>
            <a:endParaRPr lang="en-US" altLang="en-US" dirty="0"/>
          </a:p>
        </p:txBody>
      </p:sp>
    </p:spTree>
    <p:extLst>
      <p:ext uri="{BB962C8B-B14F-4D97-AF65-F5344CB8AC3E}">
        <p14:creationId xmlns:p14="http://schemas.microsoft.com/office/powerpoint/2010/main" val="170440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D78E-CB46-460B-9959-16DDE3ADD9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C81F9D-DD3E-46FD-B567-DBD2B6A956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291757-DD09-428C-AC0B-D0D33C3FEDFE}"/>
              </a:ext>
            </a:extLst>
          </p:cNvPr>
          <p:cNvSpPr>
            <a:spLocks noGrp="1"/>
          </p:cNvSpPr>
          <p:nvPr>
            <p:ph type="dt" sz="half" idx="10"/>
          </p:nvPr>
        </p:nvSpPr>
        <p:spPr/>
        <p:txBody>
          <a:bodyPr/>
          <a:lstStyle/>
          <a:p>
            <a:fld id="{B83AD73E-969E-460B-9B57-7116C5730177}" type="datetimeFigureOut">
              <a:rPr lang="en-US" smtClean="0"/>
              <a:t>12/27/2022</a:t>
            </a:fld>
            <a:endParaRPr lang="en-US"/>
          </a:p>
        </p:txBody>
      </p:sp>
      <p:sp>
        <p:nvSpPr>
          <p:cNvPr id="5" name="Footer Placeholder 4">
            <a:extLst>
              <a:ext uri="{FF2B5EF4-FFF2-40B4-BE49-F238E27FC236}">
                <a16:creationId xmlns:a16="http://schemas.microsoft.com/office/drawing/2014/main" id="{2B1906B1-2037-482F-AB30-434FD37FB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3FA23-CD01-4871-A38C-22DC2FBD6FF1}"/>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35437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3A8F-803B-45F3-B29B-EE07D4E5C9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B0DFB6-77B0-489E-8AA8-7D8CF52DED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B80BE-B094-4744-A769-B5F1B62AAC9F}"/>
              </a:ext>
            </a:extLst>
          </p:cNvPr>
          <p:cNvSpPr>
            <a:spLocks noGrp="1"/>
          </p:cNvSpPr>
          <p:nvPr>
            <p:ph type="dt" sz="half" idx="10"/>
          </p:nvPr>
        </p:nvSpPr>
        <p:spPr/>
        <p:txBody>
          <a:bodyPr/>
          <a:lstStyle/>
          <a:p>
            <a:fld id="{B83AD73E-969E-460B-9B57-7116C5730177}" type="datetimeFigureOut">
              <a:rPr lang="en-US" smtClean="0"/>
              <a:t>12/27/2022</a:t>
            </a:fld>
            <a:endParaRPr lang="en-US"/>
          </a:p>
        </p:txBody>
      </p:sp>
      <p:sp>
        <p:nvSpPr>
          <p:cNvPr id="5" name="Footer Placeholder 4">
            <a:extLst>
              <a:ext uri="{FF2B5EF4-FFF2-40B4-BE49-F238E27FC236}">
                <a16:creationId xmlns:a16="http://schemas.microsoft.com/office/drawing/2014/main" id="{B411EA24-41DC-4CF3-98BB-773420F14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E4A4E-CC1A-4A8D-BF97-9B127F64A300}"/>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1082422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4CC72-590A-4D88-A40E-A119FC2C71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A818ED-CE43-41D4-8293-60E4A60F0A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AFC33-C444-41FE-B327-FCD2001EE776}"/>
              </a:ext>
            </a:extLst>
          </p:cNvPr>
          <p:cNvSpPr>
            <a:spLocks noGrp="1"/>
          </p:cNvSpPr>
          <p:nvPr>
            <p:ph type="dt" sz="half" idx="10"/>
          </p:nvPr>
        </p:nvSpPr>
        <p:spPr/>
        <p:txBody>
          <a:bodyPr/>
          <a:lstStyle/>
          <a:p>
            <a:fld id="{B83AD73E-969E-460B-9B57-7116C5730177}" type="datetimeFigureOut">
              <a:rPr lang="en-US" smtClean="0"/>
              <a:t>12/27/2022</a:t>
            </a:fld>
            <a:endParaRPr lang="en-US"/>
          </a:p>
        </p:txBody>
      </p:sp>
      <p:sp>
        <p:nvSpPr>
          <p:cNvPr id="5" name="Footer Placeholder 4">
            <a:extLst>
              <a:ext uri="{FF2B5EF4-FFF2-40B4-BE49-F238E27FC236}">
                <a16:creationId xmlns:a16="http://schemas.microsoft.com/office/drawing/2014/main" id="{08F53C21-1DD6-4F4A-A03A-FA4558DE4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7E6D9-F205-40CD-B4B6-1364BBCF4B34}"/>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1016856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orld on Right">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screen">
            <a:extLst>
              <a:ext uri="{28A0092B-C50C-407E-A947-70E740481C1C}">
                <a14:useLocalDpi xmlns:a14="http://schemas.microsoft.com/office/drawing/2010/main"/>
              </a:ext>
            </a:extLst>
          </a:blip>
          <a:srcRect t="-1492"/>
          <a:stretch>
            <a:fillRect/>
          </a:stretch>
        </p:blipFill>
        <p:spPr bwMode="auto">
          <a:xfrm>
            <a:off x="9492342" y="-95251"/>
            <a:ext cx="269965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380617" y="6145395"/>
            <a:ext cx="181138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3" y="274641"/>
            <a:ext cx="7688351" cy="674687"/>
          </a:xfrm>
        </p:spPr>
        <p:txBody>
          <a:bodyPr/>
          <a:lstStyle>
            <a:lvl1pPr>
              <a:defRPr>
                <a:solidFill>
                  <a:schemeClr val="tx2"/>
                </a:solidFill>
              </a:defRPr>
            </a:lvl1pPr>
          </a:lstStyle>
          <a:p>
            <a:r>
              <a:rPr lang="en-US"/>
              <a:t>Click to edit Master title style</a:t>
            </a:r>
            <a:endParaRPr lang="en-US" dirty="0"/>
          </a:p>
        </p:txBody>
      </p:sp>
      <p:sp>
        <p:nvSpPr>
          <p:cNvPr id="8" name="Content Placeholder 3"/>
          <p:cNvSpPr>
            <a:spLocks noGrp="1"/>
          </p:cNvSpPr>
          <p:nvPr>
            <p:ph sz="half" idx="2"/>
          </p:nvPr>
        </p:nvSpPr>
        <p:spPr>
          <a:xfrm>
            <a:off x="609604" y="1025801"/>
            <a:ext cx="7572737" cy="5100363"/>
          </a:xfrm>
        </p:spPr>
        <p:txBody>
          <a:bodyPr/>
          <a:lstStyle>
            <a:lvl1pPr>
              <a:defRPr sz="3200">
                <a:solidFill>
                  <a:schemeClr val="tx1"/>
                </a:solidFill>
              </a:defRPr>
            </a:lvl1pPr>
            <a:lvl2pPr>
              <a:defRPr sz="2667">
                <a:solidFill>
                  <a:schemeClr val="tx1"/>
                </a:solidFill>
              </a:defRPr>
            </a:lvl2pPr>
            <a:lvl3pPr>
              <a:defRPr sz="2400">
                <a:solidFill>
                  <a:schemeClr val="tx1"/>
                </a:solidFill>
              </a:defRPr>
            </a:lvl3pPr>
            <a:lvl4pPr>
              <a:defRPr sz="2133">
                <a:solidFill>
                  <a:schemeClr val="tx1"/>
                </a:solidFill>
              </a:defRPr>
            </a:lvl4pPr>
            <a:lvl5pPr>
              <a:defRPr sz="1867">
                <a:solidFill>
                  <a:schemeClr val="tx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2"/>
          <p:cNvSpPr>
            <a:spLocks noGrp="1"/>
          </p:cNvSpPr>
          <p:nvPr>
            <p:ph type="sldNum" sz="quarter" idx="10"/>
          </p:nvPr>
        </p:nvSpPr>
        <p:spPr/>
        <p:txBody>
          <a:bodyPr/>
          <a:lstStyle>
            <a:lvl1pPr>
              <a:defRPr>
                <a:solidFill>
                  <a:schemeClr val="bg1"/>
                </a:solidFill>
              </a:defRPr>
            </a:lvl1pPr>
          </a:lstStyle>
          <a:p>
            <a:pPr>
              <a:defRPr/>
            </a:pPr>
            <a:fld id="{3BE2AAB6-80C9-D04C-812E-2AE858C1AEC4}" type="slidenum">
              <a:rPr lang="en-US" altLang="en-US"/>
              <a:pPr>
                <a:defRPr/>
              </a:pPr>
              <a:t>‹#›</a:t>
            </a:fld>
            <a:endParaRPr lang="en-US" altLang="en-US" dirty="0"/>
          </a:p>
        </p:txBody>
      </p:sp>
    </p:spTree>
    <p:extLst>
      <p:ext uri="{BB962C8B-B14F-4D97-AF65-F5344CB8AC3E}">
        <p14:creationId xmlns:p14="http://schemas.microsoft.com/office/powerpoint/2010/main" val="3422345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Divider - World">
    <p:spTree>
      <p:nvGrpSpPr>
        <p:cNvPr id="1" name=""/>
        <p:cNvGrpSpPr/>
        <p:nvPr/>
      </p:nvGrpSpPr>
      <p:grpSpPr>
        <a:xfrm>
          <a:off x="0" y="0"/>
          <a:ext cx="0" cy="0"/>
          <a:chOff x="0" y="0"/>
          <a:chExt cx="0" cy="0"/>
        </a:xfrm>
      </p:grpSpPr>
      <p:pic>
        <p:nvPicPr>
          <p:cNvPr id="3"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6355" y="3"/>
            <a:ext cx="12244916" cy="688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6355" y="2957515"/>
            <a:ext cx="12244916" cy="1298575"/>
          </a:xfrm>
          <a:prstGeom prst="rect">
            <a:avLst/>
          </a:prstGeom>
          <a:solidFill>
            <a:schemeClr val="tx1">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p>
        </p:txBody>
      </p:sp>
      <p:pic>
        <p:nvPicPr>
          <p:cNvPr id="5" name="Picture 7"/>
          <p:cNvPicPr>
            <a:picLocks noChangeAspect="1"/>
          </p:cNvPicPr>
          <p:nvPr/>
        </p:nvPicPr>
        <p:blipFill rotWithShape="1">
          <a:blip r:embed="rId2">
            <a:extLst>
              <a:ext uri="{28A0092B-C50C-407E-A947-70E740481C1C}">
                <a14:useLocalDpi xmlns:a14="http://schemas.microsoft.com/office/drawing/2010/main"/>
              </a:ext>
            </a:extLst>
          </a:blip>
          <a:srcRect l="-4607" t="-4552" r="-2"/>
          <a:stretch/>
        </p:blipFill>
        <p:spPr bwMode="auto">
          <a:xfrm>
            <a:off x="-574765" y="-766355"/>
            <a:ext cx="12826037" cy="7652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355" y="2957515"/>
            <a:ext cx="12244916" cy="1298575"/>
          </a:xfrm>
          <a:prstGeom prst="rect">
            <a:avLst/>
          </a:prstGeom>
          <a:solidFill>
            <a:schemeClr val="tx2">
              <a:alpha val="61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p>
        </p:txBody>
      </p:sp>
      <p:sp>
        <p:nvSpPr>
          <p:cNvPr id="2" name="Title 1"/>
          <p:cNvSpPr>
            <a:spLocks noGrp="1"/>
          </p:cNvSpPr>
          <p:nvPr>
            <p:ph type="title"/>
          </p:nvPr>
        </p:nvSpPr>
        <p:spPr>
          <a:xfrm>
            <a:off x="7061" y="2957615"/>
            <a:ext cx="12243801" cy="1299079"/>
          </a:xfrm>
          <a:ln>
            <a:noFill/>
          </a:ln>
        </p:spPr>
        <p:txBody>
          <a:bodyPr/>
          <a:lstStyle>
            <a:lvl1pPr algn="ctr">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43991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EEC4-219D-4331-AC3B-A2C683AD4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4A9B32-DAF3-4A64-9D9B-C1639D3F63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4B8AC-3B36-4EE2-89C9-F82A0C2A9F87}"/>
              </a:ext>
            </a:extLst>
          </p:cNvPr>
          <p:cNvSpPr>
            <a:spLocks noGrp="1"/>
          </p:cNvSpPr>
          <p:nvPr>
            <p:ph type="dt" sz="half" idx="10"/>
          </p:nvPr>
        </p:nvSpPr>
        <p:spPr/>
        <p:txBody>
          <a:bodyPr/>
          <a:lstStyle/>
          <a:p>
            <a:fld id="{B83AD73E-969E-460B-9B57-7116C5730177}" type="datetimeFigureOut">
              <a:rPr lang="en-US" smtClean="0"/>
              <a:t>12/27/2022</a:t>
            </a:fld>
            <a:endParaRPr lang="en-US"/>
          </a:p>
        </p:txBody>
      </p:sp>
      <p:sp>
        <p:nvSpPr>
          <p:cNvPr id="5" name="Footer Placeholder 4">
            <a:extLst>
              <a:ext uri="{FF2B5EF4-FFF2-40B4-BE49-F238E27FC236}">
                <a16:creationId xmlns:a16="http://schemas.microsoft.com/office/drawing/2014/main" id="{F9258C13-B710-40C6-A551-D3C2AB9CE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863E9-9EB2-4048-A5B2-A360B12F7D9B}"/>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208524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56BE3-E3EC-412D-877E-56726610FE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3E14D8-CB32-4457-BEF1-6B9337990F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B7B726-4DE2-425F-8BE8-4E32173552DE}"/>
              </a:ext>
            </a:extLst>
          </p:cNvPr>
          <p:cNvSpPr>
            <a:spLocks noGrp="1"/>
          </p:cNvSpPr>
          <p:nvPr>
            <p:ph type="dt" sz="half" idx="10"/>
          </p:nvPr>
        </p:nvSpPr>
        <p:spPr/>
        <p:txBody>
          <a:bodyPr/>
          <a:lstStyle/>
          <a:p>
            <a:fld id="{B83AD73E-969E-460B-9B57-7116C5730177}" type="datetimeFigureOut">
              <a:rPr lang="en-US" smtClean="0"/>
              <a:t>12/27/2022</a:t>
            </a:fld>
            <a:endParaRPr lang="en-US"/>
          </a:p>
        </p:txBody>
      </p:sp>
      <p:sp>
        <p:nvSpPr>
          <p:cNvPr id="5" name="Footer Placeholder 4">
            <a:extLst>
              <a:ext uri="{FF2B5EF4-FFF2-40B4-BE49-F238E27FC236}">
                <a16:creationId xmlns:a16="http://schemas.microsoft.com/office/drawing/2014/main" id="{D5880BFF-F45F-4458-ABB1-65132FF02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6A2A0-2969-4F81-B922-60CC3E169448}"/>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137764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14F9-0084-4B4A-9167-8E00310F6F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524408-0CF6-4B72-A5B8-C37AD49FA7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BF9A1F-7088-4E17-9E2D-F8F7FD7945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E34A4F-D7AE-4EC1-AB22-220E80BCB16B}"/>
              </a:ext>
            </a:extLst>
          </p:cNvPr>
          <p:cNvSpPr>
            <a:spLocks noGrp="1"/>
          </p:cNvSpPr>
          <p:nvPr>
            <p:ph type="dt" sz="half" idx="10"/>
          </p:nvPr>
        </p:nvSpPr>
        <p:spPr/>
        <p:txBody>
          <a:bodyPr/>
          <a:lstStyle/>
          <a:p>
            <a:fld id="{B83AD73E-969E-460B-9B57-7116C5730177}" type="datetimeFigureOut">
              <a:rPr lang="en-US" smtClean="0"/>
              <a:t>12/27/2022</a:t>
            </a:fld>
            <a:endParaRPr lang="en-US"/>
          </a:p>
        </p:txBody>
      </p:sp>
      <p:sp>
        <p:nvSpPr>
          <p:cNvPr id="6" name="Footer Placeholder 5">
            <a:extLst>
              <a:ext uri="{FF2B5EF4-FFF2-40B4-BE49-F238E27FC236}">
                <a16:creationId xmlns:a16="http://schemas.microsoft.com/office/drawing/2014/main" id="{2BF0CC74-1D85-4FDF-A117-D4D98D141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E586C9-6578-4874-B1F9-88DF05F7FF81}"/>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2188295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548F-1E51-4DAF-8C59-B2D4CEECF5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A8BB10-964C-4BC0-80DF-237DEF2F3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224987-E2DC-4DBD-8E06-164D6EA954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59B2F-9DC7-472E-9302-10DB669727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5EA1B-6EBC-4CE9-9224-254BF2FC2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7A3F1F-779D-4C2A-8F20-85F81F77C10F}"/>
              </a:ext>
            </a:extLst>
          </p:cNvPr>
          <p:cNvSpPr>
            <a:spLocks noGrp="1"/>
          </p:cNvSpPr>
          <p:nvPr>
            <p:ph type="dt" sz="half" idx="10"/>
          </p:nvPr>
        </p:nvSpPr>
        <p:spPr/>
        <p:txBody>
          <a:bodyPr/>
          <a:lstStyle/>
          <a:p>
            <a:fld id="{B83AD73E-969E-460B-9B57-7116C5730177}" type="datetimeFigureOut">
              <a:rPr lang="en-US" smtClean="0"/>
              <a:t>12/27/2022</a:t>
            </a:fld>
            <a:endParaRPr lang="en-US"/>
          </a:p>
        </p:txBody>
      </p:sp>
      <p:sp>
        <p:nvSpPr>
          <p:cNvPr id="8" name="Footer Placeholder 7">
            <a:extLst>
              <a:ext uri="{FF2B5EF4-FFF2-40B4-BE49-F238E27FC236}">
                <a16:creationId xmlns:a16="http://schemas.microsoft.com/office/drawing/2014/main" id="{6639314F-2115-4131-B7EA-D578A3250A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BB4AC1-A286-4900-A349-47F53A0CA89B}"/>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3161319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5577-3C6F-409B-9C6D-7B1959F625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A529CB-F0DB-4DAD-97CF-213E6AB7200A}"/>
              </a:ext>
            </a:extLst>
          </p:cNvPr>
          <p:cNvSpPr>
            <a:spLocks noGrp="1"/>
          </p:cNvSpPr>
          <p:nvPr>
            <p:ph type="dt" sz="half" idx="10"/>
          </p:nvPr>
        </p:nvSpPr>
        <p:spPr/>
        <p:txBody>
          <a:bodyPr/>
          <a:lstStyle/>
          <a:p>
            <a:fld id="{B83AD73E-969E-460B-9B57-7116C5730177}" type="datetimeFigureOut">
              <a:rPr lang="en-US" smtClean="0"/>
              <a:t>12/27/2022</a:t>
            </a:fld>
            <a:endParaRPr lang="en-US"/>
          </a:p>
        </p:txBody>
      </p:sp>
      <p:sp>
        <p:nvSpPr>
          <p:cNvPr id="4" name="Footer Placeholder 3">
            <a:extLst>
              <a:ext uri="{FF2B5EF4-FFF2-40B4-BE49-F238E27FC236}">
                <a16:creationId xmlns:a16="http://schemas.microsoft.com/office/drawing/2014/main" id="{665D2BBF-1B4C-4C47-94EB-EDF1BEEFA1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13482F-AC4D-48A6-9254-DFB12171A961}"/>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197197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9B6EF-8DA3-408B-A01B-861BB636563B}"/>
              </a:ext>
            </a:extLst>
          </p:cNvPr>
          <p:cNvSpPr>
            <a:spLocks noGrp="1"/>
          </p:cNvSpPr>
          <p:nvPr>
            <p:ph type="dt" sz="half" idx="10"/>
          </p:nvPr>
        </p:nvSpPr>
        <p:spPr/>
        <p:txBody>
          <a:bodyPr/>
          <a:lstStyle/>
          <a:p>
            <a:fld id="{B83AD73E-969E-460B-9B57-7116C5730177}" type="datetimeFigureOut">
              <a:rPr lang="en-US" smtClean="0"/>
              <a:t>12/27/2022</a:t>
            </a:fld>
            <a:endParaRPr lang="en-US"/>
          </a:p>
        </p:txBody>
      </p:sp>
      <p:sp>
        <p:nvSpPr>
          <p:cNvPr id="3" name="Footer Placeholder 2">
            <a:extLst>
              <a:ext uri="{FF2B5EF4-FFF2-40B4-BE49-F238E27FC236}">
                <a16:creationId xmlns:a16="http://schemas.microsoft.com/office/drawing/2014/main" id="{23EDD36B-2889-4C45-8245-5B881B1B3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F0980F-BA6B-45C5-8C74-8F03A78339C8}"/>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367861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16AF-3841-4596-B006-C8A761184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2ECA07-DB04-4465-824F-DB222B874A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C0A9E4-1846-45A3-96C9-210FAA3BC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D53D4-3A3A-4FF6-8F46-3FF3A581531F}"/>
              </a:ext>
            </a:extLst>
          </p:cNvPr>
          <p:cNvSpPr>
            <a:spLocks noGrp="1"/>
          </p:cNvSpPr>
          <p:nvPr>
            <p:ph type="dt" sz="half" idx="10"/>
          </p:nvPr>
        </p:nvSpPr>
        <p:spPr/>
        <p:txBody>
          <a:bodyPr/>
          <a:lstStyle/>
          <a:p>
            <a:fld id="{B83AD73E-969E-460B-9B57-7116C5730177}" type="datetimeFigureOut">
              <a:rPr lang="en-US" smtClean="0"/>
              <a:t>12/27/2022</a:t>
            </a:fld>
            <a:endParaRPr lang="en-US"/>
          </a:p>
        </p:txBody>
      </p:sp>
      <p:sp>
        <p:nvSpPr>
          <p:cNvPr id="6" name="Footer Placeholder 5">
            <a:extLst>
              <a:ext uri="{FF2B5EF4-FFF2-40B4-BE49-F238E27FC236}">
                <a16:creationId xmlns:a16="http://schemas.microsoft.com/office/drawing/2014/main" id="{55AB78FD-D93B-40A2-9B56-6E9813F728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E6AF7-3ACC-4F9E-B1E4-0884217AD19B}"/>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366798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3E48-FDA4-4B55-A2D5-25948AD36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A17675-A1B9-419A-8500-81E72C7D4C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DDD7CB-FB5E-4889-9F97-2E1E61C6A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7A7B3C-EC1C-464E-9300-719CE72465EC}"/>
              </a:ext>
            </a:extLst>
          </p:cNvPr>
          <p:cNvSpPr>
            <a:spLocks noGrp="1"/>
          </p:cNvSpPr>
          <p:nvPr>
            <p:ph type="dt" sz="half" idx="10"/>
          </p:nvPr>
        </p:nvSpPr>
        <p:spPr/>
        <p:txBody>
          <a:bodyPr/>
          <a:lstStyle/>
          <a:p>
            <a:fld id="{B83AD73E-969E-460B-9B57-7116C5730177}" type="datetimeFigureOut">
              <a:rPr lang="en-US" smtClean="0"/>
              <a:t>12/27/2022</a:t>
            </a:fld>
            <a:endParaRPr lang="en-US"/>
          </a:p>
        </p:txBody>
      </p:sp>
      <p:sp>
        <p:nvSpPr>
          <p:cNvPr id="6" name="Footer Placeholder 5">
            <a:extLst>
              <a:ext uri="{FF2B5EF4-FFF2-40B4-BE49-F238E27FC236}">
                <a16:creationId xmlns:a16="http://schemas.microsoft.com/office/drawing/2014/main" id="{58D18C95-CD76-4D54-8C05-33FF1B2C4E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10382-08B5-4BFE-A8A7-C77DC25CFCAF}"/>
              </a:ext>
            </a:extLst>
          </p:cNvPr>
          <p:cNvSpPr>
            <a:spLocks noGrp="1"/>
          </p:cNvSpPr>
          <p:nvPr>
            <p:ph type="sldNum" sz="quarter" idx="12"/>
          </p:nvPr>
        </p:nvSpPr>
        <p:spPr/>
        <p:txBody>
          <a:bodyPr/>
          <a:lstStyle/>
          <a:p>
            <a:fld id="{66E05F9B-3734-44CC-A255-A356022223BE}" type="slidenum">
              <a:rPr lang="en-US" smtClean="0"/>
              <a:t>‹#›</a:t>
            </a:fld>
            <a:endParaRPr lang="en-US"/>
          </a:p>
        </p:txBody>
      </p:sp>
    </p:spTree>
    <p:extLst>
      <p:ext uri="{BB962C8B-B14F-4D97-AF65-F5344CB8AC3E}">
        <p14:creationId xmlns:p14="http://schemas.microsoft.com/office/powerpoint/2010/main" val="197899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4AB24D-D2E0-4F1D-9BE2-B85896A51F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C622CA-0D9B-4F7B-A525-4857802E22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A6DEE-40A6-409F-AE40-81A288C7B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AD73E-969E-460B-9B57-7116C5730177}" type="datetimeFigureOut">
              <a:rPr lang="en-US" smtClean="0"/>
              <a:t>12/27/2022</a:t>
            </a:fld>
            <a:endParaRPr lang="en-US"/>
          </a:p>
        </p:txBody>
      </p:sp>
      <p:sp>
        <p:nvSpPr>
          <p:cNvPr id="5" name="Footer Placeholder 4">
            <a:extLst>
              <a:ext uri="{FF2B5EF4-FFF2-40B4-BE49-F238E27FC236}">
                <a16:creationId xmlns:a16="http://schemas.microsoft.com/office/drawing/2014/main" id="{BEE6724C-A616-4D2F-8B25-EC5519CD9D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4CB938-ABA6-4975-9685-41DF8C5312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05F9B-3734-44CC-A255-A356022223BE}" type="slidenum">
              <a:rPr lang="en-US" smtClean="0"/>
              <a:t>‹#›</a:t>
            </a:fld>
            <a:endParaRPr lang="en-US"/>
          </a:p>
        </p:txBody>
      </p:sp>
    </p:spTree>
    <p:extLst>
      <p:ext uri="{BB962C8B-B14F-4D97-AF65-F5344CB8AC3E}">
        <p14:creationId xmlns:p14="http://schemas.microsoft.com/office/powerpoint/2010/main" val="1653579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witter.com/hashtag/Azov?src=hashtag_clic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B532-4F77-4E21-81AE-68DB0D9E9B5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62C42A3-E587-4187-BD53-81ECEDC10ED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240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AF9E-BC8B-3047-B73F-D461A76C63E8}"/>
              </a:ext>
            </a:extLst>
          </p:cNvPr>
          <p:cNvSpPr>
            <a:spLocks noGrp="1"/>
          </p:cNvSpPr>
          <p:nvPr>
            <p:ph type="title"/>
          </p:nvPr>
        </p:nvSpPr>
        <p:spPr/>
        <p:txBody>
          <a:bodyPr/>
          <a:lstStyle/>
          <a:p>
            <a:r>
              <a:rPr lang="en-US" dirty="0" err="1"/>
              <a:t>AzovRansomware</a:t>
            </a:r>
            <a:endParaRPr lang="en-US" dirty="0"/>
          </a:p>
        </p:txBody>
      </p:sp>
    </p:spTree>
    <p:extLst>
      <p:ext uri="{BB962C8B-B14F-4D97-AF65-F5344CB8AC3E}">
        <p14:creationId xmlns:p14="http://schemas.microsoft.com/office/powerpoint/2010/main" val="2634701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947D-5C0C-7E4F-A1E7-FB2CB209B4E8}"/>
              </a:ext>
            </a:extLst>
          </p:cNvPr>
          <p:cNvSpPr>
            <a:spLocks noGrp="1"/>
          </p:cNvSpPr>
          <p:nvPr>
            <p:ph type="title"/>
          </p:nvPr>
        </p:nvSpPr>
        <p:spPr/>
        <p:txBody>
          <a:bodyPr>
            <a:normAutofit fontScale="90000"/>
          </a:bodyPr>
          <a:lstStyle/>
          <a:p>
            <a:pPr algn="l"/>
            <a:r>
              <a:rPr lang="en-US" sz="4400" b="1" i="0" dirty="0">
                <a:solidFill>
                  <a:srgbClr val="C00000"/>
                </a:solidFill>
                <a:effectLst/>
                <a:latin typeface="dinot"/>
              </a:rPr>
              <a:t>Technical Analysis: Highlights</a:t>
            </a:r>
          </a:p>
        </p:txBody>
      </p:sp>
      <p:sp>
        <p:nvSpPr>
          <p:cNvPr id="3" name="Content Placeholder 2">
            <a:extLst>
              <a:ext uri="{FF2B5EF4-FFF2-40B4-BE49-F238E27FC236}">
                <a16:creationId xmlns:a16="http://schemas.microsoft.com/office/drawing/2014/main" id="{B5A51607-F801-C745-9FA7-D45F2043C66D}"/>
              </a:ext>
            </a:extLst>
          </p:cNvPr>
          <p:cNvSpPr>
            <a:spLocks noGrp="1"/>
          </p:cNvSpPr>
          <p:nvPr>
            <p:ph sz="half" idx="2"/>
          </p:nvPr>
        </p:nvSpPr>
        <p:spPr/>
        <p:txBody>
          <a:bodyPr>
            <a:normAutofit/>
          </a:bodyPr>
          <a:lstStyle/>
          <a:p>
            <a:pPr algn="l">
              <a:buFont typeface="Arial" panose="020B0604020202020204" pitchFamily="34" charset="0"/>
              <a:buChar char="•"/>
            </a:pPr>
            <a:r>
              <a:rPr lang="en-US" sz="1800" b="0" i="0" dirty="0">
                <a:effectLst/>
                <a:latin typeface="dinot"/>
              </a:rPr>
              <a:t>Manually crafted in assembly using FASM</a:t>
            </a:r>
          </a:p>
          <a:p>
            <a:pPr algn="l">
              <a:buFont typeface="Arial" panose="020B0604020202020204" pitchFamily="34" charset="0"/>
              <a:buChar char="•"/>
            </a:pPr>
            <a:r>
              <a:rPr lang="en-US" sz="1800" b="0" i="0" dirty="0">
                <a:effectLst/>
                <a:latin typeface="dinot"/>
              </a:rPr>
              <a:t>Using anti-analysis and code obfuscation techniques</a:t>
            </a:r>
          </a:p>
          <a:p>
            <a:pPr algn="l">
              <a:buFont typeface="Arial" panose="020B0604020202020204" pitchFamily="34" charset="0"/>
              <a:buChar char="•"/>
            </a:pPr>
            <a:r>
              <a:rPr lang="en-US" sz="1800" b="0" i="0" dirty="0">
                <a:effectLst/>
                <a:latin typeface="dinot"/>
              </a:rPr>
              <a:t>Multi-threaded intermittent overwriting (looping 666 bytes) of original data content</a:t>
            </a:r>
          </a:p>
          <a:p>
            <a:pPr algn="l">
              <a:buFont typeface="Arial" panose="020B0604020202020204" pitchFamily="34" charset="0"/>
              <a:buChar char="•"/>
            </a:pPr>
            <a:r>
              <a:rPr lang="en-US" sz="1800" b="0" i="0" dirty="0">
                <a:effectLst/>
                <a:latin typeface="dinot"/>
              </a:rPr>
              <a:t>Polymorphic way of backdooring 64-bit “.exe” files across the compromised system</a:t>
            </a:r>
          </a:p>
          <a:p>
            <a:pPr algn="l">
              <a:buFont typeface="Arial" panose="020B0604020202020204" pitchFamily="34" charset="0"/>
              <a:buChar char="•"/>
            </a:pPr>
            <a:r>
              <a:rPr lang="en-US" sz="1800" b="0" i="0" dirty="0">
                <a:effectLst/>
                <a:latin typeface="dinot"/>
              </a:rPr>
              <a:t>“logic bomb” set to detonate at a certain time. The sample analyzed below was set to detonate at 10-27-2022 10:14:30 AM UTC</a:t>
            </a:r>
          </a:p>
          <a:p>
            <a:pPr algn="l">
              <a:buFont typeface="Arial" panose="020B0604020202020204" pitchFamily="34" charset="0"/>
              <a:buChar char="•"/>
            </a:pPr>
            <a:r>
              <a:rPr lang="en-US" sz="1800" b="0" i="0" dirty="0">
                <a:effectLst/>
                <a:latin typeface="dinot"/>
              </a:rPr>
              <a:t>No network activity and no data exfiltration</a:t>
            </a:r>
          </a:p>
          <a:p>
            <a:pPr algn="l">
              <a:buFont typeface="Arial" panose="020B0604020202020204" pitchFamily="34" charset="0"/>
              <a:buChar char="•"/>
            </a:pPr>
            <a:r>
              <a:rPr lang="en-US" sz="1800" b="0" i="0" dirty="0">
                <a:effectLst/>
                <a:latin typeface="dinot"/>
              </a:rPr>
              <a:t>Using the </a:t>
            </a:r>
            <a:r>
              <a:rPr lang="en-US" sz="1800" b="0" i="0" dirty="0" err="1">
                <a:effectLst/>
                <a:latin typeface="dinot"/>
              </a:rPr>
              <a:t>SmokeLoader</a:t>
            </a:r>
            <a:r>
              <a:rPr lang="en-US" sz="1800" b="0" i="0" dirty="0">
                <a:effectLst/>
                <a:latin typeface="dinot"/>
              </a:rPr>
              <a:t> botnet and </a:t>
            </a:r>
            <a:r>
              <a:rPr lang="en-US" sz="1800" b="0" i="0" dirty="0" err="1">
                <a:effectLst/>
                <a:latin typeface="dinot"/>
              </a:rPr>
              <a:t>trojanized</a:t>
            </a:r>
            <a:r>
              <a:rPr lang="en-US" sz="1800" b="0" i="0" dirty="0">
                <a:effectLst/>
                <a:latin typeface="dinot"/>
              </a:rPr>
              <a:t> programs to spread</a:t>
            </a:r>
          </a:p>
          <a:p>
            <a:pPr algn="l">
              <a:buFont typeface="Arial" panose="020B0604020202020204" pitchFamily="34" charset="0"/>
              <a:buChar char="•"/>
            </a:pPr>
            <a:r>
              <a:rPr lang="en-US" sz="1800" b="0" i="0" dirty="0">
                <a:effectLst/>
                <a:latin typeface="dinot"/>
              </a:rPr>
              <a:t>Effective, fast, and unfortunately unrecoverable data wiper</a:t>
            </a:r>
          </a:p>
        </p:txBody>
      </p:sp>
      <p:sp>
        <p:nvSpPr>
          <p:cNvPr id="4" name="Slide Number Placeholder 3">
            <a:extLst>
              <a:ext uri="{FF2B5EF4-FFF2-40B4-BE49-F238E27FC236}">
                <a16:creationId xmlns:a16="http://schemas.microsoft.com/office/drawing/2014/main" id="{40CDA9B0-D0BF-C94B-97EE-100A7BB58A23}"/>
              </a:ext>
            </a:extLst>
          </p:cNvPr>
          <p:cNvSpPr>
            <a:spLocks noGrp="1"/>
          </p:cNvSpPr>
          <p:nvPr>
            <p:ph type="sldNum" sz="quarter" idx="10"/>
          </p:nvPr>
        </p:nvSpPr>
        <p:spPr/>
        <p:txBody>
          <a:bodyPr/>
          <a:lstStyle/>
          <a:p>
            <a:pPr>
              <a:defRPr/>
            </a:pPr>
            <a:fld id="{EF611178-6C3A-F247-8731-699DBDA96700}" type="slidenum">
              <a:rPr lang="en-US" altLang="en-US" smtClean="0"/>
              <a:pPr>
                <a:defRPr/>
              </a:pPr>
              <a:t>3</a:t>
            </a:fld>
            <a:endParaRPr lang="en-US" altLang="en-US" dirty="0"/>
          </a:p>
        </p:txBody>
      </p:sp>
    </p:spTree>
    <p:extLst>
      <p:ext uri="{BB962C8B-B14F-4D97-AF65-F5344CB8AC3E}">
        <p14:creationId xmlns:p14="http://schemas.microsoft.com/office/powerpoint/2010/main" val="1680610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CFC7-E457-4E69-8A1C-69C731FB21D6}"/>
              </a:ext>
            </a:extLst>
          </p:cNvPr>
          <p:cNvSpPr>
            <a:spLocks noGrp="1"/>
          </p:cNvSpPr>
          <p:nvPr>
            <p:ph type="title"/>
          </p:nvPr>
        </p:nvSpPr>
        <p:spPr>
          <a:xfrm>
            <a:off x="699052" y="320675"/>
            <a:ext cx="10515600" cy="1325563"/>
          </a:xfrm>
        </p:spPr>
        <p:txBody>
          <a:bodyPr/>
          <a:lstStyle/>
          <a:p>
            <a:r>
              <a:rPr lang="en-US" dirty="0"/>
              <a:t>Found in wild</a:t>
            </a:r>
          </a:p>
        </p:txBody>
      </p:sp>
      <p:pic>
        <p:nvPicPr>
          <p:cNvPr id="6" name="Content Placeholder 5">
            <a:extLst>
              <a:ext uri="{FF2B5EF4-FFF2-40B4-BE49-F238E27FC236}">
                <a16:creationId xmlns:a16="http://schemas.microsoft.com/office/drawing/2014/main" id="{6186DD09-3F1F-443C-9C73-620BA3C0ACC6}"/>
              </a:ext>
            </a:extLst>
          </p:cNvPr>
          <p:cNvPicPr>
            <a:picLocks noGrp="1" noChangeAspect="1"/>
          </p:cNvPicPr>
          <p:nvPr>
            <p:ph idx="1"/>
          </p:nvPr>
        </p:nvPicPr>
        <p:blipFill>
          <a:blip r:embed="rId3"/>
          <a:stretch>
            <a:fillRect/>
          </a:stretch>
        </p:blipFill>
        <p:spPr>
          <a:xfrm>
            <a:off x="977348" y="1569935"/>
            <a:ext cx="8243664" cy="4862719"/>
          </a:xfrm>
        </p:spPr>
      </p:pic>
      <p:sp>
        <p:nvSpPr>
          <p:cNvPr id="4" name="Slide Number Placeholder 3">
            <a:extLst>
              <a:ext uri="{FF2B5EF4-FFF2-40B4-BE49-F238E27FC236}">
                <a16:creationId xmlns:a16="http://schemas.microsoft.com/office/drawing/2014/main" id="{B4EF4643-449F-4E6F-B022-B9A16308C5BA}"/>
              </a:ext>
            </a:extLst>
          </p:cNvPr>
          <p:cNvSpPr>
            <a:spLocks noGrp="1"/>
          </p:cNvSpPr>
          <p:nvPr>
            <p:ph type="sldNum" sz="quarter" idx="10"/>
          </p:nvPr>
        </p:nvSpPr>
        <p:spPr/>
        <p:txBody>
          <a:bodyPr/>
          <a:lstStyle/>
          <a:p>
            <a:pPr>
              <a:defRPr/>
            </a:pPr>
            <a:fld id="{EF611178-6C3A-F247-8731-699DBDA96700}" type="slidenum">
              <a:rPr lang="en-US" altLang="en-US" smtClean="0"/>
              <a:pPr>
                <a:defRPr/>
              </a:pPr>
              <a:t>4</a:t>
            </a:fld>
            <a:endParaRPr lang="en-US" altLang="en-US" dirty="0"/>
          </a:p>
        </p:txBody>
      </p:sp>
    </p:spTree>
    <p:extLst>
      <p:ext uri="{BB962C8B-B14F-4D97-AF65-F5344CB8AC3E}">
        <p14:creationId xmlns:p14="http://schemas.microsoft.com/office/powerpoint/2010/main" val="163063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C344-EA09-4FCF-AFE3-6597E160B4A1}"/>
              </a:ext>
            </a:extLst>
          </p:cNvPr>
          <p:cNvSpPr>
            <a:spLocks noGrp="1"/>
          </p:cNvSpPr>
          <p:nvPr>
            <p:ph type="title"/>
          </p:nvPr>
        </p:nvSpPr>
        <p:spPr/>
        <p:txBody>
          <a:bodyPr/>
          <a:lstStyle/>
          <a:p>
            <a:r>
              <a:rPr lang="en-US" dirty="0"/>
              <a:t>Unique Sample</a:t>
            </a:r>
          </a:p>
        </p:txBody>
      </p:sp>
      <p:pic>
        <p:nvPicPr>
          <p:cNvPr id="5" name="Content Placeholder 4">
            <a:extLst>
              <a:ext uri="{FF2B5EF4-FFF2-40B4-BE49-F238E27FC236}">
                <a16:creationId xmlns:a16="http://schemas.microsoft.com/office/drawing/2014/main" id="{CC8A6E96-0384-4288-971B-DF59B393D994}"/>
              </a:ext>
            </a:extLst>
          </p:cNvPr>
          <p:cNvPicPr>
            <a:picLocks noGrp="1" noChangeAspect="1"/>
          </p:cNvPicPr>
          <p:nvPr>
            <p:ph idx="1"/>
          </p:nvPr>
        </p:nvPicPr>
        <p:blipFill>
          <a:blip r:embed="rId2"/>
          <a:stretch>
            <a:fillRect/>
          </a:stretch>
        </p:blipFill>
        <p:spPr>
          <a:xfrm>
            <a:off x="187965" y="1368425"/>
            <a:ext cx="7402873" cy="3225346"/>
          </a:xfrm>
        </p:spPr>
      </p:pic>
      <p:pic>
        <p:nvPicPr>
          <p:cNvPr id="7" name="Picture 6">
            <a:extLst>
              <a:ext uri="{FF2B5EF4-FFF2-40B4-BE49-F238E27FC236}">
                <a16:creationId xmlns:a16="http://schemas.microsoft.com/office/drawing/2014/main" id="{3F14194D-CFB0-4B1D-98C8-E0F0532052BF}"/>
              </a:ext>
            </a:extLst>
          </p:cNvPr>
          <p:cNvPicPr>
            <a:picLocks noChangeAspect="1"/>
          </p:cNvPicPr>
          <p:nvPr/>
        </p:nvPicPr>
        <p:blipFill>
          <a:blip r:embed="rId3"/>
          <a:stretch>
            <a:fillRect/>
          </a:stretch>
        </p:blipFill>
        <p:spPr>
          <a:xfrm>
            <a:off x="4103914" y="2900988"/>
            <a:ext cx="6379029" cy="3756766"/>
          </a:xfrm>
          <a:prstGeom prst="rect">
            <a:avLst/>
          </a:prstGeom>
        </p:spPr>
      </p:pic>
    </p:spTree>
    <p:extLst>
      <p:ext uri="{BB962C8B-B14F-4D97-AF65-F5344CB8AC3E}">
        <p14:creationId xmlns:p14="http://schemas.microsoft.com/office/powerpoint/2010/main" val="393833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BC4B-0F33-4DFF-85B8-3B004C503388}"/>
              </a:ext>
            </a:extLst>
          </p:cNvPr>
          <p:cNvSpPr>
            <a:spLocks noGrp="1"/>
          </p:cNvSpPr>
          <p:nvPr>
            <p:ph type="title"/>
          </p:nvPr>
        </p:nvSpPr>
        <p:spPr/>
        <p:txBody>
          <a:bodyPr/>
          <a:lstStyle/>
          <a:p>
            <a:r>
              <a:rPr lang="en-US" dirty="0"/>
              <a:t>Basic components of malware</a:t>
            </a:r>
          </a:p>
        </p:txBody>
      </p:sp>
      <p:sp>
        <p:nvSpPr>
          <p:cNvPr id="3" name="Content Placeholder 2">
            <a:extLst>
              <a:ext uri="{FF2B5EF4-FFF2-40B4-BE49-F238E27FC236}">
                <a16:creationId xmlns:a16="http://schemas.microsoft.com/office/drawing/2014/main" id="{0CD17BBC-5541-4F71-9435-7702EAE5236A}"/>
              </a:ext>
            </a:extLst>
          </p:cNvPr>
          <p:cNvSpPr>
            <a:spLocks noGrp="1"/>
          </p:cNvSpPr>
          <p:nvPr>
            <p:ph idx="1"/>
          </p:nvPr>
        </p:nvSpPr>
        <p:spPr/>
        <p:txBody>
          <a:bodyPr/>
          <a:lstStyle/>
          <a:p>
            <a:r>
              <a:rPr lang="en-US" dirty="0"/>
              <a:t>Decrypt shellcode to unpack malware</a:t>
            </a:r>
          </a:p>
          <a:p>
            <a:r>
              <a:rPr lang="en-US" dirty="0"/>
              <a:t>Unpack malware have two routines</a:t>
            </a:r>
          </a:p>
          <a:p>
            <a:pPr lvl="1"/>
            <a:r>
              <a:rPr lang="en-US" dirty="0"/>
              <a:t>1</a:t>
            </a:r>
            <a:r>
              <a:rPr lang="en-US" baseline="30000" dirty="0"/>
              <a:t>st</a:t>
            </a:r>
            <a:r>
              <a:rPr lang="en-US" dirty="0"/>
              <a:t> wiper</a:t>
            </a:r>
          </a:p>
          <a:p>
            <a:pPr lvl="1"/>
            <a:r>
              <a:rPr lang="en-US" dirty="0"/>
              <a:t>2</a:t>
            </a:r>
            <a:r>
              <a:rPr lang="en-US" baseline="30000" dirty="0"/>
              <a:t>nd</a:t>
            </a:r>
            <a:r>
              <a:rPr lang="en-US" dirty="0"/>
              <a:t> Backdoor drop</a:t>
            </a:r>
          </a:p>
        </p:txBody>
      </p:sp>
    </p:spTree>
    <p:extLst>
      <p:ext uri="{BB962C8B-B14F-4D97-AF65-F5344CB8AC3E}">
        <p14:creationId xmlns:p14="http://schemas.microsoft.com/office/powerpoint/2010/main" val="1817260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3494-6625-4FF4-A0BC-7DCD9B79D1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E73E30-EE96-4B7E-956B-11928E5F5449}"/>
              </a:ext>
            </a:extLst>
          </p:cNvPr>
          <p:cNvSpPr>
            <a:spLocks noGrp="1"/>
          </p:cNvSpPr>
          <p:nvPr>
            <p:ph idx="1"/>
          </p:nvPr>
        </p:nvSpPr>
        <p:spPr/>
        <p:txBody>
          <a:bodyPr/>
          <a:lstStyle/>
          <a:p>
            <a:pPr marL="0" indent="0">
              <a:buNone/>
            </a:pPr>
            <a:r>
              <a:rPr lang="en-US" dirty="0"/>
              <a:t>The .code section has three parts, which are most easily seen by looking at its entropy. </a:t>
            </a:r>
          </a:p>
          <a:p>
            <a:r>
              <a:rPr lang="en-US" dirty="0"/>
              <a:t>First, there is a high-entropy part containing the encrypted shellcode.</a:t>
            </a:r>
          </a:p>
          <a:p>
            <a:r>
              <a:rPr lang="en-US" dirty="0"/>
              <a:t> It is followed by plain code implementing the unpacking routine, </a:t>
            </a:r>
          </a:p>
          <a:p>
            <a:r>
              <a:rPr lang="en-US" dirty="0"/>
              <a:t>and then the last part, with very low entropy, appears to consist of plain strings used to construct the ransom note.</a:t>
            </a:r>
          </a:p>
          <a:p>
            <a:endParaRPr lang="en-US" dirty="0"/>
          </a:p>
          <a:p>
            <a:endParaRPr lang="en-US" dirty="0"/>
          </a:p>
        </p:txBody>
      </p:sp>
    </p:spTree>
    <p:extLst>
      <p:ext uri="{BB962C8B-B14F-4D97-AF65-F5344CB8AC3E}">
        <p14:creationId xmlns:p14="http://schemas.microsoft.com/office/powerpoint/2010/main" val="147424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BA75-C943-4115-8B06-556BBF6F84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827C4C-04B7-473F-8E5C-D5A745A40091}"/>
              </a:ext>
            </a:extLst>
          </p:cNvPr>
          <p:cNvSpPr>
            <a:spLocks noGrp="1"/>
          </p:cNvSpPr>
          <p:nvPr>
            <p:ph idx="1"/>
          </p:nvPr>
        </p:nvSpPr>
        <p:spPr/>
        <p:txBody>
          <a:bodyPr/>
          <a:lstStyle/>
          <a:p>
            <a:r>
              <a:rPr lang="en-US" b="0" i="0" dirty="0">
                <a:solidFill>
                  <a:srgbClr val="0F1419"/>
                </a:solidFill>
                <a:effectLst/>
                <a:latin typeface="TwitterChirp"/>
              </a:rPr>
              <a:t>We covered some anti-analysis and code obfuscation techniques that make </a:t>
            </a:r>
            <a:r>
              <a:rPr lang="en-US" b="0" i="0" u="none" strike="noStrike" dirty="0">
                <a:solidFill>
                  <a:srgbClr val="1D9BF0"/>
                </a:solidFill>
                <a:effectLst/>
                <a:latin typeface="TwitterChirp"/>
                <a:hlinkClick r:id="rId2"/>
              </a:rPr>
              <a:t>#Azov</a:t>
            </a:r>
            <a:r>
              <a:rPr lang="en-US" b="0" i="0" dirty="0">
                <a:solidFill>
                  <a:srgbClr val="0F1419"/>
                </a:solidFill>
                <a:effectLst/>
                <a:latin typeface="TwitterChirp"/>
              </a:rPr>
              <a:t> stand out from ordinary ransomware authors: - Preventing software breakpoints </a:t>
            </a:r>
          </a:p>
          <a:p>
            <a:r>
              <a:rPr lang="en-US" b="0" i="0" dirty="0">
                <a:solidFill>
                  <a:srgbClr val="0F1419"/>
                </a:solidFill>
                <a:effectLst/>
                <a:latin typeface="TwitterChirp"/>
              </a:rPr>
              <a:t>- Opaque constants </a:t>
            </a:r>
          </a:p>
          <a:p>
            <a:r>
              <a:rPr lang="en-US" b="0" i="0" dirty="0">
                <a:solidFill>
                  <a:srgbClr val="0F1419"/>
                </a:solidFill>
                <a:effectLst/>
                <a:latin typeface="TwitterChirp"/>
              </a:rPr>
              <a:t>- Syntactic confusion </a:t>
            </a:r>
          </a:p>
          <a:p>
            <a:r>
              <a:rPr lang="en-US" b="0" i="0" dirty="0">
                <a:solidFill>
                  <a:srgbClr val="0F1419"/>
                </a:solidFill>
                <a:effectLst/>
                <a:latin typeface="TwitterChirp"/>
              </a:rPr>
              <a:t>- Junk code </a:t>
            </a:r>
          </a:p>
          <a:p>
            <a:r>
              <a:rPr lang="en-US" b="0" i="0" dirty="0">
                <a:solidFill>
                  <a:srgbClr val="0F1419"/>
                </a:solidFill>
                <a:effectLst/>
                <a:latin typeface="TwitterChirp"/>
              </a:rPr>
              <a:t>- Opaque predicates </a:t>
            </a:r>
          </a:p>
          <a:p>
            <a:r>
              <a:rPr lang="en-US" b="0" i="0" dirty="0">
                <a:solidFill>
                  <a:srgbClr val="0F1419"/>
                </a:solidFill>
                <a:effectLst/>
                <a:latin typeface="TwitterChirp"/>
              </a:rPr>
              <a:t>- Call-Return abuse </a:t>
            </a:r>
          </a:p>
          <a:p>
            <a:r>
              <a:rPr lang="en-US" b="0" i="0" dirty="0">
                <a:solidFill>
                  <a:srgbClr val="0F1419"/>
                </a:solidFill>
                <a:effectLst/>
                <a:latin typeface="TwitterChirp"/>
              </a:rPr>
              <a:t>- Volatile Homebrew IAT</a:t>
            </a:r>
            <a:endParaRPr lang="en-US" dirty="0"/>
          </a:p>
        </p:txBody>
      </p:sp>
    </p:spTree>
    <p:extLst>
      <p:ext uri="{BB962C8B-B14F-4D97-AF65-F5344CB8AC3E}">
        <p14:creationId xmlns:p14="http://schemas.microsoft.com/office/powerpoint/2010/main" val="670444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7F29-9BCF-4E01-805D-33C15BBE60CA}"/>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B42249AE-8D98-4463-A020-079BCA6BD92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a:ln>
                  <a:noFill/>
                </a:ln>
                <a:solidFill>
                  <a:srgbClr val="FFFFFF"/>
                </a:solidFill>
                <a:effectLst/>
                <a:latin typeface="dinot"/>
              </a:rPr>
              <a:t>The </a:t>
            </a:r>
            <a:r>
              <a:rPr kumimoji="0" lang="en-US" altLang="en-US" sz="1000" b="0" i="0" u="none" strike="noStrike" cap="none" normalizeH="0" baseline="0">
                <a:ln>
                  <a:noFill/>
                </a:ln>
                <a:solidFill>
                  <a:srgbClr val="FFFFFF"/>
                </a:solidFill>
                <a:effectLst/>
                <a:latin typeface="Arial Unicode MS"/>
              </a:rPr>
              <a:t>.code</a:t>
            </a:r>
            <a:r>
              <a:rPr kumimoji="0" lang="en-US" altLang="en-US" sz="1700" b="0" i="0" u="none" strike="noStrike" cap="none" normalizeH="0" baseline="0">
                <a:ln>
                  <a:noFill/>
                </a:ln>
                <a:solidFill>
                  <a:srgbClr val="FFFFFF"/>
                </a:solidFill>
                <a:effectLst/>
                <a:latin typeface="dinot"/>
              </a:rPr>
              <a:t> section has three parts, which are most easily seen by looking at its entropy. First, there is a high-entropy part containing the encrypted shellcode. It is followed by plain code implementing the unpacking routine, and then the last part, with very low entropy, appears to consist of plain strings used to construct the ransom note.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8592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353</Words>
  <Application>Microsoft Office PowerPoint</Application>
  <PresentationFormat>Widescreen</PresentationFormat>
  <Paragraphs>39</Paragraphs>
  <Slides>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Arial</vt:lpstr>
      <vt:lpstr>Arial Unicode MS</vt:lpstr>
      <vt:lpstr>Calibri</vt:lpstr>
      <vt:lpstr>Calibri Light</vt:lpstr>
      <vt:lpstr>dinot</vt:lpstr>
      <vt:lpstr>PT Sans</vt:lpstr>
      <vt:lpstr>TwitterChirp</vt:lpstr>
      <vt:lpstr>ui-monospace</vt:lpstr>
      <vt:lpstr>Office Theme</vt:lpstr>
      <vt:lpstr>PowerPoint Presentation</vt:lpstr>
      <vt:lpstr>AzovRansomware</vt:lpstr>
      <vt:lpstr>Technical Analysis: Highlights</vt:lpstr>
      <vt:lpstr>Found in wild</vt:lpstr>
      <vt:lpstr>Unique Sample</vt:lpstr>
      <vt:lpstr>Basic components of malware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Ashu Sharma</dc:creator>
  <cp:lastModifiedBy>Ashu Sharma</cp:lastModifiedBy>
  <cp:revision>7</cp:revision>
  <dcterms:created xsi:type="dcterms:W3CDTF">2022-12-21T17:58:30Z</dcterms:created>
  <dcterms:modified xsi:type="dcterms:W3CDTF">2022-12-27T18:30:54Z</dcterms:modified>
</cp:coreProperties>
</file>