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9"/>
  </p:notesMasterIdLst>
  <p:handoutMasterIdLst>
    <p:handoutMasterId r:id="rId20"/>
  </p:handoutMasterIdLst>
  <p:sldIdLst>
    <p:sldId id="265" r:id="rId5"/>
    <p:sldId id="1042" r:id="rId6"/>
    <p:sldId id="786" r:id="rId7"/>
    <p:sldId id="1088" r:id="rId8"/>
    <p:sldId id="1091" r:id="rId9"/>
    <p:sldId id="1095" r:id="rId10"/>
    <p:sldId id="1078" r:id="rId11"/>
    <p:sldId id="1076" r:id="rId12"/>
    <p:sldId id="1096" r:id="rId13"/>
    <p:sldId id="1084" r:id="rId14"/>
    <p:sldId id="1086" r:id="rId15"/>
    <p:sldId id="1092" r:id="rId16"/>
    <p:sldId id="1094" r:id="rId17"/>
    <p:sldId id="1060" r:id="rId18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521415D9-36F7-43E2-AB2F-B90AF26B5E84}">
      <p14:sectionLst xmlns:p14="http://schemas.microsoft.com/office/powerpoint/2010/main">
        <p14:section name="Part 1" id="{BA7DFC3B-967C-8A47-A999-E6A9B6DA7CF2}">
          <p14:sldIdLst>
            <p14:sldId id="265"/>
            <p14:sldId id="1042"/>
            <p14:sldId id="786"/>
            <p14:sldId id="1088"/>
            <p14:sldId id="1091"/>
            <p14:sldId id="1095"/>
            <p14:sldId id="1078"/>
            <p14:sldId id="1076"/>
            <p14:sldId id="1096"/>
            <p14:sldId id="1084"/>
            <p14:sldId id="1086"/>
            <p14:sldId id="1092"/>
            <p14:sldId id="1094"/>
            <p14:sldId id="10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007" autoAdjust="0"/>
  </p:normalViewPr>
  <p:slideViewPr>
    <p:cSldViewPr snapToGrid="0" snapToObjects="1">
      <p:cViewPr varScale="1">
        <p:scale>
          <a:sx n="135" d="100"/>
          <a:sy n="13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3F7C3218-6286-4045-8084-7D8F4F6601BE}" type="datetimeFigureOut">
              <a:rPr lang="en-US" altLang="en-US"/>
              <a:pPr>
                <a:defRPr/>
              </a:pPr>
              <a:t>12/9/2022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76D228-A1C4-194E-BD76-E875F1B56BB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71069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8F2EB731-3767-4A47-A391-014B15B43827}" type="datetimeFigureOut">
              <a:rPr lang="en-US" altLang="en-US"/>
              <a:pPr>
                <a:defRPr/>
              </a:pPr>
              <a:t>12/9/2022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51998215-B6DA-6840-93A7-8744EF3D5C5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30434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71627"/>
            <a:ext cx="9144000" cy="1994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WG_logo_Color_3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729" y="166482"/>
            <a:ext cx="1964641" cy="57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415780"/>
            <a:ext cx="8040914" cy="506015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32946" y="4000501"/>
            <a:ext cx="3289968" cy="837851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9351"/>
            <a:ext cx="8229600" cy="38313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11178-6C3A-F247-8731-699DBDA967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530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92"/>
          <a:stretch>
            <a:fillRect/>
          </a:stretch>
        </p:blipFill>
        <p:spPr bwMode="auto">
          <a:xfrm>
            <a:off x="7119256" y="-71438"/>
            <a:ext cx="202474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5462" y="4609046"/>
            <a:ext cx="1358537" cy="37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5766263" cy="50601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2" y="769351"/>
            <a:ext cx="5679553" cy="3825272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BE2AAB6-80C9-D04C-812E-2AE858C1AEC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265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6" y="2"/>
            <a:ext cx="9183687" cy="516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4766" y="2218136"/>
            <a:ext cx="9183687" cy="973931"/>
          </a:xfrm>
          <a:prstGeom prst="rect">
            <a:avLst/>
          </a:prstGeom>
          <a:solidFill>
            <a:schemeClr val="tx1">
              <a:alpha val="6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07" t="-4552" r="-2"/>
          <a:stretch/>
        </p:blipFill>
        <p:spPr bwMode="auto">
          <a:xfrm>
            <a:off x="-431074" y="-574766"/>
            <a:ext cx="9619528" cy="57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66" y="2218136"/>
            <a:ext cx="9183687" cy="973931"/>
          </a:xfrm>
          <a:prstGeom prst="rect">
            <a:avLst/>
          </a:prstGeom>
          <a:solidFill>
            <a:schemeClr val="tx2">
              <a:alpha val="6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5" y="2218211"/>
            <a:ext cx="9182851" cy="974309"/>
          </a:xfrm>
          <a:ln>
            <a:noFill/>
          </a:ln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25001"/>
            <a:ext cx="4038600" cy="3769622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25003"/>
            <a:ext cx="4038600" cy="376962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EFFC9-7588-9E46-A8CC-C2BF237A962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391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4D27F-4202-7D43-95B6-A3AF6F94866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432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3CE69-63AC-3847-8C1E-2B63C80ABEB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811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8D7F1-4F6E-A640-969F-09B719C907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644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36" y="1332411"/>
            <a:ext cx="9128963" cy="22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9870"/>
            <a:ext cx="9120188" cy="735677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C00F6-8687-794D-9AF3-C5080849018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284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5075636"/>
            <a:ext cx="9144000" cy="67865"/>
          </a:xfrm>
          <a:prstGeom prst="rect">
            <a:avLst/>
          </a:prstGeom>
          <a:solidFill>
            <a:srgbClr val="CD09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80"/>
            <a:ext cx="8229600" cy="50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69145"/>
            <a:ext cx="8229600" cy="3825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28050" y="-29765"/>
            <a:ext cx="592138" cy="27384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3A3A3A"/>
                </a:solidFill>
                <a:cs typeface="+mn-cs"/>
              </a:defRPr>
            </a:lvl1pPr>
          </a:lstStyle>
          <a:p>
            <a:pPr>
              <a:defRPr/>
            </a:pPr>
            <a:fld id="{3E9BDD6A-35E9-5D49-A88C-77E478828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0" name="TextBox 9"/>
          <p:cNvSpPr txBox="1">
            <a:spLocks noChangeArrowheads="1"/>
          </p:cNvSpPr>
          <p:nvPr/>
        </p:nvSpPr>
        <p:spPr bwMode="auto">
          <a:xfrm>
            <a:off x="92056" y="4890970"/>
            <a:ext cx="244951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600" dirty="0">
                <a:solidFill>
                  <a:srgbClr val="3A3A3A"/>
                </a:solidFill>
                <a:latin typeface="Calibri" charset="0"/>
                <a:cs typeface="+mn-cs"/>
              </a:rPr>
              <a:t>Copyright </a:t>
            </a:r>
            <a:r>
              <a:rPr lang="en-US" altLang="en-US" sz="600" dirty="0">
                <a:solidFill>
                  <a:srgbClr val="3A3A3A"/>
                </a:solidFill>
                <a:latin typeface="Calibri" charset="0"/>
              </a:rPr>
              <a:t>©2020</a:t>
            </a:r>
            <a:r>
              <a:rPr lang="en-US" altLang="en-US" sz="600" dirty="0">
                <a:solidFill>
                  <a:srgbClr val="3A3A3A"/>
                </a:solidFill>
                <a:latin typeface="Calibri" charset="0"/>
                <a:cs typeface="+mn-cs"/>
              </a:rPr>
              <a:t>.</a:t>
            </a:r>
            <a:r>
              <a:rPr lang="en-US" altLang="en-US" sz="600" baseline="0" dirty="0">
                <a:solidFill>
                  <a:srgbClr val="3A3A3A"/>
                </a:solidFill>
                <a:latin typeface="Calibri" charset="0"/>
                <a:cs typeface="+mn-cs"/>
              </a:rPr>
              <a:t> </a:t>
            </a:r>
            <a:r>
              <a:rPr lang="en-US" altLang="en-US" sz="600" dirty="0">
                <a:solidFill>
                  <a:srgbClr val="3A3A3A"/>
                </a:solidFill>
                <a:latin typeface="Calibri" charset="0"/>
                <a:cs typeface="+mn-cs"/>
              </a:rPr>
              <a:t>WatchGuard Technologies, Inc. All Rights Reserved</a:t>
            </a:r>
          </a:p>
        </p:txBody>
      </p:sp>
      <p:sp>
        <p:nvSpPr>
          <p:cNvPr id="1031" name="Picture 3" descr="WG_logo_Color_3in.png"/>
          <p:cNvSpPr>
            <a:spLocks noChangeAspect="1"/>
          </p:cNvSpPr>
          <p:nvPr/>
        </p:nvSpPr>
        <p:spPr bwMode="auto">
          <a:xfrm>
            <a:off x="7632700" y="4702969"/>
            <a:ext cx="13970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8" r:id="rId2"/>
    <p:sldLayoutId id="2147483806" r:id="rId3"/>
    <p:sldLayoutId id="2147483808" r:id="rId4"/>
    <p:sldLayoutId id="2147483799" r:id="rId5"/>
    <p:sldLayoutId id="2147483800" r:id="rId6"/>
    <p:sldLayoutId id="2147483801" r:id="rId7"/>
    <p:sldLayoutId id="2147483802" r:id="rId8"/>
    <p:sldLayoutId id="2147483810" r:id="rId9"/>
  </p:sldLayoutIdLst>
  <p:hf hdr="0" dt="0"/>
  <p:txStyles>
    <p:titleStyle>
      <a:lvl1pPr algn="l" defTabSz="457189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-128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-128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-128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891" indent="-342891" algn="l" defTabSz="457189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Wingdings" charset="2"/>
        <a:buChar char="§"/>
        <a:defRPr sz="2400" kern="12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1pPr>
      <a:lvl2pPr marL="742932" indent="-285744" algn="l" defTabSz="457189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" charset="0"/>
        <a:buChar char="–"/>
        <a:defRPr sz="2000" kern="12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2pPr>
      <a:lvl3pPr marL="1142971" indent="-228594" algn="l" defTabSz="457189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3pPr>
      <a:lvl4pPr marL="1600160" indent="-228594" algn="l" defTabSz="457189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" charset="0"/>
        <a:buChar char="–"/>
        <a:defRPr sz="1600" kern="12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4pPr>
      <a:lvl5pPr marL="2057349" indent="-228594" algn="l" defTabSz="457189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" charset="0"/>
        <a:buChar char="»"/>
        <a:defRPr sz="1400" kern="12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310651" y="2078964"/>
            <a:ext cx="8040688" cy="8381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en-US" sz="4800" dirty="0"/>
              <a:t>Malware involvement at Battlefields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030145" y="4630432"/>
            <a:ext cx="1260387" cy="562686"/>
          </a:xfrm>
        </p:spPr>
        <p:txBody>
          <a:bodyPr>
            <a:normAutofit/>
          </a:bodyPr>
          <a:lstStyle/>
          <a:p>
            <a:r>
              <a:rPr lang="en-US" dirty="0"/>
              <a:t>Ryan Estes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51863" y="-896938"/>
            <a:ext cx="59213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6A6A6"/>
              </a:buClr>
              <a:buFont typeface="Wingdings" charset="2"/>
              <a:buChar char="§"/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32" indent="-285744">
              <a:spcBef>
                <a:spcPct val="20000"/>
              </a:spcBef>
              <a:buClr>
                <a:srgbClr val="A6A6A6"/>
              </a:buClr>
              <a:buFont typeface="Arial" charset="0"/>
              <a:buChar char="–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2971" indent="-228594">
              <a:spcBef>
                <a:spcPct val="20000"/>
              </a:spcBef>
              <a:buClr>
                <a:srgbClr val="A6A6A6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160" indent="-228594">
              <a:spcBef>
                <a:spcPct val="20000"/>
              </a:spcBef>
              <a:buClr>
                <a:srgbClr val="A6A6A6"/>
              </a:buClr>
              <a:buFont typeface="Arial" charset="0"/>
              <a:buChar char="–"/>
              <a:defRPr sz="16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349" indent="-228594">
              <a:spcBef>
                <a:spcPct val="20000"/>
              </a:spcBef>
              <a:buClr>
                <a:srgbClr val="A6A6A6"/>
              </a:buClr>
              <a:buFont typeface="Arial" charset="0"/>
              <a:buChar char="»"/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537" indent="-228594" defTabSz="45718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726" indent="-228594" defTabSz="45718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8914" indent="-228594" defTabSz="45718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103" indent="-228594" defTabSz="45718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F47AA3-CABC-0647-8338-21F1737D6A23}" type="slidenum">
              <a:rPr lang="en-US" altLang="en-US" sz="900">
                <a:solidFill>
                  <a:srgbClr val="3A3A3A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900">
              <a:solidFill>
                <a:srgbClr val="3A3A3A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58D523-2E5D-431A-B410-B02560DAE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660" y="3275802"/>
            <a:ext cx="1167429" cy="116742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A5E9BDE7-3F86-4B5C-A789-AA1B4CD3A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11" r="41089"/>
          <a:stretch/>
        </p:blipFill>
        <p:spPr>
          <a:xfrm>
            <a:off x="5146159" y="3212371"/>
            <a:ext cx="963558" cy="1280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Subtitle 3">
            <a:extLst>
              <a:ext uri="{FF2B5EF4-FFF2-40B4-BE49-F238E27FC236}">
                <a16:creationId xmlns:a16="http://schemas.microsoft.com/office/drawing/2014/main" id="{A52F92B7-36F8-4D89-8DE6-1B7A3A68287E}"/>
              </a:ext>
            </a:extLst>
          </p:cNvPr>
          <p:cNvSpPr txBox="1">
            <a:spLocks/>
          </p:cNvSpPr>
          <p:nvPr/>
        </p:nvSpPr>
        <p:spPr bwMode="auto">
          <a:xfrm>
            <a:off x="2303878" y="4492850"/>
            <a:ext cx="1595667" cy="83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457189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charset="2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189" indent="0" algn="ctr" defTabSz="457189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2pPr>
            <a:lvl3pPr marL="914377" indent="0" algn="ctr" defTabSz="457189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3pPr>
            <a:lvl4pPr marL="1371566" indent="0" algn="ctr" defTabSz="457189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4pPr>
            <a:lvl5pPr marL="1828754" indent="0" algn="ctr" defTabSz="457189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5pPr>
            <a:lvl6pPr marL="2285943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Ashu Sharma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238B-44DD-4DB5-8B6E-10ADB24E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Detective measures</a:t>
            </a:r>
          </a:p>
        </p:txBody>
      </p:sp>
    </p:spTree>
    <p:extLst>
      <p:ext uri="{BB962C8B-B14F-4D97-AF65-F5344CB8AC3E}">
        <p14:creationId xmlns:p14="http://schemas.microsoft.com/office/powerpoint/2010/main" val="743756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933A-AE99-4576-A3F2-841E11B0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Defence</a:t>
            </a:r>
            <a:r>
              <a:rPr lang="es-ES" dirty="0"/>
              <a:t> </a:t>
            </a:r>
            <a:r>
              <a:rPr lang="es-ES" dirty="0" err="1"/>
              <a:t>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6646-EF83-4F77-B356-81354B4C7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711995"/>
            <a:ext cx="8229600" cy="383137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5284C-39D5-4681-949A-217F10D7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11178-6C3A-F247-8731-699DBDA96700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1D4E9-29B8-4820-8BD6-BE87437DBA1B}"/>
              </a:ext>
            </a:extLst>
          </p:cNvPr>
          <p:cNvSpPr txBox="1"/>
          <p:nvPr/>
        </p:nvSpPr>
        <p:spPr>
          <a:xfrm>
            <a:off x="1920949" y="1360967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>
              <a:effectLst/>
              <a:latin typeface="ui-monospace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AAC5F-85B0-46D7-A801-8A61D176FC77}"/>
              </a:ext>
            </a:extLst>
          </p:cNvPr>
          <p:cNvSpPr txBox="1"/>
          <p:nvPr/>
        </p:nvSpPr>
        <p:spPr>
          <a:xfrm>
            <a:off x="120502" y="815163"/>
            <a:ext cx="894552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_Wiper_WhisperGate_Jan22_1 {</a:t>
            </a:r>
          </a:p>
          <a:p>
            <a:r>
              <a:rPr lang="en-US" sz="1200" dirty="0"/>
              <a:t>   meta:</a:t>
            </a:r>
          </a:p>
          <a:p>
            <a:r>
              <a:rPr lang="en-US" sz="1200" dirty="0"/>
              <a:t>      description = "Detects unknown wiper malware"</a:t>
            </a:r>
          </a:p>
          <a:p>
            <a:r>
              <a:rPr lang="en-US" sz="1200" dirty="0"/>
              <a:t>      author = "Florian Roth"</a:t>
            </a:r>
          </a:p>
          <a:p>
            <a:r>
              <a:rPr lang="en-US" sz="1200" dirty="0"/>
              <a:t>      reference = "https://www.microsoft.com/security/blog/2022/01/15/destructive-malware-targeting-ukrainian-organizations/"</a:t>
            </a:r>
          </a:p>
          <a:p>
            <a:r>
              <a:rPr lang="en-US" sz="1200" dirty="0"/>
              <a:t>      date = "2022-01-16"</a:t>
            </a:r>
          </a:p>
          <a:p>
            <a:r>
              <a:rPr lang="en-US" sz="1200" dirty="0"/>
              <a:t>      score = 85</a:t>
            </a:r>
          </a:p>
          <a:p>
            <a:r>
              <a:rPr lang="en-US" sz="1200" dirty="0"/>
              <a:t>      hash1 = "a196c6b8ffcb97ffb276d04f354696e2391311db3841ae16c8c9f56f36a38e92"</a:t>
            </a:r>
          </a:p>
          <a:p>
            <a:r>
              <a:rPr lang="en-US" sz="1200" dirty="0"/>
              <a:t>   strings:</a:t>
            </a:r>
          </a:p>
          <a:p>
            <a:r>
              <a:rPr lang="en-US" sz="1200" dirty="0"/>
              <a:t>      /* AAAAA\x00Your hard drive has been corrupted. */</a:t>
            </a:r>
          </a:p>
          <a:p>
            <a:r>
              <a:rPr lang="en-US" sz="1200" dirty="0"/>
              <a:t>      $xc1 = { 41 41 41 41 41 00 59 6F 75 72 20 68 61 72 64 20</a:t>
            </a:r>
          </a:p>
          <a:p>
            <a:r>
              <a:rPr lang="en-US" sz="1200" dirty="0"/>
              <a:t>               64 72 69 76 65 20 68 61 73 20 62 65 65 6E 20 63</a:t>
            </a:r>
          </a:p>
          <a:p>
            <a:r>
              <a:rPr lang="en-US" sz="1200" dirty="0"/>
              <a:t>               6F 72 72 75 70 74 65 64 }</a:t>
            </a:r>
          </a:p>
          <a:p>
            <a:r>
              <a:rPr lang="en-US" sz="1200" dirty="0"/>
              <a:t>      </a:t>
            </a:r>
          </a:p>
          <a:p>
            <a:r>
              <a:rPr lang="en-US" sz="1200" dirty="0"/>
              <a:t>      $op1 = { 89 34 24 e8 3f ff </a:t>
            </a:r>
            <a:r>
              <a:rPr lang="en-US" sz="1200" dirty="0" err="1"/>
              <a:t>ff</a:t>
            </a:r>
            <a:r>
              <a:rPr lang="en-US" sz="1200" dirty="0"/>
              <a:t> </a:t>
            </a:r>
            <a:r>
              <a:rPr lang="en-US" sz="1200" dirty="0" err="1"/>
              <a:t>ff</a:t>
            </a:r>
            <a:r>
              <a:rPr lang="en-US" sz="1200" dirty="0"/>
              <a:t> 50 8d 65 f4 31 c0 59 5e 5f }</a:t>
            </a:r>
          </a:p>
          <a:p>
            <a:r>
              <a:rPr lang="en-US" sz="1200" dirty="0"/>
              <a:t>      $op2 = { 8d bd e8 df ff </a:t>
            </a:r>
            <a:r>
              <a:rPr lang="en-US" sz="1200" dirty="0" err="1"/>
              <a:t>ff</a:t>
            </a:r>
            <a:r>
              <a:rPr lang="en-US" sz="1200" dirty="0"/>
              <a:t> e8 04 de ff </a:t>
            </a:r>
            <a:r>
              <a:rPr lang="en-US" sz="1200" dirty="0" err="1"/>
              <a:t>ff</a:t>
            </a:r>
            <a:r>
              <a:rPr lang="en-US" sz="1200" dirty="0"/>
              <a:t> b9 00 08 00 00 f3 a5 c7 44 24 18 00 00 00 00 c7 44 24 14 00 00 00 00 c7 44 24 10 03 00 00 00 c7 44 24 0c 00 00 00 00 }</a:t>
            </a:r>
          </a:p>
          <a:p>
            <a:r>
              <a:rPr lang="en-US" sz="1200" dirty="0"/>
              <a:t>      $op3 = { c7 44 24 0c 00 00 00 00 c7 44 24 08 00 02 00 00 89 44 24 04 e8 aa </a:t>
            </a:r>
            <a:r>
              <a:rPr lang="en-US" sz="1200" dirty="0" err="1"/>
              <a:t>fe</a:t>
            </a:r>
            <a:r>
              <a:rPr lang="en-US" sz="1200" dirty="0"/>
              <a:t> ff </a:t>
            </a:r>
            <a:r>
              <a:rPr lang="en-US" sz="1200" dirty="0" err="1"/>
              <a:t>ff</a:t>
            </a:r>
            <a:r>
              <a:rPr lang="en-US" sz="1200" dirty="0"/>
              <a:t> 83 </a:t>
            </a:r>
            <a:r>
              <a:rPr lang="en-US" sz="1200" dirty="0" err="1"/>
              <a:t>ec</a:t>
            </a:r>
            <a:r>
              <a:rPr lang="en-US" sz="1200" dirty="0"/>
              <a:t> 14 89 34 24 e8 3f ff </a:t>
            </a:r>
            <a:r>
              <a:rPr lang="en-US" sz="1200" dirty="0" err="1"/>
              <a:t>ff</a:t>
            </a:r>
            <a:r>
              <a:rPr lang="en-US" sz="1200" dirty="0"/>
              <a:t> </a:t>
            </a:r>
            <a:r>
              <a:rPr lang="en-US" sz="1200" dirty="0" err="1"/>
              <a:t>ff</a:t>
            </a:r>
            <a:r>
              <a:rPr lang="en-US" sz="1200" dirty="0"/>
              <a:t> 50 }</a:t>
            </a:r>
          </a:p>
          <a:p>
            <a:r>
              <a:rPr lang="en-US" sz="1200" dirty="0"/>
              <a:t>   condition:</a:t>
            </a:r>
          </a:p>
          <a:p>
            <a:r>
              <a:rPr lang="en-US" sz="1200" dirty="0"/>
              <a:t>      uint16(0) == 0x5a4d and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filesize</a:t>
            </a:r>
            <a:r>
              <a:rPr lang="en-US" sz="1200" dirty="0"/>
              <a:t> &lt; 100KB and ( 1 of ($x*) or 2 of them ) or all of them</a:t>
            </a:r>
          </a:p>
          <a:p>
            <a:r>
              <a:rPr lang="en-US" sz="1200" dirty="0"/>
              <a:t>} rule APT_HKTL</a:t>
            </a:r>
          </a:p>
        </p:txBody>
      </p:sp>
    </p:spTree>
    <p:extLst>
      <p:ext uri="{BB962C8B-B14F-4D97-AF65-F5344CB8AC3E}">
        <p14:creationId xmlns:p14="http://schemas.microsoft.com/office/powerpoint/2010/main" val="144756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238B-44DD-4DB5-8B6E-10ADB24E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50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3D13-8966-4494-98F8-533B641D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E9F5-9AE4-4497-ABCB-A24AD6630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credential theft and account abuse</a:t>
            </a:r>
          </a:p>
          <a:p>
            <a:r>
              <a:rPr lang="en-US" dirty="0"/>
              <a:t>Secure internet-facing systems and remote access solutions </a:t>
            </a:r>
          </a:p>
          <a:p>
            <a:r>
              <a:rPr lang="en-US" dirty="0"/>
              <a:t>Leverage anti-malware, endpoint detection, and identity protection solutions</a:t>
            </a:r>
          </a:p>
          <a:p>
            <a:r>
              <a:rPr lang="en-US" dirty="0"/>
              <a:t>Enable investigations and recovery</a:t>
            </a:r>
          </a:p>
          <a:p>
            <a:r>
              <a:rPr lang="en-US" dirty="0"/>
              <a:t>Defend against destructive attacks</a:t>
            </a:r>
          </a:p>
          <a:p>
            <a:r>
              <a:rPr lang="en-US" dirty="0"/>
              <a:t>Review and implement “best practices” for defense in depth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EBC3B-31B2-458C-9DFF-DCC27A12C8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11178-6C3A-F247-8731-699DBDA96700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E3DDB-08A0-45B5-88A5-08FDA69510AE}"/>
              </a:ext>
            </a:extLst>
          </p:cNvPr>
          <p:cNvSpPr txBox="1"/>
          <p:nvPr/>
        </p:nvSpPr>
        <p:spPr>
          <a:xfrm>
            <a:off x="2388781" y="4680057"/>
            <a:ext cx="6561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sz="800" dirty="0"/>
              <a:t>https//query.prod.cms.rt.microsoft.com/cms/api/am/binary/RE4Vwwd</a:t>
            </a:r>
          </a:p>
        </p:txBody>
      </p:sp>
    </p:spTree>
    <p:extLst>
      <p:ext uri="{BB962C8B-B14F-4D97-AF65-F5344CB8AC3E}">
        <p14:creationId xmlns:p14="http://schemas.microsoft.com/office/powerpoint/2010/main" val="4014287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C9EE85-FB91-3844-82F0-985CBAC5163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35D71-EDCC-7145-B95C-6D6BEB16EA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51863" y="-30163"/>
            <a:ext cx="592137" cy="274638"/>
          </a:xfrm>
        </p:spPr>
        <p:txBody>
          <a:bodyPr/>
          <a:lstStyle/>
          <a:p>
            <a:pPr>
              <a:defRPr/>
            </a:pPr>
            <a:fld id="{3DBEFFC9-7588-9E46-A8CC-C2BF237A9622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238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947D-5C0C-7E4F-A1E7-FB2CB209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1607-F801-C745-9FA7-D45F2043C6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Introduction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Why Virtual war?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Virtual War strategy with an example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Threats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Timeline of various attacks executed in War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Major Malware involved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Risk and Losses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Detective measures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Recommendations</a:t>
            </a:r>
            <a:endParaRPr lang="en-US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-apple-system"/>
              </a:rPr>
              <a:t>Q&amp;A</a:t>
            </a:r>
            <a:endParaRPr lang="en-US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spcAft>
                <a:spcPts val="600"/>
              </a:spcAft>
              <a:buNone/>
            </a:pPr>
            <a:endParaRPr lang="en-BR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DA9B0-D0BF-C94B-97EE-100A7BB58A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11178-6C3A-F247-8731-699DBDA96700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061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AF9E-BC8B-3047-B73F-D461A76C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34701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933A-AE99-4576-A3F2-841E11B0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Why</a:t>
            </a:r>
            <a:r>
              <a:rPr lang="es-ES" dirty="0"/>
              <a:t> Virtual </a:t>
            </a:r>
            <a:r>
              <a:rPr lang="es-ES" dirty="0" err="1"/>
              <a:t>war</a:t>
            </a:r>
            <a:r>
              <a:rPr lang="es-ES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6646-EF83-4F77-B356-81354B4C7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711995"/>
            <a:ext cx="8229600" cy="383137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5284C-39D5-4681-949A-217F10D7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11178-6C3A-F247-8731-699DBDA96700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592B4-E561-4568-9D65-457A3E27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871"/>
            <a:ext cx="9144000" cy="2069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730558-E23D-4285-B557-5C1BDAB4D1F9}"/>
              </a:ext>
            </a:extLst>
          </p:cNvPr>
          <p:cNvSpPr txBox="1"/>
          <p:nvPr/>
        </p:nvSpPr>
        <p:spPr>
          <a:xfrm>
            <a:off x="2388781" y="4680057"/>
            <a:ext cx="6561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sz="800" dirty="0"/>
              <a:t>#https//www.imperva.com/learn/application-security/cyber-warfare/#~text=Cyber%20warfare%20is%20usually%20defined,and%20even%20loss%20of%20life.</a:t>
            </a:r>
          </a:p>
        </p:txBody>
      </p:sp>
    </p:spTree>
    <p:extLst>
      <p:ext uri="{BB962C8B-B14F-4D97-AF65-F5344CB8AC3E}">
        <p14:creationId xmlns:p14="http://schemas.microsoft.com/office/powerpoint/2010/main" val="158610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933A-AE99-4576-A3F2-841E11B0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Why</a:t>
            </a:r>
            <a:r>
              <a:rPr lang="es-ES" dirty="0"/>
              <a:t> Virtual </a:t>
            </a:r>
            <a:r>
              <a:rPr lang="es-ES" dirty="0" err="1"/>
              <a:t>war</a:t>
            </a:r>
            <a:r>
              <a:rPr lang="es-ES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6646-EF83-4F77-B356-81354B4C7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711995"/>
            <a:ext cx="8229600" cy="383137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5284C-39D5-4681-949A-217F10D7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11178-6C3A-F247-8731-699DBDA96700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778D0A-0FE3-4A05-A247-99250852C5FC}"/>
              </a:ext>
            </a:extLst>
          </p:cNvPr>
          <p:cNvSpPr txBox="1"/>
          <p:nvPr/>
        </p:nvSpPr>
        <p:spPr>
          <a:xfrm>
            <a:off x="2388781" y="4680057"/>
            <a:ext cx="6561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sz="800" dirty="0"/>
              <a:t>https//query.prod.cms.rt.microsoft.com/cms/api/am/binary/RE4Vwwd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84CF7-1EBD-41B6-8CFF-0AB247EDE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63" y="745096"/>
            <a:ext cx="6670239" cy="39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9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F3A6-A569-4FEB-8BDE-99020E05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EC4B-CF16-43B1-B33C-8F77681E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Stuxnet</a:t>
            </a:r>
          </a:p>
          <a:p>
            <a:endParaRPr lang="en-US" b="1" dirty="0">
              <a:solidFill>
                <a:srgbClr val="000000"/>
              </a:solidFill>
              <a:latin typeface="Inter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Inter"/>
              </a:rPr>
              <a:t>We are safe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Inter"/>
              </a:rPr>
              <a:t>Unexpected Attack Vectors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Inter"/>
              </a:rPr>
              <a:t>Delay is detections</a:t>
            </a:r>
          </a:p>
          <a:p>
            <a:pPr lvl="1"/>
            <a:endParaRPr lang="en-US" b="1" i="0" dirty="0">
              <a:solidFill>
                <a:srgbClr val="000000"/>
              </a:solidFill>
              <a:effectLst/>
              <a:latin typeface="Inter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0F92B-AB17-455F-9700-B1B9B7428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11178-6C3A-F247-8731-699DBDA96700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485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238B-44DD-4DB5-8B6E-10ADB24E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various attacks executed in War </a:t>
            </a:r>
          </a:p>
        </p:txBody>
      </p:sp>
    </p:spTree>
    <p:extLst>
      <p:ext uri="{BB962C8B-B14F-4D97-AF65-F5344CB8AC3E}">
        <p14:creationId xmlns:p14="http://schemas.microsoft.com/office/powerpoint/2010/main" val="283650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933A-AE99-4576-A3F2-841E11B0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become</a:t>
            </a:r>
            <a:r>
              <a:rPr lang="es-ES" dirty="0"/>
              <a:t> </a:t>
            </a:r>
            <a:r>
              <a:rPr lang="es-ES" dirty="0" err="1"/>
              <a:t>now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6646-EF83-4F77-B356-81354B4C7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711995"/>
            <a:ext cx="8229600" cy="383137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5284C-39D5-4681-949A-217F10D7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11178-6C3A-F247-8731-699DBDA96700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6849F-AE34-4B32-A96C-D1D04A27F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600126"/>
            <a:ext cx="6143713" cy="40919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778D0A-0FE3-4A05-A247-99250852C5FC}"/>
              </a:ext>
            </a:extLst>
          </p:cNvPr>
          <p:cNvSpPr txBox="1"/>
          <p:nvPr/>
        </p:nvSpPr>
        <p:spPr>
          <a:xfrm>
            <a:off x="2388781" y="4680057"/>
            <a:ext cx="6561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sz="800" dirty="0"/>
              <a:t>https//query.prod.cms.rt.microsoft.com/cms/api/am/binary/RE4Vwwd</a:t>
            </a:r>
          </a:p>
        </p:txBody>
      </p:sp>
    </p:spTree>
    <p:extLst>
      <p:ext uri="{BB962C8B-B14F-4D97-AF65-F5344CB8AC3E}">
        <p14:creationId xmlns:p14="http://schemas.microsoft.com/office/powerpoint/2010/main" val="260314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A53F83D-A6C8-406E-8A66-01970E1043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8" r="-6" b="25503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813AD2EE-CF75-47E2-9D64-25BF85E24C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EF611178-6C3A-F247-8731-699DBDA96700}" type="slidenum">
              <a:rPr lang="en-US" altLang="en-US" smtClean="0"/>
              <a:pPr>
                <a:spcAft>
                  <a:spcPts val="600"/>
                </a:spcAft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38080"/>
      </p:ext>
    </p:extLst>
  </p:cSld>
  <p:clrMapOvr>
    <a:masterClrMapping/>
  </p:clrMapOvr>
</p:sld>
</file>

<file path=ppt/theme/theme1.xml><?xml version="1.0" encoding="utf-8"?>
<a:theme xmlns:a="http://schemas.openxmlformats.org/drawingml/2006/main" name="WatchGuard_2016">
  <a:themeElements>
    <a:clrScheme name="WatchGuard Colors">
      <a:dk1>
        <a:srgbClr val="333333"/>
      </a:dk1>
      <a:lt1>
        <a:srgbClr val="FFFFFF"/>
      </a:lt1>
      <a:dk2>
        <a:srgbClr val="FF3333"/>
      </a:dk2>
      <a:lt2>
        <a:srgbClr val="FFFFFF"/>
      </a:lt2>
      <a:accent1>
        <a:srgbClr val="B32317"/>
      </a:accent1>
      <a:accent2>
        <a:srgbClr val="26BCD7"/>
      </a:accent2>
      <a:accent3>
        <a:srgbClr val="00467F"/>
      </a:accent3>
      <a:accent4>
        <a:srgbClr val="F89828"/>
      </a:accent4>
      <a:accent5>
        <a:srgbClr val="26BCD7"/>
      </a:accent5>
      <a:accent6>
        <a:srgbClr val="8DC641"/>
      </a:accent6>
      <a:hlink>
        <a:srgbClr val="FF3333"/>
      </a:hlink>
      <a:folHlink>
        <a:srgbClr val="33333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_WatchGuard_Template_010216_v3" id="{DA90B800-13A8-B24A-B32A-F082A441A350}" vid="{F7DFEEAE-2B24-1949-AD24-7F4924AC05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4005D9E3367841B8133DC16E2CA0C5" ma:contentTypeVersion="8" ma:contentTypeDescription="Create a new document." ma:contentTypeScope="" ma:versionID="09b02c7bb5c11e94011aae484563c38d">
  <xsd:schema xmlns:xsd="http://www.w3.org/2001/XMLSchema" xmlns:xs="http://www.w3.org/2001/XMLSchema" xmlns:p="http://schemas.microsoft.com/office/2006/metadata/properties" xmlns:ns2="2fc784a7-eac2-4729-8291-eda7c6e43d70" targetNamespace="http://schemas.microsoft.com/office/2006/metadata/properties" ma:root="true" ma:fieldsID="6c2ec72030b46cd7db5e4ea8f0b91378" ns2:_="">
    <xsd:import namespace="2fc784a7-eac2-4729-8291-eda7c6e43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c784a7-eac2-4729-8291-eda7c6e43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5DA11A-3F94-4546-8574-85B8F70191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c784a7-eac2-4729-8291-eda7c6e43d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0DD382-103D-4FD4-A0D2-A5E0F038079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700A43-2957-4B4F-B9B2-614592CDFD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4981</TotalTime>
  <Words>522</Words>
  <Application>Microsoft Office PowerPoint</Application>
  <PresentationFormat>On-screen Show (16:9)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Inter</vt:lpstr>
      <vt:lpstr>ui-monospace</vt:lpstr>
      <vt:lpstr>Wingdings</vt:lpstr>
      <vt:lpstr>WatchGuard_2016</vt:lpstr>
      <vt:lpstr>Malware involvement at Battlefields</vt:lpstr>
      <vt:lpstr>Agenda</vt:lpstr>
      <vt:lpstr>Introduction</vt:lpstr>
      <vt:lpstr>Why Virtual war?</vt:lpstr>
      <vt:lpstr>Why Virtual war?</vt:lpstr>
      <vt:lpstr>How it started</vt:lpstr>
      <vt:lpstr>Timeline of various attacks executed in War </vt:lpstr>
      <vt:lpstr>How it become now</vt:lpstr>
      <vt:lpstr>PowerPoint Presentation</vt:lpstr>
      <vt:lpstr>Detective measures</vt:lpstr>
      <vt:lpstr>Defence techniques</vt:lpstr>
      <vt:lpstr>Recomendations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Authpoint Roadmap 2020</dc:title>
  <dc:creator>Alexandre Cagnoni</dc:creator>
  <cp:lastModifiedBy>Ashu Sharma</cp:lastModifiedBy>
  <cp:revision>103</cp:revision>
  <dcterms:created xsi:type="dcterms:W3CDTF">2020-03-11T15:31:22Z</dcterms:created>
  <dcterms:modified xsi:type="dcterms:W3CDTF">2022-12-09T15:44:00Z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0x0101004B4005D9E3367841B8133DC16E2CA0C5</vt:lpwstr>
  </property>
</Properties>
</file>