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39"/>
  </p:notesMasterIdLst>
  <p:handoutMasterIdLst>
    <p:handoutMasterId r:id="rId40"/>
  </p:handoutMasterIdLst>
  <p:sldIdLst>
    <p:sldId id="265" r:id="rId5"/>
    <p:sldId id="1042" r:id="rId6"/>
    <p:sldId id="786" r:id="rId7"/>
    <p:sldId id="1097" r:id="rId8"/>
    <p:sldId id="1098" r:id="rId9"/>
    <p:sldId id="1099" r:id="rId10"/>
    <p:sldId id="1088" r:id="rId11"/>
    <p:sldId id="1076" r:id="rId12"/>
    <p:sldId id="1103" r:id="rId13"/>
    <p:sldId id="1105" r:id="rId14"/>
    <p:sldId id="1121" r:id="rId15"/>
    <p:sldId id="1078" r:id="rId16"/>
    <p:sldId id="1102" r:id="rId17"/>
    <p:sldId id="1100" r:id="rId18"/>
    <p:sldId id="1117" r:id="rId19"/>
    <p:sldId id="1118" r:id="rId20"/>
    <p:sldId id="1119" r:id="rId21"/>
    <p:sldId id="1120" r:id="rId22"/>
    <p:sldId id="1084" r:id="rId23"/>
    <p:sldId id="1086" r:id="rId24"/>
    <p:sldId id="1092" r:id="rId25"/>
    <p:sldId id="1094" r:id="rId26"/>
    <p:sldId id="1115" r:id="rId27"/>
    <p:sldId id="1116" r:id="rId28"/>
    <p:sldId id="1114" r:id="rId29"/>
    <p:sldId id="1060" r:id="rId30"/>
    <p:sldId id="1106" r:id="rId31"/>
    <p:sldId id="1107" r:id="rId32"/>
    <p:sldId id="1108" r:id="rId33"/>
    <p:sldId id="1109" r:id="rId34"/>
    <p:sldId id="1110" r:id="rId35"/>
    <p:sldId id="1111" r:id="rId36"/>
    <p:sldId id="1112" r:id="rId37"/>
    <p:sldId id="1113" r:id="rId38"/>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914400" rtl="0" eaLnBrk="1" latinLnBrk="0" hangingPunct="1">
      <a:defRPr kern="1200">
        <a:solidFill>
          <a:schemeClr val="tx1"/>
        </a:solidFill>
        <a:latin typeface="Arial" charset="0"/>
        <a:ea typeface="ＭＳ Ｐゴシック" charset="-128"/>
        <a:cs typeface="ＭＳ Ｐゴシック" charset="-128"/>
      </a:defRPr>
    </a:lvl6pPr>
    <a:lvl7pPr marL="2743200" algn="l" defTabSz="914400" rtl="0" eaLnBrk="1" latinLnBrk="0" hangingPunct="1">
      <a:defRPr kern="1200">
        <a:solidFill>
          <a:schemeClr val="tx1"/>
        </a:solidFill>
        <a:latin typeface="Arial" charset="0"/>
        <a:ea typeface="ＭＳ Ｐゴシック" charset="-128"/>
        <a:cs typeface="ＭＳ Ｐゴシック" charset="-128"/>
      </a:defRPr>
    </a:lvl7pPr>
    <a:lvl8pPr marL="3200400" algn="l" defTabSz="914400" rtl="0" eaLnBrk="1" latinLnBrk="0" hangingPunct="1">
      <a:defRPr kern="1200">
        <a:solidFill>
          <a:schemeClr val="tx1"/>
        </a:solidFill>
        <a:latin typeface="Arial" charset="0"/>
        <a:ea typeface="ＭＳ Ｐゴシック" charset="-128"/>
        <a:cs typeface="ＭＳ Ｐゴシック" charset="-128"/>
      </a:defRPr>
    </a:lvl8pPr>
    <a:lvl9pPr marL="3657600" algn="l" defTabSz="914400" rtl="0" eaLnBrk="1" latinLnBrk="0" hangingPunct="1">
      <a:defRPr kern="1200">
        <a:solidFill>
          <a:schemeClr val="tx1"/>
        </a:solidFill>
        <a:latin typeface="Arial" charset="0"/>
        <a:ea typeface="ＭＳ Ｐゴシック" charset="-128"/>
        <a:cs typeface="ＭＳ Ｐゴシック" charset="-128"/>
      </a:defRPr>
    </a:lvl9pPr>
  </p:defaultTextStyle>
  <p:extLst>
    <p:ext uri="{521415D9-36F7-43E2-AB2F-B90AF26B5E84}">
      <p14:sectionLst xmlns:p14="http://schemas.microsoft.com/office/powerpoint/2010/main">
        <p14:section name="Part 1" id="{BA7DFC3B-967C-8A47-A999-E6A9B6DA7CF2}">
          <p14:sldIdLst>
            <p14:sldId id="265"/>
            <p14:sldId id="1042"/>
            <p14:sldId id="786"/>
            <p14:sldId id="1097"/>
            <p14:sldId id="1098"/>
            <p14:sldId id="1099"/>
            <p14:sldId id="1088"/>
            <p14:sldId id="1076"/>
            <p14:sldId id="1103"/>
            <p14:sldId id="1105"/>
            <p14:sldId id="1121"/>
            <p14:sldId id="1078"/>
            <p14:sldId id="1102"/>
            <p14:sldId id="1100"/>
            <p14:sldId id="1117"/>
            <p14:sldId id="1118"/>
            <p14:sldId id="1119"/>
            <p14:sldId id="1120"/>
            <p14:sldId id="1084"/>
            <p14:sldId id="1086"/>
            <p14:sldId id="1092"/>
            <p14:sldId id="1094"/>
            <p14:sldId id="1115"/>
            <p14:sldId id="1116"/>
            <p14:sldId id="1114"/>
            <p14:sldId id="1060"/>
            <p14:sldId id="1106"/>
            <p14:sldId id="1107"/>
            <p14:sldId id="1108"/>
            <p14:sldId id="1109"/>
            <p14:sldId id="1110"/>
            <p14:sldId id="1111"/>
            <p14:sldId id="1112"/>
            <p14:sldId id="11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007" autoAdjust="0"/>
  </p:normalViewPr>
  <p:slideViewPr>
    <p:cSldViewPr snapToGrid="0" snapToObjects="1">
      <p:cViewPr varScale="1">
        <p:scale>
          <a:sx n="114" d="100"/>
          <a:sy n="114" d="100"/>
        </p:scale>
        <p:origin x="102" y="258"/>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3F7C3218-6286-4045-8084-7D8F4F6601BE}" type="datetimeFigureOut">
              <a:rPr lang="en-US" altLang="en-US"/>
              <a:pPr>
                <a:defRPr/>
              </a:pPr>
              <a:t>12/28/2022</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B276D228-A1C4-194E-BD76-E875F1B56BB0}" type="slidenum">
              <a:rPr lang="en-US" altLang="en-US"/>
              <a:pPr>
                <a:defRPr/>
              </a:pPr>
              <a:t>‹#›</a:t>
            </a:fld>
            <a:endParaRPr lang="en-US" altLang="en-US" dirty="0"/>
          </a:p>
        </p:txBody>
      </p:sp>
    </p:spTree>
    <p:extLst>
      <p:ext uri="{BB962C8B-B14F-4D97-AF65-F5344CB8AC3E}">
        <p14:creationId xmlns:p14="http://schemas.microsoft.com/office/powerpoint/2010/main" val="17071069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8F2EB731-3767-4A47-A391-014B15B43827}" type="datetimeFigureOut">
              <a:rPr lang="en-US" altLang="en-US"/>
              <a:pPr>
                <a:defRPr/>
              </a:pPr>
              <a:t>12/28/2022</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51998215-B6DA-6840-93A7-8744EF3D5C54}" type="slidenum">
              <a:rPr lang="en-US" altLang="en-US"/>
              <a:pPr>
                <a:defRPr/>
              </a:pPr>
              <a:t>‹#›</a:t>
            </a:fld>
            <a:endParaRPr lang="en-US" altLang="en-US" dirty="0"/>
          </a:p>
        </p:txBody>
      </p:sp>
    </p:spTree>
    <p:extLst>
      <p:ext uri="{BB962C8B-B14F-4D97-AF65-F5344CB8AC3E}">
        <p14:creationId xmlns:p14="http://schemas.microsoft.com/office/powerpoint/2010/main" val="533043458"/>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lue_screen_of_deat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2</a:t>
            </a:fld>
            <a:endParaRPr lang="en-US" altLang="en-US" dirty="0"/>
          </a:p>
        </p:txBody>
      </p:sp>
    </p:spTree>
    <p:extLst>
      <p:ext uri="{BB962C8B-B14F-4D97-AF65-F5344CB8AC3E}">
        <p14:creationId xmlns:p14="http://schemas.microsoft.com/office/powerpoint/2010/main" val="376557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Blue screen of death</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a:t>
            </a:r>
            <a:r>
              <a:rPr lang="en-US" b="0" i="0" dirty="0">
                <a:solidFill>
                  <a:srgbClr val="24292F"/>
                </a:solidFill>
                <a:effectLst/>
                <a:latin typeface="ui-monospace"/>
              </a:rPr>
              <a:t>https://www.youtube.com/watch?v=U_7CGl6VWaQ</a:t>
            </a:r>
            <a:endParaRPr lang="en-US" b="0" i="0" u="sng" dirty="0">
              <a:solidFill>
                <a:srgbClr val="1A0DAB"/>
              </a:solidFill>
              <a:effectLst/>
              <a:latin typeface="arial" panose="020B0604020202020204" pitchFamily="34" charset="0"/>
              <a:hlinkClick r:id="rId3"/>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#https://eugene.kaspersky.com/2011/11/02/the-man-who-found-stuxnet-sergey-ulasen-in-the-spotlight/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#https://www.wilderssecurity.com/threads/rootkit-tmphider.276994/#post-1712134</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4</a:t>
            </a:fld>
            <a:endParaRPr lang="en-US" altLang="en-US" dirty="0"/>
          </a:p>
        </p:txBody>
      </p:sp>
    </p:spTree>
    <p:extLst>
      <p:ext uri="{BB962C8B-B14F-4D97-AF65-F5344CB8AC3E}">
        <p14:creationId xmlns:p14="http://schemas.microsoft.com/office/powerpoint/2010/main" val="170440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5</a:t>
            </a:fld>
            <a:endParaRPr lang="en-US" altLang="en-US" dirty="0"/>
          </a:p>
        </p:txBody>
      </p:sp>
    </p:spTree>
    <p:extLst>
      <p:ext uri="{BB962C8B-B14F-4D97-AF65-F5344CB8AC3E}">
        <p14:creationId xmlns:p14="http://schemas.microsoft.com/office/powerpoint/2010/main" val="2346351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6</a:t>
            </a:fld>
            <a:endParaRPr lang="en-US" altLang="en-US" dirty="0"/>
          </a:p>
        </p:txBody>
      </p:sp>
    </p:spTree>
    <p:extLst>
      <p:ext uri="{BB962C8B-B14F-4D97-AF65-F5344CB8AC3E}">
        <p14:creationId xmlns:p14="http://schemas.microsoft.com/office/powerpoint/2010/main" val="3671882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World">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571627"/>
            <a:ext cx="9144000" cy="199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WG_logo_Color_3in.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90729" y="166482"/>
            <a:ext cx="1964641" cy="572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55600" y="2415780"/>
            <a:ext cx="8040914" cy="506015"/>
          </a:xfrm>
        </p:spPr>
        <p:txBody>
          <a:bodyPr/>
          <a:lstStyle>
            <a:lvl1pPr algn="ctr">
              <a:defRPr sz="3600" b="1">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432946" y="4000501"/>
            <a:ext cx="3289968" cy="837851"/>
          </a:xfrm>
        </p:spPr>
        <p:txBody>
          <a:bodyPr anchor="ctr">
            <a:normAutofit/>
          </a:bodyPr>
          <a:lstStyle>
            <a:lvl1pPr marL="0" indent="0" algn="l">
              <a:buNone/>
              <a:defRPr sz="1600">
                <a:solidFill>
                  <a:schemeClr val="tx2">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92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7200" y="769351"/>
            <a:ext cx="8229600" cy="383137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fld id="{EF611178-6C3A-F247-8731-699DBDA96700}" type="slidenum">
              <a:rPr lang="en-US" altLang="en-US"/>
              <a:pPr>
                <a:defRPr/>
              </a:pPr>
              <a:t>‹#›</a:t>
            </a:fld>
            <a:endParaRPr lang="en-US" altLang="en-US" dirty="0"/>
          </a:p>
        </p:txBody>
      </p:sp>
    </p:spTree>
    <p:extLst>
      <p:ext uri="{BB962C8B-B14F-4D97-AF65-F5344CB8AC3E}">
        <p14:creationId xmlns:p14="http://schemas.microsoft.com/office/powerpoint/2010/main" val="96530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ld on Right">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screen">
            <a:extLst>
              <a:ext uri="{28A0092B-C50C-407E-A947-70E740481C1C}">
                <a14:useLocalDpi xmlns:a14="http://schemas.microsoft.com/office/drawing/2010/main"/>
              </a:ext>
            </a:extLst>
          </a:blip>
          <a:srcRect t="-1492"/>
          <a:stretch>
            <a:fillRect/>
          </a:stretch>
        </p:blipFill>
        <p:spPr bwMode="auto">
          <a:xfrm>
            <a:off x="7119256" y="-71438"/>
            <a:ext cx="202474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785462" y="4609046"/>
            <a:ext cx="1358537" cy="37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2" y="205980"/>
            <a:ext cx="5766263" cy="506015"/>
          </a:xfrm>
        </p:spPr>
        <p:txBody>
          <a:bodyPr/>
          <a:lstStyle>
            <a:lvl1pPr>
              <a:defRPr>
                <a:solidFill>
                  <a:schemeClr val="tx2"/>
                </a:solidFill>
              </a:defRPr>
            </a:lvl1pPr>
          </a:lstStyle>
          <a:p>
            <a:r>
              <a:rPr lang="en-US" dirty="0"/>
              <a:t>Click to edit Master title style</a:t>
            </a:r>
          </a:p>
        </p:txBody>
      </p:sp>
      <p:sp>
        <p:nvSpPr>
          <p:cNvPr id="8" name="Content Placeholder 3"/>
          <p:cNvSpPr>
            <a:spLocks noGrp="1"/>
          </p:cNvSpPr>
          <p:nvPr>
            <p:ph sz="half" idx="2"/>
          </p:nvPr>
        </p:nvSpPr>
        <p:spPr>
          <a:xfrm>
            <a:off x="457202" y="769351"/>
            <a:ext cx="5679553" cy="382527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2"/>
          <p:cNvSpPr>
            <a:spLocks noGrp="1"/>
          </p:cNvSpPr>
          <p:nvPr>
            <p:ph type="sldNum" sz="quarter" idx="10"/>
          </p:nvPr>
        </p:nvSpPr>
        <p:spPr/>
        <p:txBody>
          <a:bodyPr/>
          <a:lstStyle>
            <a:lvl1pPr>
              <a:defRPr>
                <a:solidFill>
                  <a:schemeClr val="bg1"/>
                </a:solidFill>
              </a:defRPr>
            </a:lvl1pPr>
          </a:lstStyle>
          <a:p>
            <a:pPr>
              <a:defRPr/>
            </a:pPr>
            <a:fld id="{3BE2AAB6-80C9-D04C-812E-2AE858C1AEC4}" type="slidenum">
              <a:rPr lang="en-US" altLang="en-US"/>
              <a:pPr>
                <a:defRPr/>
              </a:pPr>
              <a:t>‹#›</a:t>
            </a:fld>
            <a:endParaRPr lang="en-US" altLang="en-US" dirty="0"/>
          </a:p>
        </p:txBody>
      </p:sp>
    </p:spTree>
    <p:extLst>
      <p:ext uri="{BB962C8B-B14F-4D97-AF65-F5344CB8AC3E}">
        <p14:creationId xmlns:p14="http://schemas.microsoft.com/office/powerpoint/2010/main" val="90265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 World">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4766" y="2"/>
            <a:ext cx="9183687" cy="51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4766" y="2218136"/>
            <a:ext cx="9183687" cy="973931"/>
          </a:xfrm>
          <a:prstGeom prst="rect">
            <a:avLst/>
          </a:prstGeom>
          <a:solidFill>
            <a:schemeClr val="tx1">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7"/>
          <p:cNvPicPr>
            <a:picLocks noChangeAspect="1"/>
          </p:cNvPicPr>
          <p:nvPr/>
        </p:nvPicPr>
        <p:blipFill rotWithShape="1">
          <a:blip r:embed="rId2">
            <a:extLst>
              <a:ext uri="{28A0092B-C50C-407E-A947-70E740481C1C}">
                <a14:useLocalDpi xmlns:a14="http://schemas.microsoft.com/office/drawing/2010/main"/>
              </a:ext>
            </a:extLst>
          </a:blip>
          <a:srcRect l="-4607" t="-4552" r="-2"/>
          <a:stretch/>
        </p:blipFill>
        <p:spPr bwMode="auto">
          <a:xfrm>
            <a:off x="-431074" y="-574766"/>
            <a:ext cx="9619528" cy="57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766" y="2218136"/>
            <a:ext cx="9183687" cy="973931"/>
          </a:xfrm>
          <a:prstGeom prst="rect">
            <a:avLst/>
          </a:prstGeom>
          <a:solidFill>
            <a:schemeClr val="tx2">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5295" y="2218211"/>
            <a:ext cx="9182851" cy="974309"/>
          </a:xfrm>
          <a:ln>
            <a:noFill/>
          </a:ln>
        </p:spPr>
        <p:txBody>
          <a:bodyPr/>
          <a:lstStyle>
            <a:lvl1pPr algn="ctr">
              <a:defRPr sz="36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3389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57200" y="825001"/>
            <a:ext cx="4038600" cy="376962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25003"/>
            <a:ext cx="4038600" cy="3769621"/>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DBEFFC9-7588-9E46-A8CC-C2BF237A9622}" type="slidenum">
              <a:rPr lang="en-US" altLang="en-US"/>
              <a:pPr>
                <a:defRPr/>
              </a:pPr>
              <a:t>‹#›</a:t>
            </a:fld>
            <a:endParaRPr lang="en-US" altLang="en-US" dirty="0"/>
          </a:p>
        </p:txBody>
      </p:sp>
    </p:spTree>
    <p:extLst>
      <p:ext uri="{BB962C8B-B14F-4D97-AF65-F5344CB8AC3E}">
        <p14:creationId xmlns:p14="http://schemas.microsoft.com/office/powerpoint/2010/main" val="177391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BFF4D27F-4202-7D43-95B6-A3AF6F94866E}" type="slidenum">
              <a:rPr lang="en-US" altLang="en-US"/>
              <a:pPr>
                <a:defRPr/>
              </a:pPr>
              <a:t>‹#›</a:t>
            </a:fld>
            <a:endParaRPr lang="en-US" altLang="en-US" dirty="0"/>
          </a:p>
        </p:txBody>
      </p:sp>
    </p:spTree>
    <p:extLst>
      <p:ext uri="{BB962C8B-B14F-4D97-AF65-F5344CB8AC3E}">
        <p14:creationId xmlns:p14="http://schemas.microsoft.com/office/powerpoint/2010/main" val="71432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953CE69-63AC-3847-8C1E-2B63C80ABEBC}" type="slidenum">
              <a:rPr lang="en-US" altLang="en-US"/>
              <a:pPr>
                <a:defRPr/>
              </a:pPr>
              <a:t>‹#›</a:t>
            </a:fld>
            <a:endParaRPr lang="en-US" altLang="en-US" dirty="0"/>
          </a:p>
        </p:txBody>
      </p:sp>
    </p:spTree>
    <p:extLst>
      <p:ext uri="{BB962C8B-B14F-4D97-AF65-F5344CB8AC3E}">
        <p14:creationId xmlns:p14="http://schemas.microsoft.com/office/powerpoint/2010/main" val="115811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3678D7F1-4F6E-A640-969F-09B719C907E9}" type="slidenum">
              <a:rPr lang="en-US" altLang="en-US"/>
              <a:pPr>
                <a:defRPr/>
              </a:pPr>
              <a:t>‹#›</a:t>
            </a:fld>
            <a:endParaRPr lang="en-US" altLang="en-US" dirty="0"/>
          </a:p>
        </p:txBody>
      </p:sp>
    </p:spTree>
    <p:extLst>
      <p:ext uri="{BB962C8B-B14F-4D97-AF65-F5344CB8AC3E}">
        <p14:creationId xmlns:p14="http://schemas.microsoft.com/office/powerpoint/2010/main" val="18064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5036" y="1332411"/>
            <a:ext cx="9128963" cy="22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069870"/>
            <a:ext cx="9120188" cy="735677"/>
          </a:xfrm>
        </p:spPr>
        <p:txBody>
          <a:bodyPr/>
          <a:lstStyle>
            <a:lvl1pPr algn="ctr">
              <a:defRPr sz="3600" b="1">
                <a:solidFill>
                  <a:schemeClr val="bg1"/>
                </a:solidFill>
              </a:defRPr>
            </a:lvl1pPr>
          </a:lstStyle>
          <a:p>
            <a:r>
              <a:rPr lang="en-US"/>
              <a:t>Click to edit Master title style</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185C00F6-8687-794D-9AF3-C50808490187}" type="slidenum">
              <a:rPr lang="en-US" altLang="en-US"/>
              <a:pPr>
                <a:defRPr/>
              </a:pPr>
              <a:t>‹#›</a:t>
            </a:fld>
            <a:endParaRPr lang="en-US" altLang="en-US" dirty="0"/>
          </a:p>
        </p:txBody>
      </p:sp>
    </p:spTree>
    <p:extLst>
      <p:ext uri="{BB962C8B-B14F-4D97-AF65-F5344CB8AC3E}">
        <p14:creationId xmlns:p14="http://schemas.microsoft.com/office/powerpoint/2010/main" val="74284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5075636"/>
            <a:ext cx="9144000" cy="67865"/>
          </a:xfrm>
          <a:prstGeom prst="rect">
            <a:avLst/>
          </a:prstGeom>
          <a:solidFill>
            <a:srgbClr val="CD092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27" name="Title Placeholder 1"/>
          <p:cNvSpPr>
            <a:spLocks noGrp="1"/>
          </p:cNvSpPr>
          <p:nvPr>
            <p:ph type="title"/>
          </p:nvPr>
        </p:nvSpPr>
        <p:spPr bwMode="auto">
          <a:xfrm>
            <a:off x="457200" y="205980"/>
            <a:ext cx="8229600" cy="50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769145"/>
            <a:ext cx="8229600" cy="38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528050" y="-29765"/>
            <a:ext cx="592138" cy="27384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3A3A3A"/>
                </a:solidFill>
                <a:cs typeface="+mn-cs"/>
              </a:defRPr>
            </a:lvl1pPr>
          </a:lstStyle>
          <a:p>
            <a:pPr>
              <a:defRPr/>
            </a:pPr>
            <a:fld id="{3E9BDD6A-35E9-5D49-A88C-77E47882874B}" type="slidenum">
              <a:rPr lang="en-US" altLang="en-US"/>
              <a:pPr>
                <a:defRPr/>
              </a:pPr>
              <a:t>‹#›</a:t>
            </a:fld>
            <a:endParaRPr lang="en-US" altLang="en-US" dirty="0"/>
          </a:p>
        </p:txBody>
      </p:sp>
      <p:sp>
        <p:nvSpPr>
          <p:cNvPr id="1030" name="TextBox 9"/>
          <p:cNvSpPr txBox="1">
            <a:spLocks noChangeArrowheads="1"/>
          </p:cNvSpPr>
          <p:nvPr/>
        </p:nvSpPr>
        <p:spPr bwMode="auto">
          <a:xfrm>
            <a:off x="92056" y="4890970"/>
            <a:ext cx="24495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eaLnBrk="1" hangingPunct="1">
              <a:defRPr/>
            </a:pPr>
            <a:r>
              <a:rPr lang="en-US" altLang="en-US" sz="600" dirty="0">
                <a:solidFill>
                  <a:srgbClr val="3A3A3A"/>
                </a:solidFill>
                <a:latin typeface="Calibri" charset="0"/>
                <a:cs typeface="+mn-cs"/>
              </a:rPr>
              <a:t>Copyright </a:t>
            </a:r>
            <a:r>
              <a:rPr lang="en-US" altLang="en-US" sz="600" dirty="0">
                <a:solidFill>
                  <a:srgbClr val="3A3A3A"/>
                </a:solidFill>
                <a:latin typeface="Calibri" charset="0"/>
              </a:rPr>
              <a:t>©2020</a:t>
            </a:r>
            <a:r>
              <a:rPr lang="en-US" altLang="en-US" sz="600" dirty="0">
                <a:solidFill>
                  <a:srgbClr val="3A3A3A"/>
                </a:solidFill>
                <a:latin typeface="Calibri" charset="0"/>
                <a:cs typeface="+mn-cs"/>
              </a:rPr>
              <a:t>.</a:t>
            </a:r>
            <a:r>
              <a:rPr lang="en-US" altLang="en-US" sz="600" baseline="0" dirty="0">
                <a:solidFill>
                  <a:srgbClr val="3A3A3A"/>
                </a:solidFill>
                <a:latin typeface="Calibri" charset="0"/>
                <a:cs typeface="+mn-cs"/>
              </a:rPr>
              <a:t> </a:t>
            </a:r>
            <a:r>
              <a:rPr lang="en-US" altLang="en-US" sz="600" dirty="0">
                <a:solidFill>
                  <a:srgbClr val="3A3A3A"/>
                </a:solidFill>
                <a:latin typeface="Calibri" charset="0"/>
                <a:cs typeface="+mn-cs"/>
              </a:rPr>
              <a:t>WatchGuard Technologies, Inc. All Rights Reserved</a:t>
            </a:r>
          </a:p>
        </p:txBody>
      </p:sp>
      <p:sp>
        <p:nvSpPr>
          <p:cNvPr id="1031" name="Picture 3" descr="WG_logo_Color_3in.png"/>
          <p:cNvSpPr>
            <a:spLocks noChangeAspect="1"/>
          </p:cNvSpPr>
          <p:nvPr/>
        </p:nvSpPr>
        <p:spPr bwMode="auto">
          <a:xfrm>
            <a:off x="7632700" y="4702969"/>
            <a:ext cx="1397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cs typeface="ＭＳ Ｐゴシック" charset="-128"/>
              </a:defRPr>
            </a:lvl1pPr>
            <a:lvl2pPr marL="742950" indent="-285750">
              <a:defRPr>
                <a:solidFill>
                  <a:schemeClr val="tx1"/>
                </a:solidFill>
                <a:latin typeface="Arial" charset="0"/>
                <a:ea typeface="ＭＳ Ｐゴシック" charset="-128"/>
                <a:cs typeface="ＭＳ Ｐゴシック" charset="-128"/>
              </a:defRPr>
            </a:lvl2pPr>
            <a:lvl3pPr marL="1143000" indent="-228600">
              <a:defRPr>
                <a:solidFill>
                  <a:schemeClr val="tx1"/>
                </a:solidFill>
                <a:latin typeface="Arial" charset="0"/>
                <a:ea typeface="ＭＳ Ｐゴシック" charset="-128"/>
                <a:cs typeface="ＭＳ Ｐゴシック" charset="-128"/>
              </a:defRPr>
            </a:lvl3pPr>
            <a:lvl4pPr marL="1600200" indent="-228600">
              <a:defRPr>
                <a:solidFill>
                  <a:schemeClr val="tx1"/>
                </a:solidFill>
                <a:latin typeface="Arial" charset="0"/>
                <a:ea typeface="ＭＳ Ｐゴシック" charset="-128"/>
                <a:cs typeface="ＭＳ Ｐゴシック" charset="-128"/>
              </a:defRPr>
            </a:lvl4pPr>
            <a:lvl5pPr marL="2057400" indent="-228600">
              <a:defRPr>
                <a:solidFill>
                  <a:schemeClr val="tx1"/>
                </a:solidFill>
                <a:latin typeface="Arial" charset="0"/>
                <a:ea typeface="ＭＳ Ｐゴシック" charset="-128"/>
                <a:cs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798" r:id="rId2"/>
    <p:sldLayoutId id="2147483806" r:id="rId3"/>
    <p:sldLayoutId id="2147483808" r:id="rId4"/>
    <p:sldLayoutId id="2147483799" r:id="rId5"/>
    <p:sldLayoutId id="2147483800" r:id="rId6"/>
    <p:sldLayoutId id="2147483801" r:id="rId7"/>
    <p:sldLayoutId id="2147483802" r:id="rId8"/>
    <p:sldLayoutId id="2147483810" r:id="rId9"/>
  </p:sldLayoutIdLst>
  <p:hf hdr="0" dt="0"/>
  <p:txStyles>
    <p:titleStyle>
      <a:lvl1pPr algn="l" defTabSz="457189" rtl="0" eaLnBrk="0" fontAlgn="base" hangingPunct="0">
        <a:spcBef>
          <a:spcPct val="0"/>
        </a:spcBef>
        <a:spcAft>
          <a:spcPct val="0"/>
        </a:spcAft>
        <a:defRPr sz="2800" kern="1200">
          <a:solidFill>
            <a:schemeClr val="tx1"/>
          </a:solidFill>
          <a:latin typeface="+mj-lt"/>
          <a:ea typeface="ＭＳ Ｐゴシック" charset="-128"/>
          <a:cs typeface="ＭＳ Ｐゴシック" charset="-128"/>
        </a:defRPr>
      </a:lvl1pPr>
      <a:lvl2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2pPr>
      <a:lvl3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3pPr>
      <a:lvl4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4pPr>
      <a:lvl5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5pPr>
      <a:lvl6pPr marL="457189" algn="l" defTabSz="457189" rtl="0" eaLnBrk="1" fontAlgn="base" hangingPunct="1">
        <a:spcBef>
          <a:spcPct val="0"/>
        </a:spcBef>
        <a:spcAft>
          <a:spcPct val="0"/>
        </a:spcAft>
        <a:defRPr sz="2800">
          <a:solidFill>
            <a:schemeClr val="tx1"/>
          </a:solidFill>
          <a:latin typeface="Arial" charset="0"/>
          <a:ea typeface="ＭＳ Ｐゴシック" charset="-128"/>
        </a:defRPr>
      </a:lvl6pPr>
      <a:lvl7pPr marL="914377" algn="l" defTabSz="457189" rtl="0" eaLnBrk="1" fontAlgn="base" hangingPunct="1">
        <a:spcBef>
          <a:spcPct val="0"/>
        </a:spcBef>
        <a:spcAft>
          <a:spcPct val="0"/>
        </a:spcAft>
        <a:defRPr sz="2800">
          <a:solidFill>
            <a:schemeClr val="tx1"/>
          </a:solidFill>
          <a:latin typeface="Arial" charset="0"/>
          <a:ea typeface="ＭＳ Ｐゴシック" charset="-128"/>
        </a:defRPr>
      </a:lvl7pPr>
      <a:lvl8pPr marL="1371566" algn="l" defTabSz="457189" rtl="0" eaLnBrk="1" fontAlgn="base" hangingPunct="1">
        <a:spcBef>
          <a:spcPct val="0"/>
        </a:spcBef>
        <a:spcAft>
          <a:spcPct val="0"/>
        </a:spcAft>
        <a:defRPr sz="2800">
          <a:solidFill>
            <a:schemeClr val="tx1"/>
          </a:solidFill>
          <a:latin typeface="Arial" charset="0"/>
          <a:ea typeface="ＭＳ Ｐゴシック" charset="-128"/>
        </a:defRPr>
      </a:lvl8pPr>
      <a:lvl9pPr marL="1828754" algn="l" defTabSz="457189" rtl="0" eaLnBrk="1" fontAlgn="base" hangingPunct="1">
        <a:spcBef>
          <a:spcPct val="0"/>
        </a:spcBef>
        <a:spcAft>
          <a:spcPct val="0"/>
        </a:spcAft>
        <a:defRPr sz="2800">
          <a:solidFill>
            <a:schemeClr val="tx1"/>
          </a:solidFill>
          <a:latin typeface="Arial" charset="0"/>
          <a:ea typeface="ＭＳ Ｐゴシック" charset="-128"/>
        </a:defRPr>
      </a:lvl9pPr>
    </p:titleStyle>
    <p:bodyStyle>
      <a:lvl1pPr marL="342891" indent="-342891" algn="l" defTabSz="457189" rtl="0" eaLnBrk="0" fontAlgn="base" hangingPunct="0">
        <a:spcBef>
          <a:spcPct val="20000"/>
        </a:spcBef>
        <a:spcAft>
          <a:spcPct val="0"/>
        </a:spcAft>
        <a:buClr>
          <a:srgbClr val="A6A6A6"/>
        </a:buClr>
        <a:buFont typeface="Wingdings" charset="2"/>
        <a:buChar char="§"/>
        <a:defRPr sz="2400" kern="1200">
          <a:solidFill>
            <a:schemeClr val="tx2"/>
          </a:solidFill>
          <a:latin typeface="+mn-lt"/>
          <a:ea typeface="ＭＳ Ｐゴシック" charset="-128"/>
          <a:cs typeface="ＭＳ Ｐゴシック" charset="-128"/>
        </a:defRPr>
      </a:lvl1pPr>
      <a:lvl2pPr marL="742932" indent="-285744" algn="l" defTabSz="457189" rtl="0" eaLnBrk="0" fontAlgn="base" hangingPunct="0">
        <a:spcBef>
          <a:spcPct val="20000"/>
        </a:spcBef>
        <a:spcAft>
          <a:spcPct val="0"/>
        </a:spcAft>
        <a:buClr>
          <a:srgbClr val="A6A6A6"/>
        </a:buClr>
        <a:buFont typeface="Arial" charset="0"/>
        <a:buChar char="–"/>
        <a:defRPr sz="2000" kern="1200">
          <a:solidFill>
            <a:schemeClr val="tx2"/>
          </a:solidFill>
          <a:latin typeface="+mn-lt"/>
          <a:ea typeface="ＭＳ Ｐゴシック" charset="-128"/>
          <a:cs typeface="ＭＳ Ｐゴシック" charset="-128"/>
        </a:defRPr>
      </a:lvl2pPr>
      <a:lvl3pPr marL="1142971" indent="-228594" algn="l" defTabSz="457189" rtl="0" eaLnBrk="0" fontAlgn="base" hangingPunct="0">
        <a:spcBef>
          <a:spcPct val="20000"/>
        </a:spcBef>
        <a:spcAft>
          <a:spcPct val="0"/>
        </a:spcAft>
        <a:buClr>
          <a:srgbClr val="A6A6A6"/>
        </a:buClr>
        <a:buFont typeface="Arial" charset="0"/>
        <a:buChar char="•"/>
        <a:defRPr kern="1200">
          <a:solidFill>
            <a:schemeClr val="tx2"/>
          </a:solidFill>
          <a:latin typeface="+mn-lt"/>
          <a:ea typeface="ＭＳ Ｐゴシック" charset="-128"/>
          <a:cs typeface="ＭＳ Ｐゴシック" charset="-128"/>
        </a:defRPr>
      </a:lvl3pPr>
      <a:lvl4pPr marL="1600160" indent="-228594" algn="l" defTabSz="457189" rtl="0" eaLnBrk="0" fontAlgn="base" hangingPunct="0">
        <a:spcBef>
          <a:spcPct val="20000"/>
        </a:spcBef>
        <a:spcAft>
          <a:spcPct val="0"/>
        </a:spcAft>
        <a:buClr>
          <a:srgbClr val="A6A6A6"/>
        </a:buClr>
        <a:buFont typeface="Arial" charset="0"/>
        <a:buChar char="–"/>
        <a:defRPr sz="1600" kern="1200">
          <a:solidFill>
            <a:schemeClr val="tx2"/>
          </a:solidFill>
          <a:latin typeface="+mn-lt"/>
          <a:ea typeface="ＭＳ Ｐゴシック" charset="-128"/>
          <a:cs typeface="ＭＳ Ｐゴシック" charset="-128"/>
        </a:defRPr>
      </a:lvl4pPr>
      <a:lvl5pPr marL="2057349" indent="-228594" algn="l" defTabSz="457189" rtl="0" eaLnBrk="0" fontAlgn="base" hangingPunct="0">
        <a:spcBef>
          <a:spcPct val="20000"/>
        </a:spcBef>
        <a:spcAft>
          <a:spcPct val="0"/>
        </a:spcAft>
        <a:buClr>
          <a:srgbClr val="A6A6A6"/>
        </a:buClr>
        <a:buFont typeface="Arial" charset="0"/>
        <a:buChar char="»"/>
        <a:defRPr sz="1400" kern="1200">
          <a:solidFill>
            <a:schemeClr val="tx2"/>
          </a:solidFill>
          <a:latin typeface="+mn-lt"/>
          <a:ea typeface="ＭＳ Ｐゴシック" charset="-128"/>
          <a:cs typeface="ＭＳ Ｐゴシック" charset="-128"/>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ryan.estes@watchguard.com"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zetter.substack.com/p/dozens-of-computers-in-ukraine-wiped?s=r" TargetMode="External"/><Relationship Id="rId7" Type="http://schemas.openxmlformats.org/officeDocument/2006/relationships/hyperlink" Target="https://www.bbc.com/news/world-europe-59992531" TargetMode="External"/><Relationship Id="rId2" Type="http://schemas.openxmlformats.org/officeDocument/2006/relationships/hyperlink" Target="https://www.recordedfuture.com/whispergate-malware-corrupts-computers-ukraine/" TargetMode="External"/><Relationship Id="rId1" Type="http://schemas.openxmlformats.org/officeDocument/2006/relationships/slideLayout" Target="../slideLayouts/slideLayout2.xml"/><Relationship Id="rId6" Type="http://schemas.openxmlformats.org/officeDocument/2006/relationships/hyperlink" Target="https://www.nytimes.com/2022/01/14/world/europe/hackers-ukraine-government-sites.html" TargetMode="External"/><Relationship Id="rId5" Type="http://schemas.openxmlformats.org/officeDocument/2006/relationships/hyperlink" Target="https://spravdi.gov.ua/ataka-na-uryadovi-sajty-novyj-rozdil-kibervijny-proty-ukrayiny/:" TargetMode="External"/><Relationship Id="rId4" Type="http://schemas.openxmlformats.org/officeDocument/2006/relationships/hyperlink" Target="https://www.microsoft.com/security/blog/2022/01/15/destructive-malware-targeting-ukrainian-organizations/"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www.viasat.com/about/newsroom/blog/ka-sat-network-cyber-attack-overview/" TargetMode="External"/><Relationship Id="rId3" Type="http://schemas.openxmlformats.org/officeDocument/2006/relationships/hyperlink" Target="https://therecord.media/viasat-confirms-report-of-wiper-malware-used-in-ukraine-cyberattack/" TargetMode="External"/><Relationship Id="rId7" Type="http://schemas.openxmlformats.org/officeDocument/2006/relationships/hyperlink" Target="https://www.reversemode.com/2022/03/satcom-terminals-under-attack-in-europe.html" TargetMode="External"/><Relationship Id="rId12" Type="http://schemas.openxmlformats.org/officeDocument/2006/relationships/hyperlink" Target="https://www.washingtonpost.com/national-security/2022/03/24/russian-military-behind-hack-satellite-communication-devices-ukraine-wars-outset-us-officials-say/" TargetMode="External"/><Relationship Id="rId2" Type="http://schemas.openxmlformats.org/officeDocument/2006/relationships/hyperlink" Target="https://www.welivesecurity.com/2022/02/24/hermeticwiper-new-data-wiping-malware-hits-ukraine/" TargetMode="External"/><Relationship Id="rId1" Type="http://schemas.openxmlformats.org/officeDocument/2006/relationships/slideLayout" Target="../slideLayouts/slideLayout2.xml"/><Relationship Id="rId6" Type="http://schemas.openxmlformats.org/officeDocument/2006/relationships/hyperlink" Target="https://thestack.technology/viasat-ka-sat-outage-cyber/" TargetMode="External"/><Relationship Id="rId11" Type="http://schemas.openxmlformats.org/officeDocument/2006/relationships/hyperlink" Target="https://www.reuters.com/world/europe/exclusive-us-spy-agency-probes-sabotage-satellite-internet-during-russian-2022-03-11/" TargetMode="External"/><Relationship Id="rId5" Type="http://schemas.openxmlformats.org/officeDocument/2006/relationships/hyperlink" Target="https://www.france24.com/fr/info-en-continu/20220304-des-milliers-d-internautes-en-europe-priv%C3%A9s-d-internet-suite-%C3%A0-une-probable-cyber-attaque" TargetMode="External"/><Relationship Id="rId10" Type="http://schemas.openxmlformats.org/officeDocument/2006/relationships/hyperlink" Target="https://www.consilium.europa.eu/en/press/press-releases/2022/05/10/russian-cyber-operations-against-ukraine-declaration-by-the-high-representative-on-behalf-of-the-european-union/" TargetMode="External"/><Relationship Id="rId4" Type="http://schemas.openxmlformats.org/officeDocument/2006/relationships/hyperlink" Target="https://www.securityweek.com/cyberattack-knocks-thousands-offline-europe" TargetMode="External"/><Relationship Id="rId9" Type="http://schemas.openxmlformats.org/officeDocument/2006/relationships/hyperlink" Target="https://www.sentinelone.com/labs/acidrain-a-modem-wiper-rains-down-on-europe/"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www.welivesecurity.com/2022/03/01/isaacwiper-hermeticwizard-wiper-worm-targeting-ukrai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twitter.com/ESETresearch/status/1503436423818534915" TargetMode="External"/><Relationship Id="rId2" Type="http://schemas.openxmlformats.org/officeDocument/2006/relationships/hyperlink" Target="https://query.prod.cms.rt.microsoft.com/cms/api/am/binary/RE4Vwwd"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caddywiper-data-wiping-malware-hits-ukrainian-networks/https:/cip.gov.ua/en/news/khto-stoyit-za-kiberatakami-na-ukrayinsku-kritichnu-informaciinu-infrastrukturu-statistika-15-22-bereznya"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cert.gov.ua/article/38088"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socprime.com/blog/doublezero-destructive-malware-used-in-cyber-attacks-at-ukrainian-companies-cert-ua-aler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microsoft.com/en-us/security/blog/2022/10/14/new-prestige-ransomware-impacts-organizations-in-ukraine-and-poland/"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azov-data-wiper-tries-to-frame-researchers-and-bleepingcomputer/"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cert.gov.ua/article/2724253"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5" Type="http://schemas.openxmlformats.org/officeDocument/2006/relationships/hyperlink" Target="https://twitter.com/ESETresearch/status/1596181925663760386" TargetMode="External"/><Relationship Id="rId4" Type="http://schemas.openxmlformats.org/officeDocument/2006/relationships/hyperlink" Target="https://www.welivesecurity.com/2022/11/28/ransomboggs-new-ransomware-ukrain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so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ecurelist.com/en/blog/2236/Stuxnet_signed_certificates_frequently_asked_ques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310651" y="2078964"/>
            <a:ext cx="8040688" cy="838199"/>
          </a:xfrm>
          <a:effectLst>
            <a:outerShdw blurRad="50800" dist="38100" dir="2700000" algn="tl" rotWithShape="0">
              <a:prstClr val="black">
                <a:alpha val="40000"/>
              </a:prstClr>
            </a:outerShdw>
          </a:effectLst>
        </p:spPr>
        <p:txBody>
          <a:bodyPr>
            <a:noAutofit/>
          </a:bodyPr>
          <a:lstStyle/>
          <a:p>
            <a:r>
              <a:rPr lang="en-US" altLang="en-US" sz="4800" dirty="0"/>
              <a:t>Malware involvement at Battlefields</a:t>
            </a:r>
          </a:p>
        </p:txBody>
      </p:sp>
      <p:sp>
        <p:nvSpPr>
          <p:cNvPr id="4" name="Subtitle 3"/>
          <p:cNvSpPr>
            <a:spLocks noGrp="1"/>
          </p:cNvSpPr>
          <p:nvPr>
            <p:ph type="subTitle" idx="1"/>
          </p:nvPr>
        </p:nvSpPr>
        <p:spPr>
          <a:xfrm>
            <a:off x="5030145" y="4630432"/>
            <a:ext cx="1260387" cy="562686"/>
          </a:xfrm>
        </p:spPr>
        <p:txBody>
          <a:bodyPr>
            <a:normAutofit/>
          </a:bodyPr>
          <a:lstStyle/>
          <a:p>
            <a:r>
              <a:rPr lang="en-US" dirty="0"/>
              <a:t>Ryan Estes</a:t>
            </a:r>
          </a:p>
        </p:txBody>
      </p:sp>
      <p:sp>
        <p:nvSpPr>
          <p:cNvPr id="18435" name="Slide Number Placeholder 2"/>
          <p:cNvSpPr>
            <a:spLocks noGrp="1"/>
          </p:cNvSpPr>
          <p:nvPr>
            <p:ph type="sldNum" sz="quarter" idx="4294967295"/>
          </p:nvPr>
        </p:nvSpPr>
        <p:spPr bwMode="auto">
          <a:xfrm>
            <a:off x="8551863" y="-896938"/>
            <a:ext cx="5921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6A6A6"/>
              </a:buClr>
              <a:buFont typeface="Wingdings" charset="2"/>
              <a:buChar char="§"/>
              <a:defRPr sz="2400">
                <a:solidFill>
                  <a:schemeClr val="tx2"/>
                </a:solidFill>
                <a:latin typeface="Arial" charset="0"/>
                <a:ea typeface="ＭＳ Ｐゴシック" charset="-128"/>
                <a:cs typeface="ＭＳ Ｐゴシック" charset="-128"/>
              </a:defRPr>
            </a:lvl1pPr>
            <a:lvl2pPr marL="742932" indent="-285744">
              <a:spcBef>
                <a:spcPct val="20000"/>
              </a:spcBef>
              <a:buClr>
                <a:srgbClr val="A6A6A6"/>
              </a:buClr>
              <a:buFont typeface="Arial" charset="0"/>
              <a:buChar char="–"/>
              <a:defRPr sz="2000">
                <a:solidFill>
                  <a:schemeClr val="tx2"/>
                </a:solidFill>
                <a:latin typeface="Arial" charset="0"/>
                <a:ea typeface="ＭＳ Ｐゴシック" charset="-128"/>
                <a:cs typeface="ＭＳ Ｐゴシック" charset="-128"/>
              </a:defRPr>
            </a:lvl2pPr>
            <a:lvl3pPr marL="1142971" indent="-228594">
              <a:spcBef>
                <a:spcPct val="20000"/>
              </a:spcBef>
              <a:buClr>
                <a:srgbClr val="A6A6A6"/>
              </a:buClr>
              <a:buFont typeface="Arial" charset="0"/>
              <a:buChar char="•"/>
              <a:defRPr>
                <a:solidFill>
                  <a:schemeClr val="tx2"/>
                </a:solidFill>
                <a:latin typeface="Arial" charset="0"/>
                <a:ea typeface="ＭＳ Ｐゴシック" charset="-128"/>
                <a:cs typeface="ＭＳ Ｐゴシック" charset="-128"/>
              </a:defRPr>
            </a:lvl3pPr>
            <a:lvl4pPr marL="1600160" indent="-228594">
              <a:spcBef>
                <a:spcPct val="20000"/>
              </a:spcBef>
              <a:buClr>
                <a:srgbClr val="A6A6A6"/>
              </a:buClr>
              <a:buFont typeface="Arial" charset="0"/>
              <a:buChar char="–"/>
              <a:defRPr sz="1600">
                <a:solidFill>
                  <a:schemeClr val="tx2"/>
                </a:solidFill>
                <a:latin typeface="Arial" charset="0"/>
                <a:ea typeface="ＭＳ Ｐゴシック" charset="-128"/>
                <a:cs typeface="ＭＳ Ｐゴシック" charset="-128"/>
              </a:defRPr>
            </a:lvl4pPr>
            <a:lvl5pPr marL="2057349" indent="-228594">
              <a:spcBef>
                <a:spcPct val="20000"/>
              </a:spcBef>
              <a:buClr>
                <a:srgbClr val="A6A6A6"/>
              </a:buClr>
              <a:buFont typeface="Arial" charset="0"/>
              <a:buChar char="»"/>
              <a:defRPr sz="1400">
                <a:solidFill>
                  <a:schemeClr val="tx2"/>
                </a:solidFill>
                <a:latin typeface="Arial" charset="0"/>
                <a:ea typeface="ＭＳ Ｐゴシック" charset="-128"/>
                <a:cs typeface="ＭＳ Ｐゴシック" charset="-128"/>
              </a:defRPr>
            </a:lvl5pPr>
            <a:lvl6pPr marL="2514537"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6pPr>
            <a:lvl7pPr marL="2971726"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7pPr>
            <a:lvl8pPr marL="3428914"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8pPr>
            <a:lvl9pPr marL="3886103"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9pPr>
          </a:lstStyle>
          <a:p>
            <a:pPr>
              <a:spcBef>
                <a:spcPct val="0"/>
              </a:spcBef>
              <a:buClrTx/>
              <a:buFontTx/>
              <a:buNone/>
            </a:pPr>
            <a:fld id="{F3F47AA3-CABC-0647-8338-21F1737D6A23}" type="slidenum">
              <a:rPr lang="en-US" altLang="en-US" sz="900">
                <a:solidFill>
                  <a:srgbClr val="3A3A3A"/>
                </a:solidFill>
              </a:rPr>
              <a:pPr>
                <a:spcBef>
                  <a:spcPct val="0"/>
                </a:spcBef>
                <a:buClrTx/>
                <a:buFontTx/>
                <a:buNone/>
              </a:pPr>
              <a:t>1</a:t>
            </a:fld>
            <a:endParaRPr lang="en-US" altLang="en-US" sz="900">
              <a:solidFill>
                <a:srgbClr val="3A3A3A"/>
              </a:solidFill>
            </a:endParaRPr>
          </a:p>
        </p:txBody>
      </p:sp>
      <p:pic>
        <p:nvPicPr>
          <p:cNvPr id="5" name="Picture 2">
            <a:extLst>
              <a:ext uri="{FF2B5EF4-FFF2-40B4-BE49-F238E27FC236}">
                <a16:creationId xmlns:a16="http://schemas.microsoft.com/office/drawing/2014/main" id="{6E58D523-2E5D-431A-B410-B02560DAE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660" y="3275802"/>
            <a:ext cx="1167429" cy="1167429"/>
          </a:xfrm>
          <a:prstGeom prst="rect">
            <a:avLst/>
          </a:prstGeom>
          <a:noFill/>
          <a:effectLst>
            <a:innerShdw blurRad="63500" dist="50800" dir="13500000">
              <a:prstClr val="black">
                <a:alpha val="50000"/>
              </a:prstClr>
            </a:inn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9" name="Picture 8" descr="A person wearing sunglasses&#10;&#10;Description automatically generated with medium confidence">
            <a:extLst>
              <a:ext uri="{FF2B5EF4-FFF2-40B4-BE49-F238E27FC236}">
                <a16:creationId xmlns:a16="http://schemas.microsoft.com/office/drawing/2014/main" id="{A5E9BDE7-3F86-4B5C-A789-AA1B4CD3AD1D}"/>
              </a:ext>
            </a:extLst>
          </p:cNvPr>
          <p:cNvPicPr>
            <a:picLocks noChangeAspect="1"/>
          </p:cNvPicPr>
          <p:nvPr/>
        </p:nvPicPr>
        <p:blipFill rotWithShape="1">
          <a:blip r:embed="rId3"/>
          <a:srcRect t="21711" r="41089"/>
          <a:stretch/>
        </p:blipFill>
        <p:spPr>
          <a:xfrm>
            <a:off x="5146159" y="3212371"/>
            <a:ext cx="963558" cy="1280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Subtitle 3">
            <a:extLst>
              <a:ext uri="{FF2B5EF4-FFF2-40B4-BE49-F238E27FC236}">
                <a16:creationId xmlns:a16="http://schemas.microsoft.com/office/drawing/2014/main" id="{A52F92B7-36F8-4D89-8DE6-1B7A3A68287E}"/>
              </a:ext>
            </a:extLst>
          </p:cNvPr>
          <p:cNvSpPr txBox="1">
            <a:spLocks/>
          </p:cNvSpPr>
          <p:nvPr/>
        </p:nvSpPr>
        <p:spPr bwMode="auto">
          <a:xfrm>
            <a:off x="2303878" y="4492850"/>
            <a:ext cx="1595667" cy="83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rmAutofit/>
          </a:bodyPr>
          <a:lstStyle>
            <a:lvl1pPr marL="0" indent="0" algn="l" defTabSz="457189" rtl="0" eaLnBrk="0" fontAlgn="base" hangingPunct="0">
              <a:spcBef>
                <a:spcPct val="20000"/>
              </a:spcBef>
              <a:spcAft>
                <a:spcPct val="0"/>
              </a:spcAft>
              <a:buClr>
                <a:srgbClr val="A6A6A6"/>
              </a:buClr>
              <a:buFont typeface="Wingdings" charset="2"/>
              <a:buNone/>
              <a:defRPr sz="1600" kern="1200">
                <a:solidFill>
                  <a:schemeClr val="tx2">
                    <a:lumMod val="60000"/>
                    <a:lumOff val="40000"/>
                  </a:schemeClr>
                </a:solidFill>
                <a:latin typeface="+mn-lt"/>
                <a:ea typeface="ＭＳ Ｐゴシック" charset="-128"/>
                <a:cs typeface="ＭＳ Ｐゴシック" charset="-128"/>
              </a:defRPr>
            </a:lvl1pPr>
            <a:lvl2pPr marL="457189" indent="0" algn="ctr" defTabSz="457189" rtl="0" eaLnBrk="0" fontAlgn="base" hangingPunct="0">
              <a:spcBef>
                <a:spcPct val="20000"/>
              </a:spcBef>
              <a:spcAft>
                <a:spcPct val="0"/>
              </a:spcAft>
              <a:buClr>
                <a:srgbClr val="A6A6A6"/>
              </a:buClr>
              <a:buFont typeface="Arial" charset="0"/>
              <a:buNone/>
              <a:defRPr sz="2000" kern="1200">
                <a:solidFill>
                  <a:schemeClr val="tx1">
                    <a:tint val="75000"/>
                  </a:schemeClr>
                </a:solidFill>
                <a:latin typeface="+mn-lt"/>
                <a:ea typeface="ＭＳ Ｐゴシック" charset="-128"/>
                <a:cs typeface="ＭＳ Ｐゴシック" charset="-128"/>
              </a:defRPr>
            </a:lvl2pPr>
            <a:lvl3pPr marL="914377" indent="0" algn="ctr" defTabSz="457189" rtl="0" eaLnBrk="0" fontAlgn="base" hangingPunct="0">
              <a:spcBef>
                <a:spcPct val="20000"/>
              </a:spcBef>
              <a:spcAft>
                <a:spcPct val="0"/>
              </a:spcAft>
              <a:buClr>
                <a:srgbClr val="A6A6A6"/>
              </a:buClr>
              <a:buFont typeface="Arial" charset="0"/>
              <a:buNone/>
              <a:defRPr kern="1200">
                <a:solidFill>
                  <a:schemeClr val="tx1">
                    <a:tint val="75000"/>
                  </a:schemeClr>
                </a:solidFill>
                <a:latin typeface="+mn-lt"/>
                <a:ea typeface="ＭＳ Ｐゴシック" charset="-128"/>
                <a:cs typeface="ＭＳ Ｐゴシック" charset="-128"/>
              </a:defRPr>
            </a:lvl3pPr>
            <a:lvl4pPr marL="1371566" indent="0" algn="ctr" defTabSz="457189" rtl="0" eaLnBrk="0" fontAlgn="base" hangingPunct="0">
              <a:spcBef>
                <a:spcPct val="20000"/>
              </a:spcBef>
              <a:spcAft>
                <a:spcPct val="0"/>
              </a:spcAft>
              <a:buClr>
                <a:srgbClr val="A6A6A6"/>
              </a:buClr>
              <a:buFont typeface="Arial" charset="0"/>
              <a:buNone/>
              <a:defRPr sz="1600" kern="1200">
                <a:solidFill>
                  <a:schemeClr val="tx1">
                    <a:tint val="75000"/>
                  </a:schemeClr>
                </a:solidFill>
                <a:latin typeface="+mn-lt"/>
                <a:ea typeface="ＭＳ Ｐゴシック" charset="-128"/>
                <a:cs typeface="ＭＳ Ｐゴシック" charset="-128"/>
              </a:defRPr>
            </a:lvl4pPr>
            <a:lvl5pPr marL="1828754" indent="0" algn="ctr" defTabSz="457189" rtl="0" eaLnBrk="0" fontAlgn="base" hangingPunct="0">
              <a:spcBef>
                <a:spcPct val="20000"/>
              </a:spcBef>
              <a:spcAft>
                <a:spcPct val="0"/>
              </a:spcAft>
              <a:buClr>
                <a:srgbClr val="A6A6A6"/>
              </a:buClr>
              <a:buFont typeface="Arial" charset="0"/>
              <a:buNone/>
              <a:defRPr sz="1400" kern="1200">
                <a:solidFill>
                  <a:schemeClr val="tx1">
                    <a:tint val="75000"/>
                  </a:schemeClr>
                </a:solidFill>
                <a:latin typeface="+mn-lt"/>
                <a:ea typeface="ＭＳ Ｐゴシック" charset="-128"/>
                <a:cs typeface="ＭＳ Ｐゴシック" charset="-128"/>
              </a:defRPr>
            </a:lvl5pPr>
            <a:lvl6pPr marL="2285943"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131"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320"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509"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Ashu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10</a:t>
            </a:fld>
            <a:endParaRPr lang="en-US" altLang="en-US" dirty="0"/>
          </a:p>
        </p:txBody>
      </p:sp>
      <p:pic>
        <p:nvPicPr>
          <p:cNvPr id="10" name="Content Placeholder 9" descr="Text&#10;&#10;Description automatically generated">
            <a:extLst>
              <a:ext uri="{FF2B5EF4-FFF2-40B4-BE49-F238E27FC236}">
                <a16:creationId xmlns:a16="http://schemas.microsoft.com/office/drawing/2014/main" id="{FB79C4B0-4F6D-499D-B559-91FF3842E769}"/>
              </a:ext>
            </a:extLst>
          </p:cNvPr>
          <p:cNvPicPr>
            <a:picLocks noGrp="1" noChangeAspect="1"/>
          </p:cNvPicPr>
          <p:nvPr>
            <p:ph idx="1"/>
          </p:nvPr>
        </p:nvPicPr>
        <p:blipFill>
          <a:blip r:embed="rId2"/>
          <a:stretch>
            <a:fillRect/>
          </a:stretch>
        </p:blipFill>
        <p:spPr>
          <a:xfrm>
            <a:off x="94493" y="1875417"/>
            <a:ext cx="2925923" cy="1959657"/>
          </a:xfrm>
        </p:spPr>
      </p:pic>
      <p:graphicFrame>
        <p:nvGraphicFramePr>
          <p:cNvPr id="11" name="Table 10">
            <a:extLst>
              <a:ext uri="{FF2B5EF4-FFF2-40B4-BE49-F238E27FC236}">
                <a16:creationId xmlns:a16="http://schemas.microsoft.com/office/drawing/2014/main" id="{FC2BB632-8521-4C7F-B4F0-461583A1C1AC}"/>
              </a:ext>
            </a:extLst>
          </p:cNvPr>
          <p:cNvGraphicFramePr>
            <a:graphicFrameLocks noGrp="1"/>
          </p:cNvGraphicFramePr>
          <p:nvPr>
            <p:extLst>
              <p:ext uri="{D42A27DB-BD31-4B8C-83A1-F6EECF244321}">
                <p14:modId xmlns:p14="http://schemas.microsoft.com/office/powerpoint/2010/main" val="3745846183"/>
              </p:ext>
            </p:extLst>
          </p:nvPr>
        </p:nvGraphicFramePr>
        <p:xfrm>
          <a:off x="4472699" y="374909"/>
          <a:ext cx="4128123" cy="3824277"/>
        </p:xfrm>
        <a:graphic>
          <a:graphicData uri="http://schemas.openxmlformats.org/drawingml/2006/table">
            <a:tbl>
              <a:tblPr>
                <a:tableStyleId>{5C22544A-7EE6-4342-B048-85BDC9FD1C3A}</a:tableStyleId>
              </a:tblPr>
              <a:tblGrid>
                <a:gridCol w="2240286">
                  <a:extLst>
                    <a:ext uri="{9D8B030D-6E8A-4147-A177-3AD203B41FA5}">
                      <a16:colId xmlns:a16="http://schemas.microsoft.com/office/drawing/2014/main" val="3321237161"/>
                    </a:ext>
                  </a:extLst>
                </a:gridCol>
                <a:gridCol w="755135">
                  <a:extLst>
                    <a:ext uri="{9D8B030D-6E8A-4147-A177-3AD203B41FA5}">
                      <a16:colId xmlns:a16="http://schemas.microsoft.com/office/drawing/2014/main" val="4120941642"/>
                    </a:ext>
                  </a:extLst>
                </a:gridCol>
                <a:gridCol w="582767">
                  <a:extLst>
                    <a:ext uri="{9D8B030D-6E8A-4147-A177-3AD203B41FA5}">
                      <a16:colId xmlns:a16="http://schemas.microsoft.com/office/drawing/2014/main" val="3661644084"/>
                    </a:ext>
                  </a:extLst>
                </a:gridCol>
                <a:gridCol w="549935">
                  <a:extLst>
                    <a:ext uri="{9D8B030D-6E8A-4147-A177-3AD203B41FA5}">
                      <a16:colId xmlns:a16="http://schemas.microsoft.com/office/drawing/2014/main" val="2411818195"/>
                    </a:ext>
                  </a:extLst>
                </a:gridCol>
              </a:tblGrid>
              <a:tr h="205607">
                <a:tc gridSpan="4">
                  <a:txBody>
                    <a:bodyPr/>
                    <a:lstStyle/>
                    <a:p>
                      <a:pPr algn="ctr" fontAlgn="b"/>
                      <a:r>
                        <a:rPr lang="en-US" sz="1200" u="none" strike="noStrike" dirty="0">
                          <a:effectLst/>
                        </a:rPr>
                        <a:t>Allegiance to Ukraine</a:t>
                      </a:r>
                      <a:endParaRPr lang="en-US" sz="1200" b="1" i="0" u="none" strike="noStrike" dirty="0">
                        <a:solidFill>
                          <a:srgbClr val="000000"/>
                        </a:solidFill>
                        <a:effectLst/>
                        <a:latin typeface="Calibri" panose="020F0502020204030204" pitchFamily="34" charset="0"/>
                      </a:endParaRPr>
                    </a:p>
                  </a:txBody>
                  <a:tcPr marL="8224" marR="8224" marT="8224"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3488981"/>
                  </a:ext>
                </a:extLst>
              </a:tr>
              <a:tr h="164485">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Type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Country</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extLst>
                  <a:ext uri="{0D108BD9-81ED-4DB2-BD59-A6C34878D82A}">
                    <a16:rowId xmlns:a16="http://schemas.microsoft.com/office/drawing/2014/main" val="3719111743"/>
                  </a:ext>
                </a:extLst>
              </a:tr>
              <a:tr h="164485">
                <a:tc>
                  <a:txBody>
                    <a:bodyPr/>
                    <a:lstStyle/>
                    <a:p>
                      <a:pPr algn="l" fontAlgn="b"/>
                      <a:r>
                        <a:rPr lang="en-US" sz="900" u="none" strike="noStrike">
                          <a:effectLst/>
                        </a:rPr>
                        <a:t>Anonymous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55</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487009744"/>
                  </a:ext>
                </a:extLst>
              </a:tr>
              <a:tr h="164485">
                <a:tc>
                  <a:txBody>
                    <a:bodyPr/>
                    <a:lstStyle/>
                    <a:p>
                      <a:pPr algn="l" fontAlgn="b"/>
                      <a:r>
                        <a:rPr lang="en-US" sz="900" u="none" strike="noStrike">
                          <a:effectLst/>
                        </a:rPr>
                        <a:t>IT Army of 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02694415"/>
                  </a:ext>
                </a:extLst>
              </a:tr>
              <a:tr h="164485">
                <a:tc>
                  <a:txBody>
                    <a:bodyPr/>
                    <a:lstStyle/>
                    <a:p>
                      <a:pPr algn="l" fontAlgn="b"/>
                      <a:r>
                        <a:rPr lang="en-US" sz="900" u="none" strike="noStrike">
                          <a:effectLst/>
                        </a:rPr>
                        <a:t>NB65</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256674960"/>
                  </a:ext>
                </a:extLst>
              </a:tr>
              <a:tr h="164485">
                <a:tc>
                  <a:txBody>
                    <a:bodyPr/>
                    <a:lstStyle/>
                    <a:p>
                      <a:pPr algn="l" fontAlgn="b"/>
                      <a:r>
                        <a:rPr lang="en-US" sz="900" u="none" strike="noStrike" dirty="0" err="1">
                          <a:effectLst/>
                        </a:rPr>
                        <a:t>Haydamaki</a:t>
                      </a:r>
                      <a:endParaRPr lang="en-US" sz="900" b="0" i="0" u="none" strike="noStrike" dirty="0">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065976017"/>
                  </a:ext>
                </a:extLst>
              </a:tr>
              <a:tr h="164485">
                <a:tc>
                  <a:txBody>
                    <a:bodyPr/>
                    <a:lstStyle/>
                    <a:p>
                      <a:pPr algn="l" fontAlgn="b"/>
                      <a:r>
                        <a:rPr lang="en-US" sz="900" u="none" strike="noStrike">
                          <a:effectLst/>
                        </a:rPr>
                        <a:t>GhostSec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873746562"/>
                  </a:ext>
                </a:extLst>
              </a:tr>
              <a:tr h="164485">
                <a:tc>
                  <a:txBody>
                    <a:bodyPr/>
                    <a:lstStyle/>
                    <a:p>
                      <a:pPr algn="l" fontAlgn="b"/>
                      <a:r>
                        <a:rPr lang="en-US" sz="900" u="none" strike="noStrike">
                          <a:effectLst/>
                        </a:rPr>
                        <a:t>Anonymous-DepaixPorteur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066416166"/>
                  </a:ext>
                </a:extLst>
              </a:tr>
              <a:tr h="164485">
                <a:tc>
                  <a:txBody>
                    <a:bodyPr/>
                    <a:lstStyle/>
                    <a:p>
                      <a:pPr algn="l" fontAlgn="b"/>
                      <a:r>
                        <a:rPr lang="en-US" sz="900" u="none" strike="noStrike">
                          <a:effectLst/>
                        </a:rPr>
                        <a:t>GURMO</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354120943"/>
                  </a:ext>
                </a:extLst>
              </a:tr>
              <a:tr h="164485">
                <a:tc>
                  <a:txBody>
                    <a:bodyPr/>
                    <a:lstStyle/>
                    <a:p>
                      <a:pPr algn="l" fontAlgn="b"/>
                      <a:r>
                        <a:rPr lang="en-US" sz="900" u="none" strike="noStrike">
                          <a:effectLst/>
                        </a:rPr>
                        <a:t>RIAEvangelist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32343598"/>
                  </a:ext>
                </a:extLst>
              </a:tr>
              <a:tr h="164485">
                <a:tc>
                  <a:txBody>
                    <a:bodyPr/>
                    <a:lstStyle/>
                    <a:p>
                      <a:pPr algn="l" fontAlgn="b"/>
                      <a:r>
                        <a:rPr lang="en-US" sz="900" u="none" strike="noStrike">
                          <a:effectLst/>
                        </a:rPr>
                        <a:t>The Black Rabbit World</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660228044"/>
                  </a:ext>
                </a:extLst>
              </a:tr>
              <a:tr h="164485">
                <a:tc>
                  <a:txBody>
                    <a:bodyPr/>
                    <a:lstStyle/>
                    <a:p>
                      <a:pPr algn="l" fontAlgn="b"/>
                      <a:r>
                        <a:rPr lang="en-US" sz="900" u="none" strike="noStrike">
                          <a:effectLst/>
                        </a:rPr>
                        <a:t>StudentCyberArmy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209571629"/>
                  </a:ext>
                </a:extLst>
              </a:tr>
              <a:tr h="164485">
                <a:tc>
                  <a:txBody>
                    <a:bodyPr/>
                    <a:lstStyle/>
                    <a:p>
                      <a:pPr algn="l" fontAlgn="b"/>
                      <a:r>
                        <a:rPr lang="en-US" sz="900" u="none" strike="noStrike">
                          <a:effectLst/>
                        </a:rPr>
                        <a:t>v0g3lSec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189880016"/>
                  </a:ext>
                </a:extLst>
              </a:tr>
              <a:tr h="164485">
                <a:tc>
                  <a:txBody>
                    <a:bodyPr/>
                    <a:lstStyle/>
                    <a:p>
                      <a:pPr algn="l" fontAlgn="b"/>
                      <a:r>
                        <a:rPr lang="en-US" sz="900" u="none" strike="noStrike">
                          <a:effectLst/>
                        </a:rPr>
                        <a:t>Cyber Partisans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13386253"/>
                  </a:ext>
                </a:extLst>
              </a:tr>
              <a:tr h="164485">
                <a:tc>
                  <a:txBody>
                    <a:bodyPr/>
                    <a:lstStyle/>
                    <a:p>
                      <a:pPr algn="l" fontAlgn="b"/>
                      <a:r>
                        <a:rPr lang="en-US" sz="900" u="none" strike="noStrike">
                          <a:effectLst/>
                        </a:rPr>
                        <a:t>2402team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518202974"/>
                  </a:ext>
                </a:extLst>
              </a:tr>
              <a:tr h="164485">
                <a:tc>
                  <a:txBody>
                    <a:bodyPr/>
                    <a:lstStyle/>
                    <a:p>
                      <a:pPr algn="l" fontAlgn="b"/>
                      <a:r>
                        <a:rPr lang="en-US" sz="900" u="none" strike="noStrike">
                          <a:effectLst/>
                        </a:rPr>
                        <a:t>Cyber Palyanitsa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477637105"/>
                  </a:ext>
                </a:extLst>
              </a:tr>
              <a:tr h="164485">
                <a:tc>
                  <a:txBody>
                    <a:bodyPr/>
                    <a:lstStyle/>
                    <a:p>
                      <a:pPr algn="l" fontAlgn="b"/>
                      <a:r>
                        <a:rPr lang="en-US" sz="900" u="none" strike="noStrike">
                          <a:effectLst/>
                        </a:rPr>
                        <a:t>National Republican 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388689170"/>
                  </a:ext>
                </a:extLst>
              </a:tr>
              <a:tr h="164485">
                <a:tc>
                  <a:txBody>
                    <a:bodyPr/>
                    <a:lstStyle/>
                    <a:p>
                      <a:pPr algn="l" fontAlgn="b"/>
                      <a:r>
                        <a:rPr lang="en-US" sz="900" u="none" strike="noStrike">
                          <a:effectLst/>
                        </a:rPr>
                        <a:t>AgainstTheWest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85081622"/>
                  </a:ext>
                </a:extLst>
              </a:tr>
              <a:tr h="164485">
                <a:tc>
                  <a:txBody>
                    <a:bodyPr/>
                    <a:lstStyle/>
                    <a:p>
                      <a:pPr algn="l" fontAlgn="b"/>
                      <a:r>
                        <a:rPr lang="en-US" sz="900" u="none" strike="noStrike">
                          <a:effectLst/>
                        </a:rPr>
                        <a:t>KelvinSecurity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939929642"/>
                  </a:ext>
                </a:extLst>
              </a:tr>
              <a:tr h="164485">
                <a:tc>
                  <a:txBody>
                    <a:bodyPr/>
                    <a:lstStyle/>
                    <a:p>
                      <a:pPr algn="l" fontAlgn="b"/>
                      <a:r>
                        <a:rPr lang="en-US" sz="900" u="none" strike="noStrike">
                          <a:effectLst/>
                        </a:rPr>
                        <a:t>CaucasNet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704368418"/>
                  </a:ext>
                </a:extLst>
              </a:tr>
              <a:tr h="164485">
                <a:tc>
                  <a:txBody>
                    <a:bodyPr/>
                    <a:lstStyle/>
                    <a:p>
                      <a:pPr algn="l" fontAlgn="b"/>
                      <a:r>
                        <a:rPr lang="en-US" sz="900" u="none" strike="noStrike">
                          <a:effectLst/>
                        </a:rPr>
                        <a:t>Team OneFist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563586884"/>
                  </a:ext>
                </a:extLst>
              </a:tr>
              <a:tr h="164485">
                <a:tc>
                  <a:txBody>
                    <a:bodyPr/>
                    <a:lstStyle/>
                    <a:p>
                      <a:pPr algn="l" fontAlgn="b"/>
                      <a:r>
                        <a:rPr lang="en-US" sz="900" u="none" strike="noStrike">
                          <a:effectLst/>
                        </a:rPr>
                        <a:t>Anonymous-Spid3r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773771114"/>
                  </a:ext>
                </a:extLst>
              </a:tr>
              <a:tr h="164485">
                <a:tc>
                  <a:txBody>
                    <a:bodyPr/>
                    <a:lstStyle/>
                    <a:p>
                      <a:pPr algn="l" fontAlgn="b"/>
                      <a:r>
                        <a:rPr lang="en-US" sz="900" u="none" strike="noStrike">
                          <a:effectLst/>
                        </a:rPr>
                        <a:t>Anonymous Liberland-Pwn-Bär Hack 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93076601"/>
                  </a:ext>
                </a:extLst>
              </a:tr>
            </a:tbl>
          </a:graphicData>
        </a:graphic>
      </p:graphicFrame>
    </p:spTree>
    <p:extLst>
      <p:ext uri="{BB962C8B-B14F-4D97-AF65-F5344CB8AC3E}">
        <p14:creationId xmlns:p14="http://schemas.microsoft.com/office/powerpoint/2010/main" val="412706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4B70-28BA-4A1E-A0EA-47D0172D0120}"/>
              </a:ext>
            </a:extLst>
          </p:cNvPr>
          <p:cNvSpPr>
            <a:spLocks noGrp="1"/>
          </p:cNvSpPr>
          <p:nvPr>
            <p:ph type="title"/>
          </p:nvPr>
        </p:nvSpPr>
        <p:spPr>
          <a:xfrm>
            <a:off x="457200" y="205980"/>
            <a:ext cx="8229600" cy="506015"/>
          </a:xfrm>
        </p:spPr>
        <p:txBody>
          <a:bodyPr wrap="square" anchor="ctr">
            <a:normAutofit/>
          </a:bodyPr>
          <a:lstStyle/>
          <a:p>
            <a:pPr>
              <a:lnSpc>
                <a:spcPct val="90000"/>
              </a:lnSpc>
            </a:pPr>
            <a:r>
              <a:rPr lang="en-US" dirty="0"/>
              <a:t>Threats</a:t>
            </a:r>
            <a:endParaRPr lang="en-US"/>
          </a:p>
        </p:txBody>
      </p:sp>
      <p:pic>
        <p:nvPicPr>
          <p:cNvPr id="1026" name="Picture 2">
            <a:extLst>
              <a:ext uri="{FF2B5EF4-FFF2-40B4-BE49-F238E27FC236}">
                <a16:creationId xmlns:a16="http://schemas.microsoft.com/office/drawing/2014/main" id="{CE1CF17F-DA6D-4ADF-A092-67F84E98A1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600"/>
          <a:stretch/>
        </p:blipFill>
        <p:spPr bwMode="auto">
          <a:xfrm>
            <a:off x="457200" y="769351"/>
            <a:ext cx="8229600" cy="383137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1371EB8-35A6-4A16-B8F5-3130E977A638}"/>
              </a:ext>
            </a:extLst>
          </p:cNvPr>
          <p:cNvSpPr>
            <a:spLocks noGrp="1"/>
          </p:cNvSpPr>
          <p:nvPr>
            <p:ph type="sldNum" sz="quarter" idx="10"/>
          </p:nvPr>
        </p:nvSpPr>
        <p:spPr>
          <a:xfrm>
            <a:off x="8528050" y="-29765"/>
            <a:ext cx="592138" cy="273845"/>
          </a:xfrm>
        </p:spPr>
        <p:txBody>
          <a:bodyPr wrap="square" anchor="ctr">
            <a:normAutofit/>
          </a:bodyPr>
          <a:lstStyle/>
          <a:p>
            <a:pPr>
              <a:spcAft>
                <a:spcPts val="600"/>
              </a:spcAft>
              <a:defRPr/>
            </a:pPr>
            <a:fld id="{EF611178-6C3A-F247-8731-699DBDA96700}" type="slidenum">
              <a:rPr lang="en-US" altLang="en-US" smtClean="0"/>
              <a:pPr>
                <a:spcAft>
                  <a:spcPts val="600"/>
                </a:spcAft>
                <a:defRPr/>
              </a:pPr>
              <a:t>11</a:t>
            </a:fld>
            <a:endParaRPr lang="en-US" altLang="en-US"/>
          </a:p>
        </p:txBody>
      </p:sp>
    </p:spTree>
    <p:extLst>
      <p:ext uri="{BB962C8B-B14F-4D97-AF65-F5344CB8AC3E}">
        <p14:creationId xmlns:p14="http://schemas.microsoft.com/office/powerpoint/2010/main" val="219220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Timeline of various attacks executed in War </a:t>
            </a:r>
          </a:p>
        </p:txBody>
      </p:sp>
    </p:spTree>
    <p:extLst>
      <p:ext uri="{BB962C8B-B14F-4D97-AF65-F5344CB8AC3E}">
        <p14:creationId xmlns:p14="http://schemas.microsoft.com/office/powerpoint/2010/main" val="283650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12D9-AF15-4BB5-BF62-FA6D9C27B83B}"/>
              </a:ext>
            </a:extLst>
          </p:cNvPr>
          <p:cNvSpPr>
            <a:spLocks noGrp="1"/>
          </p:cNvSpPr>
          <p:nvPr>
            <p:ph type="title"/>
          </p:nvPr>
        </p:nvSpPr>
        <p:spPr/>
        <p:txBody>
          <a:bodyPr/>
          <a:lstStyle/>
          <a:p>
            <a:r>
              <a:rPr lang="en-US" dirty="0"/>
              <a:t>Types of attacks used in the War-time</a:t>
            </a:r>
          </a:p>
        </p:txBody>
      </p:sp>
      <p:pic>
        <p:nvPicPr>
          <p:cNvPr id="6" name="Content Placeholder 5">
            <a:extLst>
              <a:ext uri="{FF2B5EF4-FFF2-40B4-BE49-F238E27FC236}">
                <a16:creationId xmlns:a16="http://schemas.microsoft.com/office/drawing/2014/main" id="{00936962-20DD-42F2-ABD5-E3160C7C6590}"/>
              </a:ext>
            </a:extLst>
          </p:cNvPr>
          <p:cNvPicPr>
            <a:picLocks noGrp="1" noChangeAspect="1"/>
          </p:cNvPicPr>
          <p:nvPr>
            <p:ph idx="1"/>
          </p:nvPr>
        </p:nvPicPr>
        <p:blipFill>
          <a:blip r:embed="rId2"/>
          <a:stretch>
            <a:fillRect/>
          </a:stretch>
        </p:blipFill>
        <p:spPr>
          <a:xfrm>
            <a:off x="663527" y="769938"/>
            <a:ext cx="7816945" cy="3830637"/>
          </a:xfrm>
        </p:spPr>
      </p:pic>
      <p:sp>
        <p:nvSpPr>
          <p:cNvPr id="4" name="Slide Number Placeholder 3">
            <a:extLst>
              <a:ext uri="{FF2B5EF4-FFF2-40B4-BE49-F238E27FC236}">
                <a16:creationId xmlns:a16="http://schemas.microsoft.com/office/drawing/2014/main" id="{4901753D-D546-4DCB-81A6-12262394AFF5}"/>
              </a:ext>
            </a:extLst>
          </p:cNvPr>
          <p:cNvSpPr>
            <a:spLocks noGrp="1"/>
          </p:cNvSpPr>
          <p:nvPr>
            <p:ph type="sldNum" sz="quarter" idx="10"/>
          </p:nvPr>
        </p:nvSpPr>
        <p:spPr/>
        <p:txBody>
          <a:bodyPr/>
          <a:lstStyle/>
          <a:p>
            <a:pPr>
              <a:defRPr/>
            </a:pPr>
            <a:fld id="{EF611178-6C3A-F247-8731-699DBDA96700}" type="slidenum">
              <a:rPr lang="en-US" altLang="en-US" smtClean="0"/>
              <a:pPr>
                <a:defRPr/>
              </a:pPr>
              <a:t>13</a:t>
            </a:fld>
            <a:endParaRPr lang="en-US" altLang="en-US" dirty="0"/>
          </a:p>
        </p:txBody>
      </p:sp>
    </p:spTree>
    <p:extLst>
      <p:ext uri="{BB962C8B-B14F-4D97-AF65-F5344CB8AC3E}">
        <p14:creationId xmlns:p14="http://schemas.microsoft.com/office/powerpoint/2010/main" val="57236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747B-AA76-44CB-9B04-4A777028979D}"/>
              </a:ext>
            </a:extLst>
          </p:cNvPr>
          <p:cNvSpPr>
            <a:spLocks noGrp="1"/>
          </p:cNvSpPr>
          <p:nvPr>
            <p:ph type="title"/>
          </p:nvPr>
        </p:nvSpPr>
        <p:spPr/>
        <p:txBody>
          <a:bodyPr/>
          <a:lstStyle/>
          <a:p>
            <a:r>
              <a:rPr lang="en-US" dirty="0"/>
              <a:t>Reported Incidents</a:t>
            </a:r>
          </a:p>
        </p:txBody>
      </p:sp>
      <p:pic>
        <p:nvPicPr>
          <p:cNvPr id="6" name="Content Placeholder 5" descr="Chart, bar chart&#10;&#10;Description automatically generated">
            <a:extLst>
              <a:ext uri="{FF2B5EF4-FFF2-40B4-BE49-F238E27FC236}">
                <a16:creationId xmlns:a16="http://schemas.microsoft.com/office/drawing/2014/main" id="{948A4662-0732-4DE5-9221-1497771386EA}"/>
              </a:ext>
            </a:extLst>
          </p:cNvPr>
          <p:cNvPicPr>
            <a:picLocks noGrp="1" noChangeAspect="1"/>
          </p:cNvPicPr>
          <p:nvPr>
            <p:ph idx="1"/>
          </p:nvPr>
        </p:nvPicPr>
        <p:blipFill>
          <a:blip r:embed="rId2"/>
          <a:stretch>
            <a:fillRect/>
          </a:stretch>
        </p:blipFill>
        <p:spPr>
          <a:xfrm>
            <a:off x="1029080" y="769938"/>
            <a:ext cx="7085840" cy="3830637"/>
          </a:xfrm>
        </p:spPr>
      </p:pic>
      <p:sp>
        <p:nvSpPr>
          <p:cNvPr id="4" name="Slide Number Placeholder 3">
            <a:extLst>
              <a:ext uri="{FF2B5EF4-FFF2-40B4-BE49-F238E27FC236}">
                <a16:creationId xmlns:a16="http://schemas.microsoft.com/office/drawing/2014/main" id="{F1F86CC6-2BB1-4016-B6AB-60170D220DF6}"/>
              </a:ext>
            </a:extLst>
          </p:cNvPr>
          <p:cNvSpPr>
            <a:spLocks noGrp="1"/>
          </p:cNvSpPr>
          <p:nvPr>
            <p:ph type="sldNum" sz="quarter" idx="10"/>
          </p:nvPr>
        </p:nvSpPr>
        <p:spPr/>
        <p:txBody>
          <a:bodyPr/>
          <a:lstStyle/>
          <a:p>
            <a:pPr>
              <a:defRPr/>
            </a:pPr>
            <a:fld id="{EF611178-6C3A-F247-8731-699DBDA96700}" type="slidenum">
              <a:rPr lang="en-US" altLang="en-US" smtClean="0"/>
              <a:pPr>
                <a:defRPr/>
              </a:pPr>
              <a:t>14</a:t>
            </a:fld>
            <a:endParaRPr lang="en-US" altLang="en-US" dirty="0"/>
          </a:p>
        </p:txBody>
      </p:sp>
    </p:spTree>
    <p:extLst>
      <p:ext uri="{BB962C8B-B14F-4D97-AF65-F5344CB8AC3E}">
        <p14:creationId xmlns:p14="http://schemas.microsoft.com/office/powerpoint/2010/main" val="326615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9532-7EA1-4FD7-B651-2243935158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A1957-3CE5-4A54-AF0B-25747591448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A439D44-DE90-4FA0-B41C-D530ED5B7C12}"/>
              </a:ext>
            </a:extLst>
          </p:cNvPr>
          <p:cNvSpPr>
            <a:spLocks noGrp="1"/>
          </p:cNvSpPr>
          <p:nvPr>
            <p:ph type="sldNum" sz="quarter" idx="10"/>
          </p:nvPr>
        </p:nvSpPr>
        <p:spPr/>
        <p:txBody>
          <a:bodyPr/>
          <a:lstStyle/>
          <a:p>
            <a:pPr>
              <a:defRPr/>
            </a:pPr>
            <a:fld id="{EF611178-6C3A-F247-8731-699DBDA96700}" type="slidenum">
              <a:rPr lang="en-US" altLang="en-US" smtClean="0"/>
              <a:pPr>
                <a:defRPr/>
              </a:pPr>
              <a:t>15</a:t>
            </a:fld>
            <a:endParaRPr lang="en-US" altLang="en-US" dirty="0"/>
          </a:p>
        </p:txBody>
      </p:sp>
      <p:pic>
        <p:nvPicPr>
          <p:cNvPr id="16" name="Picture 15">
            <a:extLst>
              <a:ext uri="{FF2B5EF4-FFF2-40B4-BE49-F238E27FC236}">
                <a16:creationId xmlns:a16="http://schemas.microsoft.com/office/drawing/2014/main" id="{7000ED5B-274E-4A80-96EF-1BBEF7C8B5EB}"/>
              </a:ext>
            </a:extLst>
          </p:cNvPr>
          <p:cNvPicPr>
            <a:picLocks noChangeAspect="1"/>
          </p:cNvPicPr>
          <p:nvPr/>
        </p:nvPicPr>
        <p:blipFill>
          <a:blip r:embed="rId2"/>
          <a:stretch>
            <a:fillRect/>
          </a:stretch>
        </p:blipFill>
        <p:spPr>
          <a:xfrm>
            <a:off x="0" y="890"/>
            <a:ext cx="9144000" cy="5141720"/>
          </a:xfrm>
          <a:prstGeom prst="rect">
            <a:avLst/>
          </a:prstGeom>
        </p:spPr>
      </p:pic>
    </p:spTree>
    <p:extLst>
      <p:ext uri="{BB962C8B-B14F-4D97-AF65-F5344CB8AC3E}">
        <p14:creationId xmlns:p14="http://schemas.microsoft.com/office/powerpoint/2010/main" val="3479322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C6EB-A9B0-4FA1-92D7-65A4045B2443}"/>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0B3D6D4-96C5-4BD2-82BA-91D80C2865D0}"/>
              </a:ext>
            </a:extLst>
          </p:cNvPr>
          <p:cNvPicPr>
            <a:picLocks noGrp="1" noChangeAspect="1"/>
          </p:cNvPicPr>
          <p:nvPr>
            <p:ph idx="1"/>
          </p:nvPr>
        </p:nvPicPr>
        <p:blipFill>
          <a:blip r:embed="rId2"/>
          <a:stretch>
            <a:fillRect/>
          </a:stretch>
        </p:blipFill>
        <p:spPr>
          <a:xfrm>
            <a:off x="0" y="-29765"/>
            <a:ext cx="9149411" cy="5173265"/>
          </a:xfrm>
        </p:spPr>
      </p:pic>
      <p:sp>
        <p:nvSpPr>
          <p:cNvPr id="4" name="Slide Number Placeholder 3">
            <a:extLst>
              <a:ext uri="{FF2B5EF4-FFF2-40B4-BE49-F238E27FC236}">
                <a16:creationId xmlns:a16="http://schemas.microsoft.com/office/drawing/2014/main" id="{5C384392-7FA1-42F1-9E90-7F41A21A3624}"/>
              </a:ext>
            </a:extLst>
          </p:cNvPr>
          <p:cNvSpPr>
            <a:spLocks noGrp="1"/>
          </p:cNvSpPr>
          <p:nvPr>
            <p:ph type="sldNum" sz="quarter" idx="10"/>
          </p:nvPr>
        </p:nvSpPr>
        <p:spPr/>
        <p:txBody>
          <a:bodyPr/>
          <a:lstStyle/>
          <a:p>
            <a:pPr>
              <a:defRPr/>
            </a:pPr>
            <a:fld id="{EF611178-6C3A-F247-8731-699DBDA96700}" type="slidenum">
              <a:rPr lang="en-US" altLang="en-US" smtClean="0"/>
              <a:pPr>
                <a:defRPr/>
              </a:pPr>
              <a:t>16</a:t>
            </a:fld>
            <a:endParaRPr lang="en-US" altLang="en-US" dirty="0"/>
          </a:p>
        </p:txBody>
      </p:sp>
    </p:spTree>
    <p:extLst>
      <p:ext uri="{BB962C8B-B14F-4D97-AF65-F5344CB8AC3E}">
        <p14:creationId xmlns:p14="http://schemas.microsoft.com/office/powerpoint/2010/main" val="61379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C05E-C5A4-4A5C-ABCA-BD4135FEE9A8}"/>
              </a:ext>
            </a:extLst>
          </p:cNvPr>
          <p:cNvSpPr>
            <a:spLocks noGrp="1"/>
          </p:cNvSpPr>
          <p:nvPr>
            <p:ph type="title"/>
          </p:nvPr>
        </p:nvSpPr>
        <p:spPr/>
        <p:txBody>
          <a:bodyPr/>
          <a:lstStyle/>
          <a:p>
            <a:r>
              <a:rPr lang="en-US" dirty="0"/>
              <a:t>Consequences </a:t>
            </a:r>
          </a:p>
        </p:txBody>
      </p:sp>
      <p:sp>
        <p:nvSpPr>
          <p:cNvPr id="3" name="Content Placeholder 2">
            <a:extLst>
              <a:ext uri="{FF2B5EF4-FFF2-40B4-BE49-F238E27FC236}">
                <a16:creationId xmlns:a16="http://schemas.microsoft.com/office/drawing/2014/main" id="{9A04E8FA-F392-4971-9F9E-5B90AEC554BA}"/>
              </a:ext>
            </a:extLst>
          </p:cNvPr>
          <p:cNvSpPr>
            <a:spLocks noGrp="1"/>
          </p:cNvSpPr>
          <p:nvPr>
            <p:ph idx="1"/>
          </p:nvPr>
        </p:nvSpPr>
        <p:spPr/>
        <p:txBody>
          <a:bodyPr/>
          <a:lstStyle/>
          <a:p>
            <a:r>
              <a:rPr lang="en-US" dirty="0"/>
              <a:t>Most strategically impactful cyber operation in wartime history.</a:t>
            </a:r>
          </a:p>
          <a:p>
            <a:r>
              <a:rPr lang="en-US" dirty="0"/>
              <a:t>Ability to paralyze Ukrainian decision-making and critical infrastructure</a:t>
            </a:r>
          </a:p>
          <a:p>
            <a:r>
              <a:rPr lang="en-US" dirty="0"/>
              <a:t>Signs of coordination between Russian kinetic and cyber operations</a:t>
            </a:r>
          </a:p>
          <a:p>
            <a:r>
              <a:rPr lang="en-US" dirty="0"/>
              <a:t>Cyber operations intended to disrupt, destroy, or manipulate data or systems.</a:t>
            </a:r>
          </a:p>
          <a:p>
            <a:endParaRPr lang="en-US" dirty="0"/>
          </a:p>
          <a:p>
            <a:endParaRPr lang="en-US" dirty="0"/>
          </a:p>
        </p:txBody>
      </p:sp>
      <p:sp>
        <p:nvSpPr>
          <p:cNvPr id="4" name="Slide Number Placeholder 3">
            <a:extLst>
              <a:ext uri="{FF2B5EF4-FFF2-40B4-BE49-F238E27FC236}">
                <a16:creationId xmlns:a16="http://schemas.microsoft.com/office/drawing/2014/main" id="{4A4BE3FE-F50F-4C0F-8D24-F00FF97B451C}"/>
              </a:ext>
            </a:extLst>
          </p:cNvPr>
          <p:cNvSpPr>
            <a:spLocks noGrp="1"/>
          </p:cNvSpPr>
          <p:nvPr>
            <p:ph type="sldNum" sz="quarter" idx="10"/>
          </p:nvPr>
        </p:nvSpPr>
        <p:spPr/>
        <p:txBody>
          <a:bodyPr/>
          <a:lstStyle/>
          <a:p>
            <a:pPr>
              <a:defRPr/>
            </a:pPr>
            <a:fld id="{EF611178-6C3A-F247-8731-699DBDA96700}" type="slidenum">
              <a:rPr lang="en-US" altLang="en-US" smtClean="0"/>
              <a:pPr>
                <a:defRPr/>
              </a:pPr>
              <a:t>17</a:t>
            </a:fld>
            <a:endParaRPr lang="en-US" altLang="en-US" dirty="0"/>
          </a:p>
        </p:txBody>
      </p:sp>
    </p:spTree>
    <p:extLst>
      <p:ext uri="{BB962C8B-B14F-4D97-AF65-F5344CB8AC3E}">
        <p14:creationId xmlns:p14="http://schemas.microsoft.com/office/powerpoint/2010/main" val="3036752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6D3F-4E84-4D19-9DFE-6831F107DB93}"/>
              </a:ext>
            </a:extLst>
          </p:cNvPr>
          <p:cNvSpPr>
            <a:spLocks noGrp="1"/>
          </p:cNvSpPr>
          <p:nvPr>
            <p:ph type="title"/>
          </p:nvPr>
        </p:nvSpPr>
        <p:spPr/>
        <p:txBody>
          <a:bodyPr/>
          <a:lstStyle/>
          <a:p>
            <a:r>
              <a:rPr lang="en-US" dirty="0"/>
              <a:t>Learning for us</a:t>
            </a:r>
          </a:p>
        </p:txBody>
      </p:sp>
      <p:sp>
        <p:nvSpPr>
          <p:cNvPr id="3" name="Content Placeholder 2">
            <a:extLst>
              <a:ext uri="{FF2B5EF4-FFF2-40B4-BE49-F238E27FC236}">
                <a16:creationId xmlns:a16="http://schemas.microsoft.com/office/drawing/2014/main" id="{2C669999-AFFC-493B-A950-E457B309BB67}"/>
              </a:ext>
            </a:extLst>
          </p:cNvPr>
          <p:cNvSpPr>
            <a:spLocks noGrp="1"/>
          </p:cNvSpPr>
          <p:nvPr>
            <p:ph idx="1"/>
          </p:nvPr>
        </p:nvSpPr>
        <p:spPr>
          <a:xfrm>
            <a:off x="457200" y="769351"/>
            <a:ext cx="8229600" cy="4283096"/>
          </a:xfrm>
        </p:spPr>
        <p:txBody>
          <a:bodyPr/>
          <a:lstStyle/>
          <a:p>
            <a:r>
              <a:rPr lang="en-US" sz="2000" dirty="0"/>
              <a:t>Ukrainian President Volodymyr Zelensky accused Russia of ‘</a:t>
            </a:r>
            <a:r>
              <a:rPr lang="en-US" sz="2000" dirty="0">
                <a:solidFill>
                  <a:srgbClr val="FF0000"/>
                </a:solidFill>
              </a:rPr>
              <a:t>energy terrorism</a:t>
            </a:r>
            <a:r>
              <a:rPr lang="en-US" sz="2000" dirty="0"/>
              <a:t>’ and said that about </a:t>
            </a:r>
            <a:r>
              <a:rPr lang="en-US" sz="2000" dirty="0">
                <a:solidFill>
                  <a:srgbClr val="FF0000"/>
                </a:solidFill>
              </a:rPr>
              <a:t>4.5 million Ukrainian consumers </a:t>
            </a:r>
            <a:r>
              <a:rPr lang="en-US" sz="2000" dirty="0"/>
              <a:t>were temporarily disconnected from the power supply.</a:t>
            </a:r>
          </a:p>
          <a:p>
            <a:r>
              <a:rPr lang="en-US" sz="2000" dirty="0"/>
              <a:t>Also referred to the </a:t>
            </a:r>
            <a:r>
              <a:rPr lang="en-US" sz="2000" dirty="0">
                <a:solidFill>
                  <a:srgbClr val="FF0000"/>
                </a:solidFill>
              </a:rPr>
              <a:t>water shortages.</a:t>
            </a:r>
          </a:p>
          <a:p>
            <a:r>
              <a:rPr lang="en-US" sz="2000" dirty="0"/>
              <a:t>includes a hack, which the White House blamed on the Kremlin, that </a:t>
            </a:r>
            <a:r>
              <a:rPr lang="en-US" sz="2000" dirty="0">
                <a:solidFill>
                  <a:schemeClr val="tx2"/>
                </a:solidFill>
              </a:rPr>
              <a:t>disrupted satellite internet communications </a:t>
            </a:r>
            <a:r>
              <a:rPr lang="en-US" sz="2000" dirty="0"/>
              <a:t>in Ukraine on the eve of Russia’s invasion.</a:t>
            </a:r>
          </a:p>
          <a:p>
            <a:r>
              <a:rPr lang="en-US" sz="2000" dirty="0"/>
              <a:t>2017;NotPetya that wiped computer systems at companies </a:t>
            </a:r>
            <a:r>
              <a:rPr lang="en-US" sz="2000" dirty="0">
                <a:solidFill>
                  <a:schemeClr val="tx2"/>
                </a:solidFill>
              </a:rPr>
              <a:t>across Ukraine before spreading around the world</a:t>
            </a:r>
            <a:r>
              <a:rPr lang="en-US" sz="2000" dirty="0"/>
              <a:t>; The incident cost the </a:t>
            </a:r>
            <a:r>
              <a:rPr lang="en-US" sz="2000" dirty="0">
                <a:solidFill>
                  <a:schemeClr val="tx2"/>
                </a:solidFill>
              </a:rPr>
              <a:t>global economy billions of dollars </a:t>
            </a:r>
            <a:r>
              <a:rPr lang="en-US" sz="2000" dirty="0"/>
              <a:t>by disrupting shipping giant Maersk and other multinational firms.</a:t>
            </a:r>
          </a:p>
          <a:p>
            <a:r>
              <a:rPr lang="en-US" sz="2000" dirty="0"/>
              <a:t>Groups are working right now on some high-complexity attacks that </a:t>
            </a:r>
            <a:r>
              <a:rPr lang="en-US" sz="2000" dirty="0">
                <a:solidFill>
                  <a:schemeClr val="tx2"/>
                </a:solidFill>
              </a:rPr>
              <a:t>we will observe later on.</a:t>
            </a:r>
            <a:endParaRPr lang="en-US" sz="2000" dirty="0"/>
          </a:p>
          <a:p>
            <a:endParaRPr lang="en-US" sz="2000" dirty="0">
              <a:solidFill>
                <a:srgbClr val="FF0000"/>
              </a:solidFill>
            </a:endParaRPr>
          </a:p>
          <a:p>
            <a:endParaRPr lang="en-US" sz="2000" dirty="0"/>
          </a:p>
        </p:txBody>
      </p:sp>
      <p:sp>
        <p:nvSpPr>
          <p:cNvPr id="4" name="Slide Number Placeholder 3">
            <a:extLst>
              <a:ext uri="{FF2B5EF4-FFF2-40B4-BE49-F238E27FC236}">
                <a16:creationId xmlns:a16="http://schemas.microsoft.com/office/drawing/2014/main" id="{FF77C03C-26A4-445E-A1E8-792A306BA133}"/>
              </a:ext>
            </a:extLst>
          </p:cNvPr>
          <p:cNvSpPr>
            <a:spLocks noGrp="1"/>
          </p:cNvSpPr>
          <p:nvPr>
            <p:ph type="sldNum" sz="quarter" idx="10"/>
          </p:nvPr>
        </p:nvSpPr>
        <p:spPr/>
        <p:txBody>
          <a:bodyPr/>
          <a:lstStyle/>
          <a:p>
            <a:pPr>
              <a:defRPr/>
            </a:pPr>
            <a:fld id="{EF611178-6C3A-F247-8731-699DBDA96700}" type="slidenum">
              <a:rPr lang="en-US" altLang="en-US" smtClean="0"/>
              <a:pPr>
                <a:defRPr/>
              </a:pPr>
              <a:t>18</a:t>
            </a:fld>
            <a:endParaRPr lang="en-US" altLang="en-US" dirty="0"/>
          </a:p>
        </p:txBody>
      </p:sp>
    </p:spTree>
    <p:extLst>
      <p:ext uri="{BB962C8B-B14F-4D97-AF65-F5344CB8AC3E}">
        <p14:creationId xmlns:p14="http://schemas.microsoft.com/office/powerpoint/2010/main" val="2405264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Detective measures</a:t>
            </a:r>
          </a:p>
        </p:txBody>
      </p:sp>
    </p:spTree>
    <p:extLst>
      <p:ext uri="{BB962C8B-B14F-4D97-AF65-F5344CB8AC3E}">
        <p14:creationId xmlns:p14="http://schemas.microsoft.com/office/powerpoint/2010/main" val="74375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947D-5C0C-7E4F-A1E7-FB2CB209B4E8}"/>
              </a:ext>
            </a:extLst>
          </p:cNvPr>
          <p:cNvSpPr>
            <a:spLocks noGrp="1"/>
          </p:cNvSpPr>
          <p:nvPr>
            <p:ph type="title"/>
          </p:nvPr>
        </p:nvSpPr>
        <p:spPr/>
        <p:txBody>
          <a:bodyPr/>
          <a:lstStyle/>
          <a:p>
            <a:r>
              <a:rPr lang="en-BR" dirty="0"/>
              <a:t>Agenda</a:t>
            </a:r>
            <a:endParaRPr lang="en-BR" sz="2400" dirty="0"/>
          </a:p>
        </p:txBody>
      </p:sp>
      <p:sp>
        <p:nvSpPr>
          <p:cNvPr id="3" name="Content Placeholder 2">
            <a:extLst>
              <a:ext uri="{FF2B5EF4-FFF2-40B4-BE49-F238E27FC236}">
                <a16:creationId xmlns:a16="http://schemas.microsoft.com/office/drawing/2014/main" id="{B5A51607-F801-C745-9FA7-D45F2043C66D}"/>
              </a:ext>
            </a:extLst>
          </p:cNvPr>
          <p:cNvSpPr>
            <a:spLocks noGrp="1"/>
          </p:cNvSpPr>
          <p:nvPr>
            <p:ph sz="half" idx="2"/>
          </p:nvPr>
        </p:nvSpPr>
        <p:spPr/>
        <p:txBody>
          <a:bodyPr/>
          <a:lstStyle/>
          <a:p>
            <a:pPr algn="l">
              <a:buFont typeface="Arial" panose="020B0604020202020204" pitchFamily="34" charset="0"/>
              <a:buChar char="•"/>
            </a:pPr>
            <a:r>
              <a:rPr lang="en-US" sz="1200" b="0" i="0" dirty="0">
                <a:solidFill>
                  <a:srgbClr val="24292F"/>
                </a:solidFill>
                <a:effectLst/>
                <a:latin typeface="-apple-system"/>
              </a:rPr>
              <a:t>Introduction </a:t>
            </a:r>
            <a:endParaRPr lang="en-US" sz="1100" b="0" i="0" dirty="0">
              <a:solidFill>
                <a:srgbClr val="24292F"/>
              </a:solidFill>
              <a:effectLst/>
              <a:latin typeface="-apple-system"/>
            </a:endParaRPr>
          </a:p>
          <a:p>
            <a:pPr marL="742950" lvl="1" indent="-285750" algn="l">
              <a:buFont typeface="Arial" panose="020B0604020202020204" pitchFamily="34" charset="0"/>
              <a:buChar char="•"/>
            </a:pPr>
            <a:r>
              <a:rPr lang="en-US" sz="1100" dirty="0">
                <a:solidFill>
                  <a:srgbClr val="24292F"/>
                </a:solidFill>
                <a:latin typeface="-apple-system"/>
              </a:rPr>
              <a:t>How It Started</a:t>
            </a:r>
          </a:p>
          <a:p>
            <a:pPr marL="742950" lvl="1" indent="-285750" algn="l">
              <a:buFont typeface="Arial" panose="020B0604020202020204" pitchFamily="34" charset="0"/>
              <a:buChar char="•"/>
            </a:pPr>
            <a:r>
              <a:rPr lang="en-US" sz="1100" b="0" i="0" dirty="0">
                <a:solidFill>
                  <a:srgbClr val="24292F"/>
                </a:solidFill>
                <a:effectLst/>
                <a:latin typeface="-apple-system"/>
              </a:rPr>
              <a:t>Wat is Virtual war?</a:t>
            </a:r>
          </a:p>
          <a:p>
            <a:pPr marL="742950" lvl="1" indent="-285750" algn="l">
              <a:buFont typeface="Arial" panose="020B0604020202020204" pitchFamily="34" charset="0"/>
              <a:buChar char="•"/>
            </a:pPr>
            <a:r>
              <a:rPr lang="en-US" sz="1100" b="0" i="0" dirty="0">
                <a:solidFill>
                  <a:srgbClr val="24292F"/>
                </a:solidFill>
                <a:effectLst/>
                <a:latin typeface="-apple-system"/>
              </a:rPr>
              <a:t>Threats</a:t>
            </a:r>
          </a:p>
          <a:p>
            <a:pPr marL="742950" lvl="1" indent="-285750" algn="l">
              <a:buFont typeface="Arial" panose="020B0604020202020204" pitchFamily="34" charset="0"/>
              <a:buChar char="•"/>
            </a:pPr>
            <a:r>
              <a:rPr lang="en-US" sz="1100" dirty="0">
                <a:solidFill>
                  <a:srgbClr val="24292F"/>
                </a:solidFill>
                <a:latin typeface="-apple-system"/>
              </a:rPr>
              <a:t>A New battlefield</a:t>
            </a:r>
            <a:endParaRPr lang="en-US" sz="1100" b="0" i="0" dirty="0">
              <a:solidFill>
                <a:srgbClr val="24292F"/>
              </a:solidFill>
              <a:effectLst/>
              <a:latin typeface="-apple-system"/>
            </a:endParaRPr>
          </a:p>
          <a:p>
            <a:pPr algn="l">
              <a:buFont typeface="Arial" panose="020B0604020202020204" pitchFamily="34" charset="0"/>
              <a:buChar char="•"/>
            </a:pPr>
            <a:r>
              <a:rPr lang="en-US" sz="1200" b="0" i="0" dirty="0">
                <a:solidFill>
                  <a:srgbClr val="24292F"/>
                </a:solidFill>
                <a:effectLst/>
                <a:latin typeface="-apple-system"/>
              </a:rPr>
              <a:t>Timeline of Russian and Ukraine War </a:t>
            </a:r>
          </a:p>
          <a:p>
            <a:pPr marL="742950" lvl="1" indent="-285750" algn="l">
              <a:buFont typeface="Arial" panose="020B0604020202020204" pitchFamily="34" charset="0"/>
              <a:buChar char="•"/>
            </a:pPr>
            <a:r>
              <a:rPr lang="en-US" sz="1100" b="0" i="0" dirty="0">
                <a:solidFill>
                  <a:srgbClr val="24292F"/>
                </a:solidFill>
                <a:effectLst/>
                <a:latin typeface="-apple-system"/>
              </a:rPr>
              <a:t>Major Malware involved</a:t>
            </a:r>
          </a:p>
          <a:p>
            <a:pPr marL="742950" lvl="1" indent="-285750" algn="l">
              <a:buFont typeface="Arial" panose="020B0604020202020204" pitchFamily="34" charset="0"/>
              <a:buChar char="•"/>
            </a:pPr>
            <a:r>
              <a:rPr lang="en-US" sz="1100" b="0" i="0" dirty="0">
                <a:solidFill>
                  <a:srgbClr val="24292F"/>
                </a:solidFill>
                <a:effectLst/>
                <a:highlight>
                  <a:srgbClr val="FFFF00"/>
                </a:highlight>
                <a:latin typeface="-apple-system"/>
              </a:rPr>
              <a:t>Risk and Losses</a:t>
            </a:r>
          </a:p>
          <a:p>
            <a:pPr marL="742950" lvl="1" indent="-285750">
              <a:buFont typeface="Arial" panose="020B0604020202020204" pitchFamily="34" charset="0"/>
              <a:buChar char="•"/>
            </a:pPr>
            <a:r>
              <a:rPr lang="en-US" sz="1100" b="0" i="0" dirty="0">
                <a:solidFill>
                  <a:srgbClr val="24292F"/>
                </a:solidFill>
                <a:effectLst/>
                <a:latin typeface="-apple-system"/>
              </a:rPr>
              <a:t>Timeline of Russian and Ukraine War </a:t>
            </a:r>
            <a:endParaRPr lang="en-US" sz="1100" b="0" i="0" dirty="0">
              <a:solidFill>
                <a:srgbClr val="24292F"/>
              </a:solidFill>
              <a:effectLst/>
              <a:highlight>
                <a:srgbClr val="FFFF00"/>
              </a:highlight>
              <a:latin typeface="-apple-system"/>
            </a:endParaRPr>
          </a:p>
          <a:p>
            <a:pPr algn="l">
              <a:buFont typeface="Arial" panose="020B0604020202020204" pitchFamily="34" charset="0"/>
              <a:buChar char="•"/>
            </a:pPr>
            <a:r>
              <a:rPr lang="en-US" sz="1200" b="0" i="0" dirty="0">
                <a:solidFill>
                  <a:srgbClr val="24292F"/>
                </a:solidFill>
                <a:effectLst/>
                <a:latin typeface="-apple-system"/>
              </a:rPr>
              <a:t>Detective measures</a:t>
            </a:r>
          </a:p>
          <a:p>
            <a:pPr lvl="1">
              <a:buFont typeface="Arial" panose="020B0604020202020204" pitchFamily="34" charset="0"/>
              <a:buChar char="•"/>
            </a:pPr>
            <a:r>
              <a:rPr lang="en-US" sz="1050" dirty="0">
                <a:solidFill>
                  <a:srgbClr val="24292F"/>
                </a:solidFill>
                <a:latin typeface="-apple-system"/>
              </a:rPr>
              <a:t>Yara Rules</a:t>
            </a:r>
            <a:endParaRPr lang="en-US" sz="1050" b="0" i="0" dirty="0">
              <a:solidFill>
                <a:srgbClr val="24292F"/>
              </a:solidFill>
              <a:effectLst/>
              <a:latin typeface="-apple-system"/>
            </a:endParaRPr>
          </a:p>
          <a:p>
            <a:pPr>
              <a:buFont typeface="Arial" panose="020B0604020202020204" pitchFamily="34" charset="0"/>
              <a:buChar char="•"/>
            </a:pPr>
            <a:r>
              <a:rPr lang="en-US" sz="1200" b="0" i="0" dirty="0">
                <a:solidFill>
                  <a:srgbClr val="24292F"/>
                </a:solidFill>
                <a:effectLst/>
                <a:latin typeface="-apple-system"/>
              </a:rPr>
              <a:t>Recommendations</a:t>
            </a:r>
            <a:endParaRPr lang="en-US" sz="1600" b="0" i="0" dirty="0">
              <a:solidFill>
                <a:srgbClr val="24292F"/>
              </a:solidFill>
              <a:effectLst/>
              <a:latin typeface="-apple-system"/>
            </a:endParaRPr>
          </a:p>
          <a:p>
            <a:pPr lvl="1">
              <a:buFont typeface="Arial" panose="020B0604020202020204" pitchFamily="34" charset="0"/>
              <a:buChar char="•"/>
            </a:pPr>
            <a:r>
              <a:rPr lang="en-US" sz="1050" dirty="0">
                <a:solidFill>
                  <a:srgbClr val="24292F"/>
                </a:solidFill>
                <a:latin typeface="-apple-system"/>
              </a:rPr>
              <a:t>Threat Hunting Directions; Virus total queries</a:t>
            </a:r>
          </a:p>
          <a:p>
            <a:pPr lvl="1">
              <a:buFont typeface="Arial" panose="020B0604020202020204" pitchFamily="34" charset="0"/>
              <a:buChar char="•"/>
            </a:pPr>
            <a:r>
              <a:rPr lang="en-US" sz="1050" dirty="0">
                <a:solidFill>
                  <a:srgbClr val="24292F"/>
                </a:solidFill>
                <a:latin typeface="-apple-system"/>
              </a:rPr>
              <a:t>IOC’s</a:t>
            </a:r>
          </a:p>
          <a:p>
            <a:pPr lvl="1">
              <a:buFont typeface="Arial" panose="020B0604020202020204" pitchFamily="34" charset="0"/>
              <a:buChar char="•"/>
            </a:pPr>
            <a:r>
              <a:rPr lang="en-US" sz="1050" dirty="0">
                <a:solidFill>
                  <a:srgbClr val="24292F"/>
                </a:solidFill>
                <a:latin typeface="-apple-system"/>
              </a:rPr>
              <a:t>Dark Webs directions</a:t>
            </a:r>
          </a:p>
          <a:p>
            <a:pPr lvl="1">
              <a:buFont typeface="Arial" panose="020B0604020202020204" pitchFamily="34" charset="0"/>
              <a:buChar char="•"/>
            </a:pPr>
            <a:r>
              <a:rPr lang="en-US" sz="1050" dirty="0">
                <a:solidFill>
                  <a:srgbClr val="24292F"/>
                </a:solidFill>
                <a:latin typeface="-apple-system"/>
              </a:rPr>
              <a:t>Threat Actors</a:t>
            </a:r>
          </a:p>
          <a:p>
            <a:pPr algn="l">
              <a:buFont typeface="Arial" panose="020B0604020202020204" pitchFamily="34" charset="0"/>
              <a:buChar char="•"/>
            </a:pPr>
            <a:r>
              <a:rPr lang="en-US" sz="1200" dirty="0">
                <a:solidFill>
                  <a:srgbClr val="24292F"/>
                </a:solidFill>
                <a:latin typeface="-apple-system"/>
              </a:rPr>
              <a:t>References</a:t>
            </a:r>
          </a:p>
          <a:p>
            <a:pPr algn="l">
              <a:buFont typeface="Arial" panose="020B0604020202020204" pitchFamily="34" charset="0"/>
              <a:buChar char="•"/>
            </a:pPr>
            <a:r>
              <a:rPr lang="en-US" sz="1200" dirty="0">
                <a:solidFill>
                  <a:srgbClr val="24292F"/>
                </a:solidFill>
                <a:latin typeface="-apple-system"/>
              </a:rPr>
              <a:t>Q&amp;A</a:t>
            </a:r>
            <a:endParaRPr lang="en-US" sz="1200" b="0" i="0" dirty="0">
              <a:solidFill>
                <a:srgbClr val="24292F"/>
              </a:solidFill>
              <a:effectLst/>
              <a:latin typeface="-apple-system"/>
            </a:endParaRPr>
          </a:p>
          <a:p>
            <a:pPr marL="0" indent="0">
              <a:spcAft>
                <a:spcPts val="600"/>
              </a:spcAft>
              <a:buNone/>
            </a:pPr>
            <a:endParaRPr lang="en-BR" sz="1200" dirty="0"/>
          </a:p>
        </p:txBody>
      </p:sp>
      <p:sp>
        <p:nvSpPr>
          <p:cNvPr id="4" name="Slide Number Placeholder 3">
            <a:extLst>
              <a:ext uri="{FF2B5EF4-FFF2-40B4-BE49-F238E27FC236}">
                <a16:creationId xmlns:a16="http://schemas.microsoft.com/office/drawing/2014/main" id="{40CDA9B0-D0BF-C94B-97EE-100A7BB58A23}"/>
              </a:ext>
            </a:extLst>
          </p:cNvPr>
          <p:cNvSpPr>
            <a:spLocks noGrp="1"/>
          </p:cNvSpPr>
          <p:nvPr>
            <p:ph type="sldNum" sz="quarter" idx="10"/>
          </p:nvPr>
        </p:nvSpPr>
        <p:spPr/>
        <p:txBody>
          <a:bodyPr/>
          <a:lstStyle/>
          <a:p>
            <a:pPr>
              <a:defRPr/>
            </a:pPr>
            <a:fld id="{EF611178-6C3A-F247-8731-699DBDA96700}" type="slidenum">
              <a:rPr lang="en-US" altLang="en-US" sz="800" smtClean="0"/>
              <a:pPr>
                <a:defRPr/>
              </a:pPr>
              <a:t>2</a:t>
            </a:fld>
            <a:endParaRPr lang="en-US" altLang="en-US" sz="800" dirty="0"/>
          </a:p>
        </p:txBody>
      </p:sp>
    </p:spTree>
    <p:extLst>
      <p:ext uri="{BB962C8B-B14F-4D97-AF65-F5344CB8AC3E}">
        <p14:creationId xmlns:p14="http://schemas.microsoft.com/office/powerpoint/2010/main" val="168061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Defence</a:t>
            </a:r>
            <a:r>
              <a:rPr lang="es-ES" dirty="0"/>
              <a:t> </a:t>
            </a:r>
            <a:r>
              <a:rPr lang="es-ES" dirty="0" err="1"/>
              <a:t>techniques</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20</a:t>
            </a:fld>
            <a:endParaRPr lang="en-US" altLang="en-US" dirty="0"/>
          </a:p>
        </p:txBody>
      </p:sp>
      <p:sp>
        <p:nvSpPr>
          <p:cNvPr id="6" name="TextBox 5">
            <a:extLst>
              <a:ext uri="{FF2B5EF4-FFF2-40B4-BE49-F238E27FC236}">
                <a16:creationId xmlns:a16="http://schemas.microsoft.com/office/drawing/2014/main" id="{6331D4E9-29B8-4820-8BD6-BE87437DBA1B}"/>
              </a:ext>
            </a:extLst>
          </p:cNvPr>
          <p:cNvSpPr txBox="1"/>
          <p:nvPr/>
        </p:nvSpPr>
        <p:spPr>
          <a:xfrm>
            <a:off x="1920949" y="1360967"/>
            <a:ext cx="184731" cy="492443"/>
          </a:xfrm>
          <a:prstGeom prst="rect">
            <a:avLst/>
          </a:prstGeom>
          <a:noFill/>
        </p:spPr>
        <p:txBody>
          <a:bodyPr wrap="none" rtlCol="0">
            <a:spAutoFit/>
          </a:bodyPr>
          <a:lstStyle/>
          <a:p>
            <a:endParaRPr lang="en-US" sz="800" dirty="0">
              <a:effectLst/>
              <a:latin typeface="ui-monospace"/>
            </a:endParaRPr>
          </a:p>
          <a:p>
            <a:endParaRPr lang="en-US" dirty="0"/>
          </a:p>
        </p:txBody>
      </p:sp>
      <p:sp>
        <p:nvSpPr>
          <p:cNvPr id="9" name="TextBox 8">
            <a:extLst>
              <a:ext uri="{FF2B5EF4-FFF2-40B4-BE49-F238E27FC236}">
                <a16:creationId xmlns:a16="http://schemas.microsoft.com/office/drawing/2014/main" id="{B54AAC5F-85B0-46D7-A801-8A61D176FC77}"/>
              </a:ext>
            </a:extLst>
          </p:cNvPr>
          <p:cNvSpPr txBox="1"/>
          <p:nvPr/>
        </p:nvSpPr>
        <p:spPr>
          <a:xfrm>
            <a:off x="120502" y="711995"/>
            <a:ext cx="8942218" cy="3970318"/>
          </a:xfrm>
          <a:prstGeom prst="rect">
            <a:avLst/>
          </a:prstGeom>
          <a:noFill/>
        </p:spPr>
        <p:txBody>
          <a:bodyPr wrap="square">
            <a:spAutoFit/>
          </a:bodyPr>
          <a:lstStyle/>
          <a:p>
            <a:r>
              <a:rPr lang="en-US" sz="1050" dirty="0"/>
              <a:t>_import "pe"</a:t>
            </a:r>
          </a:p>
          <a:p>
            <a:r>
              <a:rPr lang="en-US" sz="1050" dirty="0"/>
              <a:t>rule </a:t>
            </a:r>
            <a:r>
              <a:rPr lang="en-US" sz="1050" dirty="0" err="1"/>
              <a:t>ransomware_ZZ_azov_wiper</a:t>
            </a:r>
            <a:r>
              <a:rPr lang="en-US" sz="1050" dirty="0"/>
              <a:t> {</a:t>
            </a:r>
          </a:p>
          <a:p>
            <a:r>
              <a:rPr lang="en-US" sz="1050" dirty="0">
                <a:solidFill>
                  <a:schemeClr val="tx1">
                    <a:lumMod val="60000"/>
                    <a:lumOff val="40000"/>
                  </a:schemeClr>
                </a:solidFill>
              </a:rPr>
              <a:t>    meta:</a:t>
            </a:r>
          </a:p>
          <a:p>
            <a:r>
              <a:rPr lang="en-US" sz="1050" dirty="0">
                <a:solidFill>
                  <a:schemeClr val="tx1">
                    <a:lumMod val="60000"/>
                    <a:lumOff val="40000"/>
                  </a:schemeClr>
                </a:solidFill>
              </a:rPr>
              <a:t>            description = "Detects original and backdoored files with new and old versions of </a:t>
            </a:r>
            <a:r>
              <a:rPr lang="en-US" sz="1050" dirty="0" err="1">
                <a:solidFill>
                  <a:schemeClr val="tx1">
                    <a:lumMod val="60000"/>
                    <a:lumOff val="40000"/>
                  </a:schemeClr>
                </a:solidFill>
              </a:rPr>
              <a:t>azov</a:t>
            </a:r>
            <a:r>
              <a:rPr lang="en-US" sz="1050" dirty="0">
                <a:solidFill>
                  <a:schemeClr val="tx1">
                    <a:lumMod val="60000"/>
                    <a:lumOff val="40000"/>
                  </a:schemeClr>
                </a:solidFill>
              </a:rPr>
              <a:t> ransomware - polymorphic wiper"</a:t>
            </a:r>
          </a:p>
          <a:p>
            <a:r>
              <a:rPr lang="en-US" sz="1050" dirty="0">
                <a:solidFill>
                  <a:schemeClr val="tx1">
                    <a:lumMod val="60000"/>
                    <a:lumOff val="40000"/>
                  </a:schemeClr>
                </a:solidFill>
              </a:rPr>
              <a:t>      author = "Jiri </a:t>
            </a:r>
            <a:r>
              <a:rPr lang="en-US" sz="1050" dirty="0" err="1">
                <a:solidFill>
                  <a:schemeClr val="tx1">
                    <a:lumMod val="60000"/>
                    <a:lumOff val="40000"/>
                  </a:schemeClr>
                </a:solidFill>
              </a:rPr>
              <a:t>Vinopal</a:t>
            </a:r>
            <a:r>
              <a:rPr lang="en-US" sz="1050" dirty="0">
                <a:solidFill>
                  <a:schemeClr val="tx1">
                    <a:lumMod val="60000"/>
                    <a:lumOff val="40000"/>
                  </a:schemeClr>
                </a:solidFill>
              </a:rPr>
              <a:t> (</a:t>
            </a:r>
            <a:r>
              <a:rPr lang="en-US" sz="1050" dirty="0" err="1">
                <a:solidFill>
                  <a:schemeClr val="tx1">
                    <a:lumMod val="60000"/>
                    <a:lumOff val="40000"/>
                  </a:schemeClr>
                </a:solidFill>
              </a:rPr>
              <a:t>jiriv</a:t>
            </a:r>
            <a:r>
              <a:rPr lang="en-US" sz="1050" dirty="0">
                <a:solidFill>
                  <a:schemeClr val="tx1">
                    <a:lumMod val="60000"/>
                    <a:lumOff val="40000"/>
                  </a:schemeClr>
                </a:solidFill>
              </a:rPr>
              <a:t>)"</a:t>
            </a:r>
          </a:p>
          <a:p>
            <a:r>
              <a:rPr lang="en-US" sz="1050" dirty="0">
                <a:solidFill>
                  <a:schemeClr val="tx1">
                    <a:lumMod val="60000"/>
                    <a:lumOff val="40000"/>
                  </a:schemeClr>
                </a:solidFill>
              </a:rPr>
              <a:t>      date = "2022-11-14"</a:t>
            </a:r>
          </a:p>
          <a:p>
            <a:r>
              <a:rPr lang="en-US" sz="1050" dirty="0">
                <a:solidFill>
                  <a:schemeClr val="tx1">
                    <a:lumMod val="60000"/>
                    <a:lumOff val="40000"/>
                  </a:schemeClr>
                </a:solidFill>
              </a:rPr>
              <a:t>            </a:t>
            </a:r>
            <a:r>
              <a:rPr lang="en-US" sz="1050" dirty="0" err="1">
                <a:solidFill>
                  <a:schemeClr val="tx1">
                    <a:lumMod val="60000"/>
                    <a:lumOff val="40000"/>
                  </a:schemeClr>
                </a:solidFill>
              </a:rPr>
              <a:t>hash_azov_new</a:t>
            </a:r>
            <a:r>
              <a:rPr lang="en-US" sz="1050" dirty="0">
                <a:solidFill>
                  <a:schemeClr val="tx1">
                    <a:lumMod val="60000"/>
                    <a:lumOff val="40000"/>
                  </a:schemeClr>
                </a:solidFill>
              </a:rPr>
              <a:t> = "650f0d694c0928d88aeeed649cf629fc8a7bec604563bca716b1688227e0cc7e"</a:t>
            </a:r>
          </a:p>
          <a:p>
            <a:r>
              <a:rPr lang="en-US" sz="1050" dirty="0">
                <a:solidFill>
                  <a:schemeClr val="tx1">
                    <a:lumMod val="60000"/>
                    <a:lumOff val="40000"/>
                  </a:schemeClr>
                </a:solidFill>
              </a:rPr>
              <a:t>            </a:t>
            </a:r>
            <a:r>
              <a:rPr lang="en-US" sz="1050" dirty="0" err="1">
                <a:solidFill>
                  <a:schemeClr val="tx1">
                    <a:lumMod val="60000"/>
                    <a:lumOff val="40000"/>
                  </a:schemeClr>
                </a:solidFill>
              </a:rPr>
              <a:t>hash_azov_old</a:t>
            </a:r>
            <a:r>
              <a:rPr lang="en-US" sz="1050" dirty="0">
                <a:solidFill>
                  <a:schemeClr val="tx1">
                    <a:lumMod val="60000"/>
                    <a:lumOff val="40000"/>
                  </a:schemeClr>
                </a:solidFill>
              </a:rPr>
              <a:t> = "b102ed1018de0b7faea37ca86f27ba3025c0c70f28417ac3e9ef09d32617f801"</a:t>
            </a:r>
          </a:p>
          <a:p>
            <a:r>
              <a:rPr lang="en-US" sz="1050" dirty="0"/>
              <a:t>    strings:</a:t>
            </a:r>
          </a:p>
          <a:p>
            <a:r>
              <a:rPr lang="en-US" sz="1050" dirty="0"/>
              <a:t>    // Opcodes of allocating and decrypting shellcode routine</a:t>
            </a:r>
          </a:p>
          <a:p>
            <a:r>
              <a:rPr lang="en-US" sz="1050" dirty="0"/>
              <a:t>        $</a:t>
            </a:r>
            <a:r>
              <a:rPr lang="en-US" sz="1050" dirty="0" err="1"/>
              <a:t>unpacking_azov_new</a:t>
            </a:r>
            <a:r>
              <a:rPr lang="en-US" sz="1050" dirty="0"/>
              <a:t> = { </a:t>
            </a:r>
            <a:r>
              <a:rPr lang="en-US" sz="1050" dirty="0">
                <a:highlight>
                  <a:srgbClr val="C0C0C0"/>
                </a:highlight>
              </a:rPr>
              <a:t>48 83 </a:t>
            </a:r>
            <a:r>
              <a:rPr lang="en-US" sz="1050" dirty="0" err="1">
                <a:highlight>
                  <a:srgbClr val="C0C0C0"/>
                </a:highlight>
              </a:rPr>
              <a:t>ec</a:t>
            </a:r>
            <a:r>
              <a:rPr lang="en-US" sz="1050" dirty="0">
                <a:highlight>
                  <a:srgbClr val="C0C0C0"/>
                </a:highlight>
              </a:rPr>
              <a:t> ?? 58 48 01 c8 48 81 </a:t>
            </a:r>
            <a:r>
              <a:rPr lang="en-US" sz="1050" dirty="0" err="1">
                <a:highlight>
                  <a:srgbClr val="C0C0C0"/>
                </a:highlight>
              </a:rPr>
              <a:t>ec</a:t>
            </a:r>
            <a:r>
              <a:rPr lang="en-US" sz="1050" dirty="0">
                <a:highlight>
                  <a:srgbClr val="C0C0C0"/>
                </a:highlight>
              </a:rPr>
              <a:t> ?? ?? ?? ?? 48 83 </a:t>
            </a:r>
            <a:r>
              <a:rPr lang="en-US" sz="1050" dirty="0" err="1">
                <a:highlight>
                  <a:srgbClr val="C0C0C0"/>
                </a:highlight>
              </a:rPr>
              <a:t>ec</a:t>
            </a:r>
            <a:r>
              <a:rPr lang="en-US" sz="1050" dirty="0">
                <a:highlight>
                  <a:srgbClr val="C0C0C0"/>
                </a:highlight>
              </a:rPr>
              <a:t> ?? 40 80 e4 ?? c6 45 ?? 56 c6 45 ?? 69 c6 45 ?? 72 c6 45 ?? 74 c6 45 ?? 75 c6 45 ?? 61 c6 45 ?? 6c c6 45 ?? 41 c6 45 ?? 6c c6 45 ?? 6c c6 45 ?? 6f c6 45 ?? 63 c6 45 ?? 00 48 89 74 24 ?? 48 83 </a:t>
            </a:r>
            <a:r>
              <a:rPr lang="en-US" sz="1050" dirty="0" err="1">
                <a:highlight>
                  <a:srgbClr val="C0C0C0"/>
                </a:highlight>
              </a:rPr>
              <a:t>ec</a:t>
            </a:r>
            <a:r>
              <a:rPr lang="en-US" sz="1050" dirty="0">
                <a:highlight>
                  <a:srgbClr val="C0C0C0"/>
                </a:highlight>
              </a:rPr>
              <a:t> ?? 48 83 c4 ?? 48 8b 4c 24 ?? 48 8d 55 ?? ff d0 48 83 </a:t>
            </a:r>
            <a:r>
              <a:rPr lang="en-US" sz="1050" dirty="0" err="1">
                <a:highlight>
                  <a:srgbClr val="C0C0C0"/>
                </a:highlight>
              </a:rPr>
              <a:t>ec</a:t>
            </a:r>
            <a:r>
              <a:rPr lang="en-US" sz="1050" dirty="0">
                <a:highlight>
                  <a:srgbClr val="C0C0C0"/>
                </a:highlight>
              </a:rPr>
              <a:t> ?? 48 c7 04 24 ?? ?? ?? ?? 48 83 c4 ?? 48 8b 4c 24 ?? 48 c7 c2 ?? ?? ?? ?? 49 c7 c0 ?? ?? ?? ?? 49 c7 c1 ?? ?? ?? ?? ff d0 48 c7 c1 ?? ?? ?? ?? 4c 8d 0d ?? ?? ?? ?? 48 ff c9 41 8a 14 09 88 14 08 48 85 c9 75 ?? 48 c7 c1 ?? ?? ?? ?? 41 b9 ?? ?? ?? ?? 41 </a:t>
            </a:r>
            <a:r>
              <a:rPr lang="en-US" sz="1050" dirty="0" err="1">
                <a:highlight>
                  <a:srgbClr val="C0C0C0"/>
                </a:highlight>
              </a:rPr>
              <a:t>ba</a:t>
            </a:r>
            <a:r>
              <a:rPr lang="en-US" sz="1050" dirty="0">
                <a:highlight>
                  <a:srgbClr val="C0C0C0"/>
                </a:highlight>
              </a:rPr>
              <a:t> ?? ?? ?? ?? 48 ff c9 8a 14 08 44 30 ca 88 14 08 41 81 </a:t>
            </a:r>
            <a:r>
              <a:rPr lang="en-US" sz="1050" dirty="0" err="1">
                <a:highlight>
                  <a:srgbClr val="C0C0C0"/>
                </a:highlight>
              </a:rPr>
              <a:t>ea</a:t>
            </a:r>
            <a:r>
              <a:rPr lang="en-US" sz="1050" dirty="0">
                <a:highlight>
                  <a:srgbClr val="C0C0C0"/>
                </a:highlight>
              </a:rPr>
              <a:t> ?? ?? ?? ?? 45 01 d1 41 81 c1 ?? ?? ?? ?? 41 81 c2 ?? ?? ?? ?? 41 d1 c1 48 85 c9 </a:t>
            </a:r>
            <a:r>
              <a:rPr lang="en-US" sz="1050" dirty="0"/>
              <a:t>}</a:t>
            </a:r>
          </a:p>
          <a:p>
            <a:endParaRPr lang="en-US" sz="1050" dirty="0"/>
          </a:p>
          <a:p>
            <a:r>
              <a:rPr lang="en-US" sz="1050" dirty="0"/>
              <a:t>        $</a:t>
            </a:r>
            <a:r>
              <a:rPr lang="en-US" sz="1050" dirty="0" err="1"/>
              <a:t>unpacking_azov_old</a:t>
            </a:r>
            <a:r>
              <a:rPr lang="en-US" sz="1050" dirty="0"/>
              <a:t> = { </a:t>
            </a:r>
            <a:r>
              <a:rPr lang="en-US" sz="1050" dirty="0">
                <a:highlight>
                  <a:srgbClr val="C0C0C0"/>
                </a:highlight>
              </a:rPr>
              <a:t>48 01 c8 48 05 ?? ?? ?? ?? 48 81 c1 ?? ?? ?? ?? 48 81 </a:t>
            </a:r>
            <a:r>
              <a:rPr lang="en-US" sz="1050" dirty="0" err="1">
                <a:highlight>
                  <a:srgbClr val="C0C0C0"/>
                </a:highlight>
              </a:rPr>
              <a:t>ec</a:t>
            </a:r>
            <a:r>
              <a:rPr lang="en-US" sz="1050" dirty="0">
                <a:highlight>
                  <a:srgbClr val="C0C0C0"/>
                </a:highlight>
              </a:rPr>
              <a:t> ?? ?? ?? ?? 48 83 </a:t>
            </a:r>
            <a:r>
              <a:rPr lang="en-US" sz="1050" dirty="0" err="1">
                <a:highlight>
                  <a:srgbClr val="C0C0C0"/>
                </a:highlight>
              </a:rPr>
              <a:t>ec</a:t>
            </a:r>
            <a:r>
              <a:rPr lang="en-US" sz="1050" dirty="0">
                <a:highlight>
                  <a:srgbClr val="C0C0C0"/>
                </a:highlight>
              </a:rPr>
              <a:t> ?? 40 80 e4 ?? c6 45 ?? 56 c6 45 ?? 69 c6 45 ?? 72 c6 45 ?? 74 c6 45 ?? 75 c6 45 ?? 61 c6 45 ?? 6c c6 45 ?? 41 c6 45 ?? 6c c6 45 ?? 6c c6 45 ?? 6f c6 45 ?? 63 c6 45 ?? 00 48 83 e1 ?? 48 01 f1 48 8d 55 ?? ff d0 48 83 </a:t>
            </a:r>
            <a:r>
              <a:rPr lang="en-US" sz="1050" dirty="0" err="1">
                <a:highlight>
                  <a:srgbClr val="C0C0C0"/>
                </a:highlight>
              </a:rPr>
              <a:t>ec</a:t>
            </a:r>
            <a:r>
              <a:rPr lang="en-US" sz="1050" dirty="0">
                <a:highlight>
                  <a:srgbClr val="C0C0C0"/>
                </a:highlight>
              </a:rPr>
              <a:t> ?? 48 c7 04 24 ?? ?? ?? ?? 48 83 c4 ?? 48 8b 4c 24 ?? 48 c7 c2 ?? ?? ?? ?? 49 c7 c0 ?? ?? ?? ?? 49 c7 c1 ?? ?? ?? ?? ff d0 48 c7 c1 ?? ?? ?? ?? 4c 8d 0d ?? ?? ?? ?? 48 ff c9 41 8a 14 09 88 14 08 48 85 c9</a:t>
            </a:r>
            <a:r>
              <a:rPr lang="en-US" sz="1050" dirty="0"/>
              <a:t> }</a:t>
            </a:r>
          </a:p>
          <a:p>
            <a:r>
              <a:rPr lang="en-US" sz="1050" dirty="0"/>
              <a:t>    condition:</a:t>
            </a:r>
          </a:p>
          <a:p>
            <a:r>
              <a:rPr lang="en-US" sz="1050" dirty="0"/>
              <a:t>        uint16(0) == 0x5a4d and  pe.is_64bit() and  any of ($</a:t>
            </a:r>
            <a:r>
              <a:rPr lang="en-US" sz="1050" dirty="0" err="1"/>
              <a:t>unpacking_azov</a:t>
            </a:r>
            <a:r>
              <a:rPr lang="en-US" sz="1050" dirty="0"/>
              <a:t>_*)</a:t>
            </a:r>
          </a:p>
          <a:p>
            <a:r>
              <a:rPr lang="en-US" sz="1050" dirty="0"/>
              <a:t>}</a:t>
            </a:r>
          </a:p>
        </p:txBody>
      </p:sp>
    </p:spTree>
    <p:extLst>
      <p:ext uri="{BB962C8B-B14F-4D97-AF65-F5344CB8AC3E}">
        <p14:creationId xmlns:p14="http://schemas.microsoft.com/office/powerpoint/2010/main" val="1447566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err="1"/>
              <a:t>Recomendations</a:t>
            </a:r>
            <a:endParaRPr lang="en-US" dirty="0"/>
          </a:p>
        </p:txBody>
      </p:sp>
    </p:spTree>
    <p:extLst>
      <p:ext uri="{BB962C8B-B14F-4D97-AF65-F5344CB8AC3E}">
        <p14:creationId xmlns:p14="http://schemas.microsoft.com/office/powerpoint/2010/main" val="164565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3D13-8966-4494-98F8-533B641DD12B}"/>
              </a:ext>
            </a:extLst>
          </p:cNvPr>
          <p:cNvSpPr>
            <a:spLocks noGrp="1"/>
          </p:cNvSpPr>
          <p:nvPr>
            <p:ph type="title"/>
          </p:nvPr>
        </p:nvSpPr>
        <p:spPr/>
        <p:txBody>
          <a:bodyPr/>
          <a:lstStyle/>
          <a:p>
            <a:r>
              <a:rPr lang="en-US" dirty="0"/>
              <a:t>Threat Hunting</a:t>
            </a:r>
          </a:p>
        </p:txBody>
      </p:sp>
      <p:sp>
        <p:nvSpPr>
          <p:cNvPr id="3" name="Content Placeholder 2">
            <a:extLst>
              <a:ext uri="{FF2B5EF4-FFF2-40B4-BE49-F238E27FC236}">
                <a16:creationId xmlns:a16="http://schemas.microsoft.com/office/drawing/2014/main" id="{12D0E9F5-9AE4-4497-ABCB-A24AD663020A}"/>
              </a:ext>
            </a:extLst>
          </p:cNvPr>
          <p:cNvSpPr>
            <a:spLocks noGrp="1"/>
          </p:cNvSpPr>
          <p:nvPr>
            <p:ph idx="1"/>
          </p:nvPr>
        </p:nvSpPr>
        <p:spPr/>
        <p:txBody>
          <a:bodyPr/>
          <a:lstStyle/>
          <a:p>
            <a:r>
              <a:rPr lang="en-US" dirty="0" err="1">
                <a:solidFill>
                  <a:srgbClr val="FF0000"/>
                </a:solidFill>
              </a:rPr>
              <a:t>VirusTotal</a:t>
            </a:r>
            <a:r>
              <a:rPr lang="en-US" dirty="0">
                <a:solidFill>
                  <a:srgbClr val="FF0000"/>
                </a:solidFill>
              </a:rPr>
              <a:t> query – </a:t>
            </a:r>
            <a:r>
              <a:rPr lang="en-US" dirty="0"/>
              <a:t>Azov-related samples</a:t>
            </a:r>
          </a:p>
          <a:p>
            <a:endParaRPr lang="en-US" dirty="0"/>
          </a:p>
          <a:p>
            <a:pPr marL="0" indent="0">
              <a:buNone/>
            </a:pPr>
            <a:r>
              <a:rPr lang="en-US" dirty="0">
                <a:highlight>
                  <a:srgbClr val="C0C0C0"/>
                </a:highlight>
              </a:rPr>
              <a:t>(</a:t>
            </a:r>
            <a:r>
              <a:rPr lang="en-US" dirty="0" err="1">
                <a:highlight>
                  <a:srgbClr val="C0C0C0"/>
                </a:highlight>
              </a:rPr>
              <a:t>behaviour</a:t>
            </a:r>
            <a:r>
              <a:rPr lang="en-US" dirty="0">
                <a:highlight>
                  <a:srgbClr val="C0C0C0"/>
                </a:highlight>
              </a:rPr>
              <a:t>:'Local\\\\</a:t>
            </a:r>
            <a:r>
              <a:rPr lang="en-US" dirty="0" err="1">
                <a:highlight>
                  <a:srgbClr val="C0C0C0"/>
                </a:highlight>
              </a:rPr>
              <a:t>Kasimir</a:t>
            </a:r>
            <a:r>
              <a:rPr lang="en-US" dirty="0">
                <a:highlight>
                  <a:srgbClr val="C0C0C0"/>
                </a:highlight>
              </a:rPr>
              <a:t>_*’ </a:t>
            </a:r>
          </a:p>
          <a:p>
            <a:pPr marL="0" indent="0">
              <a:buNone/>
            </a:pPr>
            <a:r>
              <a:rPr lang="en-US" dirty="0">
                <a:highlight>
                  <a:srgbClr val="C0C0C0"/>
                </a:highlight>
              </a:rPr>
              <a:t>OR </a:t>
            </a:r>
            <a:r>
              <a:rPr lang="en-US" dirty="0" err="1">
                <a:highlight>
                  <a:srgbClr val="C0C0C0"/>
                </a:highlight>
              </a:rPr>
              <a:t>behaviour</a:t>
            </a:r>
            <a:r>
              <a:rPr lang="en-US" dirty="0">
                <a:highlight>
                  <a:srgbClr val="C0C0C0"/>
                </a:highlight>
              </a:rPr>
              <a:t>:'Local\\\\</a:t>
            </a:r>
            <a:r>
              <a:rPr lang="en-US" dirty="0" err="1">
                <a:highlight>
                  <a:srgbClr val="C0C0C0"/>
                </a:highlight>
              </a:rPr>
              <a:t>azov</a:t>
            </a:r>
            <a:r>
              <a:rPr lang="en-US" dirty="0">
                <a:highlight>
                  <a:srgbClr val="C0C0C0"/>
                </a:highlight>
              </a:rPr>
              <a:t>’) </a:t>
            </a:r>
          </a:p>
          <a:p>
            <a:pPr marL="0" indent="0">
              <a:buNone/>
            </a:pPr>
            <a:r>
              <a:rPr lang="en-US" dirty="0"/>
              <a:t>AND </a:t>
            </a:r>
          </a:p>
          <a:p>
            <a:pPr marL="0" indent="0">
              <a:buNone/>
            </a:pPr>
            <a:r>
              <a:rPr lang="en-US" dirty="0">
                <a:highlight>
                  <a:srgbClr val="C0C0C0"/>
                </a:highlight>
              </a:rPr>
              <a:t>(</a:t>
            </a:r>
            <a:r>
              <a:rPr lang="en-US" dirty="0" err="1">
                <a:highlight>
                  <a:srgbClr val="C0C0C0"/>
                </a:highlight>
              </a:rPr>
              <a:t>behaviour_files:'RESTORE_FILES</a:t>
            </a:r>
            <a:r>
              <a:rPr lang="en-US" dirty="0">
                <a:highlight>
                  <a:srgbClr val="C0C0C0"/>
                </a:highlight>
              </a:rPr>
              <a:t>’ </a:t>
            </a:r>
          </a:p>
          <a:p>
            <a:pPr marL="0" indent="0">
              <a:buNone/>
            </a:pPr>
            <a:r>
              <a:rPr lang="en-US" dirty="0">
                <a:highlight>
                  <a:srgbClr val="C0C0C0"/>
                </a:highlight>
              </a:rPr>
              <a:t>OR </a:t>
            </a:r>
            <a:r>
              <a:rPr lang="en-US" dirty="0" err="1">
                <a:highlight>
                  <a:srgbClr val="C0C0C0"/>
                </a:highlight>
              </a:rPr>
              <a:t>behaviour_registry:'rdpclient.exe</a:t>
            </a:r>
            <a:r>
              <a:rPr lang="en-US" dirty="0">
                <a:highlight>
                  <a:srgbClr val="C0C0C0"/>
                </a:highlight>
              </a:rPr>
              <a:t>’) </a:t>
            </a:r>
          </a:p>
          <a:p>
            <a:pPr marL="0" indent="0">
              <a:buNone/>
            </a:pPr>
            <a:r>
              <a:rPr lang="en-US" dirty="0"/>
              <a:t>AND </a:t>
            </a:r>
          </a:p>
          <a:p>
            <a:pPr marL="0" indent="0">
              <a:buNone/>
            </a:pPr>
            <a:r>
              <a:rPr lang="en-US" dirty="0" err="1">
                <a:highlight>
                  <a:srgbClr val="C0C0C0"/>
                </a:highlight>
              </a:rPr>
              <a:t>detectiteasy</a:t>
            </a:r>
            <a:r>
              <a:rPr lang="en-US" dirty="0">
                <a:highlight>
                  <a:srgbClr val="C0C0C0"/>
                </a:highlight>
              </a:rPr>
              <a:t>:"Compiler: FASM*"</a:t>
            </a:r>
          </a:p>
        </p:txBody>
      </p:sp>
      <p:sp>
        <p:nvSpPr>
          <p:cNvPr id="4" name="Slide Number Placeholder 3">
            <a:extLst>
              <a:ext uri="{FF2B5EF4-FFF2-40B4-BE49-F238E27FC236}">
                <a16:creationId xmlns:a16="http://schemas.microsoft.com/office/drawing/2014/main" id="{828EBC3B-31B2-458C-9DFF-DCC27A12C864}"/>
              </a:ext>
            </a:extLst>
          </p:cNvPr>
          <p:cNvSpPr>
            <a:spLocks noGrp="1"/>
          </p:cNvSpPr>
          <p:nvPr>
            <p:ph type="sldNum" sz="quarter" idx="10"/>
          </p:nvPr>
        </p:nvSpPr>
        <p:spPr/>
        <p:txBody>
          <a:bodyPr/>
          <a:lstStyle/>
          <a:p>
            <a:pPr>
              <a:defRPr/>
            </a:pPr>
            <a:fld id="{EF611178-6C3A-F247-8731-699DBDA96700}" type="slidenum">
              <a:rPr lang="en-US" altLang="en-US" smtClean="0"/>
              <a:pPr>
                <a:defRPr/>
              </a:pPr>
              <a:t>22</a:t>
            </a:fld>
            <a:endParaRPr lang="en-US" altLang="en-US" dirty="0"/>
          </a:p>
        </p:txBody>
      </p:sp>
    </p:spTree>
    <p:extLst>
      <p:ext uri="{BB962C8B-B14F-4D97-AF65-F5344CB8AC3E}">
        <p14:creationId xmlns:p14="http://schemas.microsoft.com/office/powerpoint/2010/main" val="4014287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4216-705D-426F-A6A0-71A26B604DAB}"/>
              </a:ext>
            </a:extLst>
          </p:cNvPr>
          <p:cNvSpPr>
            <a:spLocks noGrp="1"/>
          </p:cNvSpPr>
          <p:nvPr>
            <p:ph type="title"/>
          </p:nvPr>
        </p:nvSpPr>
        <p:spPr/>
        <p:txBody>
          <a:bodyPr/>
          <a:lstStyle/>
          <a:p>
            <a:r>
              <a:rPr lang="en-US" dirty="0"/>
              <a:t>IOC’s</a:t>
            </a:r>
          </a:p>
        </p:txBody>
      </p:sp>
      <p:sp>
        <p:nvSpPr>
          <p:cNvPr id="3" name="Content Placeholder 2">
            <a:extLst>
              <a:ext uri="{FF2B5EF4-FFF2-40B4-BE49-F238E27FC236}">
                <a16:creationId xmlns:a16="http://schemas.microsoft.com/office/drawing/2014/main" id="{C0B508DA-71C3-4DAE-9DAD-265E3F97CAEB}"/>
              </a:ext>
            </a:extLst>
          </p:cNvPr>
          <p:cNvSpPr>
            <a:spLocks noGrp="1"/>
          </p:cNvSpPr>
          <p:nvPr>
            <p:ph idx="1"/>
          </p:nvPr>
        </p:nvSpPr>
        <p:spPr>
          <a:xfrm>
            <a:off x="457200" y="769351"/>
            <a:ext cx="3782907" cy="3831379"/>
          </a:xfrm>
        </p:spPr>
        <p:txBody>
          <a:bodyPr/>
          <a:lstStyle/>
          <a:p>
            <a:pPr marL="0" indent="0" algn="l">
              <a:buNone/>
            </a:pPr>
            <a:r>
              <a:rPr lang="en-US" sz="700" b="0" i="0" dirty="0" err="1">
                <a:solidFill>
                  <a:srgbClr val="242424"/>
                </a:solidFill>
                <a:effectLst/>
                <a:latin typeface="-apple-system"/>
              </a:rPr>
              <a:t>WhisperGate</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a196c6b8ffcb97ffb276d04f354696e2391311db3841ae16c8c9f56f36a38e92</a:t>
            </a:r>
            <a:br>
              <a:rPr lang="en-US" sz="700" b="0" i="0" dirty="0">
                <a:solidFill>
                  <a:srgbClr val="242424"/>
                </a:solidFill>
                <a:effectLst/>
                <a:latin typeface="-apple-system"/>
              </a:rPr>
            </a:br>
            <a:r>
              <a:rPr lang="en-US" sz="700" b="0" i="0" dirty="0">
                <a:solidFill>
                  <a:srgbClr val="242424"/>
                </a:solidFill>
                <a:effectLst/>
                <a:latin typeface="-apple-system"/>
              </a:rPr>
              <a:t>44ffe353e01d6b894dc7ebe686791aa87fc9c7fd88535acc274f61c2cf74f5b8</a:t>
            </a:r>
            <a:br>
              <a:rPr lang="en-US" sz="700" b="0" i="0" dirty="0">
                <a:solidFill>
                  <a:srgbClr val="242424"/>
                </a:solidFill>
                <a:effectLst/>
                <a:latin typeface="-apple-system"/>
              </a:rPr>
            </a:br>
            <a:r>
              <a:rPr lang="en-US" sz="700" b="0" i="0" dirty="0">
                <a:solidFill>
                  <a:srgbClr val="242424"/>
                </a:solidFill>
                <a:effectLst/>
                <a:latin typeface="-apple-system"/>
              </a:rPr>
              <a:t>dcbbae5a1c61dbbbb7dcd6dc5dd1eb1169f5329958d38b58c3fd9384081c9b78</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HermeticWiper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5a300f72e221a228e3a36a043bef878b570529a7abc15559513ea07ae280bb48</a:t>
            </a:r>
            <a:br>
              <a:rPr lang="en-US" sz="700" b="0" i="0" dirty="0">
                <a:solidFill>
                  <a:srgbClr val="242424"/>
                </a:solidFill>
                <a:effectLst/>
                <a:latin typeface="-apple-system"/>
              </a:rPr>
            </a:br>
            <a:r>
              <a:rPr lang="en-US" sz="700" b="0" i="0" dirty="0">
                <a:solidFill>
                  <a:srgbClr val="242424"/>
                </a:solidFill>
                <a:effectLst/>
                <a:latin typeface="-apple-system"/>
              </a:rPr>
              <a:t>2d29f9ca1d9089ba0399661bb34ba2fd8aba117f04678cd71856d5894aa7150b</a:t>
            </a:r>
            <a:br>
              <a:rPr lang="en-US" sz="700" b="0" i="0" dirty="0">
                <a:solidFill>
                  <a:srgbClr val="242424"/>
                </a:solidFill>
                <a:effectLst/>
                <a:latin typeface="-apple-system"/>
              </a:rPr>
            </a:br>
            <a:r>
              <a:rPr lang="en-US" sz="700" b="0" i="0" dirty="0">
                <a:solidFill>
                  <a:srgbClr val="242424"/>
                </a:solidFill>
                <a:effectLst/>
                <a:latin typeface="-apple-system"/>
              </a:rPr>
              <a:t>a259e9b0acf375a8bef8dbc27a8a1996ee02a56889cba07ef58c49185ab033ec</a:t>
            </a:r>
            <a:br>
              <a:rPr lang="en-US" sz="700" b="0" i="0" dirty="0">
                <a:solidFill>
                  <a:srgbClr val="242424"/>
                </a:solidFill>
                <a:effectLst/>
                <a:latin typeface="-apple-system"/>
              </a:rPr>
            </a:br>
            <a:r>
              <a:rPr lang="en-US" sz="700" b="0" i="0" dirty="0">
                <a:solidFill>
                  <a:srgbClr val="242424"/>
                </a:solidFill>
                <a:effectLst/>
                <a:latin typeface="-apple-system"/>
              </a:rPr>
              <a:t>1bc44eef75779e3ca1eefb8ff5a64807dbc942b1e4a2672d77b9f6928d292591</a:t>
            </a:r>
            <a:br>
              <a:rPr lang="en-US" sz="700" b="0" i="0" dirty="0">
                <a:solidFill>
                  <a:srgbClr val="242424"/>
                </a:solidFill>
                <a:effectLst/>
                <a:latin typeface="-apple-system"/>
              </a:rPr>
            </a:br>
            <a:r>
              <a:rPr lang="en-US" sz="700" b="0" i="0" dirty="0">
                <a:solidFill>
                  <a:srgbClr val="242424"/>
                </a:solidFill>
                <a:effectLst/>
                <a:latin typeface="-apple-system"/>
              </a:rPr>
              <a:t>2c10b2ec0b995b88c27d141d6f7b14d6b8177c52818687e4ff8e6ecf53adf5bf</a:t>
            </a:r>
            <a:br>
              <a:rPr lang="en-US" sz="700" b="0" i="0" dirty="0">
                <a:solidFill>
                  <a:srgbClr val="242424"/>
                </a:solidFill>
                <a:effectLst/>
                <a:latin typeface="-apple-system"/>
              </a:rPr>
            </a:br>
            <a:r>
              <a:rPr lang="en-US" sz="700" b="0" i="0" dirty="0">
                <a:solidFill>
                  <a:srgbClr val="242424"/>
                </a:solidFill>
                <a:effectLst/>
                <a:latin typeface="-apple-system"/>
              </a:rPr>
              <a:t>3c557727953a8f6b4788984464fb77741b821991acbf5e746aebdd02615b1767</a:t>
            </a:r>
            <a:br>
              <a:rPr lang="en-US" sz="700" b="0" i="0" dirty="0">
                <a:solidFill>
                  <a:srgbClr val="242424"/>
                </a:solidFill>
                <a:effectLst/>
                <a:latin typeface="-apple-system"/>
              </a:rPr>
            </a:br>
            <a:r>
              <a:rPr lang="en-US" sz="700" b="0" i="0" dirty="0">
                <a:solidFill>
                  <a:srgbClr val="242424"/>
                </a:solidFill>
                <a:effectLst/>
                <a:latin typeface="-apple-system"/>
              </a:rPr>
              <a:t>0385eeab00e946a302b24a91dea4187c1210597b8e17cd9e2230450f5ece21da</a:t>
            </a:r>
            <a:br>
              <a:rPr lang="en-US" sz="700" b="0" i="0" dirty="0">
                <a:solidFill>
                  <a:srgbClr val="242424"/>
                </a:solidFill>
                <a:effectLst/>
                <a:latin typeface="-apple-system"/>
              </a:rPr>
            </a:br>
            <a:r>
              <a:rPr lang="en-US" sz="700" b="0" i="0" dirty="0">
                <a:solidFill>
                  <a:srgbClr val="242424"/>
                </a:solidFill>
                <a:effectLst/>
                <a:latin typeface="-apple-system"/>
              </a:rPr>
              <a:t>06086c1da4590dcc7f1e10a6be3431e1166286a9e7761f2de9de79d7fda9c397</a:t>
            </a:r>
            <a:br>
              <a:rPr lang="en-US" sz="700" b="0" i="0" dirty="0">
                <a:solidFill>
                  <a:srgbClr val="242424"/>
                </a:solidFill>
                <a:effectLst/>
                <a:latin typeface="-apple-system"/>
              </a:rPr>
            </a:br>
            <a:r>
              <a:rPr lang="en-US" sz="700" b="0" i="0" dirty="0">
                <a:solidFill>
                  <a:srgbClr val="242424"/>
                </a:solidFill>
                <a:effectLst/>
                <a:latin typeface="-apple-system"/>
              </a:rPr>
              <a:t>b6f2e008967c5527337448d768f2332d14b92de22a1279fd4d91000bb3d4a0fd</a:t>
            </a:r>
            <a:br>
              <a:rPr lang="en-US" sz="700" b="0" i="0" dirty="0">
                <a:solidFill>
                  <a:srgbClr val="242424"/>
                </a:solidFill>
                <a:effectLst/>
                <a:latin typeface="-apple-system"/>
              </a:rPr>
            </a:br>
            <a:r>
              <a:rPr lang="en-US" sz="700" b="0" i="0" dirty="0">
                <a:solidFill>
                  <a:srgbClr val="242424"/>
                </a:solidFill>
                <a:effectLst/>
                <a:latin typeface="-apple-system"/>
              </a:rPr>
              <a:t>fd7eacc2f87aceac865b0aa97a50503d44b799f27737e009f91f3c281233c17d</a:t>
            </a:r>
            <a:br>
              <a:rPr lang="en-US" sz="700" b="0" i="0" dirty="0">
                <a:solidFill>
                  <a:srgbClr val="242424"/>
                </a:solidFill>
                <a:effectLst/>
                <a:latin typeface="-apple-system"/>
              </a:rPr>
            </a:br>
            <a:r>
              <a:rPr lang="en-US" sz="700" b="0" i="0" dirty="0">
                <a:solidFill>
                  <a:srgbClr val="242424"/>
                </a:solidFill>
                <a:effectLst/>
                <a:latin typeface="-apple-system"/>
              </a:rPr>
              <a:t>b01e0c6ac0b8bcde145ab7b68cf246deea9402fa7ea3aede7105f7051fe240c1</a:t>
            </a:r>
            <a:br>
              <a:rPr lang="en-US" sz="700" b="0" i="0" dirty="0">
                <a:solidFill>
                  <a:srgbClr val="242424"/>
                </a:solidFill>
                <a:effectLst/>
                <a:latin typeface="-apple-system"/>
              </a:rPr>
            </a:br>
            <a:r>
              <a:rPr lang="en-US" sz="700" b="0" i="0" dirty="0">
                <a:solidFill>
                  <a:srgbClr val="242424"/>
                </a:solidFill>
                <a:effectLst/>
                <a:latin typeface="-apple-system"/>
              </a:rPr>
              <a:t>e5f3ef69a534260e899a36cec459440dc572388defd8f1d98760d31c700f42d5</a:t>
            </a:r>
            <a:br>
              <a:rPr lang="en-US" sz="700" b="0" i="0" dirty="0">
                <a:solidFill>
                  <a:srgbClr val="242424"/>
                </a:solidFill>
                <a:effectLst/>
                <a:latin typeface="-apple-system"/>
              </a:rPr>
            </a:br>
            <a:r>
              <a:rPr lang="en-US" sz="700" b="0" i="0" dirty="0">
                <a:solidFill>
                  <a:srgbClr val="242424"/>
                </a:solidFill>
                <a:effectLst/>
                <a:latin typeface="-apple-system"/>
              </a:rPr>
              <a:t>23ef301ddba39bb00f0819d2061c9c14d17dc30f780a945920a51bc3ba0198a4</a:t>
            </a:r>
            <a:br>
              <a:rPr lang="en-US" sz="700" b="0" i="0" dirty="0">
                <a:solidFill>
                  <a:srgbClr val="242424"/>
                </a:solidFill>
                <a:effectLst/>
                <a:latin typeface="-apple-system"/>
              </a:rPr>
            </a:br>
            <a:r>
              <a:rPr lang="en-US" sz="700" b="0" i="0" dirty="0">
                <a:solidFill>
                  <a:srgbClr val="242424"/>
                </a:solidFill>
                <a:effectLst/>
                <a:latin typeface="-apple-system"/>
              </a:rPr>
              <a:t>2c7732da3dcfc82f60f063f2ec9fa09f9d38d5cfbe80c850ded44de43bdb666d</a:t>
            </a:r>
            <a:br>
              <a:rPr lang="en-US" sz="700" b="0" i="0" dirty="0">
                <a:solidFill>
                  <a:srgbClr val="242424"/>
                </a:solidFill>
                <a:effectLst/>
                <a:latin typeface="-apple-system"/>
              </a:rPr>
            </a:br>
            <a:r>
              <a:rPr lang="en-US" sz="700" b="0" i="0" dirty="0">
                <a:solidFill>
                  <a:srgbClr val="242424"/>
                </a:solidFill>
                <a:effectLst/>
                <a:latin typeface="-apple-system"/>
              </a:rPr>
              <a:t>8c614cf476f871274aa06153224e8f7354bf5e23e6853358591bf35a381fb75b</a:t>
            </a:r>
            <a:br>
              <a:rPr lang="en-US" sz="700" b="0" i="0" dirty="0">
                <a:solidFill>
                  <a:srgbClr val="242424"/>
                </a:solidFill>
                <a:effectLst/>
                <a:latin typeface="-apple-system"/>
              </a:rPr>
            </a:br>
            <a:r>
              <a:rPr lang="en-US" sz="700" b="0" i="0" dirty="0">
                <a:solidFill>
                  <a:srgbClr val="242424"/>
                </a:solidFill>
                <a:effectLst/>
                <a:latin typeface="-apple-system"/>
              </a:rPr>
              <a:t>96b77284744f8761c4f2558388e0aee2140618b484ff53fa8b222b340d2a9c84</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PartyTicket</a:t>
            </a:r>
            <a:r>
              <a:rPr lang="en-US" sz="700" b="0" i="0" dirty="0">
                <a:solidFill>
                  <a:srgbClr val="242424"/>
                </a:solidFill>
                <a:effectLst/>
                <a:latin typeface="-apple-system"/>
              </a:rPr>
              <a:t> Ransomware:</a:t>
            </a:r>
            <a:br>
              <a:rPr lang="en-US" sz="700" b="0" i="0" dirty="0">
                <a:solidFill>
                  <a:srgbClr val="242424"/>
                </a:solidFill>
                <a:effectLst/>
                <a:latin typeface="-apple-system"/>
              </a:rPr>
            </a:br>
            <a:r>
              <a:rPr lang="en-US" sz="700" b="0" i="0" dirty="0">
                <a:solidFill>
                  <a:srgbClr val="242424"/>
                </a:solidFill>
                <a:effectLst/>
                <a:latin typeface="-apple-system"/>
              </a:rPr>
              <a:t>4dc13bb83a16d4ff9865a51b3e4d24112327c526c1392e14d56f20d6f4eaf382</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AcidRain</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9b4dfaca873961174ba935fddaf696145afe7bbf5734509f95feb54f3584fd9a</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IsaacWiper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13037b749aa4b1eda538fda26d6ac41c8f7b1d02d83f47b0d187dd645154e033</a:t>
            </a:r>
            <a:br>
              <a:rPr lang="en-US" sz="700" b="0" i="0" dirty="0">
                <a:solidFill>
                  <a:srgbClr val="242424"/>
                </a:solidFill>
                <a:effectLst/>
                <a:latin typeface="-apple-system"/>
              </a:rPr>
            </a:br>
            <a:r>
              <a:rPr lang="en-US" sz="700" b="0" i="0" dirty="0">
                <a:solidFill>
                  <a:srgbClr val="242424"/>
                </a:solidFill>
                <a:effectLst/>
                <a:latin typeface="-apple-system"/>
              </a:rPr>
              <a:t>7bcd4ec18fc4a56db30e0aaebd44e2988f98f7b5d8c14f6689f650b4f11e16c0</a:t>
            </a:r>
            <a:br>
              <a:rPr lang="en-US" sz="700" b="0" i="0" dirty="0">
                <a:solidFill>
                  <a:srgbClr val="242424"/>
                </a:solidFill>
                <a:effectLst/>
                <a:latin typeface="-apple-system"/>
              </a:rPr>
            </a:br>
            <a:r>
              <a:rPr lang="en-US" sz="700" b="0" i="0" dirty="0">
                <a:solidFill>
                  <a:srgbClr val="242424"/>
                </a:solidFill>
                <a:effectLst/>
                <a:latin typeface="-apple-system"/>
              </a:rPr>
              <a:t>abf9adf2c2c21c1e8bd69975dfccb5ca53060d8e1e7271a5e9ef3b56a7e54d9f</a:t>
            </a:r>
            <a:br>
              <a:rPr lang="en-US" sz="300" b="0" i="0" dirty="0">
                <a:solidFill>
                  <a:srgbClr val="242424"/>
                </a:solidFill>
                <a:effectLst/>
                <a:latin typeface="-apple-system"/>
              </a:rPr>
            </a:br>
            <a:r>
              <a:rPr lang="en-US" sz="700" b="0" i="0" dirty="0">
                <a:solidFill>
                  <a:srgbClr val="242424"/>
                </a:solidFill>
                <a:effectLst/>
                <a:latin typeface="-apple-system"/>
              </a:rPr>
              <a:t>afe1f2768e57573757039a40ac40f3c7471bb084599613b3402b1e9958e0d27a</a:t>
            </a:r>
          </a:p>
          <a:p>
            <a:pPr marL="0" indent="0" algn="l">
              <a:buNone/>
            </a:pPr>
            <a:r>
              <a:rPr lang="en-US" sz="300" b="0" i="0" dirty="0">
                <a:solidFill>
                  <a:srgbClr val="242424"/>
                </a:solidFill>
                <a:effectLst/>
                <a:latin typeface="-apple-system"/>
              </a:rPr>
              <a:t> </a:t>
            </a:r>
          </a:p>
          <a:p>
            <a:endParaRPr lang="en-US" sz="300" dirty="0"/>
          </a:p>
        </p:txBody>
      </p:sp>
      <p:sp>
        <p:nvSpPr>
          <p:cNvPr id="4" name="Slide Number Placeholder 3">
            <a:extLst>
              <a:ext uri="{FF2B5EF4-FFF2-40B4-BE49-F238E27FC236}">
                <a16:creationId xmlns:a16="http://schemas.microsoft.com/office/drawing/2014/main" id="{D614B23D-FCEA-48B7-AEFC-E2DE9D651AC0}"/>
              </a:ext>
            </a:extLst>
          </p:cNvPr>
          <p:cNvSpPr>
            <a:spLocks noGrp="1"/>
          </p:cNvSpPr>
          <p:nvPr>
            <p:ph type="sldNum" sz="quarter" idx="10"/>
          </p:nvPr>
        </p:nvSpPr>
        <p:spPr/>
        <p:txBody>
          <a:bodyPr/>
          <a:lstStyle/>
          <a:p>
            <a:pPr>
              <a:defRPr/>
            </a:pPr>
            <a:fld id="{EF611178-6C3A-F247-8731-699DBDA96700}" type="slidenum">
              <a:rPr lang="en-US" altLang="en-US" smtClean="0"/>
              <a:pPr>
                <a:defRPr/>
              </a:pPr>
              <a:t>23</a:t>
            </a:fld>
            <a:endParaRPr lang="en-US" altLang="en-US" dirty="0"/>
          </a:p>
        </p:txBody>
      </p:sp>
      <p:sp>
        <p:nvSpPr>
          <p:cNvPr id="6" name="TextBox 5">
            <a:extLst>
              <a:ext uri="{FF2B5EF4-FFF2-40B4-BE49-F238E27FC236}">
                <a16:creationId xmlns:a16="http://schemas.microsoft.com/office/drawing/2014/main" id="{CDEB83E2-D406-4EE5-8F43-78F6625DF044}"/>
              </a:ext>
            </a:extLst>
          </p:cNvPr>
          <p:cNvSpPr txBox="1"/>
          <p:nvPr/>
        </p:nvSpPr>
        <p:spPr>
          <a:xfrm>
            <a:off x="3956050" y="646326"/>
            <a:ext cx="4572000" cy="4185761"/>
          </a:xfrm>
          <a:prstGeom prst="rect">
            <a:avLst/>
          </a:prstGeom>
          <a:noFill/>
        </p:spPr>
        <p:txBody>
          <a:bodyPr wrap="square">
            <a:spAutoFit/>
          </a:bodyPr>
          <a:lstStyle/>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DesertBlade</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a196c6b8ffcb97ffb276d04f354696e2391311db3841ae16c8c9f56f36a38e92</a:t>
            </a:r>
            <a:br>
              <a:rPr lang="en-US" sz="700" b="0" i="0" dirty="0">
                <a:solidFill>
                  <a:srgbClr val="242424"/>
                </a:solidFill>
                <a:effectLst/>
                <a:latin typeface="-apple-system"/>
              </a:rPr>
            </a:br>
            <a:r>
              <a:rPr lang="en-US" sz="700" b="0" i="0" dirty="0">
                <a:solidFill>
                  <a:srgbClr val="242424"/>
                </a:solidFill>
                <a:effectLst/>
                <a:latin typeface="-apple-system"/>
              </a:rPr>
              <a:t>dcbbae5a1c61dbbbb7dcd6dc5dd1eb1169f5329958d38b58c3fd9384081c9b78</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RU_Ransom</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107da216ad99b7c0171745fe7f826e51b27b1812d435b55c3ddb801e23137d8f</a:t>
            </a:r>
            <a:br>
              <a:rPr lang="en-US" sz="700" b="0" i="0" dirty="0">
                <a:solidFill>
                  <a:srgbClr val="242424"/>
                </a:solidFill>
                <a:effectLst/>
                <a:latin typeface="-apple-system"/>
              </a:rPr>
            </a:br>
            <a:r>
              <a:rPr lang="en-US" sz="700" b="0" i="0" dirty="0">
                <a:solidFill>
                  <a:srgbClr val="242424"/>
                </a:solidFill>
                <a:effectLst/>
                <a:latin typeface="-apple-system"/>
              </a:rPr>
              <a:t>1f36898228197ee30c7b0ec0e48e804caa6edec33e3a91eeaf7aa2c5bbb9c6e0</a:t>
            </a:r>
            <a:br>
              <a:rPr lang="en-US" sz="700" b="0" i="0" dirty="0">
                <a:solidFill>
                  <a:srgbClr val="242424"/>
                </a:solidFill>
                <a:effectLst/>
                <a:latin typeface="-apple-system"/>
              </a:rPr>
            </a:br>
            <a:r>
              <a:rPr lang="en-US" sz="700" b="0" i="0" dirty="0">
                <a:solidFill>
                  <a:srgbClr val="242424"/>
                </a:solidFill>
                <a:effectLst/>
                <a:latin typeface="-apple-system"/>
              </a:rPr>
              <a:t>610ec163e7b34abd5587616db8dac7e34b1aef68d0260510854d6b3912fb0008</a:t>
            </a:r>
            <a:br>
              <a:rPr lang="en-US" sz="700" b="0" i="0" dirty="0">
                <a:solidFill>
                  <a:srgbClr val="242424"/>
                </a:solidFill>
                <a:effectLst/>
                <a:latin typeface="-apple-system"/>
              </a:rPr>
            </a:br>
            <a:r>
              <a:rPr lang="en-US" sz="700" b="0" i="0" dirty="0">
                <a:solidFill>
                  <a:srgbClr val="242424"/>
                </a:solidFill>
                <a:effectLst/>
                <a:latin typeface="-apple-system"/>
              </a:rPr>
              <a:t>696b6b9f43e53387f7cef14c5da9b6c02b6bf4095849885d36479f8996e7e473</a:t>
            </a:r>
            <a:br>
              <a:rPr lang="en-US" sz="700" b="0" i="0" dirty="0">
                <a:solidFill>
                  <a:srgbClr val="242424"/>
                </a:solidFill>
                <a:effectLst/>
                <a:latin typeface="-apple-system"/>
              </a:rPr>
            </a:br>
            <a:r>
              <a:rPr lang="en-US" sz="700" b="0" i="0" dirty="0">
                <a:solidFill>
                  <a:srgbClr val="242424"/>
                </a:solidFill>
                <a:effectLst/>
                <a:latin typeface="-apple-system"/>
              </a:rPr>
              <a:t>8f2ea18ed82085574888a03547a020b7009e05ae0ecbf4e9e0b8fe8502059aae</a:t>
            </a:r>
            <a:br>
              <a:rPr lang="en-US" sz="700" b="0" i="0" dirty="0">
                <a:solidFill>
                  <a:srgbClr val="242424"/>
                </a:solidFill>
                <a:effectLst/>
                <a:latin typeface="-apple-system"/>
              </a:rPr>
            </a:br>
            <a:r>
              <a:rPr lang="en-US" sz="700" b="0" i="0" dirty="0">
                <a:solidFill>
                  <a:srgbClr val="242424"/>
                </a:solidFill>
                <a:effectLst/>
                <a:latin typeface="-apple-system"/>
              </a:rPr>
              <a:t>979f9d1e019d9172af73428a1b3cbdff8aec8fdbe0f67cba48971a36f5001da9</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CaddyWiper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a294620543334a721a2ae8eaaf9680a0786f4b9a216d75b55cfd28f39e9430ea</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DoubleZero</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3b2e708eaa4744c76a633391cf2c983f4a098b46436525619e5ea44e105355fe</a:t>
            </a:r>
            <a:br>
              <a:rPr lang="en-US" sz="700" b="0" i="0" dirty="0">
                <a:solidFill>
                  <a:srgbClr val="242424"/>
                </a:solidFill>
                <a:effectLst/>
                <a:latin typeface="-apple-system"/>
              </a:rPr>
            </a:br>
            <a:r>
              <a:rPr lang="en-US" sz="700" b="0" i="0" dirty="0">
                <a:solidFill>
                  <a:srgbClr val="242424"/>
                </a:solidFill>
                <a:effectLst/>
                <a:latin typeface="-apple-system"/>
              </a:rPr>
              <a:t>30b3cbe8817ed75d8221059e4be35d5624bd6b5dc921d4991a7adc4c3eb5de4a</a:t>
            </a:r>
          </a:p>
          <a:p>
            <a:pPr algn="l"/>
            <a:r>
              <a:rPr lang="en-US" sz="700" b="0" i="0" dirty="0">
                <a:solidFill>
                  <a:srgbClr val="242424"/>
                </a:solidFill>
                <a:effectLst/>
                <a:latin typeface="-apple-system"/>
              </a:rPr>
              <a:t> </a:t>
            </a:r>
          </a:p>
          <a:p>
            <a:pPr algn="l"/>
            <a:r>
              <a:rPr lang="en-US" sz="700" b="0" i="0" dirty="0">
                <a:solidFill>
                  <a:srgbClr val="242424"/>
                </a:solidFill>
                <a:effectLst/>
                <a:latin typeface="-apple-system"/>
              </a:rPr>
              <a:t>Prestige Ransomware:</a:t>
            </a:r>
            <a:br>
              <a:rPr lang="en-US" sz="700" b="0" i="0" dirty="0">
                <a:solidFill>
                  <a:srgbClr val="242424"/>
                </a:solidFill>
                <a:effectLst/>
                <a:latin typeface="-apple-system"/>
              </a:rPr>
            </a:br>
            <a:r>
              <a:rPr lang="en-US" sz="700" b="0" i="0" dirty="0">
                <a:solidFill>
                  <a:srgbClr val="242424"/>
                </a:solidFill>
                <a:effectLst/>
                <a:latin typeface="-apple-system"/>
              </a:rPr>
              <a:t>5dd1ca0d471dee41eb3ea0b6ea117810f228354fc3b7b47400a812573d40d91d</a:t>
            </a:r>
            <a:br>
              <a:rPr lang="en-US" sz="700" b="0" i="0" dirty="0">
                <a:solidFill>
                  <a:srgbClr val="242424"/>
                </a:solidFill>
                <a:effectLst/>
                <a:latin typeface="-apple-system"/>
              </a:rPr>
            </a:br>
            <a:r>
              <a:rPr lang="en-US" sz="700" b="0" i="0" dirty="0">
                <a:solidFill>
                  <a:srgbClr val="242424"/>
                </a:solidFill>
                <a:effectLst/>
                <a:latin typeface="-apple-system"/>
              </a:rPr>
              <a:t>5fc44c7342b84f50f24758e39c8848b2f0991e8817ef5465844f5f2ff6085a57</a:t>
            </a:r>
            <a:br>
              <a:rPr lang="en-US" sz="700" b="0" i="0" dirty="0">
                <a:solidFill>
                  <a:srgbClr val="242424"/>
                </a:solidFill>
                <a:effectLst/>
                <a:latin typeface="-apple-system"/>
              </a:rPr>
            </a:br>
            <a:r>
              <a:rPr lang="en-US" sz="700" b="0" i="0" dirty="0">
                <a:solidFill>
                  <a:srgbClr val="242424"/>
                </a:solidFill>
                <a:effectLst/>
                <a:latin typeface="-apple-system"/>
              </a:rPr>
              <a:t>6cff0bbd62efe99f381e5cc0c4182b0fb7a9a34e4be9ce68ee6b0d0ea3eee39c</a:t>
            </a:r>
          </a:p>
          <a:p>
            <a:pPr algn="l"/>
            <a:r>
              <a:rPr lang="en-US" sz="700" b="0" i="0" dirty="0">
                <a:solidFill>
                  <a:srgbClr val="242424"/>
                </a:solidFill>
                <a:effectLst/>
                <a:latin typeface="-apple-system"/>
              </a:rPr>
              <a:t> </a:t>
            </a:r>
          </a:p>
          <a:p>
            <a:pPr algn="l"/>
            <a:r>
              <a:rPr lang="en-US" sz="700" b="0" i="0" dirty="0">
                <a:solidFill>
                  <a:srgbClr val="242424"/>
                </a:solidFill>
                <a:effectLst/>
                <a:latin typeface="-apple-system"/>
              </a:rPr>
              <a:t>Azov Ransomware:</a:t>
            </a:r>
            <a:br>
              <a:rPr lang="en-US" sz="700" b="0" i="0" dirty="0">
                <a:solidFill>
                  <a:srgbClr val="242424"/>
                </a:solidFill>
                <a:effectLst/>
                <a:latin typeface="-apple-system"/>
              </a:rPr>
            </a:br>
            <a:r>
              <a:rPr lang="en-US" sz="700" b="0" i="0" dirty="0">
                <a:solidFill>
                  <a:srgbClr val="242424"/>
                </a:solidFill>
                <a:effectLst/>
                <a:latin typeface="-apple-system"/>
              </a:rPr>
              <a:t>b102ed1018de0b7faea37ca86f27ba3025c0c70f28417ac3e9ef09d32617f801</a:t>
            </a:r>
            <a:br>
              <a:rPr lang="en-US" sz="700" b="0" i="0" dirty="0">
                <a:solidFill>
                  <a:srgbClr val="242424"/>
                </a:solidFill>
                <a:effectLst/>
                <a:latin typeface="-apple-system"/>
              </a:rPr>
            </a:br>
            <a:r>
              <a:rPr lang="en-US" sz="700" b="0" i="0" dirty="0">
                <a:solidFill>
                  <a:srgbClr val="242424"/>
                </a:solidFill>
                <a:effectLst/>
                <a:latin typeface="-apple-system"/>
              </a:rPr>
              <a:t>650f0d694c0928d88aeeed649cf629fc8a7bec604563bca716b1688227e0cc7e</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Somnia</a:t>
            </a:r>
            <a:r>
              <a:rPr lang="en-US" sz="700" b="0" i="0" dirty="0">
                <a:solidFill>
                  <a:srgbClr val="242424"/>
                </a:solidFill>
                <a:effectLst/>
                <a:latin typeface="-apple-system"/>
              </a:rPr>
              <a:t> Ransomware:</a:t>
            </a:r>
            <a:br>
              <a:rPr lang="en-US" sz="700" b="0" i="0" dirty="0">
                <a:solidFill>
                  <a:srgbClr val="242424"/>
                </a:solidFill>
                <a:effectLst/>
                <a:latin typeface="-apple-system"/>
              </a:rPr>
            </a:br>
            <a:r>
              <a:rPr lang="en-US" sz="700" b="0" i="0" dirty="0">
                <a:solidFill>
                  <a:srgbClr val="242424"/>
                </a:solidFill>
                <a:effectLst/>
                <a:latin typeface="-apple-system"/>
              </a:rPr>
              <a:t>100c5e4d5b7e468f1f16b22c05b2ff1cfaa02eafa07447c7d83e2983e42647f0   </a:t>
            </a:r>
            <a:br>
              <a:rPr lang="en-US" sz="700" b="0" i="0" dirty="0">
                <a:solidFill>
                  <a:srgbClr val="242424"/>
                </a:solidFill>
                <a:effectLst/>
                <a:latin typeface="-apple-system"/>
              </a:rPr>
            </a:br>
            <a:r>
              <a:rPr lang="en-US" sz="700" b="0" i="0" dirty="0">
                <a:solidFill>
                  <a:srgbClr val="242424"/>
                </a:solidFill>
                <a:effectLst/>
                <a:latin typeface="-apple-system"/>
              </a:rPr>
              <a:t>ac5e68c15f5094cc6efb8d25e1b2eb13d1b38b104f31e1c76ce472537d715e08</a:t>
            </a:r>
            <a:br>
              <a:rPr lang="en-US" sz="700" b="0" i="0" dirty="0">
                <a:solidFill>
                  <a:srgbClr val="242424"/>
                </a:solidFill>
                <a:effectLst/>
                <a:latin typeface="-apple-system"/>
              </a:rPr>
            </a:br>
            <a:r>
              <a:rPr lang="en-US" sz="700" b="0" i="0" dirty="0">
                <a:solidFill>
                  <a:srgbClr val="242424"/>
                </a:solidFill>
                <a:effectLst/>
                <a:latin typeface="-apple-system"/>
              </a:rPr>
              <a:t>156965227cbeeb0e387cb83adb93ccb3225f598136a43f7f60974591c12fafcf</a:t>
            </a:r>
            <a:br>
              <a:rPr lang="en-US" sz="700" b="0" i="0" dirty="0">
                <a:solidFill>
                  <a:srgbClr val="242424"/>
                </a:solidFill>
                <a:effectLst/>
                <a:latin typeface="-apple-system"/>
              </a:rPr>
            </a:br>
            <a:r>
              <a:rPr lang="en-US" sz="700" b="0" i="0" dirty="0">
                <a:solidFill>
                  <a:srgbClr val="242424"/>
                </a:solidFill>
                <a:effectLst/>
                <a:latin typeface="-apple-system"/>
              </a:rPr>
              <a:t>e449c28e658bafb7e32c89b07ddee36cadeddfc77f17dd1be801b134a6857aa9</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RansomBoggs</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F4D1C047923B9D10031BB709AABF1A250AB0AAA2</a:t>
            </a:r>
            <a:br>
              <a:rPr lang="en-US" sz="700" b="0" i="0" dirty="0">
                <a:solidFill>
                  <a:srgbClr val="242424"/>
                </a:solidFill>
                <a:effectLst/>
                <a:latin typeface="-apple-system"/>
              </a:rPr>
            </a:br>
            <a:r>
              <a:rPr lang="en-US" sz="700" b="0" i="0" dirty="0">
                <a:solidFill>
                  <a:srgbClr val="242424"/>
                </a:solidFill>
                <a:effectLst/>
                <a:latin typeface="-apple-system"/>
              </a:rPr>
              <a:t>021308C361C8DE7C38EF135BC3B53439EB4DA0B4</a:t>
            </a:r>
          </a:p>
        </p:txBody>
      </p:sp>
    </p:spTree>
    <p:extLst>
      <p:ext uri="{BB962C8B-B14F-4D97-AF65-F5344CB8AC3E}">
        <p14:creationId xmlns:p14="http://schemas.microsoft.com/office/powerpoint/2010/main" val="1121817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7E1-70C9-4506-8D26-23DF9802A639}"/>
              </a:ext>
            </a:extLst>
          </p:cNvPr>
          <p:cNvSpPr>
            <a:spLocks noGrp="1"/>
          </p:cNvSpPr>
          <p:nvPr>
            <p:ph type="title"/>
          </p:nvPr>
        </p:nvSpPr>
        <p:spPr/>
        <p:txBody>
          <a:bodyPr/>
          <a:lstStyle/>
          <a:p>
            <a:r>
              <a:rPr lang="en-US" dirty="0"/>
              <a:t>Recommendations for users &amp; organizations</a:t>
            </a:r>
          </a:p>
        </p:txBody>
      </p:sp>
      <p:sp>
        <p:nvSpPr>
          <p:cNvPr id="3" name="Content Placeholder 2">
            <a:extLst>
              <a:ext uri="{FF2B5EF4-FFF2-40B4-BE49-F238E27FC236}">
                <a16:creationId xmlns:a16="http://schemas.microsoft.com/office/drawing/2014/main" id="{D7A4AB4A-80ED-464B-90EF-EB11E3B7E2B1}"/>
              </a:ext>
            </a:extLst>
          </p:cNvPr>
          <p:cNvSpPr>
            <a:spLocks noGrp="1"/>
          </p:cNvSpPr>
          <p:nvPr>
            <p:ph idx="1"/>
          </p:nvPr>
        </p:nvSpPr>
        <p:spPr/>
        <p:txBody>
          <a:bodyPr/>
          <a:lstStyle/>
          <a:p>
            <a:pPr>
              <a:buFont typeface="Wingdings" panose="05000000000000000000" pitchFamily="2" charset="2"/>
              <a:buChar char="ü"/>
            </a:pPr>
            <a:r>
              <a:rPr lang="en-US" sz="1400" dirty="0">
                <a:solidFill>
                  <a:srgbClr val="92D050"/>
                </a:solidFill>
              </a:rPr>
              <a:t>Know what your critical assets are </a:t>
            </a:r>
            <a:r>
              <a:rPr lang="en-US" sz="1400" dirty="0"/>
              <a:t>and what software is running on them.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Keep your software up to date</a:t>
            </a:r>
            <a:r>
              <a:rPr lang="en-US" sz="1400" dirty="0"/>
              <a:t>. Prioritize patching critical and high vulnerabilities that allow remote code execution.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Enforce Multifactor Authentication (MFA) </a:t>
            </a:r>
            <a:r>
              <a:rPr lang="en-US" sz="1400" dirty="0"/>
              <a:t>to the greatest extent possible.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t>Require </a:t>
            </a:r>
            <a:r>
              <a:rPr lang="en-US" sz="1400" dirty="0">
                <a:solidFill>
                  <a:srgbClr val="92D050"/>
                </a:solidFill>
              </a:rPr>
              <a:t>the use of a password manager </a:t>
            </a:r>
            <a:r>
              <a:rPr lang="en-US" sz="1400" dirty="0"/>
              <a:t>to generate strong and unique passwords for each separate account.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Backup all the essential files </a:t>
            </a:r>
            <a:r>
              <a:rPr lang="en-US" sz="1400" dirty="0"/>
              <a:t>on the cloud and external drives and regularly maintain them.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Train your employees</a:t>
            </a:r>
            <a:r>
              <a:rPr lang="en-US" sz="1400" dirty="0"/>
              <a:t> to recognize phishing emails, suspicious websites, infected links or other abnormalities to prevent successful compromise of email accounts. </a:t>
            </a:r>
          </a:p>
        </p:txBody>
      </p:sp>
      <p:sp>
        <p:nvSpPr>
          <p:cNvPr id="4" name="Slide Number Placeholder 3">
            <a:extLst>
              <a:ext uri="{FF2B5EF4-FFF2-40B4-BE49-F238E27FC236}">
                <a16:creationId xmlns:a16="http://schemas.microsoft.com/office/drawing/2014/main" id="{AB35A7A0-BE51-41F9-86FC-F3FB1D6F7898}"/>
              </a:ext>
            </a:extLst>
          </p:cNvPr>
          <p:cNvSpPr>
            <a:spLocks noGrp="1"/>
          </p:cNvSpPr>
          <p:nvPr>
            <p:ph type="sldNum" sz="quarter" idx="10"/>
          </p:nvPr>
        </p:nvSpPr>
        <p:spPr/>
        <p:txBody>
          <a:bodyPr/>
          <a:lstStyle/>
          <a:p>
            <a:pPr>
              <a:defRPr/>
            </a:pPr>
            <a:fld id="{EF611178-6C3A-F247-8731-699DBDA96700}" type="slidenum">
              <a:rPr lang="en-US" altLang="en-US" smtClean="0"/>
              <a:pPr>
                <a:defRPr/>
              </a:pPr>
              <a:t>24</a:t>
            </a:fld>
            <a:endParaRPr lang="en-US" altLang="en-US" dirty="0"/>
          </a:p>
        </p:txBody>
      </p:sp>
    </p:spTree>
    <p:extLst>
      <p:ext uri="{BB962C8B-B14F-4D97-AF65-F5344CB8AC3E}">
        <p14:creationId xmlns:p14="http://schemas.microsoft.com/office/powerpoint/2010/main" val="2417579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2B25-0BC7-4042-AC6B-4912E1449AB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B9362C-9568-40A3-BCF8-017D15EC725E}"/>
              </a:ext>
            </a:extLst>
          </p:cNvPr>
          <p:cNvSpPr>
            <a:spLocks noGrp="1"/>
          </p:cNvSpPr>
          <p:nvPr>
            <p:ph idx="1"/>
          </p:nvPr>
        </p:nvSpPr>
        <p:spPr/>
        <p:txBody>
          <a:bodyPr/>
          <a:lstStyle/>
          <a:p>
            <a:pPr algn="just">
              <a:buFont typeface="+mj-lt"/>
              <a:buAutoNum type="arabicPeriod"/>
            </a:pPr>
            <a:r>
              <a:rPr lang="en-US" sz="800" dirty="0">
                <a:effectLst/>
              </a:rPr>
              <a:t>03, B.T.M.R.M. </a:t>
            </a:r>
            <a:r>
              <a:rPr lang="en-US" sz="800" i="1" dirty="0">
                <a:effectLst/>
              </a:rPr>
              <a:t>et al.</a:t>
            </a:r>
            <a:r>
              <a:rPr lang="en-US" sz="800" dirty="0">
                <a:effectLst/>
              </a:rPr>
              <a:t> (2022) </a:t>
            </a:r>
            <a:r>
              <a:rPr lang="en-US" sz="800" i="1" dirty="0">
                <a:effectLst/>
              </a:rPr>
              <a:t>Cyberattacks are prominent in the Russia-Ukraine conflict</a:t>
            </a:r>
            <a:r>
              <a:rPr lang="en-US" sz="800" dirty="0">
                <a:effectLst/>
              </a:rPr>
              <a:t>, </a:t>
            </a:r>
            <a:r>
              <a:rPr lang="en-US" sz="800" i="1" dirty="0">
                <a:effectLst/>
              </a:rPr>
              <a:t>Trend Micro</a:t>
            </a:r>
            <a:r>
              <a:rPr lang="en-US" sz="800" dirty="0">
                <a:effectLst/>
              </a:rPr>
              <a:t>. Available at: https://www.trendmicro.com/en_us/research/22/c/cyberattacks-are-prominent-in-the-russia-ukraine-conflict.html (Accessed: December 22, 2022). </a:t>
            </a:r>
          </a:p>
          <a:p>
            <a:pPr algn="just">
              <a:buFont typeface="+mj-lt"/>
              <a:buAutoNum type="arabicPeriod"/>
            </a:pPr>
            <a:r>
              <a:rPr lang="en-US" sz="800" i="1" dirty="0">
                <a:effectLst/>
              </a:rPr>
              <a:t>CERT-UA</a:t>
            </a:r>
            <a:r>
              <a:rPr lang="en-US" sz="800" dirty="0">
                <a:effectLst/>
              </a:rPr>
              <a:t> (no date) </a:t>
            </a:r>
            <a:r>
              <a:rPr lang="en-US" sz="800" i="1" dirty="0">
                <a:effectLst/>
              </a:rPr>
              <a:t>cert.gov.ua</a:t>
            </a:r>
            <a:r>
              <a:rPr lang="en-US" sz="800" dirty="0">
                <a:effectLst/>
              </a:rPr>
              <a:t>. Available at: https://cert.gov.ua/article/2724253 (Accessed: December 22, 2022). </a:t>
            </a:r>
          </a:p>
          <a:p>
            <a:pPr algn="just">
              <a:buFont typeface="+mj-lt"/>
              <a:buAutoNum type="arabicPeriod"/>
            </a:pPr>
            <a:r>
              <a:rPr lang="en-US" sz="800" i="1" dirty="0">
                <a:effectLst/>
              </a:rPr>
              <a:t>Cyber War and Ukraine</a:t>
            </a:r>
            <a:r>
              <a:rPr lang="en-US" sz="800" dirty="0">
                <a:effectLst/>
              </a:rPr>
              <a:t> (2022) </a:t>
            </a:r>
            <a:r>
              <a:rPr lang="en-US" sz="800" i="1" dirty="0">
                <a:effectLst/>
              </a:rPr>
              <a:t>Cyber War and Ukraine | Center for Strategic and International Studies</a:t>
            </a:r>
            <a:r>
              <a:rPr lang="en-US" sz="800" dirty="0">
                <a:effectLst/>
              </a:rPr>
              <a:t>. Available at: https://www.csis.org/analysis/cyber-war-and-ukraine (Accessed: December 22, 2022). </a:t>
            </a:r>
          </a:p>
          <a:p>
            <a:pPr algn="just">
              <a:buFont typeface="+mj-lt"/>
              <a:buAutoNum type="arabicPeriod"/>
            </a:pPr>
            <a:r>
              <a:rPr lang="en-US" sz="800" dirty="0" err="1">
                <a:effectLst/>
              </a:rPr>
              <a:t>Eset</a:t>
            </a:r>
            <a:r>
              <a:rPr lang="en-US" sz="800" dirty="0">
                <a:effectLst/>
              </a:rPr>
              <a:t> (no date) </a:t>
            </a:r>
            <a:r>
              <a:rPr lang="en-US" sz="800" i="1" dirty="0">
                <a:effectLst/>
              </a:rPr>
              <a:t>Malware-IOC/</a:t>
            </a:r>
            <a:r>
              <a:rPr lang="en-US" sz="800" i="1" dirty="0" err="1">
                <a:effectLst/>
              </a:rPr>
              <a:t>ua_wipers</a:t>
            </a:r>
            <a:r>
              <a:rPr lang="en-US" sz="800" i="1" dirty="0">
                <a:effectLst/>
              </a:rPr>
              <a:t> at master · </a:t>
            </a:r>
            <a:r>
              <a:rPr lang="en-US" sz="800" i="1" dirty="0" err="1">
                <a:effectLst/>
              </a:rPr>
              <a:t>eset</a:t>
            </a:r>
            <a:r>
              <a:rPr lang="en-US" sz="800" i="1" dirty="0">
                <a:effectLst/>
              </a:rPr>
              <a:t>/malware-IOC</a:t>
            </a:r>
            <a:r>
              <a:rPr lang="en-US" sz="800" dirty="0">
                <a:effectLst/>
              </a:rPr>
              <a:t>, </a:t>
            </a:r>
            <a:r>
              <a:rPr lang="en-US" sz="800" i="1" dirty="0">
                <a:effectLst/>
              </a:rPr>
              <a:t>GitHub</a:t>
            </a:r>
            <a:r>
              <a:rPr lang="en-US" sz="800" dirty="0">
                <a:effectLst/>
              </a:rPr>
              <a:t>. Available at: https://github.com/eset/malware-ioc/tree/master/ua_wipers (Accessed: December 22, 2022). </a:t>
            </a:r>
          </a:p>
          <a:p>
            <a:pPr algn="just">
              <a:buFont typeface="+mj-lt"/>
              <a:buAutoNum type="arabicPeriod"/>
            </a:pPr>
            <a:r>
              <a:rPr lang="en-US" sz="800" i="1" dirty="0">
                <a:effectLst/>
              </a:rPr>
              <a:t>Flash notice: </a:t>
            </a:r>
            <a:r>
              <a:rPr lang="en-US" sz="800" i="1" dirty="0" err="1">
                <a:effectLst/>
              </a:rPr>
              <a:t>Hermeticwizard</a:t>
            </a:r>
            <a:r>
              <a:rPr lang="en-US" sz="800" i="1" dirty="0">
                <a:effectLst/>
              </a:rPr>
              <a:t>, </a:t>
            </a:r>
            <a:r>
              <a:rPr lang="en-US" sz="800" i="1" dirty="0" err="1">
                <a:effectLst/>
              </a:rPr>
              <a:t>Hermeticransom</a:t>
            </a:r>
            <a:r>
              <a:rPr lang="en-US" sz="800" i="1" dirty="0">
                <a:effectLst/>
              </a:rPr>
              <a:t>, and </a:t>
            </a:r>
            <a:r>
              <a:rPr lang="en-US" sz="800" i="1" dirty="0" err="1">
                <a:effectLst/>
              </a:rPr>
              <a:t>Isaacwiper</a:t>
            </a:r>
            <a:r>
              <a:rPr lang="en-US" sz="800" i="1" dirty="0">
                <a:effectLst/>
              </a:rPr>
              <a:t> Target </a:t>
            </a:r>
            <a:r>
              <a:rPr lang="en-US" sz="800" i="1" dirty="0" err="1">
                <a:effectLst/>
              </a:rPr>
              <a:t>ukraine</a:t>
            </a:r>
            <a:r>
              <a:rPr lang="en-US" sz="800" dirty="0">
                <a:effectLst/>
              </a:rPr>
              <a:t> (no date) </a:t>
            </a:r>
            <a:r>
              <a:rPr lang="en-US" sz="800" i="1" dirty="0" err="1">
                <a:effectLst/>
              </a:rPr>
              <a:t>Avertium</a:t>
            </a:r>
            <a:r>
              <a:rPr lang="en-US" sz="800" dirty="0">
                <a:effectLst/>
              </a:rPr>
              <a:t>. Available at: https://www.avertium.com/blog/hermeticwizard-hermeticransom-isaacwiper-target-ukraine (Accessed: December 22, 2022). </a:t>
            </a:r>
          </a:p>
          <a:p>
            <a:pPr algn="just">
              <a:buFont typeface="+mj-lt"/>
              <a:buAutoNum type="arabicPeriod"/>
            </a:pPr>
            <a:r>
              <a:rPr lang="en-US" sz="800" dirty="0" err="1">
                <a:effectLst/>
              </a:rPr>
              <a:t>Horejsi</a:t>
            </a:r>
            <a:r>
              <a:rPr lang="en-US" sz="800" dirty="0">
                <a:effectLst/>
              </a:rPr>
              <a:t>, B.J. </a:t>
            </a:r>
            <a:r>
              <a:rPr lang="en-US" sz="800" i="1" dirty="0">
                <a:effectLst/>
              </a:rPr>
              <a:t>et al.</a:t>
            </a:r>
            <a:r>
              <a:rPr lang="en-US" sz="800" dirty="0">
                <a:effectLst/>
              </a:rPr>
              <a:t> (2022) </a:t>
            </a:r>
            <a:r>
              <a:rPr lang="en-US" sz="800" i="1" dirty="0">
                <a:effectLst/>
              </a:rPr>
              <a:t>New </a:t>
            </a:r>
            <a:r>
              <a:rPr lang="en-US" sz="800" i="1" dirty="0" err="1">
                <a:effectLst/>
              </a:rPr>
              <a:t>Ruransom</a:t>
            </a:r>
            <a:r>
              <a:rPr lang="en-US" sz="800" i="1" dirty="0">
                <a:effectLst/>
              </a:rPr>
              <a:t> Wiper targets Russia</a:t>
            </a:r>
            <a:r>
              <a:rPr lang="en-US" sz="800" dirty="0">
                <a:effectLst/>
              </a:rPr>
              <a:t>, </a:t>
            </a:r>
            <a:r>
              <a:rPr lang="en-US" sz="800" i="1" dirty="0">
                <a:effectLst/>
              </a:rPr>
              <a:t>Trend Micro</a:t>
            </a:r>
            <a:r>
              <a:rPr lang="en-US" sz="800" dirty="0">
                <a:effectLst/>
              </a:rPr>
              <a:t>. Available at: https://www.trendmicro.com/en_us/research/22/c/new-ruransom-wiper-targets-russia.html (Accessed: December 22, 2022). </a:t>
            </a:r>
          </a:p>
          <a:p>
            <a:pPr algn="just">
              <a:buFont typeface="+mj-lt"/>
              <a:buAutoNum type="arabicPeriod"/>
            </a:pPr>
            <a:r>
              <a:rPr lang="en-US" sz="800" i="1" dirty="0">
                <a:effectLst/>
              </a:rPr>
              <a:t>Industroyer2 - i.blackhat.com</a:t>
            </a:r>
            <a:r>
              <a:rPr lang="en-US" sz="800" dirty="0">
                <a:effectLst/>
              </a:rPr>
              <a:t> (no date). Available at: https://i.blackhat.com/USA-22/Wednesday/US-22-Cherepanov-Industroyer2-Sandworms-Cyberwarfare-Targets-Ukraines-Power-Grid-Again.pdf (Accessed: December 22, 2022). </a:t>
            </a:r>
          </a:p>
          <a:p>
            <a:pPr algn="just">
              <a:buFont typeface="+mj-lt"/>
              <a:buAutoNum type="arabicPeriod"/>
            </a:pPr>
            <a:r>
              <a:rPr lang="en-US" sz="800" i="1" dirty="0">
                <a:effectLst/>
              </a:rPr>
              <a:t>Microsoft special report on Ukraine cyberactivity via Russia -</a:t>
            </a:r>
            <a:r>
              <a:rPr lang="en-US" sz="800" dirty="0">
                <a:effectLst/>
              </a:rPr>
              <a:t> (no date). Available at: https://query.prod.cms.rt.microsoft.com/cms/api/am/binary/RE4Vwwd (Accessed: December 22, 2022). </a:t>
            </a:r>
          </a:p>
          <a:p>
            <a:pPr algn="just">
              <a:buFont typeface="+mj-lt"/>
              <a:buAutoNum type="arabicPeriod"/>
            </a:pPr>
            <a:r>
              <a:rPr lang="en-US" sz="800" i="1" dirty="0">
                <a:effectLst/>
              </a:rPr>
              <a:t>Pulling the curtains on Azov ransomware: Not a </a:t>
            </a:r>
            <a:r>
              <a:rPr lang="en-US" sz="800" i="1" dirty="0" err="1">
                <a:effectLst/>
              </a:rPr>
              <a:t>skidsware</a:t>
            </a:r>
            <a:r>
              <a:rPr lang="en-US" sz="800" i="1" dirty="0">
                <a:effectLst/>
              </a:rPr>
              <a:t> but polymorphic wiper</a:t>
            </a:r>
            <a:r>
              <a:rPr lang="en-US" sz="800" dirty="0">
                <a:effectLst/>
              </a:rPr>
              <a:t> (no date) </a:t>
            </a:r>
            <a:r>
              <a:rPr lang="en-US" sz="800" i="1" dirty="0">
                <a:effectLst/>
              </a:rPr>
              <a:t>Pulling the Curtains on Azov Ransomware: Not a </a:t>
            </a:r>
            <a:r>
              <a:rPr lang="en-US" sz="800" i="1" dirty="0" err="1">
                <a:effectLst/>
              </a:rPr>
              <a:t>Skidsware</a:t>
            </a:r>
            <a:r>
              <a:rPr lang="en-US" sz="800" i="1" dirty="0">
                <a:effectLst/>
              </a:rPr>
              <a:t> but Polymorphic Wiper – Check Point Research</a:t>
            </a:r>
            <a:r>
              <a:rPr lang="en-US" sz="800" dirty="0">
                <a:effectLst/>
              </a:rPr>
              <a:t>. Available at: https://research.checkpoint.com/2022/pulling-the-curtains-on-azov-ransomware-not-a-skidsware-but-polymorphic-wiper/ (Accessed: December 22, 2022). </a:t>
            </a:r>
          </a:p>
          <a:p>
            <a:pPr algn="just">
              <a:buFont typeface="+mj-lt"/>
              <a:buAutoNum type="arabicPeriod"/>
            </a:pPr>
            <a:r>
              <a:rPr lang="en-US" sz="800" i="1" dirty="0">
                <a:effectLst/>
              </a:rPr>
              <a:t>Russia's war on Ukraine: Timeline of cyber-attacks - </a:t>
            </a:r>
            <a:r>
              <a:rPr lang="en-US" sz="800" i="1" dirty="0" err="1">
                <a:effectLst/>
              </a:rPr>
              <a:t>european</a:t>
            </a:r>
            <a:r>
              <a:rPr lang="en-US" sz="800" i="1" dirty="0">
                <a:effectLst/>
              </a:rPr>
              <a:t> parliament</a:t>
            </a:r>
            <a:r>
              <a:rPr lang="en-US" sz="800" dirty="0">
                <a:effectLst/>
              </a:rPr>
              <a:t> (no date). Available at: https://www.europarl.europa.eu/RegData/etudes/BRIE/2022/733549/EPRS_BRI(2022)733549_EN.pdf (Accessed: December 22, 2022). </a:t>
            </a:r>
          </a:p>
          <a:p>
            <a:pPr algn="just">
              <a:buFont typeface="+mj-lt"/>
              <a:buAutoNum type="arabicPeriod"/>
            </a:pPr>
            <a:r>
              <a:rPr lang="en-US" sz="800" i="1" dirty="0">
                <a:effectLst/>
              </a:rPr>
              <a:t>Ukraine: A timeline of cyberattacks</a:t>
            </a:r>
            <a:r>
              <a:rPr lang="en-US" sz="800" dirty="0">
                <a:effectLst/>
              </a:rPr>
              <a:t> (2022) </a:t>
            </a:r>
            <a:r>
              <a:rPr lang="en-US" sz="800" i="1" dirty="0" err="1">
                <a:effectLst/>
              </a:rPr>
              <a:t>CyberPeace</a:t>
            </a:r>
            <a:r>
              <a:rPr lang="en-US" sz="800" i="1" dirty="0">
                <a:effectLst/>
              </a:rPr>
              <a:t> Institute</a:t>
            </a:r>
            <a:r>
              <a:rPr lang="en-US" sz="800" dirty="0">
                <a:effectLst/>
              </a:rPr>
              <a:t>. Available at: https://cyberpeaceinstitute.org/ukraine-timeline-of-cyberattacks/ (Accessed: December 22, 2022). </a:t>
            </a: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900" dirty="0">
              <a:effectLst/>
            </a:endParaRPr>
          </a:p>
          <a:p>
            <a:pPr marL="0" indent="0" algn="just">
              <a:buNone/>
            </a:pPr>
            <a:endParaRPr lang="en-US" dirty="0"/>
          </a:p>
        </p:txBody>
      </p:sp>
      <p:sp>
        <p:nvSpPr>
          <p:cNvPr id="4" name="Slide Number Placeholder 3">
            <a:extLst>
              <a:ext uri="{FF2B5EF4-FFF2-40B4-BE49-F238E27FC236}">
                <a16:creationId xmlns:a16="http://schemas.microsoft.com/office/drawing/2014/main" id="{F17926BD-D277-4EE7-8D7D-6E469FED8C6A}"/>
              </a:ext>
            </a:extLst>
          </p:cNvPr>
          <p:cNvSpPr>
            <a:spLocks noGrp="1"/>
          </p:cNvSpPr>
          <p:nvPr>
            <p:ph type="sldNum" sz="quarter" idx="10"/>
          </p:nvPr>
        </p:nvSpPr>
        <p:spPr/>
        <p:txBody>
          <a:bodyPr/>
          <a:lstStyle/>
          <a:p>
            <a:pPr>
              <a:defRPr/>
            </a:pPr>
            <a:fld id="{EF611178-6C3A-F247-8731-699DBDA96700}" type="slidenum">
              <a:rPr lang="en-US" altLang="en-US" smtClean="0"/>
              <a:pPr>
                <a:defRPr/>
              </a:pPr>
              <a:t>25</a:t>
            </a:fld>
            <a:endParaRPr lang="en-US" altLang="en-US" dirty="0"/>
          </a:p>
        </p:txBody>
      </p:sp>
    </p:spTree>
    <p:extLst>
      <p:ext uri="{BB962C8B-B14F-4D97-AF65-F5344CB8AC3E}">
        <p14:creationId xmlns:p14="http://schemas.microsoft.com/office/powerpoint/2010/main" val="3938467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C9EE85-FB91-3844-82F0-985CBAC51633}"/>
              </a:ext>
            </a:extLst>
          </p:cNvPr>
          <p:cNvSpPr>
            <a:spLocks noGrp="1"/>
          </p:cNvSpPr>
          <p:nvPr>
            <p:ph type="title"/>
          </p:nvPr>
        </p:nvSpPr>
        <p:spPr>
          <a:xfrm>
            <a:off x="-100706" y="4169191"/>
            <a:ext cx="9182851" cy="974309"/>
          </a:xfrm>
          <a:effectLst>
            <a:outerShdw blurRad="50800" dist="38100" dir="2700000" algn="tl" rotWithShape="0">
              <a:prstClr val="black">
                <a:alpha val="40000"/>
              </a:prstClr>
            </a:outerShdw>
          </a:effectLst>
        </p:spPr>
        <p:txBody>
          <a:bodyPr/>
          <a:lstStyle/>
          <a:p>
            <a:r>
              <a:rPr lang="en-US" dirty="0"/>
              <a:t>Thank you!</a:t>
            </a:r>
          </a:p>
        </p:txBody>
      </p:sp>
      <p:sp>
        <p:nvSpPr>
          <p:cNvPr id="5" name="Slide Number Placeholder 4">
            <a:extLst>
              <a:ext uri="{FF2B5EF4-FFF2-40B4-BE49-F238E27FC236}">
                <a16:creationId xmlns:a16="http://schemas.microsoft.com/office/drawing/2014/main" id="{34B35D71-EDCC-7145-B95C-6D6BEB16EAE8}"/>
              </a:ext>
            </a:extLst>
          </p:cNvPr>
          <p:cNvSpPr>
            <a:spLocks noGrp="1"/>
          </p:cNvSpPr>
          <p:nvPr>
            <p:ph type="sldNum" sz="quarter" idx="4294967295"/>
          </p:nvPr>
        </p:nvSpPr>
        <p:spPr>
          <a:xfrm>
            <a:off x="8551863" y="-30163"/>
            <a:ext cx="592137" cy="274638"/>
          </a:xfrm>
        </p:spPr>
        <p:txBody>
          <a:bodyPr/>
          <a:lstStyle/>
          <a:p>
            <a:pPr>
              <a:defRPr/>
            </a:pPr>
            <a:fld id="{3DBEFFC9-7588-9E46-A8CC-C2BF237A9622}" type="slidenum">
              <a:rPr lang="en-US" altLang="en-US" smtClean="0"/>
              <a:pPr>
                <a:defRPr/>
              </a:pPr>
              <a:t>26</a:t>
            </a:fld>
            <a:endParaRPr lang="en-US" altLang="en-US" dirty="0"/>
          </a:p>
        </p:txBody>
      </p:sp>
      <p:sp>
        <p:nvSpPr>
          <p:cNvPr id="4" name="Title 5">
            <a:extLst>
              <a:ext uri="{FF2B5EF4-FFF2-40B4-BE49-F238E27FC236}">
                <a16:creationId xmlns:a16="http://schemas.microsoft.com/office/drawing/2014/main" id="{D5824817-8970-4015-BED8-ECB3F01CADF0}"/>
              </a:ext>
            </a:extLst>
          </p:cNvPr>
          <p:cNvSpPr txBox="1">
            <a:spLocks/>
          </p:cNvSpPr>
          <p:nvPr/>
        </p:nvSpPr>
        <p:spPr bwMode="auto">
          <a:xfrm>
            <a:off x="-19426" y="2084595"/>
            <a:ext cx="9182851" cy="9743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189" rtl="0" eaLnBrk="0" fontAlgn="base" hangingPunct="0">
              <a:spcBef>
                <a:spcPct val="0"/>
              </a:spcBef>
              <a:spcAft>
                <a:spcPct val="0"/>
              </a:spcAft>
              <a:defRPr sz="3600" b="1" kern="1200">
                <a:solidFill>
                  <a:schemeClr val="bg1"/>
                </a:solidFill>
                <a:latin typeface="+mj-lt"/>
                <a:ea typeface="ＭＳ Ｐゴシック" charset="-128"/>
                <a:cs typeface="ＭＳ Ｐゴシック" charset="-128"/>
              </a:defRPr>
            </a:lvl1pPr>
            <a:lvl2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2pPr>
            <a:lvl3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3pPr>
            <a:lvl4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4pPr>
            <a:lvl5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5pPr>
            <a:lvl6pPr marL="457189" algn="l" defTabSz="457189" rtl="0" eaLnBrk="1" fontAlgn="base" hangingPunct="1">
              <a:spcBef>
                <a:spcPct val="0"/>
              </a:spcBef>
              <a:spcAft>
                <a:spcPct val="0"/>
              </a:spcAft>
              <a:defRPr sz="2800">
                <a:solidFill>
                  <a:schemeClr val="tx1"/>
                </a:solidFill>
                <a:latin typeface="Arial" charset="0"/>
                <a:ea typeface="ＭＳ Ｐゴシック" charset="-128"/>
              </a:defRPr>
            </a:lvl6pPr>
            <a:lvl7pPr marL="914377" algn="l" defTabSz="457189" rtl="0" eaLnBrk="1" fontAlgn="base" hangingPunct="1">
              <a:spcBef>
                <a:spcPct val="0"/>
              </a:spcBef>
              <a:spcAft>
                <a:spcPct val="0"/>
              </a:spcAft>
              <a:defRPr sz="2800">
                <a:solidFill>
                  <a:schemeClr val="tx1"/>
                </a:solidFill>
                <a:latin typeface="Arial" charset="0"/>
                <a:ea typeface="ＭＳ Ｐゴシック" charset="-128"/>
              </a:defRPr>
            </a:lvl7pPr>
            <a:lvl8pPr marL="1371566" algn="l" defTabSz="457189" rtl="0" eaLnBrk="1" fontAlgn="base" hangingPunct="1">
              <a:spcBef>
                <a:spcPct val="0"/>
              </a:spcBef>
              <a:spcAft>
                <a:spcPct val="0"/>
              </a:spcAft>
              <a:defRPr sz="2800">
                <a:solidFill>
                  <a:schemeClr val="tx1"/>
                </a:solidFill>
                <a:latin typeface="Arial" charset="0"/>
                <a:ea typeface="ＭＳ Ｐゴシック" charset="-128"/>
              </a:defRPr>
            </a:lvl8pPr>
            <a:lvl9pPr marL="1828754" algn="l" defTabSz="457189" rtl="0" eaLnBrk="1" fontAlgn="base" hangingPunct="1">
              <a:spcBef>
                <a:spcPct val="0"/>
              </a:spcBef>
              <a:spcAft>
                <a:spcPct val="0"/>
              </a:spcAft>
              <a:defRPr sz="2800">
                <a:solidFill>
                  <a:schemeClr val="tx1"/>
                </a:solidFill>
                <a:latin typeface="Arial" charset="0"/>
                <a:ea typeface="ＭＳ Ｐゴシック" charset="-128"/>
              </a:defRPr>
            </a:lvl9pPr>
          </a:lstStyle>
          <a:p>
            <a:r>
              <a:rPr lang="en-US" dirty="0"/>
              <a:t>Open for Q&amp;A</a:t>
            </a:r>
          </a:p>
        </p:txBody>
      </p:sp>
      <p:sp>
        <p:nvSpPr>
          <p:cNvPr id="2" name="TextBox 1">
            <a:extLst>
              <a:ext uri="{FF2B5EF4-FFF2-40B4-BE49-F238E27FC236}">
                <a16:creationId xmlns:a16="http://schemas.microsoft.com/office/drawing/2014/main" id="{AC2877DE-A9B2-437C-A965-77AD680DE52D}"/>
              </a:ext>
            </a:extLst>
          </p:cNvPr>
          <p:cNvSpPr txBox="1"/>
          <p:nvPr/>
        </p:nvSpPr>
        <p:spPr>
          <a:xfrm>
            <a:off x="128985" y="3170369"/>
            <a:ext cx="3509294" cy="646331"/>
          </a:xfrm>
          <a:prstGeom prst="rect">
            <a:avLst/>
          </a:prstGeom>
          <a:noFill/>
        </p:spPr>
        <p:txBody>
          <a:bodyPr wrap="none" rtlCol="0">
            <a:spAutoFit/>
          </a:bodyPr>
          <a:lstStyle/>
          <a:p>
            <a:r>
              <a:rPr lang="en-US" u="sng"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Ashu.Sharma@watchguard.com</a:t>
            </a:r>
            <a:endParaRPr lang="en-US" u="sng" dirty="0">
              <a:solidFill>
                <a:schemeClr val="accent1">
                  <a:lumMod val="40000"/>
                  <a:lumOff val="60000"/>
                </a:schemeClr>
              </a:solidFill>
            </a:endParaRPr>
          </a:p>
          <a:p>
            <a:r>
              <a:rPr lang="en-US" u="sng" dirty="0">
                <a:solidFill>
                  <a:schemeClr val="accent1">
                    <a:lumMod val="40000"/>
                    <a:lumOff val="60000"/>
                  </a:schemeClr>
                </a:solidFill>
              </a:rPr>
              <a:t>Ryan.Estes@watchguard.com</a:t>
            </a:r>
          </a:p>
        </p:txBody>
      </p:sp>
    </p:spTree>
    <p:extLst>
      <p:ext uri="{BB962C8B-B14F-4D97-AF65-F5344CB8AC3E}">
        <p14:creationId xmlns:p14="http://schemas.microsoft.com/office/powerpoint/2010/main" val="3672382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6B04-C88A-4435-AF96-31E121451CC9}"/>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E3A05CA4-6E69-480B-BB8D-1FBDD19B7926}"/>
              </a:ext>
            </a:extLst>
          </p:cNvPr>
          <p:cNvSpPr>
            <a:spLocks noGrp="1"/>
          </p:cNvSpPr>
          <p:nvPr>
            <p:ph idx="1"/>
          </p:nvPr>
        </p:nvSpPr>
        <p:spPr>
          <a:xfrm>
            <a:off x="108373" y="769351"/>
            <a:ext cx="9011815" cy="4168169"/>
          </a:xfrm>
        </p:spPr>
        <p:txBody>
          <a:bodyPr/>
          <a:lstStyle/>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1-12-2022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Wiper</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Government, ICT, and non-profits</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Destruction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wiper was found on some of the IT company's systems and had overwritten the master boot records on those machines. The company took the systems down to rebuild from scratch.</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Probable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Dev-0586</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2"/>
              </a:rPr>
              <a:t>Recorded Future</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3"/>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4"/>
              </a:rPr>
              <a:t> </a:t>
            </a:r>
            <a:r>
              <a:rPr lang="en-US" sz="800" u="sng" dirty="0">
                <a:solidFill>
                  <a:srgbClr val="1155CC"/>
                </a:solidFill>
                <a:effectLst/>
                <a:latin typeface="Times New Roman" panose="02020603050405020304" pitchFamily="18" charset="0"/>
                <a:ea typeface="Times New Roman" panose="02020603050405020304" pitchFamily="18" charset="0"/>
                <a:hlinkClick r:id="rId4"/>
              </a:rPr>
              <a:t>Microsoft</a:t>
            </a:r>
            <a:endParaRPr lang="en-US" sz="8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1-13-2022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Defacement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ICT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Disruption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On January 14, 2022, Orthodox New Year, over 70 Ukrainian government websites were defaced with political imagery and a statement in Russian, Ukrainian, and Polish before going down temporarily. Most sites were restored within hours. The attack crippled much of the government’s public-facing digital infrastructure, including the most widely used site for handling government services online,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also has a role in Ukraine’s coronavirus response and in encouraging vaccination. It also crippled the sites of the Cabinet of Ministers and the ministries of energy, sports, agriculture, veterans’ affairs, and ecology. The Ukrainian company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also confirmed that it found the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malware on some of its systems. At least 50 of the 70 sites targeted for defacement were developed and maintained by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was compromised, which allowed the hackers to gain access to </a:t>
            </a:r>
            <a:r>
              <a:rPr lang="en-US" sz="800" dirty="0" err="1">
                <a:solidFill>
                  <a:srgbClr val="000000"/>
                </a:solidFill>
                <a:effectLst/>
                <a:latin typeface="Times New Roman" panose="02020603050405020304" pitchFamily="18" charset="0"/>
                <a:ea typeface="Times New Roman" panose="02020603050405020304" pitchFamily="18" charset="0"/>
              </a:rPr>
              <a:t>Kitsoft’s</a:t>
            </a:r>
            <a:r>
              <a:rPr lang="en-US" sz="800" dirty="0">
                <a:solidFill>
                  <a:srgbClr val="000000"/>
                </a:solidFill>
                <a:effectLst/>
                <a:latin typeface="Times New Roman" panose="02020603050405020304" pitchFamily="18" charset="0"/>
                <a:ea typeface="Times New Roman" panose="02020603050405020304" pitchFamily="18" charset="0"/>
              </a:rPr>
              <a:t> administrator panel and use the company’s credentials to deface customer websites. The purpose of such attacks is reportedly: to destabilize the internal situation in the country. - to spread chaos and despair in society.</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Confirmed</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UNC1151</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1155CC"/>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5"/>
              </a:rPr>
              <a:t>Ukraine Center for Strategic Communications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6"/>
              </a:rPr>
              <a:t>New York Times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7"/>
              </a:rPr>
              <a:t>BBC</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endParaRPr lang="en-US" sz="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100" dirty="0"/>
          </a:p>
        </p:txBody>
      </p:sp>
      <p:sp>
        <p:nvSpPr>
          <p:cNvPr id="4" name="Slide Number Placeholder 3">
            <a:extLst>
              <a:ext uri="{FF2B5EF4-FFF2-40B4-BE49-F238E27FC236}">
                <a16:creationId xmlns:a16="http://schemas.microsoft.com/office/drawing/2014/main" id="{F18EC61F-F906-44A5-B0ED-9EE193FB384E}"/>
              </a:ext>
            </a:extLst>
          </p:cNvPr>
          <p:cNvSpPr>
            <a:spLocks noGrp="1"/>
          </p:cNvSpPr>
          <p:nvPr>
            <p:ph type="sldNum" sz="quarter" idx="10"/>
          </p:nvPr>
        </p:nvSpPr>
        <p:spPr/>
        <p:txBody>
          <a:bodyPr/>
          <a:lstStyle/>
          <a:p>
            <a:pPr>
              <a:defRPr/>
            </a:pPr>
            <a:fld id="{EF611178-6C3A-F247-8731-699DBDA96700}" type="slidenum">
              <a:rPr lang="en-US" altLang="en-US" smtClean="0"/>
              <a:pPr>
                <a:defRPr/>
              </a:pPr>
              <a:t>27</a:t>
            </a:fld>
            <a:endParaRPr lang="en-US" altLang="en-US" dirty="0"/>
          </a:p>
        </p:txBody>
      </p:sp>
    </p:spTree>
    <p:extLst>
      <p:ext uri="{BB962C8B-B14F-4D97-AF65-F5344CB8AC3E}">
        <p14:creationId xmlns:p14="http://schemas.microsoft.com/office/powerpoint/2010/main" val="1123879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BB39-1FFC-4410-966F-9E8B16E6FFE8}"/>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73904D89-AA98-4CBF-B186-FEDF232CE8BA}"/>
              </a:ext>
            </a:extLst>
          </p:cNvPr>
          <p:cNvSpPr>
            <a:spLocks noGrp="1"/>
          </p:cNvSpPr>
          <p:nvPr>
            <p:ph idx="1"/>
          </p:nvPr>
        </p:nvSpPr>
        <p:spPr>
          <a:xfrm>
            <a:off x="155787" y="769351"/>
            <a:ext cx="8818880" cy="3831379"/>
          </a:xfrm>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2-22-2022 – </a:t>
            </a:r>
            <a:r>
              <a:rPr lang="en-US" sz="900" b="1" dirty="0" err="1">
                <a:solidFill>
                  <a:srgbClr val="000000"/>
                </a:solidFill>
                <a:effectLst/>
                <a:latin typeface="Times New Roman" panose="02020603050405020304" pitchFamily="18" charset="0"/>
                <a:ea typeface="Times New Roman" panose="02020603050405020304" pitchFamily="18" charset="0"/>
              </a:rPr>
              <a:t>HermeticWiper</a:t>
            </a:r>
            <a:r>
              <a:rPr lang="en-US" sz="900" b="1" dirty="0">
                <a:solidFill>
                  <a:srgbClr val="000000"/>
                </a:solidFill>
                <a:effectLst/>
                <a:latin typeface="Times New Roman" panose="02020603050405020304" pitchFamily="18" charset="0"/>
                <a:ea typeface="Times New Roman" panose="02020603050405020304" pitchFamily="18" charset="0"/>
              </a:rPr>
              <a:t> / </a:t>
            </a:r>
            <a:r>
              <a:rPr lang="en-US" sz="900" b="1" dirty="0" err="1">
                <a:solidFill>
                  <a:srgbClr val="000000"/>
                </a:solidFill>
                <a:effectLst/>
                <a:latin typeface="Times New Roman" panose="02020603050405020304" pitchFamily="18" charset="0"/>
                <a:ea typeface="Times New Roman" panose="02020603050405020304" pitchFamily="18" charset="0"/>
              </a:rPr>
              <a:t>FoxBlade</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Government, ICT, Financial, and Energy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Hundreds of systems spanning multiple government, information technology, financial sector, and energy organizations were impacted.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rPr>
              <a:t>Wall Street Journal, SC Media, Microsoft(2), Broadcom, Microsoft(1), ESET </a:t>
            </a:r>
            <a:r>
              <a:rPr lang="en-US" sz="900" u="sng" dirty="0" err="1">
                <a:solidFill>
                  <a:srgbClr val="1155CC"/>
                </a:solidFill>
                <a:effectLst/>
                <a:latin typeface="Times New Roman" panose="02020603050405020304" pitchFamily="18" charset="0"/>
                <a:ea typeface="Times New Roman" panose="02020603050405020304" pitchFamily="18" charset="0"/>
              </a:rPr>
              <a:t>WeLiveSecurity</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2-23-2022 – </a:t>
            </a:r>
            <a:r>
              <a:rPr lang="en-US" sz="900" b="1" dirty="0" err="1">
                <a:solidFill>
                  <a:srgbClr val="000000"/>
                </a:solidFill>
                <a:effectLst/>
                <a:latin typeface="Times New Roman" panose="02020603050405020304" pitchFamily="18" charset="0"/>
                <a:ea typeface="Times New Roman" panose="02020603050405020304" pitchFamily="18" charset="0"/>
              </a:rPr>
              <a:t>AcidRain</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ICT</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Internet access offline for more than 2 weeks. - Nearly 9,000 subscribers of a satellite internet service provider were deprived of the internet in France. - Around a third of 40,000 subscribers of another satellite internet service provider in Europe (Germany, France, Hungary, Greece, Italy, Poland) were affected. - A major German energy company has lost remote monitoring access to over 5,800 wind turbines. - Impacted several thousand customers located in Ukraine and tens of thousands of other fixed broadband customers across Europe.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Nation State - Russian Federation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3"/>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The Record</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4"/>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4"/>
              </a:rPr>
              <a:t>SecurityWeek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5"/>
              </a:rPr>
              <a:t> </a:t>
            </a:r>
            <a:r>
              <a:rPr lang="en-US" sz="900" u="sng" dirty="0">
                <a:solidFill>
                  <a:srgbClr val="1155CC"/>
                </a:solidFill>
                <a:effectLst/>
                <a:latin typeface="Times New Roman" panose="02020603050405020304" pitchFamily="18" charset="0"/>
                <a:ea typeface="Times New Roman" panose="02020603050405020304" pitchFamily="18" charset="0"/>
                <a:hlinkClick r:id="rId5"/>
              </a:rPr>
              <a:t>France24</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6"/>
              </a:rPr>
              <a:t> </a:t>
            </a:r>
            <a:r>
              <a:rPr lang="en-US" sz="900" u="sng" dirty="0">
                <a:solidFill>
                  <a:srgbClr val="1155CC"/>
                </a:solidFill>
                <a:effectLst/>
                <a:latin typeface="Times New Roman" panose="02020603050405020304" pitchFamily="18" charset="0"/>
                <a:ea typeface="Times New Roman" panose="02020603050405020304" pitchFamily="18" charset="0"/>
                <a:hlinkClick r:id="rId6"/>
              </a:rPr>
              <a:t>The Stack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7"/>
              </a:rPr>
              <a:t> </a:t>
            </a:r>
            <a:r>
              <a:rPr lang="en-US" sz="900" u="sng" dirty="0">
                <a:solidFill>
                  <a:srgbClr val="1155CC"/>
                </a:solidFill>
                <a:effectLst/>
                <a:latin typeface="Times New Roman" panose="02020603050405020304" pitchFamily="18" charset="0"/>
                <a:ea typeface="Times New Roman" panose="02020603050405020304" pitchFamily="18" charset="0"/>
                <a:hlinkClick r:id="rId7"/>
              </a:rPr>
              <a:t>REVERSEMODE</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8"/>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8"/>
              </a:rPr>
              <a:t>Viasat</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9"/>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9"/>
              </a:rPr>
              <a:t>SentinelLabs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0"/>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0"/>
              </a:rPr>
              <a:t>Council of the EU</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1"/>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1"/>
              </a:rPr>
              <a:t>Reuters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2"/>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12"/>
              </a:rPr>
              <a:t>Washingtonpost</a:t>
            </a:r>
            <a:endParaRPr lang="en-US" sz="900" dirty="0">
              <a:effectLst/>
              <a:latin typeface="Times New Roman" panose="02020603050405020304" pitchFamily="18" charset="0"/>
              <a:ea typeface="Calibri" panose="020F0502020204030204" pitchFamily="34" charset="0"/>
            </a:endParaRPr>
          </a:p>
          <a:p>
            <a:pPr marL="0" indent="0">
              <a:buNone/>
            </a:pPr>
            <a:endParaRPr lang="en-US" sz="800" dirty="0"/>
          </a:p>
        </p:txBody>
      </p:sp>
      <p:sp>
        <p:nvSpPr>
          <p:cNvPr id="4" name="Slide Number Placeholder 3">
            <a:extLst>
              <a:ext uri="{FF2B5EF4-FFF2-40B4-BE49-F238E27FC236}">
                <a16:creationId xmlns:a16="http://schemas.microsoft.com/office/drawing/2014/main" id="{09698BFB-66E0-4B69-8785-BA71023326FA}"/>
              </a:ext>
            </a:extLst>
          </p:cNvPr>
          <p:cNvSpPr>
            <a:spLocks noGrp="1"/>
          </p:cNvSpPr>
          <p:nvPr>
            <p:ph type="sldNum" sz="quarter" idx="10"/>
          </p:nvPr>
        </p:nvSpPr>
        <p:spPr/>
        <p:txBody>
          <a:bodyPr/>
          <a:lstStyle/>
          <a:p>
            <a:pPr>
              <a:defRPr/>
            </a:pPr>
            <a:fld id="{EF611178-6C3A-F247-8731-699DBDA96700}" type="slidenum">
              <a:rPr lang="en-US" altLang="en-US" smtClean="0"/>
              <a:pPr>
                <a:defRPr/>
              </a:pPr>
              <a:t>28</a:t>
            </a:fld>
            <a:endParaRPr lang="en-US" altLang="en-US" dirty="0"/>
          </a:p>
        </p:txBody>
      </p:sp>
    </p:spTree>
    <p:extLst>
      <p:ext uri="{BB962C8B-B14F-4D97-AF65-F5344CB8AC3E}">
        <p14:creationId xmlns:p14="http://schemas.microsoft.com/office/powerpoint/2010/main" val="2943660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8699-FAD5-4BC9-813A-7C002E6A63B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0DA0CC61-6F2C-4FE9-B40A-1B2C3CDF3C1C}"/>
              </a:ext>
            </a:extLst>
          </p:cNvPr>
          <p:cNvSpPr>
            <a:spLocks noGrp="1"/>
          </p:cNvSpPr>
          <p:nvPr>
            <p:ph idx="1"/>
          </p:nvPr>
        </p:nvSpPr>
        <p:spPr/>
        <p:txBody>
          <a:bodyPr/>
          <a:lstStyle/>
          <a:p>
            <a:pPr marL="0" marR="0" indent="0">
              <a:lnSpc>
                <a:spcPct val="107000"/>
              </a:lnSpc>
              <a:spcBef>
                <a:spcPts val="1200"/>
              </a:spcBef>
              <a:spcAft>
                <a:spcPts val="1200"/>
              </a:spcAft>
              <a:buNone/>
            </a:pPr>
            <a:r>
              <a:rPr lang="en-US" sz="1200" b="1" dirty="0">
                <a:solidFill>
                  <a:srgbClr val="000000"/>
                </a:solidFill>
                <a:effectLst/>
                <a:latin typeface="Times New Roman" panose="02020603050405020304" pitchFamily="18" charset="0"/>
                <a:ea typeface="Times New Roman" panose="02020603050405020304" pitchFamily="18" charset="0"/>
              </a:rPr>
              <a:t>2-23-2022 – </a:t>
            </a:r>
            <a:r>
              <a:rPr lang="en-US" sz="1200" b="1" dirty="0" err="1">
                <a:solidFill>
                  <a:srgbClr val="000000"/>
                </a:solidFill>
                <a:effectLst/>
                <a:latin typeface="Times New Roman" panose="02020603050405020304" pitchFamily="18" charset="0"/>
                <a:ea typeface="Times New Roman" panose="02020603050405020304" pitchFamily="18" charset="0"/>
              </a:rPr>
              <a:t>IsaacWiper</a:t>
            </a:r>
            <a:r>
              <a:rPr lang="en-US" sz="1200" b="1" dirty="0">
                <a:solidFill>
                  <a:srgbClr val="000000"/>
                </a:solidFill>
                <a:effectLst/>
                <a:latin typeface="Times New Roman" panose="02020603050405020304" pitchFamily="18" charset="0"/>
                <a:ea typeface="Times New Roman" panose="02020603050405020304" pitchFamily="18" charset="0"/>
              </a:rPr>
              <a:t> By</a:t>
            </a:r>
            <a:r>
              <a:rPr lang="en-US" sz="1200" dirty="0">
                <a:solidFill>
                  <a:srgbClr val="000000"/>
                </a:solidFill>
                <a:effectLst/>
                <a:latin typeface="Times New Roman" panose="02020603050405020304" pitchFamily="18" charset="0"/>
                <a:ea typeface="Times New Roman" panose="02020603050405020304" pitchFamily="18" charset="0"/>
              </a:rPr>
              <a:t>: Russia</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Victim</a:t>
            </a:r>
            <a:r>
              <a:rPr lang="en-US" sz="1200" dirty="0">
                <a:solidFill>
                  <a:srgbClr val="000000"/>
                </a:solidFill>
                <a:effectLst/>
                <a:latin typeface="Times New Roman" panose="02020603050405020304" pitchFamily="18" charset="0"/>
                <a:ea typeface="Times New Roman" panose="02020603050405020304" pitchFamily="18" charset="0"/>
              </a:rPr>
              <a:t>: Ukraine</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Type</a:t>
            </a:r>
            <a:r>
              <a:rPr lang="en-US" sz="1200" dirty="0">
                <a:solidFill>
                  <a:srgbClr val="000000"/>
                </a:solidFill>
                <a:effectLst/>
                <a:latin typeface="Times New Roman" panose="02020603050405020304" pitchFamily="18" charset="0"/>
                <a:ea typeface="Times New Roman" panose="02020603050405020304" pitchFamily="18" charset="0"/>
              </a:rPr>
              <a:t>: Wiper</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Targets</a:t>
            </a:r>
            <a:r>
              <a:rPr lang="en-US" sz="1200" dirty="0">
                <a:solidFill>
                  <a:srgbClr val="000000"/>
                </a:solidFill>
                <a:effectLst/>
                <a:latin typeface="Times New Roman" panose="02020603050405020304" pitchFamily="18" charset="0"/>
                <a:ea typeface="Times New Roman" panose="02020603050405020304" pitchFamily="18" charset="0"/>
              </a:rPr>
              <a:t>: Government</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Purpose:</a:t>
            </a:r>
            <a:r>
              <a:rPr lang="en-US" sz="1200" dirty="0">
                <a:solidFill>
                  <a:srgbClr val="000000"/>
                </a:solidFill>
                <a:effectLst/>
                <a:latin typeface="Times New Roman" panose="02020603050405020304" pitchFamily="18" charset="0"/>
                <a:ea typeface="Times New Roman" panose="02020603050405020304" pitchFamily="18" charset="0"/>
              </a:rPr>
              <a:t> Destruction</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Impact</a:t>
            </a:r>
            <a:r>
              <a:rPr lang="en-US" sz="1200" dirty="0">
                <a:solidFill>
                  <a:srgbClr val="000000"/>
                </a:solidFill>
                <a:effectLst/>
                <a:latin typeface="Times New Roman" panose="02020603050405020304" pitchFamily="18" charset="0"/>
                <a:ea typeface="Times New Roman" panose="02020603050405020304" pitchFamily="18" charset="0"/>
              </a:rPr>
              <a:t>: ESET identified a further wiper in Ukrainian government networks, affecting organizations that had not been attacked by </a:t>
            </a:r>
            <a:r>
              <a:rPr lang="en-US" sz="1200" dirty="0" err="1">
                <a:solidFill>
                  <a:srgbClr val="000000"/>
                </a:solidFill>
                <a:effectLst/>
                <a:latin typeface="Times New Roman" panose="02020603050405020304" pitchFamily="18" charset="0"/>
                <a:ea typeface="Times New Roman" panose="02020603050405020304" pitchFamily="18" charset="0"/>
              </a:rPr>
              <a:t>HermeticWiper</a:t>
            </a:r>
            <a:r>
              <a:rPr lang="en-US" sz="1200" dirty="0">
                <a:solidFill>
                  <a:srgbClr val="000000"/>
                </a:solidFill>
                <a:effectLst/>
                <a:latin typeface="Times New Roman" panose="02020603050405020304" pitchFamily="18" charset="0"/>
                <a:ea typeface="Times New Roman" panose="02020603050405020304" pitchFamily="18" charset="0"/>
              </a:rPr>
              <a:t> and does not share any code similarity with it. On February 25, the attackers dropped a new version of </a:t>
            </a:r>
            <a:r>
              <a:rPr lang="en-US" sz="1200" dirty="0" err="1">
                <a:solidFill>
                  <a:srgbClr val="000000"/>
                </a:solidFill>
                <a:effectLst/>
                <a:latin typeface="Times New Roman" panose="02020603050405020304" pitchFamily="18" charset="0"/>
                <a:ea typeface="Times New Roman" panose="02020603050405020304" pitchFamily="18" charset="0"/>
              </a:rPr>
              <a:t>IsaacWiper</a:t>
            </a:r>
            <a:r>
              <a:rPr lang="en-US" sz="1200" dirty="0">
                <a:solidFill>
                  <a:srgbClr val="000000"/>
                </a:solidFill>
                <a:effectLst/>
                <a:latin typeface="Times New Roman" panose="02020603050405020304" pitchFamily="18" charset="0"/>
                <a:ea typeface="Times New Roman" panose="02020603050405020304" pitchFamily="18" charset="0"/>
              </a:rPr>
              <a:t> with debug logs, indicating that the attackers were unable to wipe some of the compromised machines. The malware was developed/employed at least since October 19, 2021.</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Confidence</a:t>
            </a:r>
            <a:r>
              <a:rPr lang="en-US" sz="1200" dirty="0">
                <a:solidFill>
                  <a:srgbClr val="000000"/>
                </a:solidFill>
                <a:effectLst/>
                <a:latin typeface="Times New Roman" panose="02020603050405020304" pitchFamily="18" charset="0"/>
                <a:ea typeface="Times New Roman" panose="02020603050405020304" pitchFamily="18" charset="0"/>
              </a:rPr>
              <a:t>: Confirmed</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Threat</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b="1" dirty="0">
                <a:solidFill>
                  <a:srgbClr val="000000"/>
                </a:solidFill>
                <a:effectLst/>
                <a:latin typeface="Times New Roman" panose="02020603050405020304" pitchFamily="18" charset="0"/>
                <a:ea typeface="Times New Roman" panose="02020603050405020304" pitchFamily="18" charset="0"/>
              </a:rPr>
              <a:t>Actor</a:t>
            </a:r>
            <a:r>
              <a:rPr lang="en-US" sz="1200" dirty="0">
                <a:solidFill>
                  <a:srgbClr val="000000"/>
                </a:solidFill>
                <a:effectLst/>
                <a:latin typeface="Times New Roman" panose="02020603050405020304" pitchFamily="18" charset="0"/>
                <a:ea typeface="Times New Roman" panose="02020603050405020304" pitchFamily="18" charset="0"/>
              </a:rPr>
              <a:t>: Sandworm</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References</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u="sng" dirty="0">
                <a:solidFill>
                  <a:srgbClr val="000000"/>
                </a:solidFill>
                <a:effectLst/>
                <a:latin typeface="Times New Roman" panose="02020603050405020304" pitchFamily="18" charset="0"/>
                <a:ea typeface="Times New Roman" panose="02020603050405020304" pitchFamily="18" charset="0"/>
                <a:hlinkClick r:id="rId2"/>
              </a:rPr>
              <a:t> </a:t>
            </a:r>
            <a:r>
              <a:rPr lang="en-US" sz="1200" u="sng" dirty="0">
                <a:solidFill>
                  <a:srgbClr val="1155CC"/>
                </a:solidFill>
                <a:effectLst/>
                <a:latin typeface="Times New Roman" panose="02020603050405020304" pitchFamily="18" charset="0"/>
                <a:ea typeface="Times New Roman" panose="02020603050405020304" pitchFamily="18" charset="0"/>
                <a:hlinkClick r:id="rId2"/>
              </a:rPr>
              <a:t>ESET </a:t>
            </a:r>
            <a:r>
              <a:rPr lang="en-US" sz="1200" u="sng" dirty="0" err="1">
                <a:solidFill>
                  <a:srgbClr val="1155CC"/>
                </a:solidFill>
                <a:effectLst/>
                <a:latin typeface="Times New Roman" panose="02020603050405020304" pitchFamily="18" charset="0"/>
                <a:ea typeface="Times New Roman" panose="02020603050405020304" pitchFamily="18" charset="0"/>
                <a:hlinkClick r:id="rId2"/>
              </a:rPr>
              <a:t>WeLiveSecurity</a:t>
            </a:r>
            <a:endParaRPr lang="en-US" sz="12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200" dirty="0"/>
          </a:p>
        </p:txBody>
      </p:sp>
      <p:sp>
        <p:nvSpPr>
          <p:cNvPr id="4" name="Slide Number Placeholder 3">
            <a:extLst>
              <a:ext uri="{FF2B5EF4-FFF2-40B4-BE49-F238E27FC236}">
                <a16:creationId xmlns:a16="http://schemas.microsoft.com/office/drawing/2014/main" id="{FA8B14FC-737C-45B5-BCD4-2B29A1C3EA8C}"/>
              </a:ext>
            </a:extLst>
          </p:cNvPr>
          <p:cNvSpPr>
            <a:spLocks noGrp="1"/>
          </p:cNvSpPr>
          <p:nvPr>
            <p:ph type="sldNum" sz="quarter" idx="10"/>
          </p:nvPr>
        </p:nvSpPr>
        <p:spPr/>
        <p:txBody>
          <a:bodyPr/>
          <a:lstStyle/>
          <a:p>
            <a:pPr>
              <a:defRPr/>
            </a:pPr>
            <a:fld id="{EF611178-6C3A-F247-8731-699DBDA96700}" type="slidenum">
              <a:rPr lang="en-US" altLang="en-US" smtClean="0"/>
              <a:pPr>
                <a:defRPr/>
              </a:pPr>
              <a:t>29</a:t>
            </a:fld>
            <a:endParaRPr lang="en-US" altLang="en-US" dirty="0"/>
          </a:p>
        </p:txBody>
      </p:sp>
    </p:spTree>
    <p:extLst>
      <p:ext uri="{BB962C8B-B14F-4D97-AF65-F5344CB8AC3E}">
        <p14:creationId xmlns:p14="http://schemas.microsoft.com/office/powerpoint/2010/main" val="424698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F9E-BC8B-3047-B73F-D461A76C63E8}"/>
              </a:ext>
            </a:extLst>
          </p:cNvPr>
          <p:cNvSpPr>
            <a:spLocks noGrp="1"/>
          </p:cNvSpPr>
          <p:nvPr>
            <p:ph type="title"/>
          </p:nvPr>
        </p:nvSpPr>
        <p:spPr/>
        <p:txBody>
          <a:bodyPr/>
          <a:lstStyle/>
          <a:p>
            <a:pPr marL="0" indent="0">
              <a:buNone/>
            </a:pPr>
            <a:r>
              <a:rPr lang="en-US" dirty="0"/>
              <a:t>Introduction</a:t>
            </a:r>
          </a:p>
        </p:txBody>
      </p:sp>
    </p:spTree>
    <p:extLst>
      <p:ext uri="{BB962C8B-B14F-4D97-AF65-F5344CB8AC3E}">
        <p14:creationId xmlns:p14="http://schemas.microsoft.com/office/powerpoint/2010/main" val="2634701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FFC4-8482-4FF4-BA12-B1C8A04C5B31}"/>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D472ECB8-9CCF-4F16-BFE0-B61297291D40}"/>
              </a:ext>
            </a:extLst>
          </p:cNvPr>
          <p:cNvSpPr>
            <a:spLocks noGrp="1"/>
          </p:cNvSpPr>
          <p:nvPr>
            <p:ph idx="1"/>
          </p:nvPr>
        </p:nvSpPr>
        <p:spPr>
          <a:xfrm>
            <a:off x="115147" y="769351"/>
            <a:ext cx="8805333" cy="3831379"/>
          </a:xfrm>
        </p:spPr>
        <p:txBody>
          <a:bodyPr/>
          <a:lstStyle/>
          <a:p>
            <a:pPr marL="0" marR="0" indent="0">
              <a:lnSpc>
                <a:spcPct val="107000"/>
              </a:lnSpc>
              <a:spcBef>
                <a:spcPts val="1200"/>
              </a:spcBef>
              <a:spcAft>
                <a:spcPts val="1200"/>
              </a:spcAft>
              <a:buNone/>
            </a:pPr>
            <a:r>
              <a:rPr lang="en-US" sz="700" b="1" dirty="0">
                <a:solidFill>
                  <a:srgbClr val="FF0000"/>
                </a:solidFill>
                <a:effectLst/>
                <a:latin typeface="Times New Roman" panose="02020603050405020304" pitchFamily="18" charset="0"/>
                <a:ea typeface="Times New Roman" panose="02020603050405020304" pitchFamily="18" charset="0"/>
              </a:rPr>
              <a:t>2-24-2022 – Official Invasion of Ukraine</a:t>
            </a:r>
            <a:endParaRPr lang="en-US" sz="7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2-28-2022 – </a:t>
            </a:r>
            <a:r>
              <a:rPr lang="en-US" sz="700" b="1" dirty="0" err="1">
                <a:solidFill>
                  <a:srgbClr val="000000"/>
                </a:solidFill>
                <a:effectLst/>
                <a:latin typeface="Times New Roman" panose="02020603050405020304" pitchFamily="18" charset="0"/>
                <a:ea typeface="Times New Roman" panose="02020603050405020304" pitchFamily="18" charset="0"/>
              </a:rPr>
              <a:t>DesertBlade</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Media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Disruption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Suspected Russian threat actor launched "</a:t>
            </a:r>
            <a:r>
              <a:rPr lang="en-US" sz="700" dirty="0" err="1">
                <a:solidFill>
                  <a:srgbClr val="000000"/>
                </a:solidFill>
                <a:effectLst/>
                <a:latin typeface="Times New Roman" panose="02020603050405020304" pitchFamily="18" charset="0"/>
                <a:ea typeface="Times New Roman" panose="02020603050405020304" pitchFamily="18" charset="0"/>
              </a:rPr>
              <a:t>DesertBlade</a:t>
            </a:r>
            <a:r>
              <a:rPr lang="en-US" sz="700" dirty="0">
                <a:solidFill>
                  <a:srgbClr val="000000"/>
                </a:solidFill>
                <a:effectLst/>
                <a:latin typeface="Times New Roman" panose="02020603050405020304" pitchFamily="18" charset="0"/>
                <a:ea typeface="Times New Roman" panose="02020603050405020304" pitchFamily="18" charset="0"/>
              </a:rPr>
              <a:t>" malware against a major broadcasting company on March 1, the same day that the Russian military announced its intention to destroy “disinformation” targets in Ukraine and directed a missile strike against a TV tower in Kyiv. The intent was the loss of access to a key source of information for the Ukrainian public.</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Probable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u="sng" dirty="0">
                <a:solidFill>
                  <a:srgbClr val="1155CC"/>
                </a:solidFill>
                <a:effectLst/>
                <a:latin typeface="Times New Roman" panose="02020603050405020304" pitchFamily="18" charset="0"/>
                <a:ea typeface="Times New Roman" panose="02020603050405020304" pitchFamily="18" charset="0"/>
                <a:hlinkClick r:id="rId2"/>
              </a:rPr>
              <a:t>Microsoft</a:t>
            </a:r>
            <a:endParaRPr lang="en-US" sz="7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3-13-2022 – </a:t>
            </a:r>
            <a:r>
              <a:rPr lang="en-US" sz="700" b="1" dirty="0" err="1">
                <a:solidFill>
                  <a:srgbClr val="000000"/>
                </a:solidFill>
                <a:effectLst/>
                <a:latin typeface="Times New Roman" panose="02020603050405020304" pitchFamily="18" charset="0"/>
                <a:ea typeface="Times New Roman" panose="02020603050405020304" pitchFamily="18" charset="0"/>
              </a:rPr>
              <a:t>CaddyWiper</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Destruction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ESET researchers have uncovered yet another destructive data wiper that was used in attacks against a limited number of organizations in Ukraine. No code similarities to either </a:t>
            </a:r>
            <a:r>
              <a:rPr lang="en-US" sz="700" dirty="0" err="1">
                <a:solidFill>
                  <a:srgbClr val="000000"/>
                </a:solidFill>
                <a:effectLst/>
                <a:latin typeface="Times New Roman" panose="02020603050405020304" pitchFamily="18" charset="0"/>
                <a:ea typeface="Times New Roman" panose="02020603050405020304" pitchFamily="18" charset="0"/>
              </a:rPr>
              <a:t>HermeticWiper</a:t>
            </a:r>
            <a:r>
              <a:rPr lang="en-US" sz="700" dirty="0">
                <a:solidFill>
                  <a:srgbClr val="000000"/>
                </a:solidFill>
                <a:effectLst/>
                <a:latin typeface="Times New Roman" panose="02020603050405020304" pitchFamily="18" charset="0"/>
                <a:ea typeface="Times New Roman" panose="02020603050405020304" pitchFamily="18" charset="0"/>
              </a:rPr>
              <a:t> or </a:t>
            </a:r>
            <a:r>
              <a:rPr lang="en-US" sz="700" dirty="0" err="1">
                <a:solidFill>
                  <a:srgbClr val="000000"/>
                </a:solidFill>
                <a:effectLst/>
                <a:latin typeface="Times New Roman" panose="02020603050405020304" pitchFamily="18" charset="0"/>
                <a:ea typeface="Times New Roman" panose="02020603050405020304" pitchFamily="18" charset="0"/>
              </a:rPr>
              <a:t>IsaacWiper</a:t>
            </a:r>
            <a:r>
              <a:rPr lang="en-US" sz="700" dirty="0">
                <a:solidFill>
                  <a:srgbClr val="000000"/>
                </a:solidFill>
                <a:effectLst/>
                <a:latin typeface="Times New Roman" panose="02020603050405020304" pitchFamily="18" charset="0"/>
                <a:ea typeface="Times New Roman" panose="02020603050405020304" pitchFamily="18" charset="0"/>
              </a:rPr>
              <a:t> were identified. There’s evidence to suggest that the threat actors behind </a:t>
            </a:r>
            <a:r>
              <a:rPr lang="en-US" sz="700" dirty="0" err="1">
                <a:solidFill>
                  <a:srgbClr val="000000"/>
                </a:solidFill>
                <a:effectLst/>
                <a:latin typeface="Times New Roman" panose="02020603050405020304" pitchFamily="18" charset="0"/>
                <a:ea typeface="Times New Roman" panose="02020603050405020304" pitchFamily="18" charset="0"/>
              </a:rPr>
              <a:t>CaddyWiper</a:t>
            </a:r>
            <a:r>
              <a:rPr lang="en-US" sz="700" dirty="0">
                <a:solidFill>
                  <a:srgbClr val="000000"/>
                </a:solidFill>
                <a:effectLst/>
                <a:latin typeface="Times New Roman" panose="02020603050405020304" pitchFamily="18" charset="0"/>
                <a:ea typeface="Times New Roman" panose="02020603050405020304" pitchFamily="18" charset="0"/>
              </a:rPr>
              <a:t> infiltrated the target’s network before executing the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Confirmed</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Sandworm</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3"/>
              </a:rPr>
              <a:t> </a:t>
            </a:r>
            <a:r>
              <a:rPr lang="en-US" sz="700" u="sng" dirty="0">
                <a:solidFill>
                  <a:srgbClr val="1155CC"/>
                </a:solidFill>
                <a:effectLst/>
                <a:latin typeface="Times New Roman" panose="02020603050405020304" pitchFamily="18" charset="0"/>
                <a:ea typeface="Times New Roman" panose="02020603050405020304" pitchFamily="18" charset="0"/>
                <a:hlinkClick r:id="rId3"/>
              </a:rPr>
              <a:t>ESET</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4"/>
              </a:rPr>
              <a:t> </a:t>
            </a:r>
            <a:r>
              <a:rPr lang="en-US" sz="7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7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700" dirty="0"/>
          </a:p>
        </p:txBody>
      </p:sp>
      <p:sp>
        <p:nvSpPr>
          <p:cNvPr id="4" name="Slide Number Placeholder 3">
            <a:extLst>
              <a:ext uri="{FF2B5EF4-FFF2-40B4-BE49-F238E27FC236}">
                <a16:creationId xmlns:a16="http://schemas.microsoft.com/office/drawing/2014/main" id="{EE7EAE9B-FC24-418D-BFD6-EDBE1013C70B}"/>
              </a:ext>
            </a:extLst>
          </p:cNvPr>
          <p:cNvSpPr>
            <a:spLocks noGrp="1"/>
          </p:cNvSpPr>
          <p:nvPr>
            <p:ph type="sldNum" sz="quarter" idx="10"/>
          </p:nvPr>
        </p:nvSpPr>
        <p:spPr/>
        <p:txBody>
          <a:bodyPr/>
          <a:lstStyle/>
          <a:p>
            <a:pPr>
              <a:defRPr/>
            </a:pPr>
            <a:fld id="{EF611178-6C3A-F247-8731-699DBDA96700}" type="slidenum">
              <a:rPr lang="en-US" altLang="en-US" smtClean="0"/>
              <a:pPr>
                <a:defRPr/>
              </a:pPr>
              <a:t>30</a:t>
            </a:fld>
            <a:endParaRPr lang="en-US" altLang="en-US" dirty="0"/>
          </a:p>
        </p:txBody>
      </p:sp>
    </p:spTree>
    <p:extLst>
      <p:ext uri="{BB962C8B-B14F-4D97-AF65-F5344CB8AC3E}">
        <p14:creationId xmlns:p14="http://schemas.microsoft.com/office/powerpoint/2010/main" val="4270896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DF20-23E6-490A-A7B5-7F2F2A889CE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2AE4D022-3C35-4ABF-A46D-464A04CEE835}"/>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3-14-2022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bank</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3-16-2022 – </a:t>
            </a:r>
            <a:r>
              <a:rPr lang="en-US" sz="600" b="1" dirty="0" err="1">
                <a:solidFill>
                  <a:srgbClr val="000000"/>
                </a:solidFill>
                <a:effectLst/>
                <a:latin typeface="Times New Roman" panose="02020603050405020304" pitchFamily="18" charset="0"/>
                <a:ea typeface="Times New Roman" panose="02020603050405020304" pitchFamily="18" charset="0"/>
              </a:rPr>
              <a:t>DoubleZero</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On March 17, CERT-UA discovered several ZIP archives of a destructive malware dubbed “</a:t>
            </a:r>
            <a:r>
              <a:rPr lang="en-US" sz="600" dirty="0" err="1">
                <a:solidFill>
                  <a:srgbClr val="000000"/>
                </a:solidFill>
                <a:effectLst/>
                <a:latin typeface="Times New Roman" panose="02020603050405020304" pitchFamily="18" charset="0"/>
                <a:ea typeface="Times New Roman" panose="02020603050405020304" pitchFamily="18" charset="0"/>
              </a:rPr>
              <a:t>DoubleZero</a:t>
            </a:r>
            <a:r>
              <a:rPr lang="en-US" sz="600" dirty="0">
                <a:solidFill>
                  <a:srgbClr val="000000"/>
                </a:solidFill>
                <a:effectLst/>
                <a:latin typeface="Times New Roman" panose="02020603050405020304" pitchFamily="18" charset="0"/>
                <a:ea typeface="Times New Roman" panose="02020603050405020304" pitchFamily="18" charset="0"/>
              </a:rPr>
              <a:t>.” The activity is tracked by the UAC-0088 identifier and is directly related to attempts to violate the regular mode of operation of information systems of Ukrainian enterprises.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UAC-0088</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SOC Prime</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4-1-2022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governmental entity</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4-8-2022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All malware below was part of a single attack by Sandworm (Russian APT) on a Ukrainian energy system. </a:t>
            </a:r>
          </a:p>
          <a:p>
            <a:pPr marL="0" marR="0" indent="0">
              <a:lnSpc>
                <a:spcPct val="107000"/>
              </a:lnSpc>
              <a:spcBef>
                <a:spcPts val="120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https://www.welivesecurity.com/2022/04/12/industroyer2-industroyer-reloaded/</a:t>
            </a:r>
            <a:endParaRPr lang="en-US" sz="6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p:txBody>
      </p:sp>
      <p:sp>
        <p:nvSpPr>
          <p:cNvPr id="4" name="Slide Number Placeholder 3">
            <a:extLst>
              <a:ext uri="{FF2B5EF4-FFF2-40B4-BE49-F238E27FC236}">
                <a16:creationId xmlns:a16="http://schemas.microsoft.com/office/drawing/2014/main" id="{8FD7949B-5E79-4FA2-8939-6A54089E780A}"/>
              </a:ext>
            </a:extLst>
          </p:cNvPr>
          <p:cNvSpPr>
            <a:spLocks noGrp="1"/>
          </p:cNvSpPr>
          <p:nvPr>
            <p:ph type="sldNum" sz="quarter" idx="10"/>
          </p:nvPr>
        </p:nvSpPr>
        <p:spPr/>
        <p:txBody>
          <a:bodyPr/>
          <a:lstStyle/>
          <a:p>
            <a:pPr>
              <a:defRPr/>
            </a:pPr>
            <a:fld id="{EF611178-6C3A-F247-8731-699DBDA96700}" type="slidenum">
              <a:rPr lang="en-US" altLang="en-US" smtClean="0"/>
              <a:pPr>
                <a:defRPr/>
              </a:pPr>
              <a:t>31</a:t>
            </a:fld>
            <a:endParaRPr lang="en-US" altLang="en-US" dirty="0"/>
          </a:p>
        </p:txBody>
      </p:sp>
    </p:spTree>
    <p:extLst>
      <p:ext uri="{BB962C8B-B14F-4D97-AF65-F5344CB8AC3E}">
        <p14:creationId xmlns:p14="http://schemas.microsoft.com/office/powerpoint/2010/main" val="170312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385E-34C2-4965-814E-8F523AE65F8D}"/>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49FAC8B1-6202-48F2-B97E-F48CB61D1B5E}"/>
              </a:ext>
            </a:extLst>
          </p:cNvPr>
          <p:cNvSpPr>
            <a:spLocks noGrp="1"/>
          </p:cNvSpPr>
          <p:nvPr>
            <p:ph idx="1"/>
          </p:nvPr>
        </p:nvSpPr>
        <p:spPr>
          <a:xfrm>
            <a:off x="81280" y="769351"/>
            <a:ext cx="8605520" cy="3831379"/>
          </a:xfrm>
        </p:spPr>
        <p:txBody>
          <a:bodyPr/>
          <a:lstStyle/>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Industroyer2 </a:t>
            </a:r>
            <a:r>
              <a:rPr lang="en-US" sz="1050" dirty="0">
                <a:solidFill>
                  <a:srgbClr val="000000"/>
                </a:solidFill>
                <a:effectLst/>
                <a:latin typeface="Times New Roman" panose="02020603050405020304" pitchFamily="18" charset="0"/>
                <a:ea typeface="Times New Roman" panose="02020603050405020304" pitchFamily="18" charset="0"/>
              </a:rPr>
              <a:t>The second iteration of </a:t>
            </a:r>
            <a:r>
              <a:rPr lang="en-US" sz="1050" dirty="0" err="1">
                <a:solidFill>
                  <a:srgbClr val="000000"/>
                </a:solidFill>
                <a:effectLst/>
                <a:latin typeface="Times New Roman" panose="02020603050405020304" pitchFamily="18" charset="0"/>
                <a:ea typeface="Times New Roman" panose="02020603050405020304" pitchFamily="18" charset="0"/>
              </a:rPr>
              <a:t>Industroyer</a:t>
            </a:r>
            <a:r>
              <a:rPr lang="en-US" sz="1050" dirty="0">
                <a:solidFill>
                  <a:srgbClr val="000000"/>
                </a:solidFill>
                <a:effectLst/>
                <a:latin typeface="Times New Roman" panose="02020603050405020304" pitchFamily="18" charset="0"/>
                <a:ea typeface="Times New Roman" panose="02020603050405020304" pitchFamily="18" charset="0"/>
              </a:rPr>
              <a:t> malware used to destroy and disrupt energy ICS systems</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ORCSHRED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AWFULSHRED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SOLOSHRED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t>
            </a:r>
            <a:r>
              <a:rPr lang="en-US" sz="1050" b="1" dirty="0" err="1">
                <a:solidFill>
                  <a:srgbClr val="000000"/>
                </a:solidFill>
                <a:effectLst/>
                <a:latin typeface="Times New Roman" panose="02020603050405020304" pitchFamily="18" charset="0"/>
                <a:ea typeface="Times New Roman" panose="02020603050405020304" pitchFamily="18" charset="0"/>
              </a:rPr>
              <a:t>CaddyWiper</a:t>
            </a:r>
            <a:r>
              <a:rPr lang="en-US" sz="1050" b="1" dirty="0">
                <a:solidFill>
                  <a:srgbClr val="000000"/>
                </a:solidFill>
                <a:effectLst/>
                <a:latin typeface="Times New Roman" panose="02020603050405020304" pitchFamily="18" charset="0"/>
                <a:ea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rPr>
              <a:t>Deployment of </a:t>
            </a:r>
            <a:r>
              <a:rPr lang="en-US" sz="1050" dirty="0" err="1">
                <a:solidFill>
                  <a:srgbClr val="000000"/>
                </a:solidFill>
                <a:effectLst/>
                <a:latin typeface="Times New Roman" panose="02020603050405020304" pitchFamily="18" charset="0"/>
                <a:ea typeface="Times New Roman" panose="02020603050405020304" pitchFamily="18" charset="0"/>
              </a:rPr>
              <a:t>CaddyWiper</a:t>
            </a:r>
            <a:r>
              <a:rPr lang="en-US" sz="105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105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30EDE922-0D12-4515-9F77-4237AE6D8D6D}"/>
              </a:ext>
            </a:extLst>
          </p:cNvPr>
          <p:cNvSpPr>
            <a:spLocks noGrp="1"/>
          </p:cNvSpPr>
          <p:nvPr>
            <p:ph type="sldNum" sz="quarter" idx="10"/>
          </p:nvPr>
        </p:nvSpPr>
        <p:spPr/>
        <p:txBody>
          <a:bodyPr/>
          <a:lstStyle/>
          <a:p>
            <a:pPr>
              <a:defRPr/>
            </a:pPr>
            <a:fld id="{EF611178-6C3A-F247-8731-699DBDA96700}" type="slidenum">
              <a:rPr lang="en-US" altLang="en-US" smtClean="0"/>
              <a:pPr>
                <a:defRPr/>
              </a:pPr>
              <a:t>32</a:t>
            </a:fld>
            <a:endParaRPr lang="en-US" altLang="en-US" dirty="0"/>
          </a:p>
        </p:txBody>
      </p:sp>
    </p:spTree>
    <p:extLst>
      <p:ext uri="{BB962C8B-B14F-4D97-AF65-F5344CB8AC3E}">
        <p14:creationId xmlns:p14="http://schemas.microsoft.com/office/powerpoint/2010/main" val="1581228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3A3-282A-40F8-98BA-9B77045CF86F}"/>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F6BF0B75-5CC5-4B48-84EA-02E6CFF3A6A2}"/>
              </a:ext>
            </a:extLst>
          </p:cNvPr>
          <p:cNvSpPr>
            <a:spLocks noGrp="1"/>
          </p:cNvSpPr>
          <p:nvPr>
            <p:ph idx="1"/>
          </p:nvPr>
        </p:nvSpPr>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10-11-2022 – Prestige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Ransomware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Polish and Ukrainian logistics companies.</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Very Likely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IRIDIUM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Microsoft</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10-27-2022 – Azov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Probable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Azov Ransomware samples </a:t>
            </a:r>
            <a:r>
              <a:rPr lang="en-US" sz="900" dirty="0" err="1">
                <a:solidFill>
                  <a:srgbClr val="000000"/>
                </a:solidFill>
                <a:effectLst/>
                <a:latin typeface="Times New Roman" panose="02020603050405020304" pitchFamily="18" charset="0"/>
                <a:ea typeface="Times New Roman" panose="02020603050405020304" pitchFamily="18" charset="0"/>
              </a:rPr>
              <a:t>VirusTotal</a:t>
            </a:r>
            <a:r>
              <a:rPr lang="en-US" sz="900" dirty="0">
                <a:solidFill>
                  <a:srgbClr val="000000"/>
                </a:solidFill>
                <a:effectLst/>
                <a:latin typeface="Times New Roman" panose="02020603050405020304" pitchFamily="18" charset="0"/>
                <a:ea typeface="Times New Roman" panose="02020603050405020304" pitchFamily="18" charset="0"/>
              </a:rPr>
              <a:t> Query:</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Kasimir</a:t>
            </a:r>
            <a:r>
              <a:rPr lang="en-US" sz="900" dirty="0">
                <a:solidFill>
                  <a:srgbClr val="DD1144"/>
                </a:solidFill>
                <a:effectLst/>
                <a:latin typeface="Source Code Pro" panose="020B0509030403020204" pitchFamily="49" charset="0"/>
                <a:ea typeface="Calibri" panose="020F0502020204030204" pitchFamily="34" charset="0"/>
              </a:rPr>
              <a:t>_*'</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azov</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0086B3"/>
                </a:solidFill>
                <a:effectLst/>
                <a:latin typeface="Source Code Pro" panose="020B0509030403020204" pitchFamily="49" charset="0"/>
                <a:ea typeface="Calibri" panose="020F0502020204030204" pitchFamily="34" charset="0"/>
              </a:rPr>
              <a:t>AND</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behaviour_files:</a:t>
            </a:r>
            <a:r>
              <a:rPr lang="en-US" sz="900" dirty="0" err="1">
                <a:solidFill>
                  <a:srgbClr val="DD1144"/>
                </a:solidFill>
                <a:effectLst/>
                <a:latin typeface="Source Code Pro" panose="020B0509030403020204" pitchFamily="49" charset="0"/>
                <a:ea typeface="Calibri" panose="020F0502020204030204" pitchFamily="34" charset="0"/>
              </a:rPr>
              <a:t>'RESTORE_FILES</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behaviour_registry:</a:t>
            </a:r>
            <a:r>
              <a:rPr lang="en-US" sz="900" dirty="0" err="1">
                <a:solidFill>
                  <a:srgbClr val="DD1144"/>
                </a:solidFill>
                <a:effectLst/>
                <a:latin typeface="Source Code Pro" panose="020B0509030403020204" pitchFamily="49" charset="0"/>
                <a:ea typeface="Calibri" panose="020F0502020204030204" pitchFamily="34" charset="0"/>
              </a:rPr>
              <a:t>'rdpclient.exe</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Over 17k samples of Azov submitted to VT since late October.</a:t>
            </a:r>
            <a:endParaRPr lang="en-US" sz="900" dirty="0">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FE071366-9485-45FB-A445-2BE13314EB2E}"/>
              </a:ext>
            </a:extLst>
          </p:cNvPr>
          <p:cNvSpPr>
            <a:spLocks noGrp="1"/>
          </p:cNvSpPr>
          <p:nvPr>
            <p:ph type="sldNum" sz="quarter" idx="10"/>
          </p:nvPr>
        </p:nvSpPr>
        <p:spPr/>
        <p:txBody>
          <a:bodyPr/>
          <a:lstStyle/>
          <a:p>
            <a:pPr>
              <a:defRPr/>
            </a:pPr>
            <a:fld id="{EF611178-6C3A-F247-8731-699DBDA96700}" type="slidenum">
              <a:rPr lang="en-US" altLang="en-US" smtClean="0"/>
              <a:pPr>
                <a:defRPr/>
              </a:pPr>
              <a:t>33</a:t>
            </a:fld>
            <a:endParaRPr lang="en-US" altLang="en-US" dirty="0"/>
          </a:p>
        </p:txBody>
      </p:sp>
    </p:spTree>
    <p:extLst>
      <p:ext uri="{BB962C8B-B14F-4D97-AF65-F5344CB8AC3E}">
        <p14:creationId xmlns:p14="http://schemas.microsoft.com/office/powerpoint/2010/main" val="4024132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8254-F667-4E49-B74B-41AAE5B75A95}"/>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A2650EB4-4DE2-4144-BB2C-7B4E3017AEE3}"/>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11-11-2022 – </a:t>
            </a:r>
            <a:r>
              <a:rPr lang="en-US" sz="600" b="1" dirty="0" err="1">
                <a:solidFill>
                  <a:srgbClr val="000000"/>
                </a:solidFill>
                <a:effectLst/>
                <a:latin typeface="Times New Roman" panose="02020603050405020304" pitchFamily="18" charset="0"/>
                <a:ea typeface="Times New Roman" panose="02020603050405020304" pitchFamily="18" charset="0"/>
              </a:rPr>
              <a:t>Somnia</a:t>
            </a:r>
            <a:r>
              <a:rPr lang="en-US" sz="600" b="1" dirty="0">
                <a:solidFill>
                  <a:srgbClr val="000000"/>
                </a:solidFill>
                <a:effectLst/>
                <a:latin typeface="Times New Roman" panose="02020603050405020304" pitchFamily="18" charset="0"/>
                <a:ea typeface="Times New Roman" panose="02020603050405020304" pitchFamily="18" charset="0"/>
              </a:rPr>
              <a:t> Ransomware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Pseudo-Ransomware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Disruption of some systems.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dirty="0" err="1">
                <a:solidFill>
                  <a:srgbClr val="000000"/>
                </a:solidFill>
                <a:effectLst/>
                <a:latin typeface="Times New Roman" panose="02020603050405020304" pitchFamily="18" charset="0"/>
                <a:ea typeface="Times New Roman" panose="02020603050405020304" pitchFamily="18" charset="0"/>
              </a:rPr>
              <a:t>FRwL</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11-25-2022 – </a:t>
            </a:r>
            <a:r>
              <a:rPr lang="en-US" sz="600" b="1" dirty="0" err="1">
                <a:solidFill>
                  <a:srgbClr val="000000"/>
                </a:solidFill>
                <a:effectLst/>
                <a:latin typeface="Times New Roman" panose="02020603050405020304" pitchFamily="18" charset="0"/>
                <a:ea typeface="Times New Roman" panose="02020603050405020304" pitchFamily="18" charset="0"/>
              </a:rPr>
              <a:t>RansomBoggs</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Ransomware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Probable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Sandworm</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ESET </a:t>
            </a:r>
            <a:r>
              <a:rPr lang="en-US" sz="600" u="sng" dirty="0" err="1">
                <a:solidFill>
                  <a:srgbClr val="1155CC"/>
                </a:solidFill>
                <a:effectLst/>
                <a:latin typeface="Times New Roman" panose="02020603050405020304" pitchFamily="18" charset="0"/>
                <a:ea typeface="Times New Roman" panose="02020603050405020304" pitchFamily="18" charset="0"/>
                <a:hlinkClick r:id="rId4"/>
              </a:rPr>
              <a:t>WeLiveSecurity</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5"/>
              </a:rPr>
              <a:t>Twitter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 </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Estonia is helping Ukraine combat and establish a cybersecurity posture. This may explain the reduction in cyber-attacks recently as seen by the monthly incident graph:</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https://www.politico.com/news/2022/12/07/estonia-ukraine-cybersecurity-russian-hackers-00072925</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a:p>
            <a:pPr marL="0" indent="0">
              <a:buNone/>
            </a:pPr>
            <a:endParaRPr lang="en-US" sz="600" dirty="0"/>
          </a:p>
        </p:txBody>
      </p:sp>
      <p:sp>
        <p:nvSpPr>
          <p:cNvPr id="4" name="Slide Number Placeholder 3">
            <a:extLst>
              <a:ext uri="{FF2B5EF4-FFF2-40B4-BE49-F238E27FC236}">
                <a16:creationId xmlns:a16="http://schemas.microsoft.com/office/drawing/2014/main" id="{D438F1D1-C562-4368-AE40-4B9D4B633532}"/>
              </a:ext>
            </a:extLst>
          </p:cNvPr>
          <p:cNvSpPr>
            <a:spLocks noGrp="1"/>
          </p:cNvSpPr>
          <p:nvPr>
            <p:ph type="sldNum" sz="quarter" idx="10"/>
          </p:nvPr>
        </p:nvSpPr>
        <p:spPr/>
        <p:txBody>
          <a:bodyPr/>
          <a:lstStyle/>
          <a:p>
            <a:pPr>
              <a:defRPr/>
            </a:pPr>
            <a:fld id="{EF611178-6C3A-F247-8731-699DBDA96700}" type="slidenum">
              <a:rPr lang="en-US" altLang="en-US" smtClean="0"/>
              <a:pPr>
                <a:defRPr/>
              </a:pPr>
              <a:t>34</a:t>
            </a:fld>
            <a:endParaRPr lang="en-US" altLang="en-US" dirty="0"/>
          </a:p>
        </p:txBody>
      </p:sp>
    </p:spTree>
    <p:extLst>
      <p:ext uri="{BB962C8B-B14F-4D97-AF65-F5344CB8AC3E}">
        <p14:creationId xmlns:p14="http://schemas.microsoft.com/office/powerpoint/2010/main" val="141354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dirty="0">
                <a:solidFill>
                  <a:srgbClr val="333333"/>
                </a:solidFill>
                <a:latin typeface="PT Serif" panose="020A0603040505020204" pitchFamily="18" charset="0"/>
              </a:rPr>
              <a:t>A</a:t>
            </a:r>
            <a:r>
              <a:rPr lang="en-US" b="0" i="0" dirty="0">
                <a:solidFill>
                  <a:srgbClr val="333333"/>
                </a:solidFill>
                <a:effectLst/>
                <a:latin typeface="PT Serif" panose="020A0603040505020204" pitchFamily="18" charset="0"/>
              </a:rPr>
              <a:t> customer in Iran reported arbitrary </a:t>
            </a:r>
            <a:r>
              <a:rPr lang="en-US" b="0" i="0" u="sng" dirty="0">
                <a:solidFill>
                  <a:srgbClr val="121212"/>
                </a:solidFill>
                <a:effectLst/>
                <a:latin typeface="PT Serif" panose="020A0603040505020204" pitchFamily="18" charset="0"/>
                <a:hlinkClick r:id="rId3"/>
              </a:rPr>
              <a:t>BSODs</a:t>
            </a:r>
            <a:r>
              <a:rPr lang="en-US" b="0" i="0" dirty="0">
                <a:solidFill>
                  <a:srgbClr val="333333"/>
                </a:solidFill>
                <a:effectLst/>
                <a:latin typeface="PT Serif" panose="020A0603040505020204" pitchFamily="18" charset="0"/>
              </a:rPr>
              <a:t> and computer reboots and </a:t>
            </a:r>
            <a:r>
              <a:rPr lang="en-US" dirty="0">
                <a:solidFill>
                  <a:srgbClr val="333333"/>
                </a:solidFill>
                <a:latin typeface="PT Serif" panose="020A0603040505020204" pitchFamily="18" charset="0"/>
              </a:rPr>
              <a:t>Responded with a Windows OS misconfiguration.</a:t>
            </a:r>
          </a:p>
          <a:p>
            <a:r>
              <a:rPr lang="en-US" dirty="0">
                <a:solidFill>
                  <a:srgbClr val="333333"/>
                </a:solidFill>
                <a:latin typeface="PT Serif" panose="020A0603040505020204" pitchFamily="18" charset="0"/>
              </a:rPr>
              <a:t>Observed persistence.</a:t>
            </a:r>
          </a:p>
          <a:p>
            <a:r>
              <a:rPr lang="en-US" dirty="0">
                <a:solidFill>
                  <a:srgbClr val="FF0000"/>
                </a:solidFill>
                <a:latin typeface="PT Serif" panose="020A0603040505020204" pitchFamily="18" charset="0"/>
              </a:rPr>
              <a:t>58% of devices </a:t>
            </a:r>
            <a:r>
              <a:rPr lang="en-US" dirty="0">
                <a:solidFill>
                  <a:srgbClr val="333333"/>
                </a:solidFill>
                <a:latin typeface="PT Serif" panose="020A0603040505020204" pitchFamily="18" charset="0"/>
              </a:rPr>
              <a:t>in Iran were infected and Nobody knew what this code was intended to do.</a:t>
            </a:r>
          </a:p>
          <a:p>
            <a:r>
              <a:rPr lang="en-US" dirty="0">
                <a:solidFill>
                  <a:srgbClr val="333333"/>
                </a:solidFill>
                <a:latin typeface="PT Serif" panose="020A0603040505020204" pitchFamily="18" charset="0"/>
              </a:rPr>
              <a:t>H</a:t>
            </a:r>
            <a:r>
              <a:rPr lang="en-US" b="0" i="0" dirty="0">
                <a:solidFill>
                  <a:srgbClr val="333333"/>
                </a:solidFill>
                <a:effectLst/>
                <a:latin typeface="PT Serif" panose="020A0603040505020204" pitchFamily="18" charset="0"/>
              </a:rPr>
              <a:t>ighly skilled hackers used </a:t>
            </a:r>
            <a:r>
              <a:rPr lang="en-US" dirty="0">
                <a:solidFill>
                  <a:srgbClr val="333333"/>
                </a:solidFill>
                <a:latin typeface="PT Serif" panose="020A0603040505020204" pitchFamily="18" charset="0"/>
              </a:rPr>
              <a:t>Z</a:t>
            </a:r>
            <a:r>
              <a:rPr lang="en-US" b="0" i="0" dirty="0">
                <a:solidFill>
                  <a:srgbClr val="333333"/>
                </a:solidFill>
                <a:effectLst/>
                <a:latin typeface="PT Serif" panose="020A0603040505020204" pitchFamily="18" charset="0"/>
              </a:rPr>
              <a:t>ero-day vulnerabilities.</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4</a:t>
            </a:fld>
            <a:endParaRPr lang="en-US" altLang="en-US" dirty="0"/>
          </a:p>
        </p:txBody>
      </p:sp>
    </p:spTree>
    <p:extLst>
      <p:ext uri="{BB962C8B-B14F-4D97-AF65-F5344CB8AC3E}">
        <p14:creationId xmlns:p14="http://schemas.microsoft.com/office/powerpoint/2010/main" val="16306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pic>
        <p:nvPicPr>
          <p:cNvPr id="6" name="Content Placeholder 5">
            <a:extLst>
              <a:ext uri="{FF2B5EF4-FFF2-40B4-BE49-F238E27FC236}">
                <a16:creationId xmlns:a16="http://schemas.microsoft.com/office/drawing/2014/main" id="{00B45624-7282-45C0-BCEA-1C9F7FECB8B3}"/>
              </a:ext>
            </a:extLst>
          </p:cNvPr>
          <p:cNvPicPr>
            <a:picLocks noGrp="1" noChangeAspect="1"/>
          </p:cNvPicPr>
          <p:nvPr>
            <p:ph idx="1"/>
          </p:nvPr>
        </p:nvPicPr>
        <p:blipFill>
          <a:blip r:embed="rId3"/>
          <a:stretch>
            <a:fillRect/>
          </a:stretch>
        </p:blipFill>
        <p:spPr>
          <a:xfrm>
            <a:off x="1894151" y="769938"/>
            <a:ext cx="5355698" cy="3830637"/>
          </a:xfrm>
        </p:spPr>
      </p:pic>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5</a:t>
            </a:fld>
            <a:endParaRPr lang="en-US" altLang="en-US" dirty="0"/>
          </a:p>
        </p:txBody>
      </p:sp>
    </p:spTree>
    <p:extLst>
      <p:ext uri="{BB962C8B-B14F-4D97-AF65-F5344CB8AC3E}">
        <p14:creationId xmlns:p14="http://schemas.microsoft.com/office/powerpoint/2010/main" val="325713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i="0" dirty="0">
                <a:solidFill>
                  <a:srgbClr val="333333"/>
                </a:solidFill>
                <a:effectLst/>
                <a:latin typeface="PT Serif" panose="020A0603040505020204" pitchFamily="18" charset="0"/>
              </a:rPr>
              <a:t>The Stuxnet drivers were </a:t>
            </a:r>
            <a:r>
              <a:rPr lang="en-US" i="0" u="sng" dirty="0">
                <a:solidFill>
                  <a:srgbClr val="121212"/>
                </a:solidFill>
                <a:effectLst/>
                <a:latin typeface="inherit"/>
                <a:hlinkClick r:id="rId3"/>
              </a:rPr>
              <a:t>signed with genuine digital certificates</a:t>
            </a:r>
            <a:r>
              <a:rPr lang="en-US" u="sng" dirty="0">
                <a:solidFill>
                  <a:srgbClr val="333333"/>
                </a:solidFill>
                <a:latin typeface="PT Serif" panose="020A0603040505020204" pitchFamily="18" charset="0"/>
              </a:rPr>
              <a:t> </a:t>
            </a:r>
            <a:r>
              <a:rPr lang="en-US" i="0" dirty="0">
                <a:solidFill>
                  <a:srgbClr val="333333"/>
                </a:solidFill>
                <a:effectLst/>
                <a:latin typeface="PT Serif" panose="020A0603040505020204" pitchFamily="18" charset="0"/>
              </a:rPr>
              <a:t>from respected companies.</a:t>
            </a:r>
          </a:p>
          <a:p>
            <a:r>
              <a:rPr lang="en-US" dirty="0">
                <a:solidFill>
                  <a:srgbClr val="333333"/>
                </a:solidFill>
                <a:latin typeface="PT Serif" panose="020A0603040505020204" pitchFamily="18" charset="0"/>
              </a:rPr>
              <a:t>Said; </a:t>
            </a:r>
            <a:r>
              <a:rPr lang="en-US" dirty="0">
                <a:solidFill>
                  <a:srgbClr val="FF0000"/>
                </a:solidFill>
                <a:latin typeface="PT Serif" panose="020A0603040505020204" pitchFamily="18" charset="0"/>
              </a:rPr>
              <a:t>It was a third option.</a:t>
            </a:r>
          </a:p>
          <a:p>
            <a:r>
              <a:rPr lang="en-US" b="0" i="0" dirty="0">
                <a:solidFill>
                  <a:srgbClr val="333333"/>
                </a:solidFill>
                <a:effectLst/>
                <a:latin typeface="PT Serif" panose="020A0603040505020204" pitchFamily="18" charset="0"/>
              </a:rPr>
              <a:t>And then Estates comes in business. </a:t>
            </a:r>
          </a:p>
          <a:p>
            <a:r>
              <a:rPr lang="en-US" dirty="0">
                <a:solidFill>
                  <a:srgbClr val="333333"/>
                </a:solidFill>
                <a:latin typeface="PT Serif" panose="020A0603040505020204" pitchFamily="18" charset="0"/>
              </a:rPr>
              <a:t>Detections were delayed.</a:t>
            </a:r>
            <a:endParaRPr lang="en-US" b="0" i="0" dirty="0">
              <a:solidFill>
                <a:srgbClr val="333333"/>
              </a:solidFill>
              <a:effectLst/>
              <a:latin typeface="PT Serif" panose="020A0603040505020204" pitchFamily="18" charset="0"/>
            </a:endParaRPr>
          </a:p>
          <a:p>
            <a:r>
              <a:rPr lang="en-US" dirty="0">
                <a:solidFill>
                  <a:srgbClr val="333333"/>
                </a:solidFill>
                <a:latin typeface="PT Serif" panose="020A0603040505020204" pitchFamily="18" charset="0"/>
              </a:rPr>
              <a:t>Pay </a:t>
            </a:r>
            <a:r>
              <a:rPr lang="en-US" b="0" i="0" dirty="0">
                <a:solidFill>
                  <a:srgbClr val="333333"/>
                </a:solidFill>
                <a:effectLst/>
                <a:latin typeface="PT Serif" panose="020A0603040505020204" pitchFamily="18" charset="0"/>
              </a:rPr>
              <a:t>Exploit hackers; </a:t>
            </a:r>
            <a:r>
              <a:rPr lang="en-US" b="0" i="0" dirty="0">
                <a:solidFill>
                  <a:srgbClr val="FF0000"/>
                </a:solidFill>
                <a:effectLst/>
                <a:latin typeface="PT Serif" panose="020A0603040505020204" pitchFamily="18" charset="0"/>
              </a:rPr>
              <a:t>buy exploits and keep zero days</a:t>
            </a:r>
            <a:r>
              <a:rPr lang="en-US" b="0" i="0" dirty="0">
                <a:solidFill>
                  <a:srgbClr val="333333"/>
                </a:solidFill>
                <a:effectLst/>
                <a:latin typeface="PT Serif" panose="020A0603040505020204" pitchFamily="18" charset="0"/>
              </a:rPr>
              <a:t>.</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6</a:t>
            </a:fld>
            <a:endParaRPr lang="en-US" altLang="en-US" dirty="0"/>
          </a:p>
        </p:txBody>
      </p:sp>
    </p:spTree>
    <p:extLst>
      <p:ext uri="{BB962C8B-B14F-4D97-AF65-F5344CB8AC3E}">
        <p14:creationId xmlns:p14="http://schemas.microsoft.com/office/powerpoint/2010/main" val="184774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Why</a:t>
            </a:r>
            <a:r>
              <a:rPr lang="es-ES" dirty="0"/>
              <a:t> Virtual </a:t>
            </a:r>
            <a:r>
              <a:rPr lang="es-ES" dirty="0" err="1"/>
              <a:t>war</a:t>
            </a:r>
            <a:r>
              <a:rPr lang="es-ES" dirty="0"/>
              <a:t>?</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7</a:t>
            </a:fld>
            <a:endParaRPr lang="en-US" altLang="en-US" dirty="0"/>
          </a:p>
        </p:txBody>
      </p:sp>
      <p:pic>
        <p:nvPicPr>
          <p:cNvPr id="7" name="Picture 6">
            <a:extLst>
              <a:ext uri="{FF2B5EF4-FFF2-40B4-BE49-F238E27FC236}">
                <a16:creationId xmlns:a16="http://schemas.microsoft.com/office/drawing/2014/main" id="{D73592B4-E561-4568-9D65-457A3E27E338}"/>
              </a:ext>
            </a:extLst>
          </p:cNvPr>
          <p:cNvPicPr>
            <a:picLocks noChangeAspect="1"/>
          </p:cNvPicPr>
          <p:nvPr/>
        </p:nvPicPr>
        <p:blipFill>
          <a:blip r:embed="rId2"/>
          <a:stretch>
            <a:fillRect/>
          </a:stretch>
        </p:blipFill>
        <p:spPr>
          <a:xfrm>
            <a:off x="0" y="1536871"/>
            <a:ext cx="9144000" cy="2069757"/>
          </a:xfrm>
          <a:prstGeom prst="rect">
            <a:avLst/>
          </a:prstGeom>
        </p:spPr>
      </p:pic>
      <p:sp>
        <p:nvSpPr>
          <p:cNvPr id="9" name="TextBox 8">
            <a:extLst>
              <a:ext uri="{FF2B5EF4-FFF2-40B4-BE49-F238E27FC236}">
                <a16:creationId xmlns:a16="http://schemas.microsoft.com/office/drawing/2014/main" id="{83730558-E23D-4285-B557-5C1BDAB4D1F9}"/>
              </a:ext>
            </a:extLst>
          </p:cNvPr>
          <p:cNvSpPr txBox="1"/>
          <p:nvPr/>
        </p:nvSpPr>
        <p:spPr>
          <a:xfrm>
            <a:off x="2388781" y="4680057"/>
            <a:ext cx="6561285" cy="338554"/>
          </a:xfrm>
          <a:prstGeom prst="rect">
            <a:avLst/>
          </a:prstGeom>
          <a:noFill/>
        </p:spPr>
        <p:txBody>
          <a:bodyPr wrap="square" rtlCol="0">
            <a:spAutoFit/>
          </a:bodyPr>
          <a:lstStyle/>
          <a:p>
            <a:pPr marL="228600" indent="-228600">
              <a:buFont typeface="+mj-lt"/>
              <a:buAutoNum type="arabicParenR"/>
            </a:pPr>
            <a:r>
              <a:rPr lang="en-US" sz="800" dirty="0"/>
              <a:t>#https//www.imperva.com/learn/application-security/cyber-warfare/#~text=Cyber%20warfare%20is%20usually%20defined,and%20even%20loss%20of%20life.</a:t>
            </a:r>
          </a:p>
        </p:txBody>
      </p:sp>
    </p:spTree>
    <p:extLst>
      <p:ext uri="{BB962C8B-B14F-4D97-AF65-F5344CB8AC3E}">
        <p14:creationId xmlns:p14="http://schemas.microsoft.com/office/powerpoint/2010/main" val="158610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How</a:t>
            </a:r>
            <a:r>
              <a:rPr lang="es-ES" dirty="0"/>
              <a:t> </a:t>
            </a:r>
            <a:r>
              <a:rPr lang="es-ES" dirty="0" err="1"/>
              <a:t>it</a:t>
            </a:r>
            <a:r>
              <a:rPr lang="es-ES" dirty="0"/>
              <a:t> </a:t>
            </a:r>
            <a:r>
              <a:rPr lang="es-ES" dirty="0" err="1"/>
              <a:t>become</a:t>
            </a:r>
            <a:r>
              <a:rPr lang="es-ES" dirty="0"/>
              <a:t> </a:t>
            </a:r>
            <a:r>
              <a:rPr lang="es-ES" dirty="0" err="1"/>
              <a:t>now</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8</a:t>
            </a:fld>
            <a:endParaRPr lang="en-US" altLang="en-US" dirty="0"/>
          </a:p>
        </p:txBody>
      </p:sp>
      <p:pic>
        <p:nvPicPr>
          <p:cNvPr id="11" name="Picture 10">
            <a:extLst>
              <a:ext uri="{FF2B5EF4-FFF2-40B4-BE49-F238E27FC236}">
                <a16:creationId xmlns:a16="http://schemas.microsoft.com/office/drawing/2014/main" id="{3D06849F-AE34-4B32-A96C-D1D04A27F09A}"/>
              </a:ext>
            </a:extLst>
          </p:cNvPr>
          <p:cNvPicPr>
            <a:picLocks noChangeAspect="1"/>
          </p:cNvPicPr>
          <p:nvPr/>
        </p:nvPicPr>
        <p:blipFill>
          <a:blip r:embed="rId2"/>
          <a:stretch>
            <a:fillRect/>
          </a:stretch>
        </p:blipFill>
        <p:spPr>
          <a:xfrm>
            <a:off x="615950" y="600126"/>
            <a:ext cx="6143713" cy="4091956"/>
          </a:xfrm>
          <a:prstGeom prst="rect">
            <a:avLst/>
          </a:prstGeom>
        </p:spPr>
      </p:pic>
      <p:sp>
        <p:nvSpPr>
          <p:cNvPr id="12" name="TextBox 11">
            <a:extLst>
              <a:ext uri="{FF2B5EF4-FFF2-40B4-BE49-F238E27FC236}">
                <a16:creationId xmlns:a16="http://schemas.microsoft.com/office/drawing/2014/main" id="{A8778D0A-0FE3-4A05-A247-99250852C5FC}"/>
              </a:ext>
            </a:extLst>
          </p:cNvPr>
          <p:cNvSpPr txBox="1"/>
          <p:nvPr/>
        </p:nvSpPr>
        <p:spPr>
          <a:xfrm>
            <a:off x="2388781" y="4680057"/>
            <a:ext cx="6561285" cy="215444"/>
          </a:xfrm>
          <a:prstGeom prst="rect">
            <a:avLst/>
          </a:prstGeom>
          <a:noFill/>
        </p:spPr>
        <p:txBody>
          <a:bodyPr wrap="square" rtlCol="0">
            <a:spAutoFit/>
          </a:bodyPr>
          <a:lstStyle/>
          <a:p>
            <a:pPr marL="228600" indent="-228600">
              <a:buFont typeface="+mj-lt"/>
              <a:buAutoNum type="arabicParenR"/>
            </a:pPr>
            <a:r>
              <a:rPr lang="en-US" sz="800" dirty="0"/>
              <a:t>https//query.prod.cms.rt.microsoft.com/cms/api/am/binary/RE4Vwwd</a:t>
            </a:r>
          </a:p>
        </p:txBody>
      </p:sp>
    </p:spTree>
    <p:extLst>
      <p:ext uri="{BB962C8B-B14F-4D97-AF65-F5344CB8AC3E}">
        <p14:creationId xmlns:p14="http://schemas.microsoft.com/office/powerpoint/2010/main" val="260314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pic>
        <p:nvPicPr>
          <p:cNvPr id="6" name="Content Placeholder 5" descr="Text&#10;&#10;Description automatically generated">
            <a:extLst>
              <a:ext uri="{FF2B5EF4-FFF2-40B4-BE49-F238E27FC236}">
                <a16:creationId xmlns:a16="http://schemas.microsoft.com/office/drawing/2014/main" id="{530CD775-6C8F-4C31-84DF-4DEF8DDD63F5}"/>
              </a:ext>
            </a:extLst>
          </p:cNvPr>
          <p:cNvPicPr>
            <a:picLocks noGrp="1" noChangeAspect="1"/>
          </p:cNvPicPr>
          <p:nvPr>
            <p:ph idx="1"/>
          </p:nvPr>
        </p:nvPicPr>
        <p:blipFill>
          <a:blip r:embed="rId2"/>
          <a:stretch>
            <a:fillRect/>
          </a:stretch>
        </p:blipFill>
        <p:spPr>
          <a:xfrm>
            <a:off x="37362" y="1828800"/>
            <a:ext cx="3791472" cy="2031286"/>
          </a:xfrm>
        </p:spPr>
      </p:pic>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9</a:t>
            </a:fld>
            <a:endParaRPr lang="en-US" altLang="en-US" dirty="0"/>
          </a:p>
        </p:txBody>
      </p:sp>
      <p:graphicFrame>
        <p:nvGraphicFramePr>
          <p:cNvPr id="8" name="Table 7">
            <a:extLst>
              <a:ext uri="{FF2B5EF4-FFF2-40B4-BE49-F238E27FC236}">
                <a16:creationId xmlns:a16="http://schemas.microsoft.com/office/drawing/2014/main" id="{8F38B45A-6BB2-46DB-829F-EBFD08CDF236}"/>
              </a:ext>
            </a:extLst>
          </p:cNvPr>
          <p:cNvGraphicFramePr>
            <a:graphicFrameLocks noGrp="1"/>
          </p:cNvGraphicFramePr>
          <p:nvPr>
            <p:extLst>
              <p:ext uri="{D42A27DB-BD31-4B8C-83A1-F6EECF244321}">
                <p14:modId xmlns:p14="http://schemas.microsoft.com/office/powerpoint/2010/main" val="1353199586"/>
              </p:ext>
            </p:extLst>
          </p:nvPr>
        </p:nvGraphicFramePr>
        <p:xfrm>
          <a:off x="4376117" y="386544"/>
          <a:ext cx="3974104" cy="3811639"/>
        </p:xfrm>
        <a:graphic>
          <a:graphicData uri="http://schemas.openxmlformats.org/drawingml/2006/table">
            <a:tbl>
              <a:tblPr>
                <a:tableStyleId>{5C22544A-7EE6-4342-B048-85BDC9FD1C3A}</a:tableStyleId>
              </a:tblPr>
              <a:tblGrid>
                <a:gridCol w="2164116">
                  <a:extLst>
                    <a:ext uri="{9D8B030D-6E8A-4147-A177-3AD203B41FA5}">
                      <a16:colId xmlns:a16="http://schemas.microsoft.com/office/drawing/2014/main" val="767255607"/>
                    </a:ext>
                  </a:extLst>
                </a:gridCol>
                <a:gridCol w="723995">
                  <a:extLst>
                    <a:ext uri="{9D8B030D-6E8A-4147-A177-3AD203B41FA5}">
                      <a16:colId xmlns:a16="http://schemas.microsoft.com/office/drawing/2014/main" val="731166714"/>
                    </a:ext>
                  </a:extLst>
                </a:gridCol>
                <a:gridCol w="558736">
                  <a:extLst>
                    <a:ext uri="{9D8B030D-6E8A-4147-A177-3AD203B41FA5}">
                      <a16:colId xmlns:a16="http://schemas.microsoft.com/office/drawing/2014/main" val="2062440949"/>
                    </a:ext>
                  </a:extLst>
                </a:gridCol>
                <a:gridCol w="527257">
                  <a:extLst>
                    <a:ext uri="{9D8B030D-6E8A-4147-A177-3AD203B41FA5}">
                      <a16:colId xmlns:a16="http://schemas.microsoft.com/office/drawing/2014/main" val="1579122378"/>
                    </a:ext>
                  </a:extLst>
                </a:gridCol>
              </a:tblGrid>
              <a:tr h="197128">
                <a:tc gridSpan="4">
                  <a:txBody>
                    <a:bodyPr/>
                    <a:lstStyle/>
                    <a:p>
                      <a:pPr algn="ctr" fontAlgn="b"/>
                      <a:r>
                        <a:rPr lang="en-US" sz="1200" u="none" strike="noStrike">
                          <a:effectLst/>
                        </a:rPr>
                        <a:t>Allegiance to Russia</a:t>
                      </a:r>
                      <a:endParaRPr lang="en-US" sz="1200" b="1" i="0" u="none" strike="noStrike">
                        <a:solidFill>
                          <a:srgbClr val="000000"/>
                        </a:solidFill>
                        <a:effectLst/>
                        <a:latin typeface="Calibri" panose="020F0502020204030204" pitchFamily="34" charset="0"/>
                      </a:endParaRPr>
                    </a:p>
                  </a:txBody>
                  <a:tcPr marL="7885" marR="7885" marT="788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4893498"/>
                  </a:ext>
                </a:extLst>
              </a:tr>
              <a:tr h="157703">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Type</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Country</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extLst>
                  <a:ext uri="{0D108BD9-81ED-4DB2-BD59-A6C34878D82A}">
                    <a16:rowId xmlns:a16="http://schemas.microsoft.com/office/drawing/2014/main" val="502269549"/>
                  </a:ext>
                </a:extLst>
              </a:tr>
              <a:tr h="157703">
                <a:tc>
                  <a:txBody>
                    <a:bodyPr/>
                    <a:lstStyle/>
                    <a:p>
                      <a:pPr algn="l" fontAlgn="b"/>
                      <a:r>
                        <a:rPr lang="en-US" sz="900" u="none" strike="noStrike" dirty="0">
                          <a:effectLst/>
                        </a:rPr>
                        <a:t>NoName057(16)</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Collective</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171</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6497684"/>
                  </a:ext>
                </a:extLst>
              </a:tr>
              <a:tr h="157703">
                <a:tc>
                  <a:txBody>
                    <a:bodyPr/>
                    <a:lstStyle/>
                    <a:p>
                      <a:pPr algn="l" fontAlgn="b"/>
                      <a:r>
                        <a:rPr lang="en-US" sz="900" u="none" strike="noStrike" dirty="0">
                          <a:effectLst/>
                        </a:rPr>
                        <a:t>Anonymous 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100</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50416545"/>
                  </a:ext>
                </a:extLst>
              </a:tr>
              <a:tr h="157703">
                <a:tc>
                  <a:txBody>
                    <a:bodyPr/>
                    <a:lstStyle/>
                    <a:p>
                      <a:pPr algn="l" fontAlgn="b"/>
                      <a:r>
                        <a:rPr lang="en-US" sz="900" u="none" strike="noStrike">
                          <a:effectLst/>
                        </a:rPr>
                        <a:t>Killnet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077111887"/>
                  </a:ext>
                </a:extLst>
              </a:tr>
              <a:tr h="157703">
                <a:tc>
                  <a:txBody>
                    <a:bodyPr/>
                    <a:lstStyle/>
                    <a:p>
                      <a:pPr algn="l" fontAlgn="b"/>
                      <a:r>
                        <a:rPr lang="en-US" sz="900" u="none" strike="noStrike">
                          <a:effectLst/>
                        </a:rPr>
                        <a:t>People's CyberArmy</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011599425"/>
                  </a:ext>
                </a:extLst>
              </a:tr>
              <a:tr h="157703">
                <a:tc>
                  <a:txBody>
                    <a:bodyPr/>
                    <a:lstStyle/>
                    <a:p>
                      <a:pPr algn="l" fontAlgn="b"/>
                      <a:r>
                        <a:rPr lang="en-US" sz="900" u="none" strike="noStrike">
                          <a:effectLst/>
                        </a:rPr>
                        <a:t>Russian Hackers 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886828876"/>
                  </a:ext>
                </a:extLst>
              </a:tr>
              <a:tr h="157703">
                <a:tc>
                  <a:txBody>
                    <a:bodyPr/>
                    <a:lstStyle/>
                    <a:p>
                      <a:pPr algn="l" fontAlgn="b"/>
                      <a:r>
                        <a:rPr lang="en-US" sz="900" u="none" strike="noStrike">
                          <a:effectLst/>
                        </a:rPr>
                        <a:t>Phoenix</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060142928"/>
                  </a:ext>
                </a:extLst>
              </a:tr>
              <a:tr h="157703">
                <a:tc>
                  <a:txBody>
                    <a:bodyPr/>
                    <a:lstStyle/>
                    <a:p>
                      <a:pPr algn="l" fontAlgn="b"/>
                      <a:r>
                        <a:rPr lang="en-US" sz="900" u="none" strike="noStrike">
                          <a:effectLst/>
                        </a:rPr>
                        <a:t>Sandworm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67009682"/>
                  </a:ext>
                </a:extLst>
              </a:tr>
              <a:tr h="157703">
                <a:tc>
                  <a:txBody>
                    <a:bodyPr/>
                    <a:lstStyle/>
                    <a:p>
                      <a:pPr algn="l" fontAlgn="b"/>
                      <a:r>
                        <a:rPr lang="en-US" sz="900" u="none" strike="noStrike">
                          <a:effectLst/>
                        </a:rPr>
                        <a:t>Xaknet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130482025"/>
                  </a:ext>
                </a:extLst>
              </a:tr>
              <a:tr h="157703">
                <a:tc>
                  <a:txBody>
                    <a:bodyPr/>
                    <a:lstStyle/>
                    <a:p>
                      <a:pPr algn="l" fontAlgn="b"/>
                      <a:r>
                        <a:rPr lang="en-US" sz="900" u="none" strike="noStrike">
                          <a:effectLst/>
                        </a:rPr>
                        <a:t>DEV-0586</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328986833"/>
                  </a:ext>
                </a:extLst>
              </a:tr>
              <a:tr h="157703">
                <a:tc>
                  <a:txBody>
                    <a:bodyPr/>
                    <a:lstStyle/>
                    <a:p>
                      <a:pPr algn="l" fontAlgn="b"/>
                      <a:r>
                        <a:rPr lang="en-US" sz="900" u="none" strike="noStrike">
                          <a:effectLst/>
                        </a:rPr>
                        <a:t>Legion Cyber Spetsnaz</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1242701"/>
                  </a:ext>
                </a:extLst>
              </a:tr>
              <a:tr h="157703">
                <a:tc>
                  <a:txBody>
                    <a:bodyPr/>
                    <a:lstStyle/>
                    <a:p>
                      <a:pPr algn="l" fontAlgn="b"/>
                      <a:r>
                        <a:rPr lang="en-US" sz="900" u="none" strike="noStrike">
                          <a:effectLst/>
                        </a:rPr>
                        <a:t>Fancy Bear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316490160"/>
                  </a:ext>
                </a:extLst>
              </a:tr>
              <a:tr h="157703">
                <a:tc>
                  <a:txBody>
                    <a:bodyPr/>
                    <a:lstStyle/>
                    <a:p>
                      <a:pPr algn="l" fontAlgn="b"/>
                      <a:r>
                        <a:rPr lang="en-US" sz="900" u="none" strike="noStrike">
                          <a:effectLst/>
                        </a:rPr>
                        <a:t>UNC1151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135072795"/>
                  </a:ext>
                </a:extLst>
              </a:tr>
              <a:tr h="157703">
                <a:tc>
                  <a:txBody>
                    <a:bodyPr/>
                    <a:lstStyle/>
                    <a:p>
                      <a:pPr algn="l" fontAlgn="b"/>
                      <a:r>
                        <a:rPr lang="en-US" sz="900" u="none" strike="noStrike">
                          <a:effectLst/>
                        </a:rPr>
                        <a:t>Gamaredon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863155162"/>
                  </a:ext>
                </a:extLst>
              </a:tr>
              <a:tr h="157703">
                <a:tc>
                  <a:txBody>
                    <a:bodyPr/>
                    <a:lstStyle/>
                    <a:p>
                      <a:pPr algn="l" fontAlgn="b"/>
                      <a:r>
                        <a:rPr lang="en-US" sz="900" u="none" strike="noStrike">
                          <a:effectLst/>
                        </a:rPr>
                        <a:t>Nation State - Russian Federation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9314550"/>
                  </a:ext>
                </a:extLst>
              </a:tr>
              <a:tr h="157703">
                <a:tc>
                  <a:txBody>
                    <a:bodyPr/>
                    <a:lstStyle/>
                    <a:p>
                      <a:pPr algn="l" fontAlgn="b"/>
                      <a:r>
                        <a:rPr lang="en-US" sz="900" u="none" strike="noStrike">
                          <a:effectLst/>
                        </a:rPr>
                        <a:t>Cold River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473107394"/>
                  </a:ext>
                </a:extLst>
              </a:tr>
              <a:tr h="157703">
                <a:tc>
                  <a:txBody>
                    <a:bodyPr/>
                    <a:lstStyle/>
                    <a:p>
                      <a:pPr algn="l" fontAlgn="b"/>
                      <a:r>
                        <a:rPr lang="en-US" sz="900" u="none" strike="noStrike">
                          <a:effectLst/>
                        </a:rPr>
                        <a:t>KillMilk</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992276361"/>
                  </a:ext>
                </a:extLst>
              </a:tr>
              <a:tr h="157703">
                <a:tc>
                  <a:txBody>
                    <a:bodyPr/>
                    <a:lstStyle/>
                    <a:p>
                      <a:pPr algn="l" fontAlgn="b"/>
                      <a:r>
                        <a:rPr lang="en-US" sz="900" u="none" strike="noStrike">
                          <a:effectLst/>
                        </a:rPr>
                        <a:t>RADIS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8732139"/>
                  </a:ext>
                </a:extLst>
              </a:tr>
              <a:tr h="157703">
                <a:tc>
                  <a:txBody>
                    <a:bodyPr/>
                    <a:lstStyle/>
                    <a:p>
                      <a:pPr algn="l" fontAlgn="b"/>
                      <a:r>
                        <a:rPr lang="en-US" sz="900" u="none" strike="noStrike">
                          <a:effectLst/>
                        </a:rPr>
                        <a:t>UAC-0098</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69116731"/>
                  </a:ext>
                </a:extLst>
              </a:tr>
              <a:tr h="157703">
                <a:tc>
                  <a:txBody>
                    <a:bodyPr/>
                    <a:lstStyle/>
                    <a:p>
                      <a:pPr algn="l" fontAlgn="b"/>
                      <a:r>
                        <a:rPr lang="en-US" sz="900" u="none" strike="noStrike">
                          <a:effectLst/>
                        </a:rPr>
                        <a:t>UAC-0041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8201432"/>
                  </a:ext>
                </a:extLst>
              </a:tr>
              <a:tr h="157703">
                <a:tc>
                  <a:txBody>
                    <a:bodyPr/>
                    <a:lstStyle/>
                    <a:p>
                      <a:pPr algn="l" fontAlgn="b"/>
                      <a:r>
                        <a:rPr lang="en-US" sz="900" u="none" strike="noStrike">
                          <a:effectLst/>
                        </a:rPr>
                        <a:t>Zarya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576496724"/>
                  </a:ext>
                </a:extLst>
              </a:tr>
              <a:tr h="157703">
                <a:tc>
                  <a:txBody>
                    <a:bodyPr/>
                    <a:lstStyle/>
                    <a:p>
                      <a:pPr algn="l" fontAlgn="b"/>
                      <a:r>
                        <a:rPr lang="en-US" sz="900" u="none" strike="noStrike">
                          <a:effectLst/>
                        </a:rPr>
                        <a:t>ICC_H@ckTeam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93973007"/>
                  </a:ext>
                </a:extLst>
              </a:tr>
              <a:tr h="105757">
                <a:tc>
                  <a:txBody>
                    <a:bodyPr/>
                    <a:lstStyle/>
                    <a:p>
                      <a:pPr algn="l" fontAlgn="b"/>
                      <a:r>
                        <a:rPr lang="en-US" sz="900" b="0" i="0" u="none" strike="noStrike" dirty="0">
                          <a:solidFill>
                            <a:srgbClr val="000000"/>
                          </a:solidFill>
                          <a:effectLst/>
                          <a:latin typeface="Calibri" panose="020F0502020204030204" pitchFamily="34" charset="0"/>
                        </a:rPr>
                        <a:t>Many more …</a:t>
                      </a: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b="0" i="0" u="none" strike="noStrike" dirty="0">
                          <a:solidFill>
                            <a:srgbClr val="000000"/>
                          </a:solidFill>
                          <a:effectLst/>
                          <a:latin typeface="Calibri" panose="020F0502020204030204" pitchFamily="34" charset="0"/>
                        </a:rPr>
                        <a:t>…</a:t>
                      </a:r>
                    </a:p>
                  </a:txBody>
                  <a:tcPr marL="7885" marR="7885" marT="7885" marB="0" anchor="b"/>
                </a:tc>
                <a:extLst>
                  <a:ext uri="{0D108BD9-81ED-4DB2-BD59-A6C34878D82A}">
                    <a16:rowId xmlns:a16="http://schemas.microsoft.com/office/drawing/2014/main" val="2224370133"/>
                  </a:ext>
                </a:extLst>
              </a:tr>
            </a:tbl>
          </a:graphicData>
        </a:graphic>
      </p:graphicFrame>
    </p:spTree>
    <p:extLst>
      <p:ext uri="{BB962C8B-B14F-4D97-AF65-F5344CB8AC3E}">
        <p14:creationId xmlns:p14="http://schemas.microsoft.com/office/powerpoint/2010/main" val="1332546860"/>
      </p:ext>
    </p:extLst>
  </p:cSld>
  <p:clrMapOvr>
    <a:masterClrMapping/>
  </p:clrMapOvr>
</p:sld>
</file>

<file path=ppt/theme/theme1.xml><?xml version="1.0" encoding="utf-8"?>
<a:theme xmlns:a="http://schemas.openxmlformats.org/drawingml/2006/main" name="WatchGuard_2016">
  <a:themeElements>
    <a:clrScheme name="WatchGuard Colors">
      <a:dk1>
        <a:srgbClr val="333333"/>
      </a:dk1>
      <a:lt1>
        <a:srgbClr val="FFFFFF"/>
      </a:lt1>
      <a:dk2>
        <a:srgbClr val="FF3333"/>
      </a:dk2>
      <a:lt2>
        <a:srgbClr val="FFFFFF"/>
      </a:lt2>
      <a:accent1>
        <a:srgbClr val="B32317"/>
      </a:accent1>
      <a:accent2>
        <a:srgbClr val="26BCD7"/>
      </a:accent2>
      <a:accent3>
        <a:srgbClr val="00467F"/>
      </a:accent3>
      <a:accent4>
        <a:srgbClr val="F89828"/>
      </a:accent4>
      <a:accent5>
        <a:srgbClr val="26BCD7"/>
      </a:accent5>
      <a:accent6>
        <a:srgbClr val="8DC641"/>
      </a:accent6>
      <a:hlink>
        <a:srgbClr val="FF3333"/>
      </a:hlink>
      <a:folHlink>
        <a:srgbClr val="3333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_WatchGuard_Template_010216_v3" id="{DA90B800-13A8-B24A-B32A-F082A441A350}" vid="{F7DFEEAE-2B24-1949-AD24-7F4924AC05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4005D9E3367841B8133DC16E2CA0C5" ma:contentTypeVersion="8" ma:contentTypeDescription="Create a new document." ma:contentTypeScope="" ma:versionID="09b02c7bb5c11e94011aae484563c38d">
  <xsd:schema xmlns:xsd="http://www.w3.org/2001/XMLSchema" xmlns:xs="http://www.w3.org/2001/XMLSchema" xmlns:p="http://schemas.microsoft.com/office/2006/metadata/properties" xmlns:ns2="2fc784a7-eac2-4729-8291-eda7c6e43d70" targetNamespace="http://schemas.microsoft.com/office/2006/metadata/properties" ma:root="true" ma:fieldsID="6c2ec72030b46cd7db5e4ea8f0b91378" ns2:_="">
    <xsd:import namespace="2fc784a7-eac2-4729-8291-eda7c6e43d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784a7-eac2-4729-8291-eda7c6e43d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700A43-2957-4B4F-B9B2-614592CDFD03}">
  <ds:schemaRefs>
    <ds:schemaRef ds:uri="http://schemas.microsoft.com/sharepoint/v3/contenttype/forms"/>
  </ds:schemaRefs>
</ds:datastoreItem>
</file>

<file path=customXml/itemProps2.xml><?xml version="1.0" encoding="utf-8"?>
<ds:datastoreItem xmlns:ds="http://schemas.openxmlformats.org/officeDocument/2006/customXml" ds:itemID="{790DD382-103D-4FD4-A0D2-A5E0F038079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D5DA11A-3F94-4546-8574-85B8F70191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784a7-eac2-4729-8291-eda7c6e43d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7257</TotalTime>
  <Words>3415</Words>
  <Application>Microsoft Office PowerPoint</Application>
  <PresentationFormat>On-screen Show (16:9)</PresentationFormat>
  <Paragraphs>506</Paragraphs>
  <Slides>34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-apple-system</vt:lpstr>
      <vt:lpstr>Arial</vt:lpstr>
      <vt:lpstr>Arial</vt:lpstr>
      <vt:lpstr>Calibri</vt:lpstr>
      <vt:lpstr>inherit</vt:lpstr>
      <vt:lpstr>PT Sans</vt:lpstr>
      <vt:lpstr>PT Serif</vt:lpstr>
      <vt:lpstr>Source Code Pro</vt:lpstr>
      <vt:lpstr>Times New Roman</vt:lpstr>
      <vt:lpstr>ui-monospace</vt:lpstr>
      <vt:lpstr>Wingdings</vt:lpstr>
      <vt:lpstr>WatchGuard_2016</vt:lpstr>
      <vt:lpstr>Malware involvement at Battlefields</vt:lpstr>
      <vt:lpstr>Agenda</vt:lpstr>
      <vt:lpstr>Introduction</vt:lpstr>
      <vt:lpstr>How new era of warfare started</vt:lpstr>
      <vt:lpstr>How new era of warfare started</vt:lpstr>
      <vt:lpstr>How new era of warfare started</vt:lpstr>
      <vt:lpstr>Why Virtual war?</vt:lpstr>
      <vt:lpstr>How it become now</vt:lpstr>
      <vt:lpstr>Threats</vt:lpstr>
      <vt:lpstr>Threats</vt:lpstr>
      <vt:lpstr>Threats</vt:lpstr>
      <vt:lpstr>Timeline of various attacks executed in War </vt:lpstr>
      <vt:lpstr>Types of attacks used in the War-time</vt:lpstr>
      <vt:lpstr>Reported Incidents</vt:lpstr>
      <vt:lpstr>PowerPoint Presentation</vt:lpstr>
      <vt:lpstr>PowerPoint Presentation</vt:lpstr>
      <vt:lpstr>Consequences </vt:lpstr>
      <vt:lpstr>Learning for us</vt:lpstr>
      <vt:lpstr>Detective measures</vt:lpstr>
      <vt:lpstr>Defence techniques</vt:lpstr>
      <vt:lpstr>Recomendations</vt:lpstr>
      <vt:lpstr>Threat Hunting</vt:lpstr>
      <vt:lpstr>IOC’s</vt:lpstr>
      <vt:lpstr>Recommendations for users &amp; organizations</vt:lpstr>
      <vt:lpstr>References</vt:lpstr>
      <vt:lpstr>Thank you!</vt:lpstr>
      <vt:lpstr>Major Malware involved</vt:lpstr>
      <vt:lpstr>Major Malware involved</vt:lpstr>
      <vt:lpstr>Major Malware involved</vt:lpstr>
      <vt:lpstr>Major Malware involved</vt:lpstr>
      <vt:lpstr>Major Malware involved</vt:lpstr>
      <vt:lpstr>Major Malware involved</vt:lpstr>
      <vt:lpstr>Major Malware involved</vt:lpstr>
      <vt:lpstr>Major Malware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Authpoint Roadmap 2020</dc:title>
  <dc:creator>Alexandre Cagnoni</dc:creator>
  <cp:lastModifiedBy>Ashu Sharma</cp:lastModifiedBy>
  <cp:revision>142</cp:revision>
  <dcterms:created xsi:type="dcterms:W3CDTF">2020-03-11T15:31:22Z</dcterms:created>
  <dcterms:modified xsi:type="dcterms:W3CDTF">2022-12-28T16:18:42Z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0x0101004B4005D9E3367841B8133DC16E2CA0C5</vt:lpwstr>
  </property>
</Properties>
</file>