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4"/>
  </p:sldMasterIdLst>
  <p:notesMasterIdLst>
    <p:notesMasterId r:id="rId15"/>
  </p:notesMasterIdLst>
  <p:handoutMasterIdLst>
    <p:handoutMasterId r:id="rId16"/>
  </p:handoutMasterIdLst>
  <p:sldIdLst>
    <p:sldId id="265" r:id="rId5"/>
    <p:sldId id="1042" r:id="rId6"/>
    <p:sldId id="1160" r:id="rId7"/>
    <p:sldId id="1167" r:id="rId8"/>
    <p:sldId id="1169" r:id="rId9"/>
    <p:sldId id="1168" r:id="rId10"/>
    <p:sldId id="1166" r:id="rId11"/>
    <p:sldId id="1170" r:id="rId12"/>
    <p:sldId id="1165" r:id="rId13"/>
    <p:sldId id="1060" r:id="rId14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521415D9-36F7-43E2-AB2F-B90AF26B5E84}">
      <p14:sectionLst xmlns:p14="http://schemas.microsoft.com/office/powerpoint/2010/main">
        <p14:section name="Part 1" id="{BA7DFC3B-967C-8A47-A999-E6A9B6DA7CF2}">
          <p14:sldIdLst>
            <p14:sldId id="265"/>
            <p14:sldId id="1042"/>
            <p14:sldId id="1160"/>
            <p14:sldId id="1167"/>
            <p14:sldId id="1169"/>
            <p14:sldId id="1168"/>
            <p14:sldId id="1166"/>
            <p14:sldId id="1170"/>
            <p14:sldId id="1165"/>
            <p14:sldId id="10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4007" autoAdjust="0"/>
  </p:normalViewPr>
  <p:slideViewPr>
    <p:cSldViewPr snapToGrid="0" snapToObjects="1">
      <p:cViewPr varScale="1">
        <p:scale>
          <a:sx n="118" d="100"/>
          <a:sy n="118" d="100"/>
        </p:scale>
        <p:origin x="10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3F7C3218-6286-4045-8084-7D8F4F6601BE}" type="datetimeFigureOut">
              <a:rPr lang="en-US" altLang="en-US"/>
              <a:pPr>
                <a:defRPr/>
              </a:pPr>
              <a:t>3/18/2023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76D228-A1C4-194E-BD76-E875F1B56BB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0710696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8F2EB731-3767-4A47-A391-014B15B43827}" type="datetimeFigureOut">
              <a:rPr lang="en-US" altLang="en-US"/>
              <a:pPr>
                <a:defRPr/>
              </a:pPr>
              <a:t>3/18/2023</a:t>
            </a:fld>
            <a:endParaRPr lang="en-US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51998215-B6DA-6840-93A7-8744EF3D5C5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330434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998215-B6DA-6840-93A7-8744EF3D5C54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65575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or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571627"/>
            <a:ext cx="9144000" cy="1994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WG_logo_Color_3i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729" y="166482"/>
            <a:ext cx="1964641" cy="572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2415780"/>
            <a:ext cx="8040914" cy="506015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32946" y="4000501"/>
            <a:ext cx="3289968" cy="837851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2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9351"/>
            <a:ext cx="8229600" cy="383137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11178-6C3A-F247-8731-699DBDA9670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6530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492"/>
          <a:stretch>
            <a:fillRect/>
          </a:stretch>
        </p:blipFill>
        <p:spPr bwMode="auto">
          <a:xfrm>
            <a:off x="7119256" y="-71438"/>
            <a:ext cx="202474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5462" y="4609046"/>
            <a:ext cx="1358537" cy="37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5766263" cy="50601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2" y="769351"/>
            <a:ext cx="5679553" cy="3825272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BE2AAB6-80C9-D04C-812E-2AE858C1AEC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265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- Wor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66" y="2"/>
            <a:ext cx="9183687" cy="5164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4766" y="2218136"/>
            <a:ext cx="9183687" cy="973931"/>
          </a:xfrm>
          <a:prstGeom prst="rect">
            <a:avLst/>
          </a:prstGeom>
          <a:solidFill>
            <a:schemeClr val="tx1">
              <a:alpha val="6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07" t="-4552" r="-2"/>
          <a:stretch/>
        </p:blipFill>
        <p:spPr bwMode="auto">
          <a:xfrm>
            <a:off x="-431074" y="-574766"/>
            <a:ext cx="9619528" cy="57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66" y="2218136"/>
            <a:ext cx="9183687" cy="973931"/>
          </a:xfrm>
          <a:prstGeom prst="rect">
            <a:avLst/>
          </a:prstGeom>
          <a:solidFill>
            <a:schemeClr val="tx2">
              <a:alpha val="6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5" y="2218211"/>
            <a:ext cx="9182851" cy="974309"/>
          </a:xfrm>
          <a:ln>
            <a:noFill/>
          </a:ln>
        </p:spPr>
        <p:txBody>
          <a:bodyPr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9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25001"/>
            <a:ext cx="4038600" cy="3769622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25003"/>
            <a:ext cx="4038600" cy="3769621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EFFC9-7588-9E46-A8CC-C2BF237A962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391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4D27F-4202-7D43-95B6-A3AF6F94866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432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3CE69-63AC-3847-8C1E-2B63C80ABEB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8115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8D7F1-4F6E-A640-969F-09B719C907E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644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36" y="1332411"/>
            <a:ext cx="9128963" cy="22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69870"/>
            <a:ext cx="9120188" cy="735677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C00F6-8687-794D-9AF3-C5080849018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4284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5075636"/>
            <a:ext cx="9144000" cy="67865"/>
          </a:xfrm>
          <a:prstGeom prst="rect">
            <a:avLst/>
          </a:prstGeom>
          <a:solidFill>
            <a:srgbClr val="CD09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80"/>
            <a:ext cx="8229600" cy="50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769145"/>
            <a:ext cx="8229600" cy="3825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28050" y="-29765"/>
            <a:ext cx="592138" cy="27384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3A3A3A"/>
                </a:solidFill>
                <a:cs typeface="+mn-cs"/>
              </a:defRPr>
            </a:lvl1pPr>
          </a:lstStyle>
          <a:p>
            <a:pPr>
              <a:defRPr/>
            </a:pPr>
            <a:fld id="{3E9BDD6A-35E9-5D49-A88C-77E4788287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30" name="TextBox 9"/>
          <p:cNvSpPr txBox="1">
            <a:spLocks noChangeArrowheads="1"/>
          </p:cNvSpPr>
          <p:nvPr/>
        </p:nvSpPr>
        <p:spPr bwMode="auto">
          <a:xfrm>
            <a:off x="92056" y="4890970"/>
            <a:ext cx="244951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600" dirty="0">
                <a:solidFill>
                  <a:srgbClr val="3A3A3A"/>
                </a:solidFill>
                <a:latin typeface="Calibri" charset="0"/>
                <a:cs typeface="+mn-cs"/>
              </a:rPr>
              <a:t>Copyright </a:t>
            </a:r>
            <a:r>
              <a:rPr lang="en-US" altLang="en-US" sz="600" dirty="0">
                <a:solidFill>
                  <a:srgbClr val="3A3A3A"/>
                </a:solidFill>
                <a:latin typeface="Calibri" charset="0"/>
              </a:rPr>
              <a:t>©2020</a:t>
            </a:r>
            <a:r>
              <a:rPr lang="en-US" altLang="en-US" sz="600" dirty="0">
                <a:solidFill>
                  <a:srgbClr val="3A3A3A"/>
                </a:solidFill>
                <a:latin typeface="Calibri" charset="0"/>
                <a:cs typeface="+mn-cs"/>
              </a:rPr>
              <a:t>.</a:t>
            </a:r>
            <a:r>
              <a:rPr lang="en-US" altLang="en-US" sz="600" baseline="0" dirty="0">
                <a:solidFill>
                  <a:srgbClr val="3A3A3A"/>
                </a:solidFill>
                <a:latin typeface="Calibri" charset="0"/>
                <a:cs typeface="+mn-cs"/>
              </a:rPr>
              <a:t> </a:t>
            </a:r>
            <a:r>
              <a:rPr lang="en-US" altLang="en-US" sz="600" dirty="0">
                <a:solidFill>
                  <a:srgbClr val="3A3A3A"/>
                </a:solidFill>
                <a:latin typeface="Calibri" charset="0"/>
                <a:cs typeface="+mn-cs"/>
              </a:rPr>
              <a:t>WatchGuard Technologies, Inc. All Rights Reserved</a:t>
            </a:r>
          </a:p>
        </p:txBody>
      </p:sp>
      <p:sp>
        <p:nvSpPr>
          <p:cNvPr id="1031" name="Picture 3" descr="WG_logo_Color_3in.png"/>
          <p:cNvSpPr>
            <a:spLocks noChangeAspect="1"/>
          </p:cNvSpPr>
          <p:nvPr/>
        </p:nvSpPr>
        <p:spPr bwMode="auto">
          <a:xfrm>
            <a:off x="7632700" y="4702969"/>
            <a:ext cx="13970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798" r:id="rId2"/>
    <p:sldLayoutId id="2147483806" r:id="rId3"/>
    <p:sldLayoutId id="2147483808" r:id="rId4"/>
    <p:sldLayoutId id="2147483799" r:id="rId5"/>
    <p:sldLayoutId id="2147483800" r:id="rId6"/>
    <p:sldLayoutId id="2147483801" r:id="rId7"/>
    <p:sldLayoutId id="2147483802" r:id="rId8"/>
    <p:sldLayoutId id="2147483810" r:id="rId9"/>
  </p:sldLayoutIdLst>
  <p:hf hdr="0" dt="0"/>
  <p:txStyles>
    <p:titleStyle>
      <a:lvl1pPr algn="l" defTabSz="457189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-128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-128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-128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-128"/>
        </a:defRPr>
      </a:lvl9pPr>
    </p:titleStyle>
    <p:bodyStyle>
      <a:lvl1pPr marL="342891" indent="-342891" algn="l" defTabSz="457189" rtl="0" eaLnBrk="0" fontAlgn="base" hangingPunct="0">
        <a:spcBef>
          <a:spcPct val="20000"/>
        </a:spcBef>
        <a:spcAft>
          <a:spcPct val="0"/>
        </a:spcAft>
        <a:buClr>
          <a:srgbClr val="A6A6A6"/>
        </a:buClr>
        <a:buFont typeface="Wingdings" charset="2"/>
        <a:buChar char="§"/>
        <a:defRPr sz="2400" kern="1200">
          <a:solidFill>
            <a:schemeClr val="tx2"/>
          </a:solidFill>
          <a:latin typeface="+mn-lt"/>
          <a:ea typeface="ＭＳ Ｐゴシック" charset="-128"/>
          <a:cs typeface="ＭＳ Ｐゴシック" charset="-128"/>
        </a:defRPr>
      </a:lvl1pPr>
      <a:lvl2pPr marL="742932" indent="-285744" algn="l" defTabSz="457189" rtl="0" eaLnBrk="0" fontAlgn="base" hangingPunct="0">
        <a:spcBef>
          <a:spcPct val="20000"/>
        </a:spcBef>
        <a:spcAft>
          <a:spcPct val="0"/>
        </a:spcAft>
        <a:buClr>
          <a:srgbClr val="A6A6A6"/>
        </a:buClr>
        <a:buFont typeface="Arial" charset="0"/>
        <a:buChar char="–"/>
        <a:defRPr sz="2000" kern="1200">
          <a:solidFill>
            <a:schemeClr val="tx2"/>
          </a:solidFill>
          <a:latin typeface="+mn-lt"/>
          <a:ea typeface="ＭＳ Ｐゴシック" charset="-128"/>
          <a:cs typeface="ＭＳ Ｐゴシック" charset="-128"/>
        </a:defRPr>
      </a:lvl2pPr>
      <a:lvl3pPr marL="1142971" indent="-228594" algn="l" defTabSz="457189" rtl="0" eaLnBrk="0" fontAlgn="base" hangingPunct="0">
        <a:spcBef>
          <a:spcPct val="20000"/>
        </a:spcBef>
        <a:spcAft>
          <a:spcPct val="0"/>
        </a:spcAft>
        <a:buClr>
          <a:srgbClr val="A6A6A6"/>
        </a:buClr>
        <a:buFont typeface="Arial" charset="0"/>
        <a:buChar char="•"/>
        <a:defRPr kern="1200">
          <a:solidFill>
            <a:schemeClr val="tx2"/>
          </a:solidFill>
          <a:latin typeface="+mn-lt"/>
          <a:ea typeface="ＭＳ Ｐゴシック" charset="-128"/>
          <a:cs typeface="ＭＳ Ｐゴシック" charset="-128"/>
        </a:defRPr>
      </a:lvl3pPr>
      <a:lvl4pPr marL="1600160" indent="-228594" algn="l" defTabSz="457189" rtl="0" eaLnBrk="0" fontAlgn="base" hangingPunct="0">
        <a:spcBef>
          <a:spcPct val="20000"/>
        </a:spcBef>
        <a:spcAft>
          <a:spcPct val="0"/>
        </a:spcAft>
        <a:buClr>
          <a:srgbClr val="A6A6A6"/>
        </a:buClr>
        <a:buFont typeface="Arial" charset="0"/>
        <a:buChar char="–"/>
        <a:defRPr sz="1600" kern="1200">
          <a:solidFill>
            <a:schemeClr val="tx2"/>
          </a:solidFill>
          <a:latin typeface="+mn-lt"/>
          <a:ea typeface="ＭＳ Ｐゴシック" charset="-128"/>
          <a:cs typeface="ＭＳ Ｐゴシック" charset="-128"/>
        </a:defRPr>
      </a:lvl4pPr>
      <a:lvl5pPr marL="2057349" indent="-228594" algn="l" defTabSz="457189" rtl="0" eaLnBrk="0" fontAlgn="base" hangingPunct="0">
        <a:spcBef>
          <a:spcPct val="20000"/>
        </a:spcBef>
        <a:spcAft>
          <a:spcPct val="0"/>
        </a:spcAft>
        <a:buClr>
          <a:srgbClr val="A6A6A6"/>
        </a:buClr>
        <a:buFont typeface="Arial" charset="0"/>
        <a:buChar char="»"/>
        <a:defRPr sz="1400" kern="1200">
          <a:solidFill>
            <a:schemeClr val="tx2"/>
          </a:solidFill>
          <a:latin typeface="+mn-lt"/>
          <a:ea typeface="ＭＳ Ｐゴシック" charset="-128"/>
          <a:cs typeface="ＭＳ Ｐゴシック" charset="-128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ryan.estes@watchguard.com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310651" y="2078964"/>
            <a:ext cx="8040688" cy="83819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altLang="en-US" dirty="0"/>
              <a:t>Phishing with PDFs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424082" y="4630432"/>
            <a:ext cx="2359959" cy="562686"/>
          </a:xfrm>
        </p:spPr>
        <p:txBody>
          <a:bodyPr>
            <a:normAutofit/>
          </a:bodyPr>
          <a:lstStyle/>
          <a:p>
            <a:r>
              <a:rPr lang="en-IN" i="0" dirty="0">
                <a:effectLst/>
                <a:latin typeface="-apple-system"/>
              </a:rPr>
              <a:t>Cristóbal Tárraga García</a:t>
            </a:r>
            <a:endParaRPr lang="en-US" dirty="0"/>
          </a:p>
        </p:txBody>
      </p:sp>
      <p:sp>
        <p:nvSpPr>
          <p:cNvPr id="18435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51863" y="-896938"/>
            <a:ext cx="59213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6A6A6"/>
              </a:buClr>
              <a:buFont typeface="Wingdings" charset="2"/>
              <a:buChar char="§"/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32" indent="-285744">
              <a:spcBef>
                <a:spcPct val="20000"/>
              </a:spcBef>
              <a:buClr>
                <a:srgbClr val="A6A6A6"/>
              </a:buClr>
              <a:buFont typeface="Arial" charset="0"/>
              <a:buChar char="–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2971" indent="-228594">
              <a:spcBef>
                <a:spcPct val="20000"/>
              </a:spcBef>
              <a:buClr>
                <a:srgbClr val="A6A6A6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600160" indent="-228594">
              <a:spcBef>
                <a:spcPct val="20000"/>
              </a:spcBef>
              <a:buClr>
                <a:srgbClr val="A6A6A6"/>
              </a:buClr>
              <a:buFont typeface="Arial" charset="0"/>
              <a:buChar char="–"/>
              <a:defRPr sz="16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2057349" indent="-228594">
              <a:spcBef>
                <a:spcPct val="20000"/>
              </a:spcBef>
              <a:buClr>
                <a:srgbClr val="A6A6A6"/>
              </a:buClr>
              <a:buFont typeface="Arial" charset="0"/>
              <a:buChar char="»"/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514537" indent="-228594" defTabSz="45718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Arial" charset="0"/>
              <a:buChar char="»"/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971726" indent="-228594" defTabSz="45718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Arial" charset="0"/>
              <a:buChar char="»"/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428914" indent="-228594" defTabSz="45718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Arial" charset="0"/>
              <a:buChar char="»"/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886103" indent="-228594" defTabSz="45718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Arial" charset="0"/>
              <a:buChar char="»"/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3F47AA3-CABC-0647-8338-21F1737D6A23}" type="slidenum">
              <a:rPr lang="en-US" altLang="en-US" sz="900">
                <a:solidFill>
                  <a:srgbClr val="3A3A3A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900">
              <a:solidFill>
                <a:srgbClr val="3A3A3A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E58D523-2E5D-431A-B410-B02560DAE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660" y="3275802"/>
            <a:ext cx="1167429" cy="1167429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ubtitle 3">
            <a:extLst>
              <a:ext uri="{FF2B5EF4-FFF2-40B4-BE49-F238E27FC236}">
                <a16:creationId xmlns:a16="http://schemas.microsoft.com/office/drawing/2014/main" id="{A52F92B7-36F8-4D89-8DE6-1B7A3A68287E}"/>
              </a:ext>
            </a:extLst>
          </p:cNvPr>
          <p:cNvSpPr txBox="1">
            <a:spLocks/>
          </p:cNvSpPr>
          <p:nvPr/>
        </p:nvSpPr>
        <p:spPr bwMode="auto">
          <a:xfrm>
            <a:off x="2303878" y="4492850"/>
            <a:ext cx="1595667" cy="83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457189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charset="2"/>
              <a:buNone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189" indent="0" algn="ctr" defTabSz="457189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2pPr>
            <a:lvl3pPr marL="914377" indent="0" algn="ctr" defTabSz="457189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3pPr>
            <a:lvl4pPr marL="1371566" indent="0" algn="ctr" defTabSz="457189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4pPr>
            <a:lvl5pPr marL="1828754" indent="0" algn="ctr" defTabSz="457189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5pPr>
            <a:lvl6pPr marL="2285943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Ashu Sharma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C9EE85-FB91-3844-82F0-985CBAC51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0706" y="4169191"/>
            <a:ext cx="9182851" cy="9743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B35D71-EDCC-7145-B95C-6D6BEB16EAE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51863" y="-30163"/>
            <a:ext cx="592137" cy="274638"/>
          </a:xfrm>
        </p:spPr>
        <p:txBody>
          <a:bodyPr/>
          <a:lstStyle/>
          <a:p>
            <a:pPr>
              <a:defRPr/>
            </a:pPr>
            <a:fld id="{3DBEFFC9-7588-9E46-A8CC-C2BF237A9622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D5824817-8970-4015-BED8-ECB3F01CADF0}"/>
              </a:ext>
            </a:extLst>
          </p:cNvPr>
          <p:cNvSpPr txBox="1">
            <a:spLocks/>
          </p:cNvSpPr>
          <p:nvPr/>
        </p:nvSpPr>
        <p:spPr bwMode="auto">
          <a:xfrm>
            <a:off x="-19426" y="2084595"/>
            <a:ext cx="9182851" cy="97430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bg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defTabSz="457189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defTabSz="457189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defTabSz="457189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defTabSz="457189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189" algn="l" defTabSz="457189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377" algn="l" defTabSz="457189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566" algn="l" defTabSz="457189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754" algn="l" defTabSz="457189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dirty="0"/>
              <a:t>Open for Q&amp;A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2877DE-A9B2-437C-A965-77AD680DE52D}"/>
              </a:ext>
            </a:extLst>
          </p:cNvPr>
          <p:cNvSpPr txBox="1"/>
          <p:nvPr/>
        </p:nvSpPr>
        <p:spPr>
          <a:xfrm>
            <a:off x="128985" y="3170369"/>
            <a:ext cx="3509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Ashu.Sharma@watchguard.com</a:t>
            </a:r>
            <a:endParaRPr lang="en-US" u="sng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Ryan.Estes@watchguard.com</a:t>
            </a: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C52B0304-2A70-201A-7569-18946B58D6F0}"/>
              </a:ext>
            </a:extLst>
          </p:cNvPr>
          <p:cNvSpPr txBox="1">
            <a:spLocks/>
          </p:cNvSpPr>
          <p:nvPr/>
        </p:nvSpPr>
        <p:spPr bwMode="auto">
          <a:xfrm>
            <a:off x="22234" y="717198"/>
            <a:ext cx="9182851" cy="97430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bg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defTabSz="457189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defTabSz="457189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defTabSz="457189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defTabSz="457189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189" algn="l" defTabSz="457189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377" algn="l" defTabSz="457189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566" algn="l" defTabSz="457189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754" algn="l" defTabSz="457189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2400" dirty="0"/>
              <a:t>https://github.com/ryanestes/CyberwarfarePresentation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67238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947D-5C0C-7E4F-A1E7-FB2CB209B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157853"/>
            <a:ext cx="5766263" cy="506015"/>
          </a:xfrm>
        </p:spPr>
        <p:txBody>
          <a:bodyPr/>
          <a:lstStyle/>
          <a:p>
            <a:r>
              <a:rPr lang="en-BR" dirty="0"/>
              <a:t>Agenda</a:t>
            </a:r>
            <a:endParaRPr lang="en-BR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1607-F801-C745-9FA7-D45F2043C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2" y="884832"/>
            <a:ext cx="6672368" cy="414318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FF0000"/>
                </a:solidFill>
                <a:effectLst/>
              </a:rPr>
              <a:t>Introduction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000" b="1" dirty="0"/>
              <a:t>Pdf Structure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000" b="1" i="0" dirty="0">
                <a:effectLst/>
              </a:rPr>
              <a:t>Why Pdf files?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000" b="1" dirty="0"/>
              <a:t>Phishing using PDFs</a:t>
            </a:r>
            <a:endParaRPr lang="en-US" sz="1000" b="1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FF0000"/>
                </a:solidFill>
                <a:effectLst/>
              </a:rPr>
              <a:t>Technical Analysis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000" b="1" i="0" dirty="0">
                <a:effectLst/>
              </a:rPr>
              <a:t>ISAACWiper (Ryan)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b="1" i="0" dirty="0">
                <a:effectLst/>
              </a:rPr>
              <a:t>Azov Ransomware (Ashu)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FF0000"/>
                </a:solidFill>
                <a:effectLst/>
              </a:rPr>
              <a:t>Threat Hunting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800" b="1" dirty="0"/>
              <a:t>YARA Rules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800" b="1" dirty="0"/>
              <a:t>VirusTotal Query (Azov)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800" b="1" dirty="0"/>
              <a:t>Sample Hashes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Q&amp;A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References</a:t>
            </a:r>
            <a:endParaRPr lang="en-US" sz="1600" b="1" i="0" dirty="0">
              <a:solidFill>
                <a:srgbClr val="FF0000"/>
              </a:solidFill>
              <a:effectLst/>
            </a:endParaRPr>
          </a:p>
          <a:p>
            <a:pPr marL="0" indent="0">
              <a:spcAft>
                <a:spcPts val="600"/>
              </a:spcAft>
              <a:buNone/>
            </a:pPr>
            <a:endParaRPr lang="en-BR" sz="1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DA9B0-D0BF-C94B-97EE-100A7BB58A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11178-6C3A-F247-8731-699DBDA96700}" type="slidenum">
              <a:rPr lang="en-US" altLang="en-US" sz="800" smtClean="0"/>
              <a:pPr>
                <a:defRPr/>
              </a:pPr>
              <a:t>2</a:t>
            </a:fld>
            <a:endParaRPr lang="en-US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80610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238B-44DD-4DB5-8B6E-10ADB24E7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6871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32C1-6DFC-D36B-E03E-1769056B1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766EF-3630-958C-C27A-BC15CBDF6D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64673-695A-7F74-765A-F1864B0D0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2AAB6-80C9-D04C-812E-2AE858C1AEC4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1208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FE87F-2E39-EEBB-CEAB-7004D5A06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PDF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BD6C4-0407-7DF5-F2D4-1267C8A6CC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2AAB6-80C9-D04C-812E-2AE858C1AEC4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pic>
        <p:nvPicPr>
          <p:cNvPr id="4098" name="Picture 2" descr="PDF] Digital Investigation of PDF Files: Unveiling Traces of Embedded  Malware | Semantic Scholar">
            <a:extLst>
              <a:ext uri="{FF2B5EF4-FFF2-40B4-BE49-F238E27FC236}">
                <a16:creationId xmlns:a16="http://schemas.microsoft.com/office/drawing/2014/main" id="{8391621E-1EC5-9C66-5104-B91DCC24313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82266"/>
            <a:ext cx="6367460" cy="358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44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9426-7CFC-0108-50E1-6D9E87AA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Maliciousness in Pdfs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407F5-0058-070B-6FD1-47BA146441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2AAB6-80C9-D04C-812E-2AE858C1AEC4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pic>
        <p:nvPicPr>
          <p:cNvPr id="3074" name="Picture 2" descr="Can PDFs have viruses and infect devices? - Atlas VPN">
            <a:extLst>
              <a:ext uri="{FF2B5EF4-FFF2-40B4-BE49-F238E27FC236}">
                <a16:creationId xmlns:a16="http://schemas.microsoft.com/office/drawing/2014/main" id="{C59FE56E-963D-5ADA-B3D1-AFFDF86E22B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373" y="1011506"/>
            <a:ext cx="5052944" cy="188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05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AF33-E22A-473C-FD14-D29870C0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205980"/>
            <a:ext cx="5766263" cy="506015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dirty="0"/>
              <a:t>Phishing attacks</a:t>
            </a:r>
            <a:endParaRPr lang="en-IN"/>
          </a:p>
        </p:txBody>
      </p:sp>
      <p:pic>
        <p:nvPicPr>
          <p:cNvPr id="2050" name="Picture 2" descr="SWIFT Warns of Second Bank Attack via PDF Malware | Threatpost">
            <a:extLst>
              <a:ext uri="{FF2B5EF4-FFF2-40B4-BE49-F238E27FC236}">
                <a16:creationId xmlns:a16="http://schemas.microsoft.com/office/drawing/2014/main" id="{562BD068-2DF1-08AC-8C0D-DC5D742C4E4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2" y="1013619"/>
            <a:ext cx="5679553" cy="3336736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0C2D6-5F40-B5A8-CDEE-FD65488DA7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28050" y="-29765"/>
            <a:ext cx="592138" cy="273845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F611178-6C3A-F247-8731-699DBDA96700}" type="slidenum">
              <a:rPr lang="en-US" altLang="en-US" smtClean="0"/>
              <a:pPr>
                <a:spcAft>
                  <a:spcPts val="600"/>
                </a:spcAft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6488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96E0A-2B95-96DB-10DE-573DAF5BF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Kill-chain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56829-97BE-CF96-F965-5D550DAEF2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2AAB6-80C9-D04C-812E-2AE858C1AEC4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pic>
        <p:nvPicPr>
          <p:cNvPr id="5122" name="Picture 2" descr="Spam Campaign Drops Same RAT Distributed by Necurs">
            <a:extLst>
              <a:ext uri="{FF2B5EF4-FFF2-40B4-BE49-F238E27FC236}">
                <a16:creationId xmlns:a16="http://schemas.microsoft.com/office/drawing/2014/main" id="{363DB31E-0B9B-ACD6-DFA8-104865479AC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30" y="769938"/>
            <a:ext cx="5419014" cy="382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958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22B25-0BC7-4042-AC6B-4912E1449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9362C-9568-40A3-BCF8-017D15EC7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56060"/>
            <a:ext cx="8229600" cy="4196951"/>
          </a:xfrm>
        </p:spPr>
        <p:txBody>
          <a:bodyPr/>
          <a:lstStyle/>
          <a:p>
            <a:pPr algn="just">
              <a:buFont typeface="+mj-lt"/>
              <a:buAutoNum type="arabicPeriod" startAt="29"/>
            </a:pPr>
            <a:r>
              <a:rPr lang="en-US" sz="800" dirty="0">
                <a:effectLst/>
              </a:rPr>
              <a:t>https://iisf.ie/wiper-malware</a:t>
            </a:r>
          </a:p>
          <a:p>
            <a:pPr algn="just">
              <a:buFont typeface="+mj-lt"/>
              <a:buAutoNum type="arabicPeriod" startAt="29"/>
            </a:pPr>
            <a:r>
              <a:rPr lang="en-US" sz="800" dirty="0">
                <a:effectLst/>
              </a:rPr>
              <a:t>https://inquest.net/blog/2022/04/07/ukraine-cyberwar-overview</a:t>
            </a:r>
          </a:p>
          <a:p>
            <a:pPr algn="just">
              <a:buFont typeface="+mj-lt"/>
              <a:buAutoNum type="arabicPeriod" startAt="29"/>
            </a:pPr>
            <a:r>
              <a:rPr lang="en-US" sz="800" dirty="0">
                <a:effectLst/>
              </a:rPr>
              <a:t>https://learn.microsoft.com/en-us/windows-hardware/drivers/ddi/ntddstor/ni-ntddstor-ioctl_storage_get_device_number</a:t>
            </a:r>
          </a:p>
          <a:p>
            <a:pPr algn="just">
              <a:buFont typeface="+mj-lt"/>
              <a:buAutoNum type="arabicPeriod" startAt="29"/>
            </a:pPr>
            <a:r>
              <a:rPr lang="en-US" sz="800" dirty="0">
                <a:effectLst/>
              </a:rPr>
              <a:t>https://learn.microsoft.com/en-us/windows-hardware/drivers/ddi/wdm/ns-wdm-_device_object</a:t>
            </a:r>
          </a:p>
          <a:p>
            <a:pPr algn="just">
              <a:buFont typeface="+mj-lt"/>
              <a:buAutoNum type="arabicPeriod" startAt="29"/>
            </a:pPr>
            <a:r>
              <a:rPr lang="en-US" sz="800" dirty="0">
                <a:effectLst/>
              </a:rPr>
              <a:t>https://learn.microsoft.com/en-us/windows-hardware/drivers/kernel/specifying-device-types</a:t>
            </a:r>
          </a:p>
          <a:p>
            <a:pPr algn="just">
              <a:buFont typeface="+mj-lt"/>
              <a:buAutoNum type="arabicPeriod" startAt="29"/>
            </a:pPr>
            <a:r>
              <a:rPr lang="en-US" sz="800" dirty="0">
                <a:effectLst/>
              </a:rPr>
              <a:t>https://learn.microsoft.com/en-us/windows/win32/api/fileapi/nf-fileapi-getdiskfreespaceexw</a:t>
            </a:r>
          </a:p>
          <a:p>
            <a:pPr algn="just">
              <a:buFont typeface="+mj-lt"/>
              <a:buAutoNum type="arabicPeriod" startAt="29"/>
            </a:pPr>
            <a:r>
              <a:rPr lang="en-US" sz="800" dirty="0">
                <a:effectLst/>
              </a:rPr>
              <a:t>https://learn.microsoft.com/en-us/windows/win32/api/ioapiset/nf-ioapiset-deviceiocontrol</a:t>
            </a:r>
          </a:p>
          <a:p>
            <a:pPr algn="just">
              <a:buFont typeface="+mj-lt"/>
              <a:buAutoNum type="arabicPeriod" startAt="29"/>
            </a:pPr>
            <a:r>
              <a:rPr lang="en-US" sz="800" dirty="0">
                <a:effectLst/>
              </a:rPr>
              <a:t>https://learn.microsoft.com/en-us/windows/win32/api/winioctl/ni-winioctl-fsctl_lock_volume</a:t>
            </a:r>
          </a:p>
          <a:p>
            <a:pPr algn="just">
              <a:buFont typeface="+mj-lt"/>
              <a:buAutoNum type="arabicPeriod" startAt="29"/>
            </a:pPr>
            <a:r>
              <a:rPr lang="en-US" sz="800" dirty="0">
                <a:effectLst/>
              </a:rPr>
              <a:t>https://learn.microsoft.com/en-us/windows/win32/api/winioctl/ni-winioctl-ioctl_disk_get_drive_geometry_ex</a:t>
            </a:r>
          </a:p>
          <a:p>
            <a:pPr algn="just">
              <a:buFont typeface="+mj-lt"/>
              <a:buAutoNum type="arabicPeriod" startAt="29"/>
            </a:pPr>
            <a:r>
              <a:rPr lang="en-US" sz="800" dirty="0">
                <a:effectLst/>
              </a:rPr>
              <a:t>https://learn.microsoft.com/en-us/windows/win32/api/winuser/nf-winuser-exitwindowsex</a:t>
            </a:r>
          </a:p>
          <a:p>
            <a:pPr algn="just">
              <a:buFont typeface="+mj-lt"/>
              <a:buAutoNum type="arabicPeriod" startAt="29"/>
            </a:pPr>
            <a:r>
              <a:rPr lang="en-US" sz="800" dirty="0">
                <a:effectLst/>
              </a:rPr>
              <a:t>https://microsoft.com/en-us/security/blog/2022/10/14/new-prestige-ransomware-impacts-organizations-in-ukraine-and-poland/</a:t>
            </a:r>
          </a:p>
          <a:p>
            <a:pPr algn="just">
              <a:buFont typeface="+mj-lt"/>
              <a:buAutoNum type="arabicPeriod" startAt="29"/>
            </a:pPr>
            <a:r>
              <a:rPr lang="en-US" sz="800" dirty="0">
                <a:effectLst/>
              </a:rPr>
              <a:t>https://msrc-blog.microsoft.com/2022/02/28/analysis-resources-cyber-threat-activity-ukraine/</a:t>
            </a:r>
          </a:p>
          <a:p>
            <a:pPr algn="just">
              <a:buFont typeface="+mj-lt"/>
              <a:buAutoNum type="arabicPeriod" startAt="29"/>
            </a:pPr>
            <a:r>
              <a:rPr lang="en-US" sz="800" dirty="0">
                <a:effectLst/>
              </a:rPr>
              <a:t>https://politico.com/news/2022/12/07/estonia-ukraine-cybersecurity-russian-hackers-00072925</a:t>
            </a:r>
          </a:p>
          <a:p>
            <a:pPr algn="just">
              <a:buFont typeface="+mj-lt"/>
              <a:buAutoNum type="arabicPeriod" startAt="29"/>
            </a:pPr>
            <a:r>
              <a:rPr lang="en-US" sz="800" dirty="0">
                <a:effectLst/>
              </a:rPr>
              <a:t>https://query.prod.cms.rt.microsoft.com/cms/api/am/binary/RE4Vwwd</a:t>
            </a:r>
          </a:p>
          <a:p>
            <a:pPr algn="just">
              <a:buFont typeface="+mj-lt"/>
              <a:buAutoNum type="arabicPeriod" startAt="29"/>
            </a:pPr>
            <a:r>
              <a:rPr lang="en-US" sz="800" dirty="0">
                <a:effectLst/>
              </a:rPr>
              <a:t>https://research.checkpoint.com/2022/pulling-the-curtains-on-azov-ransomware-not-a-skidsware-but-polymorphic-wiper/</a:t>
            </a:r>
          </a:p>
          <a:p>
            <a:pPr algn="just">
              <a:buFont typeface="+mj-lt"/>
              <a:buAutoNum type="arabicPeriod" startAt="29"/>
            </a:pPr>
            <a:r>
              <a:rPr lang="en-US" sz="800" dirty="0">
                <a:effectLst/>
              </a:rPr>
              <a:t>https://sentinelone.com/labs/acidrain-a-modem-wiper-rains-down-on-europe/</a:t>
            </a:r>
          </a:p>
          <a:p>
            <a:pPr algn="just">
              <a:buFont typeface="+mj-lt"/>
              <a:buAutoNum type="arabicPeriod" startAt="29"/>
            </a:pPr>
            <a:r>
              <a:rPr lang="en-US" sz="800" dirty="0">
                <a:effectLst/>
              </a:rPr>
              <a:t>https://sentinelone.com/labs/hermetic-wiper-ukraine-under-attack/</a:t>
            </a:r>
          </a:p>
          <a:p>
            <a:pPr algn="just">
              <a:buFont typeface="+mj-lt"/>
              <a:buAutoNum type="arabicPeriod" startAt="29"/>
            </a:pPr>
            <a:r>
              <a:rPr lang="en-US" sz="800" dirty="0">
                <a:effectLst/>
              </a:rPr>
              <a:t>https://splunk.com/en_us/blog/security/threat-update-doublezero-destructor.html</a:t>
            </a:r>
          </a:p>
          <a:p>
            <a:pPr algn="just">
              <a:buFont typeface="+mj-lt"/>
              <a:buAutoNum type="arabicPeriod" startAt="29"/>
            </a:pPr>
            <a:r>
              <a:rPr lang="en-US" sz="800" dirty="0">
                <a:effectLst/>
              </a:rPr>
              <a:t>https://techtarget.com/searchsecurity/news/252528410/Check-Point-classifies-Azov-as-wiper-not-ransomware</a:t>
            </a:r>
          </a:p>
          <a:p>
            <a:pPr algn="just">
              <a:buFont typeface="+mj-lt"/>
              <a:buAutoNum type="arabicPeriod" startAt="29"/>
            </a:pPr>
            <a:r>
              <a:rPr lang="en-US" sz="800" dirty="0">
                <a:effectLst/>
              </a:rPr>
              <a:t>https://trellix.com/en-us/about/newsroom/stories/research/wipermania-an-all-you-can-wipe-buffet.html</a:t>
            </a:r>
          </a:p>
          <a:p>
            <a:pPr algn="just">
              <a:buFont typeface="+mj-lt"/>
              <a:buAutoNum type="arabicPeriod" startAt="29"/>
            </a:pPr>
            <a:r>
              <a:rPr lang="en-US" sz="800" dirty="0">
                <a:effectLst/>
              </a:rPr>
              <a:t>https://trendmicro.com/en_us/research/22/c/cyberattacks-are-prominent-in-the-russia-ukraine-conflict.html</a:t>
            </a:r>
          </a:p>
          <a:p>
            <a:pPr algn="just">
              <a:buFont typeface="+mj-lt"/>
              <a:buAutoNum type="arabicPeriod" startAt="29"/>
            </a:pPr>
            <a:r>
              <a:rPr lang="en-US" sz="800" dirty="0">
                <a:effectLst/>
              </a:rPr>
              <a:t>https://trendmicro.com/en_us/research/22/c/new-ruransom-wiper-targets-russia.html</a:t>
            </a:r>
          </a:p>
          <a:p>
            <a:pPr algn="just">
              <a:buFont typeface="+mj-lt"/>
              <a:buAutoNum type="arabicPeriod" startAt="29"/>
            </a:pPr>
            <a:r>
              <a:rPr lang="en-US" sz="800" dirty="0">
                <a:effectLst/>
              </a:rPr>
              <a:t>https://trustwave.com/en-us/resources/blogs/spiderlabs-blog/overview-of-the-cyber-weapons-used-in-the-ukraine-russia-war/</a:t>
            </a:r>
          </a:p>
          <a:p>
            <a:pPr algn="just">
              <a:buFont typeface="+mj-lt"/>
              <a:buAutoNum type="arabicPeriod" startAt="29"/>
            </a:pPr>
            <a:r>
              <a:rPr lang="en-US" sz="800" dirty="0">
                <a:effectLst/>
              </a:rPr>
              <a:t>https://twitter.com/struppigel/status/1501473254787198977</a:t>
            </a:r>
          </a:p>
          <a:p>
            <a:pPr algn="just">
              <a:buFont typeface="+mj-lt"/>
              <a:buAutoNum type="arabicPeriod" startAt="29"/>
            </a:pPr>
            <a:r>
              <a:rPr lang="en-US" sz="800" dirty="0">
                <a:effectLst/>
              </a:rPr>
              <a:t>https://unit42.paloaltonetworks.com/doublezero-net-wiper/</a:t>
            </a:r>
          </a:p>
          <a:p>
            <a:pPr algn="just">
              <a:buFont typeface="+mj-lt"/>
              <a:buAutoNum type="arabicPeriod" startAt="29"/>
            </a:pPr>
            <a:r>
              <a:rPr lang="en-US" sz="800" dirty="0">
                <a:effectLst/>
              </a:rPr>
              <a:t>https://welivesecurity.com/2022/02/24/hermeticwiper-new-data-wiping-malware-hits-ukraine/</a:t>
            </a:r>
          </a:p>
          <a:p>
            <a:pPr algn="just">
              <a:buFont typeface="+mj-lt"/>
              <a:buAutoNum type="arabicPeriod" startAt="29"/>
            </a:pPr>
            <a:r>
              <a:rPr lang="en-US" sz="800" dirty="0">
                <a:effectLst/>
              </a:rPr>
              <a:t>https://welivesecurity.com/2022/03/01/isaacwiper-hermeticwizard-wiper-worm-targeting-ukraine/</a:t>
            </a:r>
          </a:p>
          <a:p>
            <a:pPr algn="just">
              <a:buFont typeface="+mj-lt"/>
              <a:buAutoNum type="arabicPeriod" startAt="29"/>
            </a:pPr>
            <a:r>
              <a:rPr lang="en-US" sz="800" dirty="0">
                <a:effectLst/>
              </a:rPr>
              <a:t>https://welivesecurity.com/2022/04/12/industroyer2-industroyer-reloaded/</a:t>
            </a:r>
          </a:p>
          <a:p>
            <a:pPr algn="just">
              <a:buFont typeface="+mj-lt"/>
              <a:buAutoNum type="arabicPeriod" startAt="29"/>
            </a:pPr>
            <a:r>
              <a:rPr lang="en-US" sz="800" dirty="0">
                <a:effectLst/>
              </a:rPr>
              <a:t>https://zscaler.com/blogs/security-research/technical-analysis-partyticket-ransomware</a:t>
            </a:r>
          </a:p>
          <a:p>
            <a:pPr algn="just">
              <a:buFont typeface="+mj-lt"/>
              <a:buAutoNum type="arabicPeriod" startAt="29"/>
            </a:pPr>
            <a:endParaRPr lang="en-US" sz="800" dirty="0">
              <a:effectLst/>
            </a:endParaRPr>
          </a:p>
          <a:p>
            <a:pPr algn="just">
              <a:buFont typeface="+mj-lt"/>
              <a:buAutoNum type="arabicPeriod" startAt="29"/>
            </a:pPr>
            <a:endParaRPr lang="en-US" sz="800" dirty="0">
              <a:effectLst/>
            </a:endParaRPr>
          </a:p>
          <a:p>
            <a:pPr algn="just">
              <a:buFont typeface="+mj-lt"/>
              <a:buAutoNum type="arabicPeriod" startAt="29"/>
            </a:pPr>
            <a:endParaRPr lang="en-US" sz="800" dirty="0">
              <a:effectLst/>
            </a:endParaRPr>
          </a:p>
          <a:p>
            <a:pPr algn="just">
              <a:buFont typeface="+mj-lt"/>
              <a:buAutoNum type="arabicPeriod" startAt="29"/>
            </a:pPr>
            <a:endParaRPr lang="en-US" sz="900" dirty="0">
              <a:effectLst/>
            </a:endParaRP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926BD-D277-4EE7-8D7D-6E469FED8C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11178-6C3A-F247-8731-699DBDA96700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7085490"/>
      </p:ext>
    </p:extLst>
  </p:cSld>
  <p:clrMapOvr>
    <a:masterClrMapping/>
  </p:clrMapOvr>
</p:sld>
</file>

<file path=ppt/theme/theme1.xml><?xml version="1.0" encoding="utf-8"?>
<a:theme xmlns:a="http://schemas.openxmlformats.org/drawingml/2006/main" name="WatchGuard_2016">
  <a:themeElements>
    <a:clrScheme name="WatchGuard Colors">
      <a:dk1>
        <a:srgbClr val="333333"/>
      </a:dk1>
      <a:lt1>
        <a:srgbClr val="FFFFFF"/>
      </a:lt1>
      <a:dk2>
        <a:srgbClr val="FF3333"/>
      </a:dk2>
      <a:lt2>
        <a:srgbClr val="FFFFFF"/>
      </a:lt2>
      <a:accent1>
        <a:srgbClr val="B32317"/>
      </a:accent1>
      <a:accent2>
        <a:srgbClr val="26BCD7"/>
      </a:accent2>
      <a:accent3>
        <a:srgbClr val="00467F"/>
      </a:accent3>
      <a:accent4>
        <a:srgbClr val="F89828"/>
      </a:accent4>
      <a:accent5>
        <a:srgbClr val="26BCD7"/>
      </a:accent5>
      <a:accent6>
        <a:srgbClr val="8DC641"/>
      </a:accent6>
      <a:hlink>
        <a:srgbClr val="FF3333"/>
      </a:hlink>
      <a:folHlink>
        <a:srgbClr val="33333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_WatchGuard_Template_010216_v3" id="{DA90B800-13A8-B24A-B32A-F082A441A350}" vid="{F7DFEEAE-2B24-1949-AD24-7F4924AC05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4005D9E3367841B8133DC16E2CA0C5" ma:contentTypeVersion="8" ma:contentTypeDescription="Create a new document." ma:contentTypeScope="" ma:versionID="09b02c7bb5c11e94011aae484563c38d">
  <xsd:schema xmlns:xsd="http://www.w3.org/2001/XMLSchema" xmlns:xs="http://www.w3.org/2001/XMLSchema" xmlns:p="http://schemas.microsoft.com/office/2006/metadata/properties" xmlns:ns2="2fc784a7-eac2-4729-8291-eda7c6e43d70" targetNamespace="http://schemas.microsoft.com/office/2006/metadata/properties" ma:root="true" ma:fieldsID="6c2ec72030b46cd7db5e4ea8f0b91378" ns2:_="">
    <xsd:import namespace="2fc784a7-eac2-4729-8291-eda7c6e43d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c784a7-eac2-4729-8291-eda7c6e43d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700A43-2957-4B4F-B9B2-614592CDFD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0DD382-103D-4FD4-A0D2-A5E0F0380794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2fc784a7-eac2-4729-8291-eda7c6e43d70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D5DA11A-3F94-4546-8574-85B8F70191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c784a7-eac2-4729-8291-eda7c6e43d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10953</TotalTime>
  <Words>550</Words>
  <Application>Microsoft Office PowerPoint</Application>
  <PresentationFormat>On-screen Show (16:9)</PresentationFormat>
  <Paragraphs>71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Wingdings</vt:lpstr>
      <vt:lpstr>WatchGuard_2016</vt:lpstr>
      <vt:lpstr>Phishing with PDFs</vt:lpstr>
      <vt:lpstr>Agenda</vt:lpstr>
      <vt:lpstr>Introduction</vt:lpstr>
      <vt:lpstr>Pdfs</vt:lpstr>
      <vt:lpstr>PDF Structure</vt:lpstr>
      <vt:lpstr>Maliciousness in Pdfs</vt:lpstr>
      <vt:lpstr>Phishing attacks</vt:lpstr>
      <vt:lpstr>Kill-chain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Authpoint Roadmap 2020</dc:title>
  <dc:creator>Alexandre Cagnoni</dc:creator>
  <cp:lastModifiedBy>Ashu Sharma</cp:lastModifiedBy>
  <cp:revision>339</cp:revision>
  <dcterms:created xsi:type="dcterms:W3CDTF">2020-03-11T15:31:22Z</dcterms:created>
  <dcterms:modified xsi:type="dcterms:W3CDTF">2023-03-18T20:02:09Z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0x0101004B4005D9E3367841B8133DC16E2CA0C5</vt:lpwstr>
  </property>
</Properties>
</file>