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3" r:id="rId16"/>
    <p:sldId id="275" r:id="rId17"/>
    <p:sldId id="277" r:id="rId18"/>
    <p:sldId id="279" r:id="rId19"/>
    <p:sldId id="281" r:id="rId20"/>
    <p:sldId id="283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AC7F-28CC-463A-8ACC-72C4D5E15400}" type="datetimeFigureOut">
              <a:rPr lang="en-US" smtClean="0"/>
              <a:pPr/>
              <a:t>8/25/2017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7727-C4BD-49F1-B53C-4D7AB5DEB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600" b="1" dirty="0" smtClean="0"/>
              <a:t>THE MINIMUM SPANNING TREE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Step-5</a:t>
            </a:r>
            <a:endParaRPr lang="en-IN" sz="3600" dirty="0"/>
          </a:p>
        </p:txBody>
      </p:sp>
      <p:pic>
        <p:nvPicPr>
          <p:cNvPr id="4" name="Content Placeholder 3" descr="mst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929222" cy="43577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Step-6</a:t>
            </a:r>
            <a:endParaRPr lang="en-IN" sz="3600" dirty="0"/>
          </a:p>
        </p:txBody>
      </p:sp>
      <p:pic>
        <p:nvPicPr>
          <p:cNvPr id="4" name="Content Placeholder 3" descr="mst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500174"/>
            <a:ext cx="5286412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Step-7</a:t>
            </a:r>
            <a:endParaRPr lang="en-IN" sz="3600" dirty="0"/>
          </a:p>
        </p:txBody>
      </p:sp>
      <p:pic>
        <p:nvPicPr>
          <p:cNvPr id="4" name="Content Placeholder 3" descr="mst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785926"/>
            <a:ext cx="5286412" cy="43577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Step-8</a:t>
            </a:r>
            <a:endParaRPr lang="en-IN" sz="3600" dirty="0"/>
          </a:p>
        </p:txBody>
      </p:sp>
      <p:pic>
        <p:nvPicPr>
          <p:cNvPr id="4" name="Content Placeholder 3" descr="mst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428736"/>
            <a:ext cx="5357850" cy="4643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Step-9</a:t>
            </a:r>
            <a:endParaRPr lang="en-IN" sz="3600" dirty="0"/>
          </a:p>
        </p:txBody>
      </p:sp>
      <p:pic>
        <p:nvPicPr>
          <p:cNvPr id="4" name="Content Placeholder 3" descr="mst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428736"/>
            <a:ext cx="5000660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u="sng" dirty="0" err="1">
                <a:solidFill>
                  <a:schemeClr val="tx2"/>
                </a:solidFill>
              </a:rPr>
              <a:t>Kruskal’s</a:t>
            </a:r>
            <a:r>
              <a:rPr lang="en-US" sz="4400" u="sng" dirty="0">
                <a:solidFill>
                  <a:schemeClr val="tx2"/>
                </a:solidFill>
              </a:rPr>
              <a:t> Algorithm</a:t>
            </a:r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endParaRPr lang="en-US" sz="3200" dirty="0"/>
          </a:p>
          <a:p>
            <a:pPr marL="342900" indent="-342900" algn="l"/>
            <a:r>
              <a:rPr lang="en-US" sz="3200" dirty="0"/>
              <a:t>Work with edges, rather than nodes</a:t>
            </a:r>
          </a:p>
          <a:p>
            <a:pPr marL="342900" indent="-342900" algn="l"/>
            <a:r>
              <a:rPr lang="en-US" sz="3200" dirty="0"/>
              <a:t>Two steps:</a:t>
            </a:r>
          </a:p>
          <a:p>
            <a:pPr marL="742950" lvl="1" indent="-285750" algn="l">
              <a:buFontTx/>
              <a:buChar char="–"/>
            </a:pPr>
            <a:r>
              <a:rPr lang="en-US" sz="2800" dirty="0"/>
              <a:t>Sort edges by increasing edge weight</a:t>
            </a:r>
          </a:p>
          <a:p>
            <a:pPr marL="742950" lvl="1" indent="-285750" algn="l">
              <a:buFontTx/>
              <a:buChar char="–"/>
            </a:pPr>
            <a:r>
              <a:rPr lang="en-US" sz="2800" dirty="0"/>
              <a:t>Select the first |V| </a:t>
            </a:r>
            <a:r>
              <a:rPr lang="en-US" sz="2800" dirty="0">
                <a:cs typeface="Times New Roman" pitchFamily="18" charset="0"/>
              </a:rPr>
              <a:t>– 1 edges that do not generate a cycle</a:t>
            </a:r>
            <a:endParaRPr lang="en-US" sz="2800" dirty="0"/>
          </a:p>
          <a:p>
            <a:pPr marL="342900" indent="-342900" algn="l"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Walk-Through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4081463" y="152400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Consider an undirected, weight graph</a:t>
            </a:r>
          </a:p>
        </p:txBody>
      </p:sp>
      <p:sp>
        <p:nvSpPr>
          <p:cNvPr id="446520" name="Text Box 56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6521" name="Line 57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6523" name="Line 59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24" name="Line 60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25" name="Line 61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26" name="Line 62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27" name="Line 63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28" name="Line 64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29" name="Line 65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30" name="Line 66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31" name="Line 67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32" name="Oval 68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6533" name="Oval 69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6534" name="Oval 70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6535" name="Oval 71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6536" name="Oval 72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6537" name="Oval 73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6538" name="Oval 74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6539" name="Oval 75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6540" name="Oval 76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6541" name="Line 77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42" name="Line 78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43" name="Line 79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44" name="Text Box 8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5" name="Text Box 8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6546" name="Text Box 8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47" name="Text Box 8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6548" name="Text Box 8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9" name="Text Box 8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0" name="Text Box 8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1" name="Text Box 8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2" name="Text Box 88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6553" name="Text Box 89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4" name="Text Box 9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5" name="Line 9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556" name="Text Box 92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3929063" y="1524000"/>
            <a:ext cx="4529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 </a:t>
            </a:r>
            <a:r>
              <a:rPr lang="en-US" dirty="0"/>
              <a:t>edges by increasing edge </a:t>
            </a:r>
            <a:r>
              <a:rPr lang="en-US" dirty="0" err="1" smtClean="0"/>
              <a:t>weightSort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47492" name="Group 4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7530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7533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34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35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36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37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38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39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40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41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42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7543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7544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7545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7546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7547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7548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7549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7550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7551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52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53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54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5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7556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57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7558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9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0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1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2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7563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4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5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7566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7567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8637" name="Group 125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855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855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5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855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5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5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5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6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6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6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6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6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6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856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856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856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856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857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857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857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857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857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7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7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7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7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857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858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858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858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8633" name="Group 121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9654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80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9581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82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83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84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85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86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87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88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89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590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9591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9592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9593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9594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9595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9596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9597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9598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9599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600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601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602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3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9604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5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9606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7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8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9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0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9611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2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13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9614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9615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Definition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Minimum Spanning Tree (MST) is a subgraph of an undirected graph such that the subgraph spans (includes) all nodes, is  connected, is acyclic, and has minimum total edge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056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0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0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060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0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0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1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1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1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1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1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061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061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061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061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061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062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062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062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2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2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2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2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062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2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062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063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3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063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78" name="Text Box 118"/>
          <p:cNvSpPr txBox="1">
            <a:spLocks noChangeArrowheads="1"/>
          </p:cNvSpPr>
          <p:nvPr/>
        </p:nvSpPr>
        <p:spPr bwMode="auto">
          <a:xfrm>
            <a:off x="3733800" y="4708525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Accepting edge (E,G) would create a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7846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76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777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7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777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7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7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7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7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7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7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8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8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778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778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778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778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778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778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778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778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779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9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9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79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779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779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780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780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780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8869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879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79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879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79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79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79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0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0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0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0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0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0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880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880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880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880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881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881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881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881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881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1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1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1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1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881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882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882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882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8830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9893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981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981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1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982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2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2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2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2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2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2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2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2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983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983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983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983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983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983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983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983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983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3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4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4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984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984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985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5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5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985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9854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0917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84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084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4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084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4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4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4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4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4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5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5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5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5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085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085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085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085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085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085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086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086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086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6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6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6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6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086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6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086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087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087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1827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865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1866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67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1868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69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70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71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72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73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74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75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76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77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1878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1879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1880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1881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1882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1883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1884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1885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1886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87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88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889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0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1891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2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189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4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5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6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7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1898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9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900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1901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1902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2851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88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289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89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289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89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89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89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89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89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89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90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90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290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290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290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290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290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290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290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290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291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91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91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91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291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291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292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292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292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3875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391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391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391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1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1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2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2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2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2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2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2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392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392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392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392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393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393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393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393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393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3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3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3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3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393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394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394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394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3989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4899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493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493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3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494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4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4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4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4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4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4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4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4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4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495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495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495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495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495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495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495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495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495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5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6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6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496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496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497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7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7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497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5013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592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6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596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596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596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596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596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597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597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597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597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597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597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597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597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597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598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598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598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598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598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graphicFrame>
        <p:nvGraphicFramePr>
          <p:cNvPr id="46599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6036" name="Text Box 116"/>
          <p:cNvSpPr txBox="1">
            <a:spLocks noChangeArrowheads="1"/>
          </p:cNvSpPr>
          <p:nvPr/>
        </p:nvSpPr>
        <p:spPr bwMode="auto">
          <a:xfrm>
            <a:off x="4572000" y="464820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b="1"/>
              <a:t>Done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b="1"/>
              <a:t>Total Cost =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b="1"/>
          </a:p>
        </p:txBody>
      </p:sp>
      <p:sp>
        <p:nvSpPr>
          <p:cNvPr id="466037" name="Text Box 117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6038" name="Text Box 118"/>
          <p:cNvSpPr txBox="1">
            <a:spLocks noChangeArrowheads="1"/>
          </p:cNvSpPr>
          <p:nvPr/>
        </p:nvSpPr>
        <p:spPr bwMode="auto">
          <a:xfrm>
            <a:off x="7772400" y="347345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466039" name="Text Box 119"/>
          <p:cNvSpPr txBox="1">
            <a:spLocks noChangeArrowheads="1"/>
          </p:cNvSpPr>
          <p:nvPr/>
        </p:nvSpPr>
        <p:spPr bwMode="auto">
          <a:xfrm>
            <a:off x="8020050" y="383063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considered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Algorithm Characteristics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Both Prim’s and </a:t>
            </a:r>
            <a:r>
              <a:rPr lang="en-US" dirty="0" err="1"/>
              <a:t>Kruskal’s</a:t>
            </a:r>
            <a:r>
              <a:rPr lang="en-US" dirty="0"/>
              <a:t> Algorithms work with undirected graphs</a:t>
            </a:r>
          </a:p>
          <a:p>
            <a:pPr>
              <a:lnSpc>
                <a:spcPct val="90000"/>
              </a:lnSpc>
            </a:pPr>
            <a:r>
              <a:rPr lang="en-US" dirty="0"/>
              <a:t>Both work with weighted and </a:t>
            </a:r>
            <a:r>
              <a:rPr lang="en-US" dirty="0" err="1"/>
              <a:t>unweighted</a:t>
            </a:r>
            <a:r>
              <a:rPr lang="en-US" dirty="0"/>
              <a:t> graphs but are more interesting when edges are weighted</a:t>
            </a:r>
          </a:p>
          <a:p>
            <a:pPr>
              <a:lnSpc>
                <a:spcPct val="90000"/>
              </a:lnSpc>
            </a:pPr>
            <a:r>
              <a:rPr lang="en-US" dirty="0"/>
              <a:t>Both are greedy algorithms that produce optimal solutions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8000" b="1" dirty="0" smtClean="0"/>
              <a:t>THANK YOU  </a:t>
            </a:r>
          </a:p>
          <a:p>
            <a:pPr algn="r">
              <a:buNone/>
            </a:pPr>
            <a:r>
              <a:rPr lang="en-IN" sz="8000" b="1" dirty="0" smtClean="0"/>
              <a:t>    </a:t>
            </a:r>
            <a:endParaRPr lang="en-I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Prim’s Algorithm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/>
          </a:p>
          <a:p>
            <a:r>
              <a:rPr lang="en-US"/>
              <a:t>Similar to Dijkstra’s Algorithm except that </a:t>
            </a:r>
            <a:r>
              <a:rPr lang="en-US" i="1"/>
              <a:t>d</a:t>
            </a:r>
            <a:r>
              <a:rPr lang="en-US" i="1" baseline="-25000"/>
              <a:t>v</a:t>
            </a:r>
            <a:r>
              <a:rPr lang="en-US"/>
              <a:t> records edge weights, not path lengths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 smtClean="0"/>
              <a:t>Example of Prim’s Algorithm-</a:t>
            </a:r>
            <a:endParaRPr lang="en-IN" sz="3600" u="sng" dirty="0"/>
          </a:p>
        </p:txBody>
      </p:sp>
      <p:pic>
        <p:nvPicPr>
          <p:cNvPr id="4" name="Content Placeholder 3" descr="ms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69" y="1527262"/>
            <a:ext cx="5429289" cy="4333529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Step-1</a:t>
            </a:r>
            <a:endParaRPr lang="en-IN" sz="3600" dirty="0"/>
          </a:p>
        </p:txBody>
      </p:sp>
      <p:pic>
        <p:nvPicPr>
          <p:cNvPr id="4" name="Content Placeholder 3" descr="ms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357298"/>
            <a:ext cx="5429289" cy="50520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Step-2</a:t>
            </a:r>
            <a:endParaRPr lang="en-IN" sz="3600" dirty="0"/>
          </a:p>
        </p:txBody>
      </p:sp>
      <p:pic>
        <p:nvPicPr>
          <p:cNvPr id="4" name="Content Placeholder 3" descr="ms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606594"/>
            <a:ext cx="5420535" cy="4465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Step-3</a:t>
            </a:r>
            <a:endParaRPr lang="en-IN" sz="3600" dirty="0"/>
          </a:p>
        </p:txBody>
      </p:sp>
      <p:pic>
        <p:nvPicPr>
          <p:cNvPr id="4" name="Content Placeholder 3" descr="mst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643050"/>
            <a:ext cx="5572164" cy="45720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Step-4</a:t>
            </a:r>
            <a:endParaRPr lang="en-IN" sz="3600" dirty="0"/>
          </a:p>
        </p:txBody>
      </p:sp>
      <p:pic>
        <p:nvPicPr>
          <p:cNvPr id="4" name="Content Placeholder 3" descr="mst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428736"/>
            <a:ext cx="5214974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1500</Words>
  <Application>Microsoft Office PowerPoint</Application>
  <PresentationFormat>On-screen Show (4:3)</PresentationFormat>
  <Paragraphs>855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THE MINIMUM SPANNING TREE</vt:lpstr>
      <vt:lpstr>Definition</vt:lpstr>
      <vt:lpstr>Algorithm Characteristics</vt:lpstr>
      <vt:lpstr>Prim’s Algorithm</vt:lpstr>
      <vt:lpstr>Example of Prim’s Algorithm-</vt:lpstr>
      <vt:lpstr>Step-1</vt:lpstr>
      <vt:lpstr>Step-2</vt:lpstr>
      <vt:lpstr>Step-3</vt:lpstr>
      <vt:lpstr>Step-4</vt:lpstr>
      <vt:lpstr>Step-5</vt:lpstr>
      <vt:lpstr>Step-6</vt:lpstr>
      <vt:lpstr>Step-7</vt:lpstr>
      <vt:lpstr>Step-8</vt:lpstr>
      <vt:lpstr>Step-9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16</cp:revision>
  <dcterms:created xsi:type="dcterms:W3CDTF">2017-08-16T17:15:52Z</dcterms:created>
  <dcterms:modified xsi:type="dcterms:W3CDTF">2017-08-25T07:36:51Z</dcterms:modified>
</cp:coreProperties>
</file>