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59" r:id="rId5"/>
    <p:sldId id="263" r:id="rId6"/>
    <p:sldId id="264" r:id="rId7"/>
    <p:sldId id="265" r:id="rId8"/>
    <p:sldId id="266" r:id="rId9"/>
    <p:sldId id="262" r:id="rId10"/>
    <p:sldId id="261" r:id="rId11"/>
    <p:sldId id="271" r:id="rId12"/>
    <p:sldId id="273" r:id="rId13"/>
    <p:sldId id="268" r:id="rId14"/>
    <p:sldId id="272"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9B18CC-1FE7-4449-B410-7155C7DCB3D3}" type="datetimeFigureOut">
              <a:rPr lang="en-US" smtClean="0"/>
              <a:pPr/>
              <a:t>9/15/2017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4466DF-961E-4479-8FF8-C960C3A4DD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D4466DF-961E-4479-8FF8-C960C3A4DDAA}" type="slidenum">
              <a:rPr lang="en-IN" smtClean="0"/>
              <a:pPr/>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5D8D669-859F-4021-8554-0BB9DC56FA97}" type="datetimeFigureOut">
              <a:rPr lang="en-US" smtClean="0"/>
              <a:pPr/>
              <a:t>9/15/2017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743E5E3-3FAE-466B-83B4-447712C2520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743E5E3-3FAE-466B-83B4-447712C252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743E5E3-3FAE-466B-83B4-447712C252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743E5E3-3FAE-466B-83B4-447712C2520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743E5E3-3FAE-466B-83B4-447712C25208}"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743E5E3-3FAE-466B-83B4-447712C2520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743E5E3-3FAE-466B-83B4-447712C2520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743E5E3-3FAE-466B-83B4-447712C2520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5D8D669-859F-4021-8554-0BB9DC56FA97}" type="datetimeFigureOut">
              <a:rPr lang="en-US" smtClean="0"/>
              <a:pPr/>
              <a:t>9/15/2017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743E5E3-3FAE-466B-83B4-447712C252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5D8D669-859F-4021-8554-0BB9DC56FA97}" type="datetimeFigureOut">
              <a:rPr lang="en-US" smtClean="0"/>
              <a:pPr/>
              <a:t>9/15/2017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743E5E3-3FAE-466B-83B4-447712C2520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5D8D669-859F-4021-8554-0BB9DC56FA97}" type="datetimeFigureOut">
              <a:rPr lang="en-US" smtClean="0"/>
              <a:pPr/>
              <a:t>9/15/2017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743E5E3-3FAE-466B-83B4-447712C25208}"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5D8D669-859F-4021-8554-0BB9DC56FA97}" type="datetimeFigureOut">
              <a:rPr lang="en-US" smtClean="0"/>
              <a:pPr/>
              <a:t>9/15/2017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743E5E3-3FAE-466B-83B4-447712C252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Heap_spray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643314"/>
            <a:ext cx="7772400" cy="1071570"/>
          </a:xfrm>
        </p:spPr>
        <p:txBody>
          <a:bodyPr>
            <a:noAutofit/>
          </a:bodyPr>
          <a:lstStyle/>
          <a:p>
            <a:r>
              <a:rPr lang="en-IN" sz="2200" dirty="0" smtClean="0"/>
              <a:t>"</a:t>
            </a:r>
            <a:r>
              <a:rPr lang="en-IN" sz="2200" dirty="0" err="1" smtClean="0"/>
              <a:t>TheShadowBrokers</a:t>
            </a:r>
            <a:r>
              <a:rPr lang="en-IN" sz="2200" dirty="0" smtClean="0"/>
              <a:t> is not interested in stealing grandmothers' retirement money. This is always being about </a:t>
            </a:r>
            <a:r>
              <a:rPr lang="en-IN" sz="2200" dirty="0" err="1" smtClean="0"/>
              <a:t>theshadowbrokers</a:t>
            </a:r>
            <a:r>
              <a:rPr lang="en-IN" sz="2200" dirty="0" smtClean="0"/>
              <a:t> </a:t>
            </a:r>
            <a:r>
              <a:rPr lang="en-IN" sz="2200" dirty="0" err="1" smtClean="0"/>
              <a:t>vs</a:t>
            </a:r>
            <a:r>
              <a:rPr lang="en-IN" sz="2200" dirty="0" smtClean="0"/>
              <a:t> </a:t>
            </a:r>
            <a:r>
              <a:rPr lang="en-IN" sz="2200" dirty="0" err="1" smtClean="0"/>
              <a:t>theequationgroup</a:t>
            </a:r>
            <a:r>
              <a:rPr lang="en-IN" sz="2200" dirty="0" smtClean="0"/>
              <a:t>,“</a:t>
            </a:r>
          </a:p>
        </p:txBody>
      </p:sp>
      <p:sp>
        <p:nvSpPr>
          <p:cNvPr id="3" name="Subtitle 2"/>
          <p:cNvSpPr>
            <a:spLocks noGrp="1"/>
          </p:cNvSpPr>
          <p:nvPr>
            <p:ph type="subTitle" idx="1"/>
          </p:nvPr>
        </p:nvSpPr>
        <p:spPr>
          <a:xfrm>
            <a:off x="0" y="5500702"/>
            <a:ext cx="8286808" cy="1071570"/>
          </a:xfrm>
        </p:spPr>
        <p:txBody>
          <a:bodyPr>
            <a:normAutofit fontScale="85000" lnSpcReduction="20000"/>
          </a:bodyPr>
          <a:lstStyle/>
          <a:p>
            <a:endParaRPr lang="en-IN" dirty="0" smtClean="0"/>
          </a:p>
          <a:p>
            <a:pPr>
              <a:buFontTx/>
              <a:buChar char="-"/>
            </a:pPr>
            <a:r>
              <a:rPr lang="en-IN" b="1" dirty="0" err="1" smtClean="0">
                <a:solidFill>
                  <a:schemeClr val="tx1"/>
                </a:solidFill>
              </a:rPr>
              <a:t>Anam</a:t>
            </a:r>
            <a:r>
              <a:rPr lang="en-IN" b="1" dirty="0" smtClean="0">
                <a:solidFill>
                  <a:schemeClr val="tx1"/>
                </a:solidFill>
              </a:rPr>
              <a:t> Fatima </a:t>
            </a:r>
          </a:p>
          <a:p>
            <a:pPr>
              <a:buFontTx/>
              <a:buChar char="-"/>
            </a:pPr>
            <a:r>
              <a:rPr lang="en-US" b="1" dirty="0" err="1" smtClean="0">
                <a:solidFill>
                  <a:schemeClr val="tx1"/>
                </a:solidFill>
              </a:rPr>
              <a:t>M.Tech</a:t>
            </a:r>
            <a:r>
              <a:rPr lang="en-US" b="1" dirty="0" smtClean="0">
                <a:solidFill>
                  <a:schemeClr val="tx1"/>
                </a:solidFill>
              </a:rPr>
              <a:t>(Cyber-Security)</a:t>
            </a:r>
            <a:endParaRPr lang="en-IN" b="1" dirty="0" smtClean="0">
              <a:solidFill>
                <a:schemeClr val="tx1"/>
              </a:solidFill>
            </a:endParaRPr>
          </a:p>
          <a:p>
            <a:endParaRPr lang="en-US" dirty="0" smtClean="0"/>
          </a:p>
          <a:p>
            <a:endParaRPr lang="en-IN" dirty="0"/>
          </a:p>
        </p:txBody>
      </p:sp>
      <p:pic>
        <p:nvPicPr>
          <p:cNvPr id="4" name="Picture 3" descr="the-shadow-broker-nsa-hacking-tools-zero-day-exploits.png"/>
          <p:cNvPicPr>
            <a:picLocks noChangeAspect="1"/>
          </p:cNvPicPr>
          <p:nvPr/>
        </p:nvPicPr>
        <p:blipFill>
          <a:blip r:embed="rId2"/>
          <a:stretch>
            <a:fillRect/>
          </a:stretch>
        </p:blipFill>
        <p:spPr>
          <a:xfrm>
            <a:off x="857224" y="214290"/>
            <a:ext cx="7643866" cy="32861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fontAlgn="base"/>
            <a:r>
              <a:rPr lang="en-IN" sz="8000" dirty="0" smtClean="0"/>
              <a:t>April 14, 2017</a:t>
            </a:r>
            <a:r>
              <a:rPr lang="en-IN" sz="8000" cap="all" dirty="0" smtClean="0"/>
              <a:t>: </a:t>
            </a:r>
            <a:r>
              <a:rPr lang="en-IN" sz="8000" dirty="0" smtClean="0"/>
              <a:t>On Friday, publicly released a large number of functional exploit tools. Several of these tools make use of zero-day vulnerabilities, most of which are in Microsoft Windows. Exploiting these vulnerabilities in many cases leads to remote code execution and full system access.</a:t>
            </a:r>
          </a:p>
          <a:p>
            <a:pPr fontAlgn="base"/>
            <a:r>
              <a:rPr lang="en-IN" sz="8000" dirty="0" smtClean="0"/>
              <a:t>Both end-of-support and current Windows versions are impacted, including Windows 2003, XP, Vista, 7, 2008, 8, and 2012. </a:t>
            </a:r>
          </a:p>
          <a:p>
            <a:pPr fontAlgn="base"/>
            <a:r>
              <a:rPr lang="en-IN" sz="8000" dirty="0" err="1" smtClean="0"/>
              <a:t>EternalBlue</a:t>
            </a:r>
            <a:r>
              <a:rPr lang="en-IN" sz="8000" dirty="0" smtClean="0"/>
              <a:t> exploits a vulnerability in  Microsoft's implementation of the  Server Message Block  (SMB) protocol. This vulnerability is denoted by entry </a:t>
            </a:r>
            <a:r>
              <a:rPr lang="en-IN" sz="8000" b="1" dirty="0" smtClean="0">
                <a:solidFill>
                  <a:srgbClr val="FF0000"/>
                </a:solidFill>
              </a:rPr>
              <a:t>CVE-2017-0144</a:t>
            </a:r>
            <a:r>
              <a:rPr lang="en-IN" sz="8000" dirty="0" smtClean="0"/>
              <a:t> in the  Common Vulnerabilities and Exposures (CVE) </a:t>
            </a:r>
            <a:r>
              <a:rPr lang="en-IN" sz="8000" dirty="0" err="1" smtClean="0"/>
              <a:t>catalog</a:t>
            </a:r>
            <a:r>
              <a:rPr lang="en-IN" sz="8000" dirty="0" smtClean="0"/>
              <a:t>. </a:t>
            </a:r>
          </a:p>
          <a:p>
            <a:pPr fontAlgn="base"/>
            <a:r>
              <a:rPr lang="en-IN" sz="8000" dirty="0" smtClean="0"/>
              <a:t>Microsoft has released patches for each vulnerability across all supported platforms, but will not be releasing patches for end-of-support versions of Windows. It is highly recommended that any end-of-support Windows systems be replaced or isolated, as these systems will often be impacted by new vulnerabilities, without the availability of a patch.</a:t>
            </a:r>
            <a:r>
              <a:rPr lang="en-IN" dirty="0" smtClean="0"/>
              <a:t/>
            </a:r>
            <a:br>
              <a:rPr lang="en-IN" dirty="0" smtClean="0"/>
            </a:br>
            <a:endParaRPr lang="en-IN" dirty="0"/>
          </a:p>
        </p:txBody>
      </p:sp>
      <p:sp>
        <p:nvSpPr>
          <p:cNvPr id="3" name="Title 2"/>
          <p:cNvSpPr>
            <a:spLocks noGrp="1"/>
          </p:cNvSpPr>
          <p:nvPr>
            <p:ph type="title"/>
          </p:nvPr>
        </p:nvSpPr>
        <p:spPr/>
        <p:txBody>
          <a:bodyPr/>
          <a:lstStyle/>
          <a:p>
            <a:r>
              <a:rPr lang="en-US" dirty="0" err="1" smtClean="0"/>
              <a:t>Vulnerablities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smtClean="0"/>
              <a:t>In the case of Cisco, the exploits target the company’s PIX and ASA firewalls. Based on its  analysis  of the leaked files, the networking giant has determined that one of the exploits, dubbed “</a:t>
            </a:r>
            <a:r>
              <a:rPr lang="en-IN" dirty="0" smtClean="0">
                <a:solidFill>
                  <a:srgbClr val="FF0000"/>
                </a:solidFill>
              </a:rPr>
              <a:t>EPICBANANA</a:t>
            </a:r>
            <a:r>
              <a:rPr lang="en-IN" dirty="0" smtClean="0"/>
              <a:t>,” relied on a vulnerability in the command-line interface (CLI) parser of Cisco Adaptive Security Appliance (ASA) software.</a:t>
            </a:r>
          </a:p>
          <a:p>
            <a:r>
              <a:rPr lang="en-IN" dirty="0" smtClean="0"/>
              <a:t>The security hole, tracked as </a:t>
            </a:r>
            <a:r>
              <a:rPr lang="en-IN" dirty="0" smtClean="0">
                <a:solidFill>
                  <a:srgbClr val="FF0000"/>
                </a:solidFill>
              </a:rPr>
              <a:t>CVE-2016-6367</a:t>
            </a:r>
            <a:r>
              <a:rPr lang="en-IN" dirty="0" smtClean="0"/>
              <a:t>, can be exploited to cause a denial-of-service (</a:t>
            </a:r>
            <a:r>
              <a:rPr lang="en-IN" dirty="0" err="1" smtClean="0"/>
              <a:t>DoS</a:t>
            </a:r>
            <a:r>
              <a:rPr lang="en-IN" dirty="0" smtClean="0"/>
              <a:t>) condition or to execute arbitrary code. However, Cisco noted that this vulnerability was patched in 2011.</a:t>
            </a:r>
          </a:p>
          <a:p>
            <a:r>
              <a:rPr lang="en-IN" dirty="0" smtClean="0"/>
              <a:t>The second vulnerability identified by Cisco, leveraged in an exploit dubbed “EXTRABACON,” is actually a zero-day. The high severity issue,  CVE-2016-6366, exists in the Simple Network Management Protocol (SNMP) code of Cisco ASA software and it allows an unauthenticated attacker to remotely cause a system to reload or execute arbitrary code.</a:t>
            </a:r>
          </a:p>
          <a:p>
            <a:r>
              <a:rPr lang="en-IN" dirty="0" smtClean="0"/>
              <a:t>In the case of Juniper Networks, hackers leaked a </a:t>
            </a:r>
            <a:r>
              <a:rPr lang="en-IN" dirty="0" err="1" smtClean="0"/>
              <a:t>Netscreen</a:t>
            </a:r>
            <a:r>
              <a:rPr lang="en-IN" dirty="0" smtClean="0"/>
              <a:t> firewall implant called “FEEDTROUGH.”</a:t>
            </a:r>
          </a:p>
          <a:p>
            <a:endParaRPr lang="en-IN" dirty="0" smtClean="0"/>
          </a:p>
          <a:p>
            <a:endParaRPr lang="en-IN" dirty="0"/>
          </a:p>
        </p:txBody>
      </p:sp>
      <p:sp>
        <p:nvSpPr>
          <p:cNvPr id="3" name="Title 2"/>
          <p:cNvSpPr>
            <a:spLocks noGrp="1"/>
          </p:cNvSpPr>
          <p:nvPr>
            <p:ph type="title"/>
          </p:nvPr>
        </p:nvSpPr>
        <p:spPr/>
        <p:txBody>
          <a:bodyPr/>
          <a:lstStyle/>
          <a:p>
            <a:r>
              <a:rPr lang="en-US" dirty="0" smtClean="0"/>
              <a:t>Vulnerabilities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There are patches available for all of the  vulnerabilities, so a very good starting point is to verify that your systems are up to date on patches.</a:t>
            </a:r>
          </a:p>
          <a:p>
            <a:r>
              <a:rPr lang="en-IN" dirty="0" smtClean="0"/>
              <a:t> Home users and small network operators likely had the patches installed automatically in the last update, but it is always good to double-check.</a:t>
            </a:r>
            <a:endParaRPr lang="en-IN" dirty="0"/>
          </a:p>
        </p:txBody>
      </p:sp>
      <p:sp>
        <p:nvSpPr>
          <p:cNvPr id="3" name="Title 2"/>
          <p:cNvSpPr>
            <a:spLocks noGrp="1"/>
          </p:cNvSpPr>
          <p:nvPr>
            <p:ph type="title"/>
          </p:nvPr>
        </p:nvSpPr>
        <p:spPr/>
        <p:txBody>
          <a:bodyPr>
            <a:normAutofit fontScale="90000"/>
          </a:bodyPr>
          <a:lstStyle/>
          <a:p>
            <a:r>
              <a:rPr lang="en-IN" b="0" dirty="0" smtClean="0"/>
              <a:t>Should you be worried?</a:t>
            </a:r>
            <a:br>
              <a:rPr lang="en-IN" b="0" dirty="0" smtClean="0"/>
            </a:br>
            <a:r>
              <a:rPr lang="en-IN" b="0" dirty="0" smtClean="0"/>
              <a:t>Techniques to Defend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Below is the list of Exploit, Microsoft issued Security Bulletin and the </a:t>
            </a:r>
            <a:r>
              <a:rPr lang="en-US" dirty="0" err="1" smtClean="0"/>
              <a:t>HotFix</a:t>
            </a:r>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US" dirty="0" smtClean="0"/>
              <a:t>Vulnerabilities and Fixes</a:t>
            </a:r>
            <a:endParaRPr lang="en-IN" dirty="0"/>
          </a:p>
        </p:txBody>
      </p:sp>
      <p:pic>
        <p:nvPicPr>
          <p:cNvPr id="4" name="Picture 3" descr="Vulnerability.JPG"/>
          <p:cNvPicPr>
            <a:picLocks noChangeAspect="1"/>
          </p:cNvPicPr>
          <p:nvPr/>
        </p:nvPicPr>
        <p:blipFill>
          <a:blip r:embed="rId2"/>
          <a:stretch>
            <a:fillRect/>
          </a:stretch>
        </p:blipFill>
        <p:spPr>
          <a:xfrm>
            <a:off x="571472" y="2428868"/>
            <a:ext cx="8072494" cy="385765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 Cisco has yet to release security updates for this issue, but the company has provided workarounds and signatures for intrusion prevention systems.</a:t>
            </a:r>
          </a:p>
          <a:p>
            <a:r>
              <a:rPr lang="en-IN" dirty="0" smtClean="0"/>
              <a:t> Juniper has not published an advisory, some speculated last year that “FEEDTROUGH” might be related to the backdoor found by the company in its </a:t>
            </a:r>
            <a:r>
              <a:rPr lang="en-IN" dirty="0" err="1" smtClean="0"/>
              <a:t>Netscreen</a:t>
            </a:r>
            <a:r>
              <a:rPr lang="en-IN" dirty="0" smtClean="0"/>
              <a:t> firewalls.</a:t>
            </a:r>
          </a:p>
          <a:p>
            <a:r>
              <a:rPr lang="en-IN" dirty="0" smtClean="0"/>
              <a:t>The Chinese company TOPSEC has not released an advisory, despite the fact that many of the exploits target its firewalls.</a:t>
            </a:r>
          </a:p>
          <a:p>
            <a:endParaRPr lang="en-IN" dirty="0"/>
          </a:p>
        </p:txBody>
      </p:sp>
      <p:sp>
        <p:nvSpPr>
          <p:cNvPr id="3" name="Title 2"/>
          <p:cNvSpPr>
            <a:spLocks noGrp="1"/>
          </p:cNvSpPr>
          <p:nvPr>
            <p:ph type="title"/>
          </p:nvPr>
        </p:nvSpPr>
        <p:spPr/>
        <p:txBody>
          <a:bodyPr/>
          <a:lstStyle/>
          <a:p>
            <a:r>
              <a:rPr lang="en-US" dirty="0" smtClean="0"/>
              <a:t>Fixes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smtClean="0"/>
              <a:t>https://en.wikipedia.org/wiki/The_Shadow_Brokers</a:t>
            </a:r>
          </a:p>
          <a:p>
            <a:r>
              <a:rPr lang="en-IN" dirty="0" smtClean="0"/>
              <a:t>http://www.telegraph.co.uk/news/2017/05/12/russian-linked-cyber-gang-shadow-brokers-blamed-nhs-computer/</a:t>
            </a:r>
          </a:p>
          <a:p>
            <a:r>
              <a:rPr lang="en-IN" dirty="0" smtClean="0"/>
              <a:t>http://www.financialexpress.com/industry/revealed-the-mysterious-case-of-shadow-brokers-and-nhs-hacking/666997/</a:t>
            </a:r>
          </a:p>
          <a:p>
            <a:r>
              <a:rPr lang="en-IN" dirty="0" smtClean="0"/>
              <a:t>https://www.ft.com/content/e96924f0-3722-11e7-99bd-13beb0903fa3</a:t>
            </a:r>
          </a:p>
          <a:p>
            <a:r>
              <a:rPr lang="en-IN" dirty="0" smtClean="0"/>
              <a:t>https://blog.qualys.com/securitylabs/2017/04/15/the-shadow-brokers-release-zero-day-exploit-tools</a:t>
            </a:r>
          </a:p>
          <a:p>
            <a:r>
              <a:rPr lang="en-IN" dirty="0" smtClean="0"/>
              <a:t>https://blog.comae.io/the-shadow-brokers-cyber-fear-game-changers-d143796f560f</a:t>
            </a:r>
          </a:p>
          <a:p>
            <a:r>
              <a:rPr lang="en-IN" dirty="0" smtClean="0"/>
              <a:t>https://blog.rapid7.com/2017/04/18/the-shadow-brokers-leaked-exploits-faq/</a:t>
            </a:r>
          </a:p>
          <a:p>
            <a:r>
              <a:rPr lang="en-IN" dirty="0" smtClean="0"/>
              <a:t>http://www.securityweek.com/firewall-vendors-analyze-exploits-leaked-shadow-brokers</a:t>
            </a:r>
          </a:p>
          <a:p>
            <a:r>
              <a:rPr lang="en-IN" dirty="0" smtClean="0"/>
              <a:t>http://securityaffairs.co/wordpress/57859/intelligence/shadow-brokers-nsa-hacking-tools.html</a:t>
            </a:r>
          </a:p>
          <a:p>
            <a:r>
              <a:rPr lang="en-IN" dirty="0" smtClean="0"/>
              <a:t>https://technet.microsoft.com/en-us/library/hh831795(v=ws.11).aspx</a:t>
            </a:r>
          </a:p>
          <a:p>
            <a:r>
              <a:rPr lang="en-IN" dirty="0" smtClean="0"/>
              <a:t>https://en.wikipedia.org/wiki/EternalBlue</a:t>
            </a:r>
          </a:p>
          <a:p>
            <a:r>
              <a:rPr lang="en-IN" dirty="0" smtClean="0"/>
              <a:t>http://www.webopedia.com/TERM/B/backdoor.html</a:t>
            </a:r>
          </a:p>
          <a:p>
            <a:r>
              <a:rPr lang="en-IN" dirty="0" smtClean="0"/>
              <a:t>https://blog.malwarebytes.com/cybercrime/2017/05/how-did-wannacry-ransomworm-spread/</a:t>
            </a:r>
            <a:endParaRPr lang="en-IN" dirty="0"/>
          </a:p>
        </p:txBody>
      </p:sp>
      <p:sp>
        <p:nvSpPr>
          <p:cNvPr id="3" name="Title 2"/>
          <p:cNvSpPr>
            <a:spLocks noGrp="1"/>
          </p:cNvSpPr>
          <p:nvPr>
            <p:ph type="title"/>
          </p:nvPr>
        </p:nvSpPr>
        <p:spPr/>
        <p:txBody>
          <a:bodyPr/>
          <a:lstStyle/>
          <a:p>
            <a:r>
              <a:rPr lang="en-US" dirty="0" smtClean="0"/>
              <a:t>References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descr="Nice-Pic-Of-Thank-You.jpg"/>
          <p:cNvPicPr>
            <a:picLocks noGrp="1" noChangeAspect="1"/>
          </p:cNvPicPr>
          <p:nvPr>
            <p:ph idx="1"/>
          </p:nvPr>
        </p:nvPicPr>
        <p:blipFill>
          <a:blip r:embed="rId3"/>
          <a:stretch>
            <a:fillRect/>
          </a:stretch>
        </p:blipFill>
        <p:spPr>
          <a:xfrm>
            <a:off x="457200" y="1668146"/>
            <a:ext cx="8229600" cy="415194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Hacker Group who first appeared in the summer of 2016</a:t>
            </a:r>
          </a:p>
          <a:p>
            <a:r>
              <a:rPr lang="en-IN" dirty="0" smtClean="0"/>
              <a:t>Published several leaks containing hacking tools from the NSA, including several zero day exploit tools</a:t>
            </a:r>
          </a:p>
          <a:p>
            <a:r>
              <a:rPr lang="en-IN" dirty="0" smtClean="0"/>
              <a:t>Specifically, these exploits and vulnerabilities targeted enterprise firewalls, anti-virus products, and Microsoft products.</a:t>
            </a:r>
          </a:p>
          <a:p>
            <a:r>
              <a:rPr lang="en-IN" dirty="0" smtClean="0"/>
              <a:t>Released more alleged hacking tools and exploits that, the group claims, belonged to “</a:t>
            </a:r>
            <a:r>
              <a:rPr lang="en-IN" dirty="0" err="1" smtClean="0"/>
              <a:t>EquationGroup</a:t>
            </a:r>
            <a:r>
              <a:rPr lang="en-IN" dirty="0" smtClean="0"/>
              <a:t>” – an elite cyber attack unit linked to the NSA.</a:t>
            </a:r>
          </a:p>
          <a:p>
            <a:endParaRPr lang="en-IN" dirty="0" smtClean="0"/>
          </a:p>
        </p:txBody>
      </p:sp>
      <p:sp>
        <p:nvSpPr>
          <p:cNvPr id="3" name="Title 2"/>
          <p:cNvSpPr>
            <a:spLocks noGrp="1"/>
          </p:cNvSpPr>
          <p:nvPr>
            <p:ph type="title"/>
          </p:nvPr>
        </p:nvSpPr>
        <p:spPr/>
        <p:txBody>
          <a:bodyPr/>
          <a:lstStyle/>
          <a:p>
            <a:r>
              <a:rPr lang="en-US" dirty="0" smtClean="0"/>
              <a:t>Who are </a:t>
            </a:r>
            <a:r>
              <a:rPr lang="en-US" dirty="0" err="1" smtClean="0"/>
              <a:t>TheShadowBrokers</a:t>
            </a:r>
            <a:r>
              <a:rPr lang="en-US" dirty="0" smtClean="0"/>
              <a: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Possible links to Russia is being blamed for the extraordinary worldwide computer security breach - possibly in retaliation for US airstrikes on Syria.</a:t>
            </a:r>
          </a:p>
          <a:p>
            <a:r>
              <a:rPr lang="en-IN" dirty="0" smtClean="0"/>
              <a:t>The leak "is likely a warning that someone can prove US responsibility for any attacks that originated from this malware server"</a:t>
            </a:r>
          </a:p>
          <a:p>
            <a:r>
              <a:rPr lang="en-IN" dirty="0" smtClean="0"/>
              <a:t>The NSA had developed its ‘Eternal Blue’ hacking weapon to gain access to computers used by terrorists and enemy states.</a:t>
            </a:r>
          </a:p>
          <a:p>
            <a:r>
              <a:rPr lang="en-IN" dirty="0" smtClean="0"/>
              <a:t>NSA insider threat / whistleblower: Possibly someone assigned to the NSA’s highly sensitive Tailored Access Operations, stole the hacking tools</a:t>
            </a:r>
            <a:endParaRPr lang="en-IN" dirty="0"/>
          </a:p>
        </p:txBody>
      </p:sp>
      <p:sp>
        <p:nvSpPr>
          <p:cNvPr id="3" name="Title 2"/>
          <p:cNvSpPr>
            <a:spLocks noGrp="1"/>
          </p:cNvSpPr>
          <p:nvPr>
            <p:ph type="title"/>
          </p:nvPr>
        </p:nvSpPr>
        <p:spPr/>
        <p:txBody>
          <a:bodyPr/>
          <a:lstStyle/>
          <a:p>
            <a:r>
              <a:rPr lang="en-US" dirty="0" smtClean="0"/>
              <a:t>Who are </a:t>
            </a:r>
            <a:r>
              <a:rPr lang="en-US" dirty="0" err="1" smtClean="0"/>
              <a:t>TheShadowBrokers</a:t>
            </a:r>
            <a:r>
              <a:rPr lang="en-US" dirty="0" smtClean="0"/>
              <a: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t>Initial information that was leaked by the Shadow Brokers involved: firewall implants and exploitation scripts targeting vendors such as Cisco, Juniper, and </a:t>
            </a:r>
            <a:r>
              <a:rPr lang="en-IN" dirty="0" err="1" smtClean="0"/>
              <a:t>Topsec</a:t>
            </a:r>
            <a:r>
              <a:rPr lang="en-IN" dirty="0" smtClean="0"/>
              <a:t>, which were confirmed to be real and subsequently patched by the various vendors.</a:t>
            </a:r>
          </a:p>
          <a:p>
            <a:pPr>
              <a:buNone/>
            </a:pPr>
            <a:endParaRPr lang="en-IN" dirty="0" smtClean="0"/>
          </a:p>
          <a:p>
            <a:r>
              <a:rPr lang="en-IN" dirty="0" smtClean="0"/>
              <a:t>Eternal Blue dumped by Shadow Brokers, was then picked up by a separate crime gang which used it to gain remote access to computers, including systems that brought parts of the NHS to a standstill. It then deployed a second software programme - using </a:t>
            </a:r>
            <a:r>
              <a:rPr lang="en-IN" dirty="0" err="1" smtClean="0"/>
              <a:t>ransomware</a:t>
            </a:r>
            <a:r>
              <a:rPr lang="en-IN" dirty="0" smtClean="0"/>
              <a:t> called </a:t>
            </a:r>
            <a:r>
              <a:rPr lang="en-IN" dirty="0" err="1" smtClean="0"/>
              <a:t>WanaCrypt</a:t>
            </a:r>
            <a:r>
              <a:rPr lang="en-IN" dirty="0" smtClean="0"/>
              <a:t> or </a:t>
            </a:r>
            <a:r>
              <a:rPr lang="en-IN" dirty="0" err="1" smtClean="0"/>
              <a:t>WannaCry</a:t>
            </a:r>
            <a:r>
              <a:rPr lang="en-IN" dirty="0" smtClean="0"/>
              <a:t> - which hijacks a computing system and encrypts all the files contained on it. The only way to unlock the files is to pay a ransom. </a:t>
            </a:r>
          </a:p>
          <a:p>
            <a:endParaRPr lang="en-IN" dirty="0" smtClean="0"/>
          </a:p>
        </p:txBody>
      </p:sp>
      <p:sp>
        <p:nvSpPr>
          <p:cNvPr id="3" name="Title 2"/>
          <p:cNvSpPr>
            <a:spLocks noGrp="1"/>
          </p:cNvSpPr>
          <p:nvPr>
            <p:ph type="title"/>
          </p:nvPr>
        </p:nvSpPr>
        <p:spPr/>
        <p:txBody>
          <a:bodyPr/>
          <a:lstStyle/>
          <a:p>
            <a:r>
              <a:rPr lang="en-US" dirty="0" smtClean="0"/>
              <a:t>Technique of Attack</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normAutofit fontScale="25000" lnSpcReduction="20000"/>
          </a:bodyPr>
          <a:lstStyle/>
          <a:p>
            <a:pPr fontAlgn="base"/>
            <a:endParaRPr lang="en-IN" sz="3800" dirty="0" smtClean="0"/>
          </a:p>
          <a:p>
            <a:r>
              <a:rPr lang="en-IN" sz="7200" b="1" dirty="0" smtClean="0"/>
              <a:t>First leak: "Equation Group Cyber Weapons Auction – Invitation”: </a:t>
            </a:r>
            <a:r>
              <a:rPr lang="en-IN" sz="7200" dirty="0" smtClean="0"/>
              <a:t>While the exact date is unclear, reports suggest that preparation of the leak started at least in the beginning of August, and that the initial publication occurred August 13, 2016 with a Tweet from a Twitter account "@</a:t>
            </a:r>
            <a:r>
              <a:rPr lang="en-IN" sz="7200" dirty="0" err="1" smtClean="0"/>
              <a:t>shadowbrokerss</a:t>
            </a:r>
            <a:r>
              <a:rPr lang="en-IN" sz="7200" dirty="0" smtClean="0"/>
              <a:t>" announcing a </a:t>
            </a:r>
            <a:r>
              <a:rPr lang="en-IN" sz="7200" dirty="0" err="1" smtClean="0"/>
              <a:t>Pastebin</a:t>
            </a:r>
            <a:r>
              <a:rPr lang="en-IN" sz="7200" dirty="0" smtClean="0"/>
              <a:t> page and a </a:t>
            </a:r>
            <a:r>
              <a:rPr lang="en-IN" sz="7200" dirty="0" err="1" smtClean="0"/>
              <a:t>GitHub</a:t>
            </a:r>
            <a:r>
              <a:rPr lang="en-IN" sz="7200" dirty="0" smtClean="0"/>
              <a:t> repository containing references and instructions for obtaining and decrypting the content of a file supposedly containing tools and exploits used by the Equation Group</a:t>
            </a:r>
            <a:r>
              <a:rPr lang="en-IN" sz="7200" dirty="0" smtClean="0"/>
              <a:t>.</a:t>
            </a:r>
          </a:p>
          <a:p>
            <a:r>
              <a:rPr lang="en-IN" sz="7200" dirty="0" smtClean="0"/>
              <a:t>James </a:t>
            </a:r>
            <a:r>
              <a:rPr lang="en-IN" sz="7200" dirty="0" err="1" smtClean="0"/>
              <a:t>Bamford</a:t>
            </a:r>
            <a:r>
              <a:rPr lang="en-IN" sz="7200" dirty="0" smtClean="0"/>
              <a:t> along with Matt </a:t>
            </a:r>
            <a:r>
              <a:rPr lang="en-IN" sz="7200" dirty="0" err="1" smtClean="0"/>
              <a:t>Suiche</a:t>
            </a:r>
            <a:r>
              <a:rPr lang="en-IN" sz="7200" dirty="0" smtClean="0"/>
              <a:t> </a:t>
            </a:r>
            <a:r>
              <a:rPr lang="en-IN" sz="7200" dirty="0" smtClean="0"/>
              <a:t>speculated </a:t>
            </a:r>
            <a:r>
              <a:rPr lang="en-IN" sz="7200" dirty="0" smtClean="0"/>
              <a:t>that an insider, "possibly someone assigned to the [NSA’s] highly sensitive Tailored Access Operations", stole the hacking tools.</a:t>
            </a:r>
            <a:endParaRPr lang="en-IN" sz="7200" dirty="0" smtClean="0"/>
          </a:p>
          <a:p>
            <a:pPr fontAlgn="base"/>
            <a:r>
              <a:rPr lang="en-IN" sz="7200" dirty="0" err="1" smtClean="0"/>
              <a:t>rpc.cmsd</a:t>
            </a:r>
            <a:r>
              <a:rPr lang="en-IN" sz="7200" dirty="0" smtClean="0"/>
              <a:t> a remote root </a:t>
            </a:r>
            <a:r>
              <a:rPr lang="en-IN" sz="7200" b="1" dirty="0" smtClean="0"/>
              <a:t>zero-day exploit for Solaris </a:t>
            </a:r>
            <a:r>
              <a:rPr lang="en-IN" sz="7200" dirty="0" smtClean="0"/>
              <a:t>– Oracle-owned Unix-based operating system.</a:t>
            </a:r>
          </a:p>
          <a:p>
            <a:pPr fontAlgn="base"/>
            <a:r>
              <a:rPr lang="en-IN" sz="7200" dirty="0" smtClean="0"/>
              <a:t>The</a:t>
            </a:r>
            <a:r>
              <a:rPr lang="en-IN" sz="7200" b="1" dirty="0" smtClean="0"/>
              <a:t> TOAST framework </a:t>
            </a:r>
            <a:r>
              <a:rPr lang="en-IN" sz="7200" dirty="0" smtClean="0"/>
              <a:t>that NSA's TAO (Tailored Access Operations) team used to clean logs of Unix </a:t>
            </a:r>
            <a:r>
              <a:rPr lang="en-IN" sz="7200" dirty="0" err="1" smtClean="0"/>
              <a:t>wtmp</a:t>
            </a:r>
            <a:r>
              <a:rPr lang="en-IN" sz="7200" dirty="0" smtClean="0"/>
              <a:t> events.</a:t>
            </a:r>
          </a:p>
          <a:p>
            <a:pPr fontAlgn="base"/>
            <a:r>
              <a:rPr lang="en-IN" sz="7200" dirty="0" smtClean="0"/>
              <a:t>The Equation Group's  </a:t>
            </a:r>
            <a:r>
              <a:rPr lang="en-IN" sz="7200" dirty="0" err="1" smtClean="0"/>
              <a:t>ElectricSlide</a:t>
            </a:r>
            <a:r>
              <a:rPr lang="en-IN" sz="7200" dirty="0" smtClean="0"/>
              <a:t> tool  that impersonates a Chinese browser with fake Accept-Language.</a:t>
            </a:r>
          </a:p>
          <a:p>
            <a:pPr fontAlgn="base"/>
            <a:r>
              <a:rPr lang="en-IN" sz="7200" dirty="0" smtClean="0"/>
              <a:t>The evidence of the NSA operators' access inside the GSM network of </a:t>
            </a:r>
            <a:r>
              <a:rPr lang="en-IN" sz="7200" dirty="0" err="1" smtClean="0"/>
              <a:t>Mobilink</a:t>
            </a:r>
            <a:r>
              <a:rPr lang="en-IN" sz="7200" dirty="0" smtClean="0"/>
              <a:t>, one of the Pakistan's popular mobile operator companies.</a:t>
            </a:r>
          </a:p>
          <a:p>
            <a:endParaRPr lang="en-IN" sz="8000" dirty="0"/>
          </a:p>
        </p:txBody>
      </p:sp>
      <p:sp>
        <p:nvSpPr>
          <p:cNvPr id="3" name="Title 2"/>
          <p:cNvSpPr>
            <a:spLocks noGrp="1"/>
          </p:cNvSpPr>
          <p:nvPr>
            <p:ph type="title"/>
          </p:nvPr>
        </p:nvSpPr>
        <p:spPr/>
        <p:txBody>
          <a:bodyPr/>
          <a:lstStyle/>
          <a:p>
            <a:r>
              <a:rPr lang="en-US" dirty="0" smtClean="0"/>
              <a:t>Leaks History</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58204" cy="4792869"/>
          </a:xfrm>
        </p:spPr>
        <p:txBody>
          <a:bodyPr>
            <a:normAutofit fontScale="77500" lnSpcReduction="20000"/>
          </a:bodyPr>
          <a:lstStyle/>
          <a:p>
            <a:pPr>
              <a:buNone/>
            </a:pPr>
            <a:endParaRPr lang="en-IN" i="1" dirty="0" smtClean="0"/>
          </a:p>
          <a:p>
            <a:r>
              <a:rPr lang="en-IN" dirty="0" smtClean="0"/>
              <a:t>One computer security expert said ‘Eternal Blue’ was used as the ‘crowbar’ that effectively opened the doors to computers, making them vulnerable to attack. </a:t>
            </a:r>
          </a:p>
          <a:p>
            <a:r>
              <a:rPr lang="en-IN" dirty="0" smtClean="0"/>
              <a:t>Over 200,000 machines were infected with tools from this leak within the first two weeks</a:t>
            </a:r>
            <a:r>
              <a:rPr lang="en-IN" baseline="30000" dirty="0" smtClean="0"/>
              <a:t> </a:t>
            </a:r>
            <a:r>
              <a:rPr lang="en-IN" dirty="0" smtClean="0"/>
              <a:t>and in May 2017 the major  </a:t>
            </a:r>
            <a:r>
              <a:rPr lang="en-IN" dirty="0" err="1" smtClean="0"/>
              <a:t>WannaCry</a:t>
            </a:r>
            <a:r>
              <a:rPr lang="en-IN" dirty="0" smtClean="0"/>
              <a:t> </a:t>
            </a:r>
            <a:r>
              <a:rPr lang="en-IN" dirty="0" err="1" smtClean="0"/>
              <a:t>ransomware</a:t>
            </a:r>
            <a:r>
              <a:rPr lang="en-IN" dirty="0" smtClean="0"/>
              <a:t> attack  used the ETERNALBLUE attack on  Server Message Block (SMB) to spread itself.</a:t>
            </a:r>
            <a:endParaRPr lang="en-IN" baseline="30000" dirty="0" smtClean="0"/>
          </a:p>
          <a:p>
            <a:r>
              <a:rPr lang="en-IN" dirty="0" smtClean="0"/>
              <a:t>The exploit was also used to help carry out the 2017 </a:t>
            </a:r>
            <a:r>
              <a:rPr lang="en-IN" dirty="0" err="1" smtClean="0"/>
              <a:t>Petya</a:t>
            </a:r>
            <a:r>
              <a:rPr lang="en-IN" dirty="0" smtClean="0"/>
              <a:t> </a:t>
            </a:r>
            <a:r>
              <a:rPr lang="en-IN" dirty="0" err="1" smtClean="0"/>
              <a:t>cyberattack</a:t>
            </a:r>
            <a:r>
              <a:rPr lang="en-IN" dirty="0" smtClean="0"/>
              <a:t> on June 27, 2017.</a:t>
            </a:r>
          </a:p>
          <a:p>
            <a:r>
              <a:rPr lang="en-IN" dirty="0" smtClean="0"/>
              <a:t>ETERNALBLUE contains kernel </a:t>
            </a:r>
            <a:r>
              <a:rPr lang="en-IN" dirty="0" err="1" smtClean="0"/>
              <a:t>shellcode</a:t>
            </a:r>
            <a:r>
              <a:rPr lang="en-IN" dirty="0" smtClean="0"/>
              <a:t> to load the non-persistent  </a:t>
            </a:r>
            <a:r>
              <a:rPr lang="en-IN" dirty="0" err="1" smtClean="0"/>
              <a:t>DoublePulsar</a:t>
            </a:r>
            <a:r>
              <a:rPr lang="en-IN" dirty="0" smtClean="0"/>
              <a:t> backdoor. This allows for the installation of the PEDDLECHEAP payload which would then be accessed by the attacker using the </a:t>
            </a:r>
            <a:r>
              <a:rPr lang="en-IN" dirty="0" err="1" smtClean="0"/>
              <a:t>DanderSpritz</a:t>
            </a:r>
            <a:r>
              <a:rPr lang="en-IN" dirty="0" smtClean="0"/>
              <a:t> Listening Post (LP) software.</a:t>
            </a:r>
          </a:p>
          <a:p>
            <a:endParaRPr lang="en-IN" dirty="0" smtClean="0"/>
          </a:p>
          <a:p>
            <a:endParaRPr lang="en-IN" dirty="0"/>
          </a:p>
        </p:txBody>
      </p:sp>
      <p:sp>
        <p:nvSpPr>
          <p:cNvPr id="3" name="Title 2"/>
          <p:cNvSpPr>
            <a:spLocks noGrp="1"/>
          </p:cNvSpPr>
          <p:nvPr>
            <p:ph type="title"/>
          </p:nvPr>
        </p:nvSpPr>
        <p:spPr/>
        <p:txBody>
          <a:bodyPr>
            <a:normAutofit/>
          </a:bodyPr>
          <a:lstStyle/>
          <a:p>
            <a:r>
              <a:rPr lang="en-IN" dirty="0" smtClean="0"/>
              <a:t>Major Leak: ETERNALBLUE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IN" dirty="0" smtClean="0"/>
          </a:p>
          <a:p>
            <a:r>
              <a:rPr lang="en-IN" dirty="0" err="1" smtClean="0"/>
              <a:t>EternalBlue</a:t>
            </a:r>
            <a:r>
              <a:rPr lang="en-IN" dirty="0" smtClean="0"/>
              <a:t> is an SMB exploit affecting various Windows operating systems from XP to Windows 7 and various </a:t>
            </a:r>
            <a:r>
              <a:rPr lang="en-IN" dirty="0" err="1" smtClean="0"/>
              <a:t>flavors</a:t>
            </a:r>
            <a:r>
              <a:rPr lang="en-IN" dirty="0" smtClean="0"/>
              <a:t> of Windows Server 2003 &amp; 2008. The exploit technique is known as </a:t>
            </a:r>
            <a:r>
              <a:rPr lang="en-IN" dirty="0" err="1" smtClean="0">
                <a:hlinkClick r:id="rId2"/>
              </a:rPr>
              <a:t>HeapSpraying</a:t>
            </a:r>
            <a:r>
              <a:rPr lang="en-IN" dirty="0" smtClean="0"/>
              <a:t> and is used to inject </a:t>
            </a:r>
            <a:r>
              <a:rPr lang="en-IN" dirty="0" err="1" smtClean="0"/>
              <a:t>shellcode</a:t>
            </a:r>
            <a:r>
              <a:rPr lang="en-IN" dirty="0" smtClean="0"/>
              <a:t> into vulnerable systems allowing for the exploitation of the system. The code is capable of targeting vulnerable machine by IP address and attempting exploitation via SMB port 445.</a:t>
            </a:r>
          </a:p>
          <a:p>
            <a:r>
              <a:rPr lang="en-IN" dirty="0" err="1" smtClean="0"/>
              <a:t>WannaCry</a:t>
            </a:r>
            <a:r>
              <a:rPr lang="en-IN" dirty="0" smtClean="0"/>
              <a:t>, a piece of </a:t>
            </a:r>
            <a:r>
              <a:rPr lang="en-IN" dirty="0" err="1" smtClean="0"/>
              <a:t>ransomware</a:t>
            </a:r>
            <a:r>
              <a:rPr lang="en-IN" dirty="0" smtClean="0"/>
              <a:t> first used by criminal networks online earlier this year. </a:t>
            </a:r>
            <a:r>
              <a:rPr lang="en-IN" dirty="0" err="1" smtClean="0"/>
              <a:t>Ransomware</a:t>
            </a:r>
            <a:r>
              <a:rPr lang="en-IN" dirty="0" smtClean="0"/>
              <a:t> encrypts data on computers and demands a fee typically payable in untraceable digital currency to unlock them. </a:t>
            </a:r>
          </a:p>
          <a:p>
            <a:r>
              <a:rPr lang="en-IN" dirty="0" smtClean="0"/>
              <a:t>Infection is almost always made by email but the latest version of </a:t>
            </a:r>
            <a:r>
              <a:rPr lang="en-IN" dirty="0" err="1" smtClean="0"/>
              <a:t>WannaCry</a:t>
            </a:r>
            <a:r>
              <a:rPr lang="en-IN" dirty="0" smtClean="0"/>
              <a:t> spread laterally through the computer networks of infected organisations.</a:t>
            </a:r>
          </a:p>
          <a:p>
            <a:r>
              <a:rPr lang="en-IN" dirty="0" smtClean="0"/>
              <a:t> The NSA’s Eternal Blue allows the malware to spread through file-sharing protocols set up across the internal networks of organisations, many of which criss-cross the globe.</a:t>
            </a:r>
            <a:endParaRPr lang="en-IN" dirty="0"/>
          </a:p>
        </p:txBody>
      </p:sp>
      <p:sp>
        <p:nvSpPr>
          <p:cNvPr id="3" name="Title 2"/>
          <p:cNvSpPr>
            <a:spLocks noGrp="1"/>
          </p:cNvSpPr>
          <p:nvPr>
            <p:ph type="title"/>
          </p:nvPr>
        </p:nvSpPr>
        <p:spPr/>
        <p:txBody>
          <a:bodyPr>
            <a:normAutofit fontScale="90000"/>
          </a:bodyPr>
          <a:lstStyle/>
          <a:p>
            <a:r>
              <a:rPr lang="en-IN" dirty="0" smtClean="0"/>
              <a:t>ETERNALBLUE- crowbar to open doors to computers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 June, </a:t>
            </a:r>
            <a:r>
              <a:rPr lang="en-IN" dirty="0" err="1" smtClean="0"/>
              <a:t>TheShadowBrokers</a:t>
            </a:r>
            <a:r>
              <a:rPr lang="en-IN" dirty="0" smtClean="0"/>
              <a:t> is announcing '</a:t>
            </a:r>
            <a:r>
              <a:rPr lang="en-IN" dirty="0" err="1" smtClean="0"/>
              <a:t>TheShadowBrokers</a:t>
            </a:r>
            <a:r>
              <a:rPr lang="en-IN" dirty="0" smtClean="0"/>
              <a:t> Data Dump of the Month' service”.</a:t>
            </a:r>
          </a:p>
          <a:p>
            <a:r>
              <a:rPr lang="en-IN" dirty="0" smtClean="0"/>
              <a:t>"</a:t>
            </a:r>
            <a:r>
              <a:rPr lang="en-IN" dirty="0" err="1" smtClean="0"/>
              <a:t>TheShadowBrokers</a:t>
            </a:r>
            <a:r>
              <a:rPr lang="en-IN" dirty="0" smtClean="0"/>
              <a:t> is launching new monthly subscription model. Is being like wine of month club. Each month peoples can be paying membership fee, then getting members only data dump each month. What members doing with data after is up to members."</a:t>
            </a:r>
          </a:p>
          <a:p>
            <a:endParaRPr lang="en-IN" dirty="0"/>
          </a:p>
        </p:txBody>
      </p:sp>
      <p:sp>
        <p:nvSpPr>
          <p:cNvPr id="3" name="Title 2"/>
          <p:cNvSpPr>
            <a:spLocks noGrp="1"/>
          </p:cNvSpPr>
          <p:nvPr>
            <p:ph type="title"/>
          </p:nvPr>
        </p:nvSpPr>
        <p:spPr/>
        <p:txBody>
          <a:bodyPr>
            <a:normAutofit fontScale="90000"/>
          </a:bodyPr>
          <a:lstStyle/>
          <a:p>
            <a:r>
              <a:rPr lang="en-IN" dirty="0" smtClean="0"/>
              <a:t>New monthly subscription model</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IN" sz="9600" dirty="0" smtClean="0"/>
              <a:t>Published a set of documents that indicated that NSA penetrated the Society for Worldwide Interbank Financial Telecommunication (SWIFT) banking network in the Middle East. </a:t>
            </a:r>
          </a:p>
          <a:p>
            <a:r>
              <a:rPr lang="en-IN" sz="9600" dirty="0" smtClean="0"/>
              <a:t>The hacking group published the leaks in April that targeted a variety of Windows servers and Windows operating systems, including Windows 7 and Windows 8.</a:t>
            </a:r>
          </a:p>
          <a:p>
            <a:r>
              <a:rPr lang="en-IN" sz="9600" dirty="0" smtClean="0"/>
              <a:t>Loss from </a:t>
            </a:r>
            <a:r>
              <a:rPr lang="en-IN" sz="9600" dirty="0" err="1" smtClean="0"/>
              <a:t>EternalBlue</a:t>
            </a:r>
            <a:endParaRPr lang="en-IN" sz="9600" dirty="0" smtClean="0"/>
          </a:p>
          <a:p>
            <a:pPr lvl="1"/>
            <a:r>
              <a:rPr lang="en-IN" sz="8000" dirty="0" smtClean="0"/>
              <a:t>Initially hit hospitals and doctors’ practices across the UK</a:t>
            </a:r>
          </a:p>
          <a:p>
            <a:pPr lvl="1"/>
            <a:r>
              <a:rPr lang="en-IN" sz="8000" dirty="0" smtClean="0"/>
              <a:t>A large-scale attack in Spain that hit </a:t>
            </a:r>
            <a:r>
              <a:rPr lang="en-IN" sz="8000" dirty="0" err="1" smtClean="0"/>
              <a:t>Telefónica</a:t>
            </a:r>
            <a:r>
              <a:rPr lang="en-IN" sz="8000" dirty="0" smtClean="0"/>
              <a:t>, the country’s main telecoms provider.</a:t>
            </a:r>
          </a:p>
          <a:p>
            <a:pPr lvl="1"/>
            <a:r>
              <a:rPr lang="en-IN" sz="8000" dirty="0" smtClean="0"/>
              <a:t>FedEx, the US delivery services company, said it was “experiencing interference with some of our Windows-based systems caused by malware.”</a:t>
            </a:r>
          </a:p>
          <a:p>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US" dirty="0" smtClean="0"/>
              <a:t>Economy Loss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TotalTime>
  <Words>593</Words>
  <Application>Microsoft Office PowerPoint</Application>
  <PresentationFormat>On-screen Show (4:3)</PresentationFormat>
  <Paragraphs>83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"TheShadowBrokers is not interested in stealing grandmothers' retirement money. This is always being about theshadowbrokers vs theequationgroup,“</vt:lpstr>
      <vt:lpstr>Who are TheShadowBrokers?</vt:lpstr>
      <vt:lpstr>Who are TheShadowBrokers?</vt:lpstr>
      <vt:lpstr>Technique of Attack</vt:lpstr>
      <vt:lpstr>Leaks History</vt:lpstr>
      <vt:lpstr>Major Leak: ETERNALBLUE</vt:lpstr>
      <vt:lpstr>ETERNALBLUE- crowbar to open doors to computers</vt:lpstr>
      <vt:lpstr>New monthly subscription model</vt:lpstr>
      <vt:lpstr>Economy Loss</vt:lpstr>
      <vt:lpstr>Vulnerablities</vt:lpstr>
      <vt:lpstr>Vulnerabilities</vt:lpstr>
      <vt:lpstr>Should you be worried? Techniques to Defend</vt:lpstr>
      <vt:lpstr>Vulnerabilities and Fixes</vt:lpstr>
      <vt:lpstr>Fixes</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114</cp:revision>
  <dcterms:created xsi:type="dcterms:W3CDTF">2017-09-14T16:12:41Z</dcterms:created>
  <dcterms:modified xsi:type="dcterms:W3CDTF">2017-09-15T09:45:07Z</dcterms:modified>
</cp:coreProperties>
</file>