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71" r:id="rId3"/>
    <p:sldId id="379" r:id="rId4"/>
    <p:sldId id="366" r:id="rId5"/>
    <p:sldId id="364" r:id="rId6"/>
    <p:sldId id="380" r:id="rId7"/>
    <p:sldId id="367" r:id="rId8"/>
    <p:sldId id="369" r:id="rId9"/>
    <p:sldId id="370" r:id="rId10"/>
    <p:sldId id="259" r:id="rId11"/>
    <p:sldId id="260" r:id="rId12"/>
    <p:sldId id="261" r:id="rId13"/>
    <p:sldId id="268" r:id="rId14"/>
    <p:sldId id="267" r:id="rId15"/>
    <p:sldId id="272" r:id="rId16"/>
    <p:sldId id="276" r:id="rId17"/>
    <p:sldId id="301" r:id="rId18"/>
    <p:sldId id="283" r:id="rId19"/>
    <p:sldId id="373" r:id="rId20"/>
    <p:sldId id="374" r:id="rId21"/>
    <p:sldId id="375" r:id="rId22"/>
    <p:sldId id="377" r:id="rId23"/>
    <p:sldId id="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1" autoAdjust="0"/>
    <p:restoredTop sz="79634" autoAdjust="0"/>
  </p:normalViewPr>
  <p:slideViewPr>
    <p:cSldViewPr>
      <p:cViewPr>
        <p:scale>
          <a:sx n="71" d="100"/>
          <a:sy n="71" d="100"/>
        </p:scale>
        <p:origin x="-1829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8C037-B334-430E-8909-60F66F8AA310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0E269-6581-4439-B1B2-637621AA1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2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4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81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4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Precondition:1</a:t>
            </a:r>
            <a:r>
              <a:rPr lang="en-IN" baseline="0" dirty="0" smtClean="0"/>
              <a:t> item are arranged by value vi ==max value 6 ,w 5  but optimal value is 9.</a:t>
            </a:r>
          </a:p>
          <a:p>
            <a:r>
              <a:rPr lang="en-IN" baseline="0" dirty="0" smtClean="0"/>
              <a:t>2.By weight </a:t>
            </a:r>
            <a:r>
              <a:rPr lang="en-IN" baseline="0" dirty="0" err="1" smtClean="0"/>
              <a:t>wi</a:t>
            </a:r>
            <a:r>
              <a:rPr lang="en-IN" baseline="0" dirty="0" smtClean="0"/>
              <a:t>  ==1,wi1=4 then W-Wi1=7-4 then get v=9   </a:t>
            </a:r>
          </a:p>
          <a:p>
            <a:r>
              <a:rPr lang="en-IN" baseline="0" dirty="0" smtClean="0"/>
              <a:t>3 by </a:t>
            </a:r>
            <a:r>
              <a:rPr lang="en-IN" baseline="0" dirty="0" err="1" smtClean="0"/>
              <a:t>profot</a:t>
            </a:r>
            <a:r>
              <a:rPr lang="en-IN" baseline="0" dirty="0" smtClean="0"/>
              <a:t> ratio pi=vi/w</a:t>
            </a:r>
          </a:p>
          <a:p>
            <a:r>
              <a:rPr lang="en-IN" baseline="0" dirty="0" smtClean="0"/>
              <a:t>Ex:          I       W          v                     knapsack capacity W==7</a:t>
            </a:r>
          </a:p>
          <a:p>
            <a:r>
              <a:rPr lang="en-IN" baseline="0" dirty="0" smtClean="0"/>
              <a:t>               i1       5        6</a:t>
            </a:r>
          </a:p>
          <a:p>
            <a:r>
              <a:rPr lang="en-IN" baseline="0" dirty="0" smtClean="0"/>
              <a:t>               i2        4       5</a:t>
            </a:r>
          </a:p>
          <a:p>
            <a:r>
              <a:rPr lang="en-IN" baseline="0" dirty="0" smtClean="0"/>
              <a:t>               i3         3       4</a:t>
            </a:r>
          </a:p>
          <a:p>
            <a:r>
              <a:rPr lang="en-IN" baseline="0" dirty="0" smtClean="0"/>
              <a:t>BUTIF  WE CHANGE VALUE OF ITEM I3 TO 10 THEN NOT GET THE OPTIMAL VAL,</a:t>
            </a:r>
          </a:p>
          <a:p>
            <a:endParaRPr lang="en-IN" baseline="0" dirty="0" smtClean="0"/>
          </a:p>
          <a:p>
            <a:endParaRPr lang="en-IN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8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9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E269-6581-4439-B1B2-637621AA167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1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C07638-88E7-4683-8C4A-DB1370FC57C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5691B5-835A-49CD-BBD9-E1D14EFDED7C}" type="datetimeFigureOut">
              <a:rPr lang="en-IN" smtClean="0"/>
              <a:t>21-11-2017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algorithms/graphs/shortest-path-algorithms/tutorial/" TargetMode="External"/><Relationship Id="rId2" Type="http://schemas.openxmlformats.org/officeDocument/2006/relationships/hyperlink" Target="https://www.hackerearth.com/practice/algorithms/graphs/minimum-spanning-tree/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15200" cy="56746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CENTRE FOR ADVANCE STUDIES</a:t>
            </a:r>
            <a:br>
              <a:rPr lang="en-IN" dirty="0" smtClean="0"/>
            </a:br>
            <a:r>
              <a:rPr lang="en-IN" sz="2700" dirty="0" smtClean="0"/>
              <a:t>(DR . A .P . J. Abdul  </a:t>
            </a:r>
            <a:r>
              <a:rPr lang="en-IN" sz="2700" dirty="0" err="1" smtClean="0"/>
              <a:t>Kalam</a:t>
            </a:r>
            <a:r>
              <a:rPr lang="en-IN" sz="2700" dirty="0" smtClean="0"/>
              <a:t> Technical University , U.P,  </a:t>
            </a:r>
            <a:r>
              <a:rPr lang="en-IN" sz="2700" dirty="0" err="1" smtClean="0"/>
              <a:t>Lucknow</a:t>
            </a:r>
            <a:r>
              <a:rPr lang="en-IN" sz="2700" dirty="0" smtClean="0"/>
              <a:t> 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r>
              <a:rPr lang="en-IN" sz="2400" dirty="0"/>
              <a:t> 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     PRESENTED BY:     SHIKHA</a:t>
            </a:r>
            <a:br>
              <a:rPr lang="en-IN" sz="2400" dirty="0" smtClean="0"/>
            </a:br>
            <a:r>
              <a:rPr lang="en-IN" sz="2400" dirty="0"/>
              <a:t> </a:t>
            </a:r>
            <a:r>
              <a:rPr lang="en-IN" sz="2400" dirty="0" smtClean="0"/>
              <a:t>                                                                            M.TECH (</a:t>
            </a:r>
            <a:r>
              <a:rPr lang="en-IN" sz="2400" dirty="0" err="1" smtClean="0"/>
              <a:t>I</a:t>
            </a:r>
            <a:r>
              <a:rPr lang="en-IN" sz="2400" baseline="30000" dirty="0" err="1" smtClean="0"/>
              <a:t>st</a:t>
            </a:r>
            <a:r>
              <a:rPr lang="en-IN" sz="2400" dirty="0" smtClean="0"/>
              <a:t> SEM)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pic>
        <p:nvPicPr>
          <p:cNvPr id="1026" name="Picture 2" descr="C:\Users\Admin\Desktop\New folder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74" y="98072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4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Knapsack 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28589"/>
            <a:ext cx="7272808" cy="41647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Given a list of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items,we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have to pack the knapsack (bag) in such a manner as to get the maximum (optimum) total value.   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Total weight that we can carry is not more than fixed weight W.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Weights and values of items are positive integers.</a:t>
            </a:r>
          </a:p>
          <a:p>
            <a:pPr marL="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w =(w</a:t>
            </a:r>
            <a:r>
              <a:rPr lang="en-I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I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I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…………..</a:t>
            </a:r>
            <a:r>
              <a:rPr lang="en-IN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IN" sz="32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V=(v</a:t>
            </a:r>
            <a:r>
              <a:rPr lang="en-IN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IN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,v</a:t>
            </a:r>
            <a:r>
              <a:rPr lang="en-IN" sz="32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………………..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32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-342900">
              <a:buFont typeface="Wingdings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buFont typeface="Wingdings" pitchFamily="2" charset="2"/>
              <a:buChar char="Ø"/>
            </a:pPr>
            <a:endParaRPr lang="en-IN" dirty="0" smtClean="0"/>
          </a:p>
          <a:p>
            <a:pPr indent="-342900">
              <a:buFont typeface="Wingdings" pitchFamily="2" charset="2"/>
              <a:buChar char="Ø"/>
            </a:pPr>
            <a:endParaRPr lang="en-IN" dirty="0"/>
          </a:p>
          <a:p>
            <a:pPr indent="-342900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2"/>
    </mc:Choice>
    <mc:Fallback xmlns="">
      <p:transition spd="slow" advTm="409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620000" cy="1656184"/>
          </a:xfrm>
        </p:spPr>
        <p:txBody>
          <a:bodyPr/>
          <a:lstStyle/>
          <a:p>
            <a:r>
              <a:rPr lang="en-IN" dirty="0" smtClean="0"/>
              <a:t>                  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Verients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6984776" cy="2365723"/>
          </a:xfrm>
        </p:spPr>
        <p:txBody>
          <a:bodyPr>
            <a:normAutofit/>
          </a:bodyPr>
          <a:lstStyle/>
          <a:p>
            <a:pPr indent="-342900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0/1 Knapsack problem</a:t>
            </a:r>
          </a:p>
          <a:p>
            <a:pPr indent="-342900">
              <a:buFont typeface="Wingdings" pitchFamily="2" charset="2"/>
              <a:buChar char="Ø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-342900">
              <a:buFont typeface="Wingdings" pitchFamily="2" charset="2"/>
              <a:buChar char="Ø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Fractional knapsack problem</a:t>
            </a:r>
          </a:p>
          <a:p>
            <a:pPr marL="0" indent="0">
              <a:buNone/>
            </a:pP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3456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5"/>
    </mc:Choice>
    <mc:Fallback xmlns="">
      <p:transition spd="slow" advTm="118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0/1 Knapsack 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This problem is said 0/1 knapsack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problem Because  the item is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either accepted or rejected.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Example:  knapsack  with 30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37104"/>
              </p:ext>
            </p:extLst>
          </p:nvPr>
        </p:nvGraphicFramePr>
        <p:xfrm>
          <a:off x="2195736" y="3682712"/>
          <a:ext cx="4032450" cy="248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3"/>
                <a:gridCol w="1320147"/>
                <a:gridCol w="134415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 ITEAM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w </a:t>
                      </a:r>
                      <a:r>
                        <a:rPr lang="en-IN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v </a:t>
                      </a:r>
                      <a:r>
                        <a:rPr lang="en-IN" baseline="-25000" dirty="0" smtClean="0"/>
                        <a:t>i</a:t>
                      </a:r>
                      <a:endParaRPr lang="en-IN" baseline="-25000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437768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"/>
    </mc:Choice>
    <mc:Fallback xmlns="">
      <p:transition spd="slow" advTm="96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Knapsack Problem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772816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We have n of items.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Each of them has a value Vi and a weight Wi. </a:t>
                </a: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Extreme weight of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knapsack is C. </a:t>
                </a:r>
                <a:endParaRPr lang="en-IN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The 0 – 1 KP confines the quantity of each kind of item </a:t>
                </a:r>
                <a:r>
                  <a:rPr lang="en-IN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IN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IN" sz="24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IN" sz="2400" baseline="-25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en-IN" sz="24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baseline="-250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0 or 1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Mathematically 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0–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1 KP can be formulated as</a:t>
                </a:r>
                <a:r>
                  <a:rPr lang="en-IN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indent="-342900">
                  <a:buFont typeface="Wingdings" pitchFamily="2" charset="2"/>
                  <a:buChar char="Ø"/>
                </a:pP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b="1" dirty="0" smtClean="0"/>
                  <a:t>       Maximize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1" i="1" smtClean="0">
                            <a:latin typeface="Cambria Math"/>
                          </a:rPr>
                          <m:t>𝒊</m:t>
                        </m:r>
                        <m:r>
                          <a:rPr lang="en-IN" b="1" i="1" smtClean="0">
                            <a:latin typeface="Cambria Math"/>
                          </a:rPr>
                          <m:t>=</m:t>
                        </m:r>
                        <m:r>
                          <a:rPr lang="en-I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IN" b="1" i="1" smtClean="0">
                            <a:latin typeface="Cambria Math"/>
                          </a:rPr>
                          <m:t>𝑷𝒊𝑿𝒊</m:t>
                        </m:r>
                      </m:e>
                    </m:nary>
                  </m:oMath>
                </a14:m>
                <a:r>
                  <a:rPr lang="en-IN" dirty="0" smtClean="0"/>
                  <a:t> Subject </a:t>
                </a:r>
                <a:r>
                  <a:rPr lang="en-IN" dirty="0"/>
                  <a:t>to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pt-BR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1" i="1" smtClean="0">
                            <a:latin typeface="Cambria Math"/>
                          </a:rPr>
                          <m:t>𝒊</m:t>
                        </m:r>
                        <m:r>
                          <a:rPr lang="en-IN" b="1" i="1" smtClean="0">
                            <a:latin typeface="Cambria Math"/>
                          </a:rPr>
                          <m:t>=</m:t>
                        </m:r>
                        <m:r>
                          <a:rPr lang="en-I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I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IN" b="1" i="1" smtClean="0">
                            <a:latin typeface="Cambria Math"/>
                          </a:rPr>
                          <m:t>𝑾𝒊𝑿𝒊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</a:rPr>
                          <m:t>𝑪</m:t>
                        </m:r>
                      </m:e>
                    </m:nary>
                  </m:oMath>
                </a14:m>
                <a:r>
                  <a:rPr lang="en-IN" dirty="0" smtClean="0"/>
                  <a:t> .</a:t>
                </a:r>
              </a:p>
              <a:p>
                <a:pPr indent="-342900">
                  <a:buFont typeface="Wingdings" pitchFamily="2" charset="2"/>
                  <a:buChar char="Ø"/>
                </a:pPr>
                <a:endParaRPr lang="en-IN" dirty="0"/>
              </a:p>
              <a:p>
                <a:pPr indent="-342900">
                  <a:buFont typeface="Wingdings" pitchFamily="2" charset="2"/>
                  <a:buChar char="Ø"/>
                </a:pPr>
                <a:endParaRPr lang="en-IN" dirty="0" smtClean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772816"/>
                <a:ext cx="8229600" cy="4525963"/>
              </a:xfrm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goals : 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Fill it to get the greatest benefit.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Knapsack capacity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22 pounds.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63132"/>
              </p:ext>
            </p:extLst>
          </p:nvPr>
        </p:nvGraphicFramePr>
        <p:xfrm>
          <a:off x="1259632" y="3717032"/>
          <a:ext cx="6096000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/>
                <a:gridCol w="564232"/>
                <a:gridCol w="762000"/>
                <a:gridCol w="666328"/>
                <a:gridCol w="857672"/>
                <a:gridCol w="762000"/>
                <a:gridCol w="762000"/>
                <a:gridCol w="762000"/>
              </a:tblGrid>
              <a:tr h="536974">
                <a:tc>
                  <a:txBody>
                    <a:bodyPr/>
                    <a:lstStyle/>
                    <a:p>
                      <a:r>
                        <a:rPr lang="en-IN" dirty="0" smtClean="0"/>
                        <a:t>Items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703621">
                <a:tc>
                  <a:txBody>
                    <a:bodyPr/>
                    <a:lstStyle/>
                    <a:p>
                      <a:r>
                        <a:rPr lang="en-IN" dirty="0" smtClean="0"/>
                        <a:t>Profit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5.5</a:t>
                      </a:r>
                      <a:endParaRPr lang="en-IN" dirty="0"/>
                    </a:p>
                  </a:txBody>
                  <a:tcPr/>
                </a:tc>
              </a:tr>
              <a:tr h="703621">
                <a:tc>
                  <a:txBody>
                    <a:bodyPr/>
                    <a:lstStyle/>
                    <a:p>
                      <a:r>
                        <a:rPr lang="en-IN" dirty="0" smtClean="0"/>
                        <a:t>Weight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3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"/>
    </mc:Choice>
    <mc:Fallback xmlns="">
      <p:transition spd="slow" advTm="327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86895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Approach: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by Greedy Algorithm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greedy algorithm is a straight forward design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technique.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to make a greedy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decision.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which leads to a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feasible solution that is may be an optimal solution.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greedy algorithm can be applied on problems those have ‘N’ number of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inputs.</a:t>
            </a:r>
          </a:p>
          <a:p>
            <a:pPr algn="just"/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have to choose a subset of these input values those satisfy some preconditions. 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30695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"/>
    </mc:Choice>
    <mc:Fallback xmlns="">
      <p:transition spd="slow" advTm="98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0/1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Knapsack</a:t>
            </a:r>
            <a:r>
              <a:rPr lang="en-IN" dirty="0"/>
              <a:t> applications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 smtClean="0"/>
          </a:p>
          <a:p>
            <a:r>
              <a:rPr lang="en-IN" dirty="0" smtClean="0"/>
              <a:t>Different </a:t>
            </a:r>
            <a:r>
              <a:rPr lang="en-IN" dirty="0"/>
              <a:t>spaces where the problem shows up are: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 budget control</a:t>
            </a:r>
          </a:p>
          <a:p>
            <a:pPr marL="0" indent="0">
              <a:buNone/>
            </a:pPr>
            <a:r>
              <a:rPr lang="en-IN" dirty="0" smtClean="0"/>
              <a:t>2. network flow</a:t>
            </a:r>
          </a:p>
          <a:p>
            <a:pPr marL="0" indent="0">
              <a:buNone/>
            </a:pPr>
            <a:r>
              <a:rPr lang="en-IN" dirty="0" smtClean="0"/>
              <a:t>3. </a:t>
            </a:r>
            <a:r>
              <a:rPr lang="en-IN" dirty="0"/>
              <a:t>journals for a library </a:t>
            </a:r>
          </a:p>
        </p:txBody>
      </p:sp>
    </p:spTree>
    <p:extLst>
      <p:ext uri="{BB962C8B-B14F-4D97-AF65-F5344CB8AC3E}">
        <p14:creationId xmlns:p14="http://schemas.microsoft.com/office/powerpoint/2010/main" val="404592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4"/>
    </mc:Choice>
    <mc:Fallback xmlns="">
      <p:transition spd="slow" advTm="135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Greedy strategy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1.Item arrange by their value.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2.Item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arrange by their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weight.</a:t>
            </a:r>
          </a:p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3.Item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arrange by their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benefit/profit ratio.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6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"/>
    </mc:Choice>
    <mc:Fallback xmlns="">
      <p:transition spd="slow" advTm="116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692696"/>
            <a:ext cx="6768752" cy="5040560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</a:t>
            </a:r>
            <a:r>
              <a:rPr lang="en-IN" dirty="0"/>
              <a:t>knapsack capacity w=9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577807458"/>
              </p:ext>
            </p:extLst>
          </p:nvPr>
        </p:nvGraphicFramePr>
        <p:xfrm>
          <a:off x="1835696" y="1340768"/>
          <a:ext cx="4269846" cy="2528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214"/>
                <a:gridCol w="1595360"/>
                <a:gridCol w="1456272"/>
              </a:tblGrid>
              <a:tr h="505639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Iteam</a:t>
                      </a:r>
                      <a:r>
                        <a:rPr lang="en-IN" baseline="0" dirty="0" smtClean="0"/>
                        <a:t> no(i)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Weight(i)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Value(i)</a:t>
                      </a:r>
                      <a:endParaRPr lang="en-IN" dirty="0"/>
                    </a:p>
                  </a:txBody>
                  <a:tcPr marL="60435" marR="60435"/>
                </a:tc>
              </a:tr>
              <a:tr h="505639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60435" marR="60435"/>
                </a:tc>
              </a:tr>
              <a:tr h="505639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60435" marR="60435"/>
                </a:tc>
              </a:tr>
              <a:tr h="505639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60435" marR="60435"/>
                </a:tc>
              </a:tr>
              <a:tr h="505639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60435" marR="60435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marL="60435" marR="6043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"/>
    </mc:Choice>
    <mc:Fallback xmlns="">
      <p:transition spd="slow" advTm="566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805264"/>
            <a:ext cx="7772400" cy="36004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 knapsack </a:t>
            </a:r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capacity  W =9</a:t>
            </a:r>
            <a:br>
              <a:rPr lang="en-IN" sz="2700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7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TABLE: st.1, arrange by value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169141059"/>
              </p:ext>
            </p:extLst>
          </p:nvPr>
        </p:nvGraphicFramePr>
        <p:xfrm>
          <a:off x="2195736" y="2204864"/>
          <a:ext cx="4320479" cy="2210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375"/>
                <a:gridCol w="1423552"/>
                <a:gridCol w="1423552"/>
              </a:tblGrid>
              <a:tr h="331237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Iteam</a:t>
                      </a:r>
                      <a:r>
                        <a:rPr lang="en-IN" baseline="0" dirty="0" smtClean="0"/>
                        <a:t> no(i)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Weight(i)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Value(i)</a:t>
                      </a:r>
                      <a:endParaRPr lang="en-IN" dirty="0"/>
                    </a:p>
                  </a:txBody>
                  <a:tcPr marL="115660" marR="11566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            </a:t>
                      </a:r>
                      <a:endParaRPr lang="en-IN" dirty="0"/>
                    </a:p>
                  </a:txBody>
                  <a:tcPr marL="115660" marR="11566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115660" marR="11566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</a:tr>
              <a:tr h="747504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27584" y="2924944"/>
            <a:ext cx="6696744" cy="2664296"/>
          </a:xfrm>
        </p:spPr>
        <p:txBody>
          <a:bodyPr>
            <a:no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Selected  values   are v1,v2--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9,7= 16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Corresponding  weights  are 5,3=8&lt;W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9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84168" y="2708920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8"/>
    </mc:Choice>
    <mc:Fallback xmlns="">
      <p:transition spd="slow" advTm="308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7283152" cy="3168352"/>
          </a:xfrm>
        </p:spPr>
        <p:txBody>
          <a:bodyPr/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          Greedy Algorithm</a:t>
            </a:r>
            <a:br>
              <a:rPr lang="en-IN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                     with</a:t>
            </a:r>
            <a:br>
              <a:rPr lang="en-IN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napsack Problem  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4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54"/>
    </mc:Choice>
    <mc:Fallback xmlns="">
      <p:transition spd="slow" advTm="1255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5733256"/>
            <a:ext cx="4896544" cy="5006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EXAMPLE:   knapsack capacity  W =9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TABLE :    st.2,  arrange  by  weight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424646731"/>
              </p:ext>
            </p:extLst>
          </p:nvPr>
        </p:nvGraphicFramePr>
        <p:xfrm>
          <a:off x="1691679" y="1340768"/>
          <a:ext cx="5184577" cy="260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864"/>
                <a:gridCol w="2371969"/>
                <a:gridCol w="1437744"/>
              </a:tblGrid>
              <a:tr h="52004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Iteam</a:t>
                      </a:r>
                      <a:r>
                        <a:rPr lang="en-IN" baseline="0" dirty="0" smtClean="0"/>
                        <a:t> no(i)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Weight(i)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Value(i)</a:t>
                      </a:r>
                      <a:endParaRPr lang="en-IN" dirty="0"/>
                    </a:p>
                  </a:txBody>
                  <a:tcPr marL="115660" marR="115660"/>
                </a:tc>
              </a:tr>
              <a:tr h="520041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            </a:t>
                      </a:r>
                      <a:endParaRPr lang="en-IN" dirty="0"/>
                    </a:p>
                  </a:txBody>
                  <a:tcPr marL="115660" marR="115660"/>
                </a:tc>
              </a:tr>
              <a:tr h="520041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</a:tr>
              <a:tr h="520041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marL="115660" marR="115660"/>
                </a:tc>
              </a:tr>
              <a:tr h="520041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marL="115660" marR="11566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marL="115660" marR="11566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99592" y="4221088"/>
            <a:ext cx="5486400" cy="115212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Selected items , weight  are 2,3,4, =&gt; 5+4=9=W</a:t>
            </a:r>
          </a:p>
          <a:p>
            <a:pPr algn="l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Values are 3,7,2 =&gt; 3+7+2=12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z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923928" y="2492896"/>
            <a:ext cx="0" cy="136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4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"/>
    </mc:Choice>
    <mc:Fallback xmlns="">
      <p:transition spd="slow" advTm="438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908720"/>
            <a:ext cx="7620000" cy="1152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</a:t>
            </a:r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Fractional </a:t>
            </a: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knapsack problem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 smtClean="0"/>
              <a:t>1.  Knapsack capacity W.</a:t>
            </a:r>
          </a:p>
          <a:p>
            <a:pPr marL="0" indent="0">
              <a:buNone/>
            </a:pPr>
            <a:r>
              <a:rPr lang="en-IN" sz="2800" dirty="0" smtClean="0"/>
              <a:t>2.  There are n items  and </a:t>
            </a:r>
            <a:r>
              <a:rPr lang="en-IN" sz="2800" dirty="0" err="1" smtClean="0"/>
              <a:t>i</a:t>
            </a:r>
            <a:r>
              <a:rPr lang="en-IN" sz="2800" baseline="30000" dirty="0" err="1" smtClean="0"/>
              <a:t>th</a:t>
            </a:r>
            <a:r>
              <a:rPr lang="en-IN" sz="2800" baseline="30000" dirty="0" smtClean="0"/>
              <a:t> </a:t>
            </a:r>
            <a:r>
              <a:rPr lang="en-IN" sz="2800" dirty="0" smtClean="0"/>
              <a:t>Item has value v</a:t>
            </a:r>
            <a:r>
              <a:rPr lang="en-IN" sz="2800" baseline="-25000" dirty="0" smtClean="0"/>
              <a:t>i ,</a:t>
            </a:r>
            <a:r>
              <a:rPr lang="en-IN" sz="2800" dirty="0" smtClean="0"/>
              <a:t> weight </a:t>
            </a:r>
            <a:r>
              <a:rPr lang="en-IN" sz="2800" dirty="0" err="1" smtClean="0"/>
              <a:t>w</a:t>
            </a:r>
            <a:r>
              <a:rPr lang="en-IN" sz="2800" baseline="-25000" dirty="0" err="1" smtClean="0"/>
              <a:t>i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3.   Goal: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a.  find xi such that for all  0≤x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≤1 ,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where i=1,2,3……..</a:t>
            </a:r>
          </a:p>
          <a:p>
            <a:pPr marL="400050" lvl="1" indent="0">
              <a:buNone/>
            </a:pPr>
            <a:r>
              <a:rPr lang="en-IN" sz="2800" dirty="0" smtClean="0"/>
              <a:t>           b.∑ </a:t>
            </a:r>
            <a:r>
              <a:rPr lang="en-IN" sz="2800" dirty="0" err="1" smtClean="0"/>
              <a:t>w</a:t>
            </a:r>
            <a:r>
              <a:rPr lang="en-IN" sz="2800" baseline="-25000" dirty="0" err="1" smtClean="0"/>
              <a:t>i</a:t>
            </a:r>
            <a:r>
              <a:rPr lang="en-IN" sz="2800" baseline="-25000" dirty="0" smtClean="0"/>
              <a:t>  </a:t>
            </a:r>
            <a:r>
              <a:rPr lang="en-IN" sz="2800" dirty="0" smtClean="0"/>
              <a:t>x</a:t>
            </a:r>
            <a:r>
              <a:rPr lang="en-IN" sz="2800" baseline="-25000" dirty="0" smtClean="0"/>
              <a:t>i </a:t>
            </a:r>
            <a:r>
              <a:rPr lang="en-IN" sz="2800" dirty="0" smtClean="0"/>
              <a:t>≤ W and </a:t>
            </a:r>
            <a:r>
              <a:rPr lang="en-IN" sz="2800" dirty="0"/>
              <a:t>∑ </a:t>
            </a:r>
            <a:r>
              <a:rPr lang="en-IN" sz="2800" dirty="0" smtClean="0"/>
              <a:t>v</a:t>
            </a:r>
            <a:r>
              <a:rPr lang="en-IN" sz="2800" baseline="-25000" dirty="0" smtClean="0"/>
              <a:t>i </a:t>
            </a:r>
            <a:r>
              <a:rPr lang="en-IN" sz="2800" dirty="0" smtClean="0"/>
              <a:t>x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</a:t>
            </a:r>
            <a:r>
              <a:rPr lang="en-IN" sz="2800" baseline="-25000" dirty="0" smtClean="0"/>
              <a:t> </a:t>
            </a:r>
            <a:r>
              <a:rPr lang="en-IN" sz="2800" dirty="0" smtClean="0"/>
              <a:t>maximum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4.  w</a:t>
            </a:r>
            <a:r>
              <a:rPr lang="en-IN" sz="2800" dirty="0" smtClean="0">
                <a:sym typeface="Wingdings" pitchFamily="2" charset="2"/>
              </a:rPr>
              <a:t> W-</a:t>
            </a:r>
            <a:r>
              <a:rPr lang="en-IN" sz="2800" dirty="0" smtClean="0"/>
              <a:t> </a:t>
            </a:r>
            <a:r>
              <a:rPr lang="en-IN" sz="2800" dirty="0" err="1" smtClean="0"/>
              <a:t>w</a:t>
            </a:r>
            <a:r>
              <a:rPr lang="en-IN" sz="2800" baseline="-25000" dirty="0" err="1" smtClean="0"/>
              <a:t>i</a:t>
            </a:r>
            <a:r>
              <a:rPr lang="en-IN" sz="2800" baseline="-25000" dirty="0" smtClean="0"/>
              <a:t> </a:t>
            </a:r>
            <a:r>
              <a:rPr lang="en-IN" sz="2800" dirty="0" smtClean="0"/>
              <a:t>x</a:t>
            </a:r>
            <a:r>
              <a:rPr lang="en-IN" sz="2800" baseline="-25000" dirty="0" smtClean="0"/>
              <a:t>i</a:t>
            </a:r>
            <a:r>
              <a:rPr lang="en-IN" sz="2800" dirty="0" smtClean="0"/>
              <a:t>        </a:t>
            </a:r>
            <a:endParaRPr lang="en-IN" sz="2800" baseline="-25000" dirty="0" smtClean="0"/>
          </a:p>
          <a:p>
            <a:pPr marL="0" indent="0">
              <a:buNone/>
            </a:pPr>
            <a:endParaRPr lang="en-IN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8115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spd="slow" advTm="509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918793"/>
              </p:ext>
            </p:extLst>
          </p:nvPr>
        </p:nvGraphicFramePr>
        <p:xfrm>
          <a:off x="1835696" y="1340768"/>
          <a:ext cx="489654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  <a:gridCol w="1080120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Iteam</a:t>
                      </a:r>
                      <a:r>
                        <a:rPr lang="en-IN" baseline="0" dirty="0" smtClean="0"/>
                        <a:t>  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w</a:t>
                      </a:r>
                      <a:r>
                        <a:rPr lang="en-IN" baseline="-25000" dirty="0" err="1" smtClean="0"/>
                        <a:t>i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v</a:t>
                      </a:r>
                      <a:r>
                        <a:rPr lang="en-IN" baseline="-25000" dirty="0" smtClean="0"/>
                        <a:t>i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Profit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</a:t>
                      </a:r>
                      <a:r>
                        <a:rPr lang="en-IN" baseline="-25000" dirty="0" smtClean="0"/>
                        <a:t>i=</a:t>
                      </a:r>
                      <a:r>
                        <a:rPr lang="en-IN" dirty="0" smtClean="0"/>
                        <a:t> v</a:t>
                      </a:r>
                      <a:r>
                        <a:rPr lang="en-IN" baseline="-25000" dirty="0" smtClean="0"/>
                        <a:t>i</a:t>
                      </a:r>
                      <a:r>
                        <a:rPr lang="en-IN" baseline="0" dirty="0" smtClean="0"/>
                        <a:t>/</a:t>
                      </a:r>
                      <a:r>
                        <a:rPr lang="en-IN" dirty="0" err="1" smtClean="0"/>
                        <a:t>w</a:t>
                      </a:r>
                      <a:r>
                        <a:rPr lang="en-IN" baseline="-25000" dirty="0" err="1" smtClean="0"/>
                        <a:t>i</a:t>
                      </a:r>
                      <a:endParaRPr lang="en-IN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3140968"/>
            <a:ext cx="6667128" cy="3024336"/>
          </a:xfrm>
        </p:spPr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rot="548196" flipV="1">
            <a:off x="3619954" y="9083252"/>
            <a:ext cx="263784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28184" y="220486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38119" y="3236475"/>
            <a:ext cx="52565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mtClean="0"/>
              <a:t>Knapsack capacity W=50</a:t>
            </a:r>
          </a:p>
          <a:p>
            <a:r>
              <a:rPr lang="en-IN" dirty="0" smtClean="0"/>
              <a:t>I1 </a:t>
            </a:r>
            <a:r>
              <a:rPr lang="en-IN" dirty="0"/>
              <a:t>select  w=10,v=60 </a:t>
            </a:r>
            <a:r>
              <a:rPr lang="en-IN" dirty="0" smtClean="0"/>
              <a:t>    W-10 </a:t>
            </a:r>
            <a:r>
              <a:rPr lang="en-IN" dirty="0"/>
              <a:t>= 50-10=40 and  V1=60</a:t>
            </a:r>
            <a:br>
              <a:rPr lang="en-IN" dirty="0"/>
            </a:br>
            <a:r>
              <a:rPr lang="en-IN" dirty="0"/>
              <a:t>I</a:t>
            </a:r>
            <a:r>
              <a:rPr lang="en-IN" dirty="0" smtClean="0"/>
              <a:t>2 </a:t>
            </a:r>
            <a:r>
              <a:rPr lang="en-IN" dirty="0"/>
              <a:t>select  </a:t>
            </a:r>
            <a:r>
              <a:rPr lang="en-IN" dirty="0" smtClean="0"/>
              <a:t>w=20,v=100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W-20 =40-20=20</a:t>
            </a:r>
            <a:r>
              <a:rPr lang="en-IN" dirty="0" smtClean="0"/>
              <a:t> and  V2=100</a:t>
            </a:r>
          </a:p>
          <a:p>
            <a:r>
              <a:rPr lang="en-IN" dirty="0" smtClean="0"/>
              <a:t>I3 select partially ,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x= 50-10+20=20</a:t>
            </a:r>
          </a:p>
          <a:p>
            <a:r>
              <a:rPr lang="en-IN" dirty="0" smtClean="0"/>
              <a:t>                      v(x)= 80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87624" y="4653136"/>
            <a:ext cx="4374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Total optimal value=240</a:t>
            </a:r>
          </a:p>
        </p:txBody>
      </p:sp>
      <p:sp>
        <p:nvSpPr>
          <p:cNvPr id="5" name="Rectangle 4"/>
          <p:cNvSpPr/>
          <p:nvPr/>
        </p:nvSpPr>
        <p:spPr>
          <a:xfrm>
            <a:off x="-252536" y="-7012160"/>
            <a:ext cx="8280920" cy="1160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endParaRPr lang="en-IN" sz="2200" b="1" spc="-100" dirty="0" smtClean="0">
              <a:solidFill>
                <a:srgbClr val="675E47"/>
              </a:solidFill>
              <a:latin typeface="Cambria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IN" sz="2200" b="1" spc="-100" dirty="0" smtClean="0">
              <a:solidFill>
                <a:srgbClr val="675E47"/>
              </a:solidFill>
              <a:latin typeface="Cambria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en-IN" sz="2200" b="1" spc="-100" dirty="0">
              <a:solidFill>
                <a:srgbClr val="675E47"/>
              </a:solidFill>
              <a:latin typeface="Cambria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IN" sz="2200" b="1" spc="-100" dirty="0" smtClean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EXAMPLE   :  </a:t>
            </a: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>knapsack capacity W=50</a:t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  <a:t/>
            </a:r>
            <a:br>
              <a:rPr lang="en-IN" sz="2200" b="1" spc="-100" dirty="0">
                <a:solidFill>
                  <a:srgbClr val="675E47"/>
                </a:solidFill>
                <a:latin typeface="Cambria"/>
                <a:ea typeface="+mj-ea"/>
                <a:cs typeface="+mj-cs"/>
              </a:rPr>
            </a:br>
            <a:endParaRPr lang="en-IN" sz="2200" b="1" spc="-100" dirty="0">
              <a:solidFill>
                <a:srgbClr val="675E47"/>
              </a:solidFill>
              <a:latin typeface="Cambri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316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"/>
    </mc:Choice>
    <mc:Fallback xmlns="">
      <p:transition spd="slow" advTm="27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15616" y="1600200"/>
            <a:ext cx="6645672" cy="3413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sz="7800" dirty="0" smtClean="0">
                <a:latin typeface="Times New Roman" pitchFamily="18" charset="0"/>
                <a:cs typeface="Times New Roman" pitchFamily="18" charset="0"/>
              </a:rPr>
              <a:t>Thank</a:t>
            </a:r>
          </a:p>
          <a:p>
            <a:pPr marL="0" indent="0">
              <a:buNone/>
            </a:pPr>
            <a:r>
              <a:rPr lang="en-IN" sz="7800" dirty="0" smtClean="0">
                <a:latin typeface="Times New Roman" pitchFamily="18" charset="0"/>
                <a:cs typeface="Times New Roman" pitchFamily="18" charset="0"/>
              </a:rPr>
              <a:t>      You</a:t>
            </a:r>
            <a:endParaRPr lang="en-IN" sz="7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6000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endParaRPr lang="en-IN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76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42617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6286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is algorithm.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What is Greedy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Approach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 marL="6286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Knapsack Problem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"/>
    </mc:Choice>
    <mc:Fallback xmlns="">
      <p:transition spd="slow" advTm="93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7620000" cy="936104"/>
          </a:xfrm>
        </p:spPr>
        <p:txBody>
          <a:bodyPr/>
          <a:lstStyle/>
          <a:p>
            <a:r>
              <a:rPr lang="en-IN" dirty="0" smtClean="0"/>
              <a:t>  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is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algorithm is a finite set  of instruction that accomplishes a particular task.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Criteria: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instruction must be clear &amp; unambiguous.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Finiteness</a:t>
            </a:r>
          </a:p>
          <a:p>
            <a:pPr marL="514350" indent="-51435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effectiveness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"/>
    </mc:Choice>
    <mc:Fallback xmlns="">
      <p:transition spd="slow" advTm="187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7620000" cy="1008112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What is Greedy 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7609656" cy="4411960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greedy algorithm always makes the choice that looks best at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moment.</a:t>
            </a:r>
          </a:p>
          <a:p>
            <a:pPr algn="just"/>
            <a:endParaRPr lang="en-IN" dirty="0" smtClean="0"/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Works with </a:t>
            </a:r>
            <a:r>
              <a:rPr lang="en-IN" sz="2800" b="1" dirty="0" smtClean="0"/>
              <a:t>Two properties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Greedy choice property.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Optimal substructure</a:t>
            </a:r>
          </a:p>
        </p:txBody>
      </p:sp>
    </p:spTree>
    <p:extLst>
      <p:ext uri="{BB962C8B-B14F-4D97-AF65-F5344CB8AC3E}">
        <p14:creationId xmlns:p14="http://schemas.microsoft.com/office/powerpoint/2010/main" val="14290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4"/>
    </mc:Choice>
    <mc:Fallback xmlns="">
      <p:transition spd="slow" advTm="271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836712"/>
            <a:ext cx="7776864" cy="5255989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Greedy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choice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property</a:t>
            </a:r>
            <a:r>
              <a:rPr lang="en-IN" sz="2400" smtClean="0">
                <a:latin typeface="Times New Roman" pitchFamily="18" charset="0"/>
                <a:cs typeface="Times New Roman" pitchFamily="18" charset="0"/>
              </a:rPr>
              <a:t>: It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makes a locally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optimal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choice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hope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this choice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will lead to globally optimal solution.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Optimal substructure: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optimal solution contains optimal sub solution.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5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"/>
    </mc:Choice>
    <mc:Fallback xmlns="">
      <p:transition spd="slow" advTm="98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323528" y="302853"/>
            <a:ext cx="8760577" cy="5820246"/>
          </a:xfrm>
        </p:spPr>
        <p:txBody>
          <a:bodyPr/>
          <a:lstStyle/>
          <a:p>
            <a:r>
              <a:rPr lang="en-IN" dirty="0" smtClean="0"/>
              <a:t>         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                                                            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          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half" idx="2"/>
          </p:nvPr>
        </p:nvSpPr>
        <p:spPr>
          <a:xfrm>
            <a:off x="349895" y="692696"/>
            <a:ext cx="3213993" cy="568863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Example:1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Local </a:t>
            </a:r>
            <a:r>
              <a:rPr lang="en-IN" sz="20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optimal choice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B=4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AD=3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C=7 </a:t>
            </a:r>
          </a:p>
          <a:p>
            <a:pPr algn="l"/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Local optimal best choice = 3</a:t>
            </a:r>
          </a:p>
          <a:p>
            <a:pPr algn="l"/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Total weight A </a:t>
            </a:r>
            <a:r>
              <a:rPr lang="en-IN" sz="200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 C=3+1=4</a:t>
            </a:r>
            <a:endParaRPr lang="en-IN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l"/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Global optimal solution=4 </a:t>
            </a:r>
          </a:p>
          <a:p>
            <a:pPr algn="l"/>
            <a:endParaRPr lang="en-IN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“A to C”&lt;==4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BEST SOLUTION IS 4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70609" y="512983"/>
            <a:ext cx="4680520" cy="4903924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Oval 3"/>
          <p:cNvSpPr/>
          <p:nvPr/>
        </p:nvSpPr>
        <p:spPr>
          <a:xfrm>
            <a:off x="3359574" y="3212976"/>
            <a:ext cx="852386" cy="6480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465911" y="3154757"/>
            <a:ext cx="673224" cy="6802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402544" y="2060847"/>
            <a:ext cx="599492" cy="616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5484676" y="4549770"/>
            <a:ext cx="599492" cy="6880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99078" y="3818821"/>
            <a:ext cx="1637018" cy="978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969336" y="2420888"/>
            <a:ext cx="139475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868144" y="2412889"/>
            <a:ext cx="1620688" cy="944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4826" y="3436997"/>
            <a:ext cx="3227494" cy="11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6"/>
            <a:endCxn id="5" idx="3"/>
          </p:cNvCxnSpPr>
          <p:nvPr/>
        </p:nvCxnSpPr>
        <p:spPr>
          <a:xfrm flipV="1">
            <a:off x="6084168" y="3735349"/>
            <a:ext cx="1480334" cy="1158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70948" y="2492896"/>
            <a:ext cx="34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430554" y="2771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5566458" y="3501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 flipH="1">
            <a:off x="4339655" y="4221088"/>
            <a:ext cx="44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804248" y="4293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51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6"/>
    </mc:Choice>
    <mc:Fallback xmlns="">
      <p:transition spd="slow" advTm="23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323528" y="302853"/>
            <a:ext cx="8760577" cy="5820246"/>
          </a:xfrm>
        </p:spPr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45" name="Text Placeholder 44"/>
          <p:cNvSpPr>
            <a:spLocks noGrp="1"/>
          </p:cNvSpPr>
          <p:nvPr>
            <p:ph type="body" sz="half" idx="2"/>
          </p:nvPr>
        </p:nvSpPr>
        <p:spPr>
          <a:xfrm>
            <a:off x="478202" y="1124744"/>
            <a:ext cx="3008313" cy="4874459"/>
          </a:xfrm>
        </p:spPr>
        <p:txBody>
          <a:bodyPr>
            <a:normAutofit fontScale="77500" lnSpcReduction="20000"/>
          </a:bodyPr>
          <a:lstStyle/>
          <a:p>
            <a:r>
              <a:rPr lang="en-IN" sz="4600" b="1" dirty="0" smtClean="0">
                <a:latin typeface="Times New Roman" pitchFamily="18" charset="0"/>
                <a:cs typeface="Times New Roman" pitchFamily="18" charset="0"/>
              </a:rPr>
              <a:t>Example:2</a:t>
            </a:r>
          </a:p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Local </a:t>
            </a:r>
            <a:r>
              <a:rPr lang="en-IN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optimal choice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B=4</a:t>
            </a:r>
          </a:p>
          <a:p>
            <a:pPr algn="l"/>
            <a:r>
              <a:rPr lang="en-IN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AD=3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C=10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Local optimal choice=3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Total weight=3+5=8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Global optimal solution=4+1=5</a:t>
            </a: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Local optimal solution=8</a:t>
            </a:r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l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“A to C”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algn="l"/>
            <a:r>
              <a:rPr lang="en-I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Best  solution is 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969336" y="692696"/>
            <a:ext cx="4203064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                   </a:t>
            </a: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                         </a:t>
            </a:r>
          </a:p>
          <a:p>
            <a:pPr marL="0" indent="0">
              <a:buNone/>
            </a:pPr>
            <a:endParaRPr lang="en-IN" sz="2400" dirty="0">
              <a:sym typeface="Wingdings" pitchFamily="2" charset="2"/>
            </a:endParaRPr>
          </a:p>
          <a:p>
            <a:pPr marL="0" indent="0">
              <a:buNone/>
            </a:pPr>
            <a:endParaRPr lang="en-IN" sz="2400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sz="2400" dirty="0" smtClean="0">
                <a:sym typeface="Wingdings" pitchFamily="2" charset="2"/>
              </a:rPr>
              <a:t>                                  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Oval 3"/>
          <p:cNvSpPr/>
          <p:nvPr/>
        </p:nvSpPr>
        <p:spPr>
          <a:xfrm>
            <a:off x="4419175" y="2836628"/>
            <a:ext cx="852386" cy="79209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7405464" y="2973466"/>
            <a:ext cx="673224" cy="6802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5680720" y="1876827"/>
            <a:ext cx="599492" cy="6160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6131309" y="4087475"/>
            <a:ext cx="599492" cy="6880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5"/>
          </p:cNvCxnSpPr>
          <p:nvPr/>
        </p:nvCxnSpPr>
        <p:spPr>
          <a:xfrm>
            <a:off x="5146732" y="3512720"/>
            <a:ext cx="984577" cy="765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3"/>
          </p:cNvCxnSpPr>
          <p:nvPr/>
        </p:nvCxnSpPr>
        <p:spPr>
          <a:xfrm flipV="1">
            <a:off x="5071678" y="2402673"/>
            <a:ext cx="696836" cy="552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1"/>
          </p:cNvCxnSpPr>
          <p:nvPr/>
        </p:nvCxnSpPr>
        <p:spPr>
          <a:xfrm>
            <a:off x="6267399" y="2273657"/>
            <a:ext cx="1236656" cy="79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57246" y="3251390"/>
            <a:ext cx="2079612" cy="57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3"/>
          </p:cNvCxnSpPr>
          <p:nvPr/>
        </p:nvCxnSpPr>
        <p:spPr>
          <a:xfrm flipV="1">
            <a:off x="6564068" y="3554058"/>
            <a:ext cx="939987" cy="72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flipH="1">
            <a:off x="5262016" y="2676915"/>
            <a:ext cx="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372183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7034061" y="3916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431055" y="32803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640407" y="2492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81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"/>
    </mc:Choice>
    <mc:Fallback xmlns="">
      <p:transition spd="slow" advTm="156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Application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greedy method is quite powerful and works well for a wide range of problems.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Many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algorithms can be viewed as applications of the Greedy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algorithms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Minimum Spanning Tree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Dijkstra’s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algorithm for shortest paths from a single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/>
              </a:rPr>
              <a:t>source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5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8"/>
    </mc:Choice>
    <mc:Fallback xmlns="">
      <p:transition spd="slow" advTm="3298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3910</TotalTime>
  <Words>903</Words>
  <Application>Microsoft Office PowerPoint</Application>
  <PresentationFormat>On-screen Show (4:3)</PresentationFormat>
  <Paragraphs>313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      CENTRE FOR ADVANCE STUDIES (DR . A .P . J. Abdul  Kalam Technical University , U.P,  Lucknow )                                   PRESENTED BY:     SHIKHA                                                                              M.TECH (Ist SEM)        </vt:lpstr>
      <vt:lpstr>           Greedy Algorithm                       with            Knapsack Problem  </vt:lpstr>
      <vt:lpstr>                CONTENTS</vt:lpstr>
      <vt:lpstr>     What is algorithm</vt:lpstr>
      <vt:lpstr> What is Greedy algorithm</vt:lpstr>
      <vt:lpstr>PowerPoint Presentation</vt:lpstr>
      <vt:lpstr>                                                                                                                                  </vt:lpstr>
      <vt:lpstr>  </vt:lpstr>
      <vt:lpstr>                     Application</vt:lpstr>
      <vt:lpstr>                Knapsack Problem</vt:lpstr>
      <vt:lpstr>                                        Verients </vt:lpstr>
      <vt:lpstr>      0/1 Knapsack problem</vt:lpstr>
      <vt:lpstr>                Knapsack Problem</vt:lpstr>
      <vt:lpstr>EXAMPLE</vt:lpstr>
      <vt:lpstr>Approach:  by Greedy Algorithm  </vt:lpstr>
      <vt:lpstr> 0/1 Knapsack applications </vt:lpstr>
      <vt:lpstr>                           Greedy strategy </vt:lpstr>
      <vt:lpstr>   knapsack capacity w=9</vt:lpstr>
      <vt:lpstr>                                           knapsack capacity  W =9                     TABLE: st.1, arrange by value</vt:lpstr>
      <vt:lpstr>EXAMPLE:   knapsack capacity  W =9             TABLE :    st.2,  arrange  by  weight</vt:lpstr>
      <vt:lpstr>   Fractional knapsack problem 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CENTRE FOR ADVANCE STUDIES (DR.A.P.J.Abdul Kalam Technical University,U.P,Lucknow)</dc:title>
  <dc:creator>Admin</dc:creator>
  <cp:lastModifiedBy>Admin</cp:lastModifiedBy>
  <cp:revision>347</cp:revision>
  <dcterms:created xsi:type="dcterms:W3CDTF">2017-08-14T07:57:10Z</dcterms:created>
  <dcterms:modified xsi:type="dcterms:W3CDTF">2017-11-21T10:04:51Z</dcterms:modified>
</cp:coreProperties>
</file>