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9" r:id="rId4"/>
    <p:sldId id="270" r:id="rId5"/>
    <p:sldId id="264" r:id="rId6"/>
    <p:sldId id="265" r:id="rId7"/>
    <p:sldId id="266" r:id="rId8"/>
    <p:sldId id="267" r:id="rId9"/>
    <p:sldId id="268"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0E4A5E-713B-46F7-AAFD-23C8895FD7AE}" type="datetimeFigureOut">
              <a:rPr lang="en-IN" smtClean="0"/>
              <a:t>25-09-2017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2890494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0E4A5E-713B-46F7-AAFD-23C8895FD7AE}" type="datetimeFigureOut">
              <a:rPr lang="en-IN" smtClean="0"/>
              <a:t>25-09-2017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420605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0E4A5E-713B-46F7-AAFD-23C8895FD7AE}" type="datetimeFigureOut">
              <a:rPr lang="en-IN" smtClean="0"/>
              <a:t>25-09-2017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CD38-443B-4E7D-B3A1-BDB2A1237FC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1025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0E4A5E-713B-46F7-AAFD-23C8895FD7AE}" type="datetimeFigureOut">
              <a:rPr lang="en-IN" smtClean="0"/>
              <a:t>25-09-2017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3046902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0E4A5E-713B-46F7-AAFD-23C8895FD7AE}" type="datetimeFigureOut">
              <a:rPr lang="en-IN" smtClean="0"/>
              <a:t>25-09-2017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CD38-443B-4E7D-B3A1-BDB2A1237FC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1296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0E4A5E-713B-46F7-AAFD-23C8895FD7AE}" type="datetimeFigureOut">
              <a:rPr lang="en-IN" smtClean="0"/>
              <a:t>25-09-2017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2568246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0E4A5E-713B-46F7-AAFD-23C8895FD7AE}" type="datetimeFigureOut">
              <a:rPr lang="en-IN" smtClean="0"/>
              <a:t>25-09-2017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2546248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0E4A5E-713B-46F7-AAFD-23C8895FD7AE}" type="datetimeFigureOut">
              <a:rPr lang="en-IN" smtClean="0"/>
              <a:t>25-09-2017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940072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0E4A5E-713B-46F7-AAFD-23C8895FD7AE}" type="datetimeFigureOut">
              <a:rPr lang="en-IN" smtClean="0"/>
              <a:t>25-09-2017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227371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0E4A5E-713B-46F7-AAFD-23C8895FD7AE}" type="datetimeFigureOut">
              <a:rPr lang="en-IN" smtClean="0"/>
              <a:t>25-09-2017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254770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0E4A5E-713B-46F7-AAFD-23C8895FD7AE}" type="datetimeFigureOut">
              <a:rPr lang="en-IN" smtClean="0"/>
              <a:t>25-09-2017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38684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0E4A5E-713B-46F7-AAFD-23C8895FD7AE}" type="datetimeFigureOut">
              <a:rPr lang="en-IN" smtClean="0"/>
              <a:t>25-09-2017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84646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0E4A5E-713B-46F7-AAFD-23C8895FD7AE}" type="datetimeFigureOut">
              <a:rPr lang="en-IN" smtClean="0"/>
              <a:t>25-09-2017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47632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E4A5E-713B-46F7-AAFD-23C8895FD7AE}" type="datetimeFigureOut">
              <a:rPr lang="en-IN" smtClean="0"/>
              <a:t>25-09-2017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75253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E4A5E-713B-46F7-AAFD-23C8895FD7AE}" type="datetimeFigureOut">
              <a:rPr lang="en-IN" smtClean="0"/>
              <a:t>25-09-2017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34306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0E4A5E-713B-46F7-AAFD-23C8895FD7AE}" type="datetimeFigureOut">
              <a:rPr lang="en-IN" smtClean="0"/>
              <a:t>25-09-2017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B3CD38-443B-4E7D-B3A1-BDB2A1237FC8}" type="slidenum">
              <a:rPr lang="en-IN" smtClean="0"/>
              <a:t>‹#›</a:t>
            </a:fld>
            <a:endParaRPr lang="en-IN"/>
          </a:p>
        </p:txBody>
      </p:sp>
    </p:spTree>
    <p:extLst>
      <p:ext uri="{BB962C8B-B14F-4D97-AF65-F5344CB8AC3E}">
        <p14:creationId xmlns:p14="http://schemas.microsoft.com/office/powerpoint/2010/main" val="2642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0E4A5E-713B-46F7-AAFD-23C8895FD7AE}" type="datetimeFigureOut">
              <a:rPr lang="en-IN" smtClean="0"/>
              <a:t>25-09-2017</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0B3CD38-443B-4E7D-B3A1-BDB2A1237FC8}" type="slidenum">
              <a:rPr lang="en-IN" smtClean="0"/>
              <a:t>‹#›</a:t>
            </a:fld>
            <a:endParaRPr lang="en-IN"/>
          </a:p>
        </p:txBody>
      </p:sp>
    </p:spTree>
    <p:extLst>
      <p:ext uri="{BB962C8B-B14F-4D97-AF65-F5344CB8AC3E}">
        <p14:creationId xmlns:p14="http://schemas.microsoft.com/office/powerpoint/2010/main" val="11697890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3842" y="2943538"/>
            <a:ext cx="9144000" cy="2387600"/>
          </a:xfrm>
        </p:spPr>
        <p:txBody>
          <a:bodyPr/>
          <a:lstStyle/>
          <a:p>
            <a:pPr algn="ctr" fontAlgn="base"/>
            <a:r>
              <a:rPr lang="en-IN" b="1" dirty="0" err="1" smtClean="0"/>
              <a:t>Dyn</a:t>
            </a:r>
            <a:r>
              <a:rPr lang="en-IN" b="1" dirty="0" smtClean="0"/>
              <a:t> Attack</a:t>
            </a:r>
            <a:endParaRPr lang="en-IN" b="1" dirty="0"/>
          </a:p>
        </p:txBody>
      </p:sp>
      <p:sp>
        <p:nvSpPr>
          <p:cNvPr id="3" name="Subtitle 2"/>
          <p:cNvSpPr>
            <a:spLocks noGrp="1"/>
          </p:cNvSpPr>
          <p:nvPr>
            <p:ph type="subTitle" idx="1"/>
          </p:nvPr>
        </p:nvSpPr>
        <p:spPr>
          <a:xfrm>
            <a:off x="583842" y="3321143"/>
            <a:ext cx="9152586" cy="1358074"/>
          </a:xfrm>
        </p:spPr>
        <p:txBody>
          <a:bodyPr>
            <a:normAutofit/>
          </a:bodyPr>
          <a:lstStyle/>
          <a:p>
            <a:pPr algn="ctr"/>
            <a:r>
              <a:rPr lang="en-IN" sz="3600" dirty="0" smtClean="0"/>
              <a:t>CENTER OF ADVANCE STUDIES </a:t>
            </a:r>
            <a:br>
              <a:rPr lang="en-IN" sz="3600" dirty="0" smtClean="0"/>
            </a:br>
            <a:r>
              <a:rPr lang="en-IN" sz="3600" dirty="0" smtClean="0"/>
              <a:t>AKTU, LUCKNOW</a:t>
            </a:r>
            <a:endParaRPr lang="en-IN" sz="3600" dirty="0"/>
          </a:p>
        </p:txBody>
      </p:sp>
      <p:sp>
        <p:nvSpPr>
          <p:cNvPr id="4" name="Subtitle 2"/>
          <p:cNvSpPr txBox="1">
            <a:spLocks/>
          </p:cNvSpPr>
          <p:nvPr/>
        </p:nvSpPr>
        <p:spPr>
          <a:xfrm>
            <a:off x="592428" y="55944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4000" dirty="0" smtClean="0"/>
              <a:t>BY-Kumar Shanu Singh</a:t>
            </a:r>
            <a:endParaRPr lang="en-IN" sz="4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041" y="0"/>
            <a:ext cx="3321143" cy="3321143"/>
          </a:xfrm>
          <a:prstGeom prst="rect">
            <a:avLst/>
          </a:prstGeom>
        </p:spPr>
      </p:pic>
    </p:spTree>
    <p:extLst>
      <p:ext uri="{BB962C8B-B14F-4D97-AF65-F5344CB8AC3E}">
        <p14:creationId xmlns:p14="http://schemas.microsoft.com/office/powerpoint/2010/main" val="870772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7" y="2485623"/>
            <a:ext cx="8268237" cy="3052294"/>
          </a:xfrm>
        </p:spPr>
        <p:txBody>
          <a:bodyPr>
            <a:normAutofit/>
          </a:bodyPr>
          <a:lstStyle/>
          <a:p>
            <a:pPr algn="ctr"/>
            <a:r>
              <a:rPr lang="en-IN" sz="6000" b="1" dirty="0" smtClean="0"/>
              <a:t>THANK YOU</a:t>
            </a:r>
            <a:endParaRPr lang="en-IN" sz="4000" b="1" dirty="0"/>
          </a:p>
        </p:txBody>
      </p:sp>
    </p:spTree>
    <p:extLst>
      <p:ext uri="{BB962C8B-B14F-4D97-AF65-F5344CB8AC3E}">
        <p14:creationId xmlns:p14="http://schemas.microsoft.com/office/powerpoint/2010/main" val="1229389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Dyn</a:t>
            </a:r>
            <a:r>
              <a:rPr lang="en-IN" dirty="0" smtClean="0"/>
              <a:t> Attack</a:t>
            </a:r>
            <a:endParaRPr lang="en-IN" dirty="0"/>
          </a:p>
        </p:txBody>
      </p:sp>
      <p:sp>
        <p:nvSpPr>
          <p:cNvPr id="3" name="Content Placeholder 2"/>
          <p:cNvSpPr>
            <a:spLocks noGrp="1"/>
          </p:cNvSpPr>
          <p:nvPr>
            <p:ph idx="1"/>
          </p:nvPr>
        </p:nvSpPr>
        <p:spPr>
          <a:xfrm>
            <a:off x="677334" y="1635617"/>
            <a:ext cx="8596668" cy="4405745"/>
          </a:xfrm>
        </p:spPr>
        <p:txBody>
          <a:bodyPr>
            <a:normAutofit/>
          </a:bodyPr>
          <a:lstStyle/>
          <a:p>
            <a:r>
              <a:rPr lang="en-IN" sz="2400" dirty="0"/>
              <a:t>The 2016 </a:t>
            </a:r>
            <a:r>
              <a:rPr lang="en-IN" sz="2400" dirty="0" err="1"/>
              <a:t>Dyn</a:t>
            </a:r>
            <a:r>
              <a:rPr lang="en-IN" sz="2400" dirty="0"/>
              <a:t> cyberattack took place on October 21, 2016, and involved multiple distributed denial-of-service attacks (DDoS attacks) targeting systems operated by Domain Name System (DNS) provider </a:t>
            </a:r>
            <a:r>
              <a:rPr lang="en-IN" sz="2400" dirty="0" err="1"/>
              <a:t>Dyn</a:t>
            </a:r>
            <a:r>
              <a:rPr lang="en-IN" sz="2400" dirty="0"/>
              <a:t>, which caused major Internet platforms and services to be unavailable to large swathes of users in Europe and North America. The groups Anonymous and New World Hackers claimed responsibility for the attack, but scant evidence was provided.</a:t>
            </a:r>
          </a:p>
          <a:p>
            <a:pPr marL="0" indent="0">
              <a:buNone/>
            </a:pPr>
            <a:endParaRPr lang="en-IN" sz="2400" dirty="0"/>
          </a:p>
        </p:txBody>
      </p:sp>
    </p:spTree>
    <p:extLst>
      <p:ext uri="{BB962C8B-B14F-4D97-AF65-F5344CB8AC3E}">
        <p14:creationId xmlns:p14="http://schemas.microsoft.com/office/powerpoint/2010/main" val="133387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08" y="1181795"/>
            <a:ext cx="8956063" cy="5000064"/>
          </a:xfrm>
        </p:spPr>
        <p:txBody>
          <a:bodyPr>
            <a:normAutofit/>
          </a:bodyPr>
          <a:lstStyle/>
          <a:p>
            <a:r>
              <a:rPr lang="en-IN" sz="2400" dirty="0"/>
              <a:t>As a DNS provider, </a:t>
            </a:r>
            <a:r>
              <a:rPr lang="en-IN" sz="2400" dirty="0" err="1"/>
              <a:t>Dyn</a:t>
            </a:r>
            <a:r>
              <a:rPr lang="en-IN" sz="2400" dirty="0"/>
              <a:t> provides to end-users the service of mapping an Internet domain name—when, for instance, entered into a web browser—to its corresponding IP address. The distributed denial-of-service (DDoS) attack was accomplished through a large number of DNS lookup requests from tens of millions of IP addresses. The activities are believed to have been executed through a botnet consisting of a large number of Internet-connected devices—such as printers, IP cameras, residential gateways and baby monitors—that had been infected with the </a:t>
            </a:r>
            <a:r>
              <a:rPr lang="en-IN" sz="2400" dirty="0" err="1"/>
              <a:t>Mirai</a:t>
            </a:r>
            <a:r>
              <a:rPr lang="en-IN" sz="2400" dirty="0"/>
              <a:t> malware.</a:t>
            </a:r>
          </a:p>
        </p:txBody>
      </p:sp>
    </p:spTree>
    <p:extLst>
      <p:ext uri="{BB962C8B-B14F-4D97-AF65-F5344CB8AC3E}">
        <p14:creationId xmlns:p14="http://schemas.microsoft.com/office/powerpoint/2010/main" val="895788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Domain Name System</a:t>
            </a:r>
            <a:endParaRPr lang="en-IN" dirty="0"/>
          </a:p>
        </p:txBody>
      </p:sp>
      <p:sp>
        <p:nvSpPr>
          <p:cNvPr id="3" name="Content Placeholder 2"/>
          <p:cNvSpPr>
            <a:spLocks noGrp="1"/>
          </p:cNvSpPr>
          <p:nvPr>
            <p:ph idx="1"/>
          </p:nvPr>
        </p:nvSpPr>
        <p:spPr/>
        <p:txBody>
          <a:bodyPr>
            <a:normAutofit/>
          </a:bodyPr>
          <a:lstStyle/>
          <a:p>
            <a:r>
              <a:rPr lang="en-IN" sz="2400" dirty="0" smtClean="0"/>
              <a:t>It is a hierarchical decentralized naming system for computers, services or other recourses connected to the Internet or a private network.</a:t>
            </a:r>
          </a:p>
          <a:p>
            <a:pPr>
              <a:buFont typeface="Arial" panose="020B0604020202020204" pitchFamily="34" charset="0"/>
              <a:buChar char="•"/>
            </a:pPr>
            <a:r>
              <a:rPr lang="en-IN" sz="2400" dirty="0" err="1" smtClean="0"/>
              <a:t>Domian</a:t>
            </a:r>
            <a:r>
              <a:rPr lang="en-IN" sz="2400" dirty="0" smtClean="0"/>
              <a:t> name assignment to each entity</a:t>
            </a:r>
          </a:p>
          <a:p>
            <a:pPr>
              <a:buFont typeface="Arial" panose="020B0604020202020204" pitchFamily="34" charset="0"/>
              <a:buChar char="•"/>
            </a:pPr>
            <a:r>
              <a:rPr lang="en-IN" sz="2400" dirty="0" smtClean="0"/>
              <a:t>IP address are assigned for locating &amp; identifying.</a:t>
            </a:r>
            <a:endParaRPr lang="en-IN" sz="2400" dirty="0"/>
          </a:p>
        </p:txBody>
      </p:sp>
    </p:spTree>
    <p:extLst>
      <p:ext uri="{BB962C8B-B14F-4D97-AF65-F5344CB8AC3E}">
        <p14:creationId xmlns:p14="http://schemas.microsoft.com/office/powerpoint/2010/main" val="3643132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Timeline and impact</a:t>
            </a:r>
          </a:p>
        </p:txBody>
      </p:sp>
      <p:sp>
        <p:nvSpPr>
          <p:cNvPr id="3" name="Content Placeholder 2"/>
          <p:cNvSpPr>
            <a:spLocks noGrp="1"/>
          </p:cNvSpPr>
          <p:nvPr>
            <p:ph idx="1"/>
          </p:nvPr>
        </p:nvSpPr>
        <p:spPr/>
        <p:txBody>
          <a:bodyPr>
            <a:normAutofit/>
          </a:bodyPr>
          <a:lstStyle/>
          <a:p>
            <a:r>
              <a:rPr lang="en-IN" sz="2800" dirty="0"/>
              <a:t>According to </a:t>
            </a:r>
            <a:r>
              <a:rPr lang="en-IN" sz="2800" dirty="0" err="1"/>
              <a:t>Dyn</a:t>
            </a:r>
            <a:r>
              <a:rPr lang="en-IN" sz="2800" dirty="0"/>
              <a:t>, a distributed denial-of-service (DDoS) attack began at 7:00 a.m. (EDT) and was resolved by 9:20 a.m. A second attack was reported at 11:52 a.m. and Internet users began reporting difficulties accessing websites. A third attack began in the afternoon, after 4:00 </a:t>
            </a:r>
            <a:r>
              <a:rPr lang="en-IN" sz="2800" dirty="0" err="1"/>
              <a:t>p.m</a:t>
            </a:r>
            <a:r>
              <a:rPr lang="en-IN" sz="2800" dirty="0"/>
              <a:t> At 6:11 p.m., </a:t>
            </a:r>
            <a:r>
              <a:rPr lang="en-IN" sz="2800" dirty="0" err="1"/>
              <a:t>Dyn</a:t>
            </a:r>
            <a:r>
              <a:rPr lang="en-IN" sz="2800" dirty="0"/>
              <a:t> reported that they had resolved the issue.</a:t>
            </a:r>
          </a:p>
          <a:p>
            <a:pPr marL="0" indent="0">
              <a:buNone/>
            </a:pPr>
            <a:endParaRPr lang="en-IN" sz="2800" dirty="0"/>
          </a:p>
        </p:txBody>
      </p:sp>
    </p:spTree>
    <p:extLst>
      <p:ext uri="{BB962C8B-B14F-4D97-AF65-F5344CB8AC3E}">
        <p14:creationId xmlns:p14="http://schemas.microsoft.com/office/powerpoint/2010/main" val="82579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Affected services</a:t>
            </a:r>
          </a:p>
        </p:txBody>
      </p:sp>
      <p:sp>
        <p:nvSpPr>
          <p:cNvPr id="3" name="Content Placeholder 2"/>
          <p:cNvSpPr>
            <a:spLocks noGrp="1"/>
          </p:cNvSpPr>
          <p:nvPr>
            <p:ph idx="1"/>
          </p:nvPr>
        </p:nvSpPr>
        <p:spPr/>
        <p:txBody>
          <a:bodyPr/>
          <a:lstStyle/>
          <a:p>
            <a:r>
              <a:rPr lang="en-IN" sz="2400" dirty="0"/>
              <a:t>Services affected by the attack included:</a:t>
            </a:r>
          </a:p>
          <a:p>
            <a:r>
              <a:rPr lang="en-IN" sz="2400" dirty="0"/>
              <a:t>Airbnb, Amazon.com, Ancestry.com, The A.V. Club, BBC, CNN, Fox News, GitHub, etc. (more than 100 companies.)</a:t>
            </a:r>
          </a:p>
          <a:p>
            <a:pPr marL="0" indent="0">
              <a:buNone/>
            </a:pPr>
            <a:endParaRPr lang="en-IN" dirty="0"/>
          </a:p>
        </p:txBody>
      </p:sp>
    </p:spTree>
    <p:extLst>
      <p:ext uri="{BB962C8B-B14F-4D97-AF65-F5344CB8AC3E}">
        <p14:creationId xmlns:p14="http://schemas.microsoft.com/office/powerpoint/2010/main" val="2065473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Investigation	</a:t>
            </a:r>
            <a:endParaRPr lang="en-IN" dirty="0"/>
          </a:p>
        </p:txBody>
      </p:sp>
      <p:sp>
        <p:nvSpPr>
          <p:cNvPr id="3" name="Content Placeholder 2"/>
          <p:cNvSpPr>
            <a:spLocks noGrp="1"/>
          </p:cNvSpPr>
          <p:nvPr>
            <p:ph idx="1"/>
          </p:nvPr>
        </p:nvSpPr>
        <p:spPr>
          <a:xfrm>
            <a:off x="677334" y="1661375"/>
            <a:ext cx="8596668" cy="4379987"/>
          </a:xfrm>
        </p:spPr>
        <p:txBody>
          <a:bodyPr>
            <a:noAutofit/>
          </a:bodyPr>
          <a:lstStyle/>
          <a:p>
            <a:r>
              <a:rPr lang="en-IN" sz="2000" dirty="0"/>
              <a:t>File:Cyberattack Slows US Access to Popular </a:t>
            </a:r>
            <a:r>
              <a:rPr lang="en-IN" sz="2000" dirty="0" err="1"/>
              <a:t>Sites.webm</a:t>
            </a:r>
            <a:endParaRPr lang="en-IN" sz="2000" dirty="0"/>
          </a:p>
          <a:p>
            <a:r>
              <a:rPr lang="en-IN" sz="2000" dirty="0"/>
              <a:t>White House spokesperson Josh Earnest responds on October 21, 2016, the day of the attack</a:t>
            </a:r>
          </a:p>
          <a:p>
            <a:r>
              <a:rPr lang="en-IN" sz="2000" dirty="0"/>
              <a:t>The US Department of Homeland Security started an investigation into the attacks, according to a White House source. No group of hackers claimed responsibility during or in the immediate aftermath of the attack. </a:t>
            </a:r>
            <a:r>
              <a:rPr lang="en-IN" sz="2000" dirty="0" err="1"/>
              <a:t>Dyn's</a:t>
            </a:r>
            <a:r>
              <a:rPr lang="en-IN" sz="2000" dirty="0"/>
              <a:t> chief strategist said in an interview that the assaults on the company's servers were very complex and unlike everyday DDoS attacks. Barbara Simons, a member of the advisory board of the United States Election Assistance Commission, said such attacks could affect electronic voting for overseas military or civilians</a:t>
            </a:r>
            <a:r>
              <a:rPr lang="en-IN" sz="2000" dirty="0" smtClean="0"/>
              <a:t>.</a:t>
            </a:r>
            <a:endParaRPr lang="en-IN" sz="2000" dirty="0"/>
          </a:p>
        </p:txBody>
      </p:sp>
    </p:spTree>
    <p:extLst>
      <p:ext uri="{BB962C8B-B14F-4D97-AF65-F5344CB8AC3E}">
        <p14:creationId xmlns:p14="http://schemas.microsoft.com/office/powerpoint/2010/main" val="352403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818" y="924217"/>
            <a:ext cx="8994699" cy="5141732"/>
          </a:xfrm>
        </p:spPr>
        <p:txBody>
          <a:bodyPr>
            <a:normAutofit fontScale="92500"/>
          </a:bodyPr>
          <a:lstStyle/>
          <a:p>
            <a:r>
              <a:rPr lang="en-IN" sz="2200" dirty="0" err="1"/>
              <a:t>Dyn</a:t>
            </a:r>
            <a:r>
              <a:rPr lang="en-IN" sz="2200" dirty="0"/>
              <a:t> disclosed that, according to business risk intelligence firm </a:t>
            </a:r>
            <a:r>
              <a:rPr lang="en-IN" sz="2200" dirty="0" err="1"/>
              <a:t>FlashPoint</a:t>
            </a:r>
            <a:r>
              <a:rPr lang="en-IN" sz="2200" dirty="0"/>
              <a:t> and Akamai Technologies, the attack was a botnet coordinated through a large number of Internet of Things-enabled (</a:t>
            </a:r>
            <a:r>
              <a:rPr lang="en-IN" sz="2200" dirty="0" err="1"/>
              <a:t>IoT</a:t>
            </a:r>
            <a:r>
              <a:rPr lang="en-IN" sz="2200" dirty="0"/>
              <a:t>) devices, including cameras, residential gateways, and baby monitors, that had been infected with </a:t>
            </a:r>
            <a:r>
              <a:rPr lang="en-IN" sz="2200" dirty="0" err="1"/>
              <a:t>Mirai</a:t>
            </a:r>
            <a:r>
              <a:rPr lang="en-IN" sz="2200" dirty="0"/>
              <a:t> malware. The attribution of the attack to the </a:t>
            </a:r>
            <a:r>
              <a:rPr lang="en-IN" sz="2200" dirty="0" err="1"/>
              <a:t>Mirai</a:t>
            </a:r>
            <a:r>
              <a:rPr lang="en-IN" sz="2200" dirty="0"/>
              <a:t> botnet had been previously reported by </a:t>
            </a:r>
            <a:r>
              <a:rPr lang="en-IN" sz="2200" dirty="0" err="1"/>
              <a:t>BackConnect</a:t>
            </a:r>
            <a:r>
              <a:rPr lang="en-IN" sz="2200" dirty="0"/>
              <a:t> Inc. another security firm. </a:t>
            </a:r>
            <a:r>
              <a:rPr lang="en-IN" sz="2200" dirty="0" err="1"/>
              <a:t>Dyn</a:t>
            </a:r>
            <a:r>
              <a:rPr lang="en-IN" sz="2200" dirty="0"/>
              <a:t> stated that they were receiving malicious requests from tens of millions of IP addresses. </a:t>
            </a:r>
            <a:r>
              <a:rPr lang="en-IN" sz="2200" dirty="0" err="1"/>
              <a:t>Mirai</a:t>
            </a:r>
            <a:r>
              <a:rPr lang="en-IN" sz="2200" dirty="0"/>
              <a:t> is designed to brute-force the security on an </a:t>
            </a:r>
            <a:r>
              <a:rPr lang="en-IN" sz="2200" dirty="0" err="1"/>
              <a:t>IoT</a:t>
            </a:r>
            <a:r>
              <a:rPr lang="en-IN" sz="2200" dirty="0"/>
              <a:t> device, allowing it to be controlled remotely. Cybersecurity investigator Brian Krebs noted that the source code for </a:t>
            </a:r>
            <a:r>
              <a:rPr lang="en-IN" sz="2200" dirty="0" err="1"/>
              <a:t>Mirai</a:t>
            </a:r>
            <a:r>
              <a:rPr lang="en-IN" sz="2200" dirty="0"/>
              <a:t> had been released onto the Internet in an open-source manner some weeks prior, which will make the investigation of the perpetrator more difficult.</a:t>
            </a:r>
          </a:p>
          <a:p>
            <a:r>
              <a:rPr lang="en-IN" sz="2200" dirty="0"/>
              <a:t>On 25 October 2016, US President Obama stated that the investigators still had no idea who carried out the cyberattack</a:t>
            </a:r>
            <a:r>
              <a:rPr lang="en-IN" sz="2200" dirty="0" smtClean="0"/>
              <a:t>.</a:t>
            </a:r>
            <a:r>
              <a:rPr lang="en-IN" dirty="0"/>
              <a:t/>
            </a:r>
            <a:br>
              <a:rPr lang="en-IN" dirty="0"/>
            </a:br>
            <a:endParaRPr lang="en-IN" dirty="0"/>
          </a:p>
        </p:txBody>
      </p:sp>
    </p:spTree>
    <p:extLst>
      <p:ext uri="{BB962C8B-B14F-4D97-AF65-F5344CB8AC3E}">
        <p14:creationId xmlns:p14="http://schemas.microsoft.com/office/powerpoint/2010/main" val="3467933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Perpetrators</a:t>
            </a:r>
          </a:p>
        </p:txBody>
      </p:sp>
      <p:sp>
        <p:nvSpPr>
          <p:cNvPr id="3" name="Content Placeholder 2"/>
          <p:cNvSpPr>
            <a:spLocks noGrp="1"/>
          </p:cNvSpPr>
          <p:nvPr>
            <p:ph idx="1"/>
          </p:nvPr>
        </p:nvSpPr>
        <p:spPr>
          <a:xfrm>
            <a:off x="677334" y="1930400"/>
            <a:ext cx="8596668" cy="3880773"/>
          </a:xfrm>
        </p:spPr>
        <p:txBody>
          <a:bodyPr>
            <a:noAutofit/>
          </a:bodyPr>
          <a:lstStyle/>
          <a:p>
            <a:r>
              <a:rPr lang="en-IN" sz="2000" dirty="0"/>
              <a:t>In correspondence with the website Politico, hacktivist groups </a:t>
            </a:r>
            <a:r>
              <a:rPr lang="en-IN" sz="2000" dirty="0" err="1"/>
              <a:t>SpainSquad</a:t>
            </a:r>
            <a:r>
              <a:rPr lang="en-IN" sz="2000" dirty="0"/>
              <a:t>, Anonymous, and New World Hackers claimed responsibility for the attack in retaliation for Ecuador's rescinding Internet access to WikiLeaks founder Julian Assange, at their embassy in London, where he has been granted asylum. This claim has yet to be confirmed. WikiLeaks alluded to the attack on Twitter, tweeting "Mr. Assange is still alive and WikiLeaks is still publishing. </a:t>
            </a:r>
            <a:r>
              <a:rPr lang="en-IN" sz="2000" dirty="0" smtClean="0"/>
              <a:t>They </a:t>
            </a:r>
            <a:r>
              <a:rPr lang="en-IN" sz="2000" dirty="0"/>
              <a:t>ask supporters to stop taking down the US internet. You proved your point." New World Hackers has claimed responsibility in the past for similar attacks targeting sites like BBC and ESPN.com.</a:t>
            </a:r>
          </a:p>
          <a:p>
            <a:r>
              <a:rPr lang="en-IN" sz="2000" dirty="0"/>
              <a:t>On October 26, </a:t>
            </a:r>
            <a:r>
              <a:rPr lang="en-IN" sz="2000" dirty="0" err="1"/>
              <a:t>FlashPoint</a:t>
            </a:r>
            <a:r>
              <a:rPr lang="en-IN" sz="2000" dirty="0"/>
              <a:t> stated that the attack was most likely done by script kiddies.</a:t>
            </a:r>
          </a:p>
          <a:p>
            <a:r>
              <a:rPr lang="en-IN" sz="2000" dirty="0"/>
              <a:t>A November 17, 2016 Forbes article reported that the attack was likely carried out by "an angry gamer".</a:t>
            </a:r>
          </a:p>
          <a:p>
            <a:pPr marL="0" indent="0">
              <a:buNone/>
            </a:pPr>
            <a:endParaRPr lang="en-IN" sz="2000" dirty="0"/>
          </a:p>
        </p:txBody>
      </p:sp>
    </p:spTree>
    <p:extLst>
      <p:ext uri="{BB962C8B-B14F-4D97-AF65-F5344CB8AC3E}">
        <p14:creationId xmlns:p14="http://schemas.microsoft.com/office/powerpoint/2010/main" val="29813722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364</TotalTime>
  <Words>763</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Dyn Attack</vt:lpstr>
      <vt:lpstr>Dyn Attack</vt:lpstr>
      <vt:lpstr>PowerPoint Presentation</vt:lpstr>
      <vt:lpstr>Domain Name System</vt:lpstr>
      <vt:lpstr>Timeline and impact</vt:lpstr>
      <vt:lpstr>Affected services</vt:lpstr>
      <vt:lpstr>Investigation </vt:lpstr>
      <vt:lpstr>PowerPoint Presentation</vt:lpstr>
      <vt:lpstr>Perpetrators</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 IN THE MIDDLE ATTACK</dc:title>
  <dc:creator>Kr Shanu Singh</dc:creator>
  <cp:lastModifiedBy>Kr Shanu Singh</cp:lastModifiedBy>
  <cp:revision>16</cp:revision>
  <dcterms:created xsi:type="dcterms:W3CDTF">2017-08-24T06:06:37Z</dcterms:created>
  <dcterms:modified xsi:type="dcterms:W3CDTF">2017-09-25T04:51:21Z</dcterms:modified>
</cp:coreProperties>
</file>