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59" r:id="rId6"/>
    <p:sldId id="260"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CE25C0-7C6A-4431-AE71-DAF8BB7A61EC}" type="datetimeFigureOut">
              <a:rPr lang="en-US" smtClean="0"/>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CF8F8-A05E-4B28-95D0-E79763FB7E3B}" type="slidenum">
              <a:rPr lang="en-US" smtClean="0"/>
              <a:t>‹#›</a:t>
            </a:fld>
            <a:endParaRPr lang="en-US"/>
          </a:p>
        </p:txBody>
      </p:sp>
    </p:spTree>
    <p:extLst>
      <p:ext uri="{BB962C8B-B14F-4D97-AF65-F5344CB8AC3E}">
        <p14:creationId xmlns:p14="http://schemas.microsoft.com/office/powerpoint/2010/main" val="2908954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CE25C0-7C6A-4431-AE71-DAF8BB7A61EC}" type="datetimeFigureOut">
              <a:rPr lang="en-US" smtClean="0"/>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CF8F8-A05E-4B28-95D0-E79763FB7E3B}" type="slidenum">
              <a:rPr lang="en-US" smtClean="0"/>
              <a:t>‹#›</a:t>
            </a:fld>
            <a:endParaRPr lang="en-US"/>
          </a:p>
        </p:txBody>
      </p:sp>
    </p:spTree>
    <p:extLst>
      <p:ext uri="{BB962C8B-B14F-4D97-AF65-F5344CB8AC3E}">
        <p14:creationId xmlns:p14="http://schemas.microsoft.com/office/powerpoint/2010/main" val="422576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CE25C0-7C6A-4431-AE71-DAF8BB7A61EC}" type="datetimeFigureOut">
              <a:rPr lang="en-US" smtClean="0"/>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CF8F8-A05E-4B28-95D0-E79763FB7E3B}" type="slidenum">
              <a:rPr lang="en-US" smtClean="0"/>
              <a:t>‹#›</a:t>
            </a:fld>
            <a:endParaRPr lang="en-US"/>
          </a:p>
        </p:txBody>
      </p:sp>
    </p:spTree>
    <p:extLst>
      <p:ext uri="{BB962C8B-B14F-4D97-AF65-F5344CB8AC3E}">
        <p14:creationId xmlns:p14="http://schemas.microsoft.com/office/powerpoint/2010/main" val="3168256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CE25C0-7C6A-4431-AE71-DAF8BB7A61EC}" type="datetimeFigureOut">
              <a:rPr lang="en-US" smtClean="0"/>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CF8F8-A05E-4B28-95D0-E79763FB7E3B}" type="slidenum">
              <a:rPr lang="en-US" smtClean="0"/>
              <a:t>‹#›</a:t>
            </a:fld>
            <a:endParaRPr lang="en-US"/>
          </a:p>
        </p:txBody>
      </p:sp>
    </p:spTree>
    <p:extLst>
      <p:ext uri="{BB962C8B-B14F-4D97-AF65-F5344CB8AC3E}">
        <p14:creationId xmlns:p14="http://schemas.microsoft.com/office/powerpoint/2010/main" val="178063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CE25C0-7C6A-4431-AE71-DAF8BB7A61EC}" type="datetimeFigureOut">
              <a:rPr lang="en-US" smtClean="0"/>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CF8F8-A05E-4B28-95D0-E79763FB7E3B}" type="slidenum">
              <a:rPr lang="en-US" smtClean="0"/>
              <a:t>‹#›</a:t>
            </a:fld>
            <a:endParaRPr lang="en-US"/>
          </a:p>
        </p:txBody>
      </p:sp>
    </p:spTree>
    <p:extLst>
      <p:ext uri="{BB962C8B-B14F-4D97-AF65-F5344CB8AC3E}">
        <p14:creationId xmlns:p14="http://schemas.microsoft.com/office/powerpoint/2010/main" val="324336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CE25C0-7C6A-4431-AE71-DAF8BB7A61EC}" type="datetimeFigureOut">
              <a:rPr lang="en-US" smtClean="0"/>
              <a:t>9/12/2017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3CF8F8-A05E-4B28-95D0-E79763FB7E3B}" type="slidenum">
              <a:rPr lang="en-US" smtClean="0"/>
              <a:t>‹#›</a:t>
            </a:fld>
            <a:endParaRPr lang="en-US"/>
          </a:p>
        </p:txBody>
      </p:sp>
    </p:spTree>
    <p:extLst>
      <p:ext uri="{BB962C8B-B14F-4D97-AF65-F5344CB8AC3E}">
        <p14:creationId xmlns:p14="http://schemas.microsoft.com/office/powerpoint/2010/main" val="1308753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CE25C0-7C6A-4431-AE71-DAF8BB7A61EC}" type="datetimeFigureOut">
              <a:rPr lang="en-US" smtClean="0"/>
              <a:t>9/12/2017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3CF8F8-A05E-4B28-95D0-E79763FB7E3B}" type="slidenum">
              <a:rPr lang="en-US" smtClean="0"/>
              <a:t>‹#›</a:t>
            </a:fld>
            <a:endParaRPr lang="en-US"/>
          </a:p>
        </p:txBody>
      </p:sp>
    </p:spTree>
    <p:extLst>
      <p:ext uri="{BB962C8B-B14F-4D97-AF65-F5344CB8AC3E}">
        <p14:creationId xmlns:p14="http://schemas.microsoft.com/office/powerpoint/2010/main" val="2174486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CE25C0-7C6A-4431-AE71-DAF8BB7A61EC}" type="datetimeFigureOut">
              <a:rPr lang="en-US" smtClean="0"/>
              <a:t>9/12/2017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3CF8F8-A05E-4B28-95D0-E79763FB7E3B}" type="slidenum">
              <a:rPr lang="en-US" smtClean="0"/>
              <a:t>‹#›</a:t>
            </a:fld>
            <a:endParaRPr lang="en-US"/>
          </a:p>
        </p:txBody>
      </p:sp>
    </p:spTree>
    <p:extLst>
      <p:ext uri="{BB962C8B-B14F-4D97-AF65-F5344CB8AC3E}">
        <p14:creationId xmlns:p14="http://schemas.microsoft.com/office/powerpoint/2010/main" val="704468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CE25C0-7C6A-4431-AE71-DAF8BB7A61EC}" type="datetimeFigureOut">
              <a:rPr lang="en-US" smtClean="0"/>
              <a:t>9/12/2017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3CF8F8-A05E-4B28-95D0-E79763FB7E3B}" type="slidenum">
              <a:rPr lang="en-US" smtClean="0"/>
              <a:t>‹#›</a:t>
            </a:fld>
            <a:endParaRPr lang="en-US"/>
          </a:p>
        </p:txBody>
      </p:sp>
    </p:spTree>
    <p:extLst>
      <p:ext uri="{BB962C8B-B14F-4D97-AF65-F5344CB8AC3E}">
        <p14:creationId xmlns:p14="http://schemas.microsoft.com/office/powerpoint/2010/main" val="3600712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CE25C0-7C6A-4431-AE71-DAF8BB7A61EC}" type="datetimeFigureOut">
              <a:rPr lang="en-US" smtClean="0"/>
              <a:t>9/12/2017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3CF8F8-A05E-4B28-95D0-E79763FB7E3B}" type="slidenum">
              <a:rPr lang="en-US" smtClean="0"/>
              <a:t>‹#›</a:t>
            </a:fld>
            <a:endParaRPr lang="en-US"/>
          </a:p>
        </p:txBody>
      </p:sp>
    </p:spTree>
    <p:extLst>
      <p:ext uri="{BB962C8B-B14F-4D97-AF65-F5344CB8AC3E}">
        <p14:creationId xmlns:p14="http://schemas.microsoft.com/office/powerpoint/2010/main" val="405530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CE25C0-7C6A-4431-AE71-DAF8BB7A61EC}" type="datetimeFigureOut">
              <a:rPr lang="en-US" smtClean="0"/>
              <a:t>9/12/2017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3CF8F8-A05E-4B28-95D0-E79763FB7E3B}" type="slidenum">
              <a:rPr lang="en-US" smtClean="0"/>
              <a:t>‹#›</a:t>
            </a:fld>
            <a:endParaRPr lang="en-US"/>
          </a:p>
        </p:txBody>
      </p:sp>
    </p:spTree>
    <p:extLst>
      <p:ext uri="{BB962C8B-B14F-4D97-AF65-F5344CB8AC3E}">
        <p14:creationId xmlns:p14="http://schemas.microsoft.com/office/powerpoint/2010/main" val="516939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CE25C0-7C6A-4431-AE71-DAF8BB7A61EC}" type="datetimeFigureOut">
              <a:rPr lang="en-US" smtClean="0"/>
              <a:t>9/12/2017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3CF8F8-A05E-4B28-95D0-E79763FB7E3B}" type="slidenum">
              <a:rPr lang="en-US" smtClean="0"/>
              <a:t>‹#›</a:t>
            </a:fld>
            <a:endParaRPr lang="en-US"/>
          </a:p>
        </p:txBody>
      </p:sp>
    </p:spTree>
    <p:extLst>
      <p:ext uri="{BB962C8B-B14F-4D97-AF65-F5344CB8AC3E}">
        <p14:creationId xmlns:p14="http://schemas.microsoft.com/office/powerpoint/2010/main" val="2435667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Distributed_denial_of_service_attack" TargetMode="External"/><Relationship Id="rId2" Type="http://schemas.openxmlformats.org/officeDocument/2006/relationships/hyperlink" Target="https://en.wikipedia.org/wiki/MalwareMustDie" TargetMode="External"/><Relationship Id="rId1" Type="http://schemas.openxmlformats.org/officeDocument/2006/relationships/slideLayout" Target="../slideLayouts/slideLayout2.xml"/><Relationship Id="rId6" Type="http://schemas.openxmlformats.org/officeDocument/2006/relationships/hyperlink" Target="https://en.wikipedia.org/wiki/October_2016_Dyn_cyberattack" TargetMode="External"/><Relationship Id="rId5" Type="http://schemas.openxmlformats.org/officeDocument/2006/relationships/hyperlink" Target="https://en.wikipedia.org/wiki/OVH" TargetMode="External"/><Relationship Id="rId4" Type="http://schemas.openxmlformats.org/officeDocument/2006/relationships/hyperlink" Target="https://en.wikipedia.org/wiki/Brian_Kreb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heimdalsecurity.com/blog/internet-of-things-security/" TargetMode="External"/><Relationship Id="rId2" Type="http://schemas.openxmlformats.org/officeDocument/2006/relationships/hyperlink" Target="http://www.ovh.com/" TargetMode="External"/><Relationship Id="rId1" Type="http://schemas.openxmlformats.org/officeDocument/2006/relationships/slideLayout" Target="../slideLayouts/slideLayout2.xml"/><Relationship Id="rId5" Type="http://schemas.openxmlformats.org/officeDocument/2006/relationships/hyperlink" Target="https://en.wikipedia.org/wiki/Mirai_(malware)" TargetMode="External"/><Relationship Id="rId4" Type="http://schemas.openxmlformats.org/officeDocument/2006/relationships/hyperlink" Target="https://www.corero.com/resources/ddos-attack-types/mirai-botnet-ddos-attack.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78318"/>
            <a:ext cx="9144000" cy="1089806"/>
          </a:xfrm>
        </p:spPr>
        <p:txBody>
          <a:bodyPr/>
          <a:lstStyle/>
          <a:p>
            <a:r>
              <a:rPr lang="en-US" b="1" dirty="0" smtClean="0">
                <a:effectLst>
                  <a:outerShdw blurRad="38100" dist="38100" dir="2700000" algn="tl">
                    <a:srgbClr val="000000">
                      <a:alpha val="43137"/>
                    </a:srgbClr>
                  </a:outerShdw>
                </a:effectLst>
              </a:rPr>
              <a:t>Mirai</a:t>
            </a:r>
            <a:r>
              <a:rPr lang="en-US" dirty="0" smtClean="0"/>
              <a:t> </a:t>
            </a:r>
            <a:r>
              <a:rPr lang="en-US" b="1" dirty="0" smtClean="0">
                <a:effectLst>
                  <a:outerShdw blurRad="38100" dist="38100" dir="2700000" algn="tl">
                    <a:srgbClr val="000000">
                      <a:alpha val="43137"/>
                    </a:srgbClr>
                  </a:outerShdw>
                </a:effectLst>
              </a:rPr>
              <a:t>botnet attack</a:t>
            </a:r>
            <a:endParaRPr lang="en-US"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524000" y="4181587"/>
            <a:ext cx="9144000" cy="1655762"/>
          </a:xfrm>
        </p:spPr>
        <p:txBody>
          <a:bodyPr/>
          <a:lstStyle/>
          <a:p>
            <a:r>
              <a:rPr lang="en-US" dirty="0" smtClean="0"/>
              <a:t>                                                                          Submitted by: Nitesh  Kumar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2981" y="494224"/>
            <a:ext cx="2170631" cy="2170631"/>
          </a:xfrm>
          <a:prstGeom prst="rect">
            <a:avLst/>
          </a:prstGeom>
        </p:spPr>
      </p:pic>
    </p:spTree>
    <p:extLst>
      <p:ext uri="{BB962C8B-B14F-4D97-AF65-F5344CB8AC3E}">
        <p14:creationId xmlns:p14="http://schemas.microsoft.com/office/powerpoint/2010/main" val="323835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Mirai introduction</a:t>
            </a:r>
            <a:endParaRPr lang="en-US" b="1" dirty="0"/>
          </a:p>
        </p:txBody>
      </p:sp>
      <p:sp>
        <p:nvSpPr>
          <p:cNvPr id="3" name="Content Placeholder 2"/>
          <p:cNvSpPr>
            <a:spLocks noGrp="1"/>
          </p:cNvSpPr>
          <p:nvPr>
            <p:ph idx="1"/>
          </p:nvPr>
        </p:nvSpPr>
        <p:spPr>
          <a:xfrm>
            <a:off x="838200" y="1690688"/>
            <a:ext cx="10515600" cy="4351338"/>
          </a:xfrm>
        </p:spPr>
        <p:txBody>
          <a:bodyPr>
            <a:normAutofit lnSpcReduction="10000"/>
          </a:bodyPr>
          <a:lstStyle/>
          <a:p>
            <a:r>
              <a:rPr lang="en-US" dirty="0" smtClean="0"/>
              <a:t>Mirai </a:t>
            </a:r>
            <a:r>
              <a:rPr lang="en-US" dirty="0"/>
              <a:t>botnet was first found in August </a:t>
            </a:r>
            <a:r>
              <a:rPr lang="en-US" dirty="0" smtClean="0"/>
              <a:t>2016</a:t>
            </a:r>
            <a:r>
              <a:rPr lang="en-US" baseline="30000" dirty="0"/>
              <a:t> </a:t>
            </a:r>
            <a:r>
              <a:rPr lang="en-US" dirty="0" smtClean="0"/>
              <a:t>by</a:t>
            </a:r>
            <a:r>
              <a:rPr lang="en-US" dirty="0"/>
              <a:t> </a:t>
            </a:r>
            <a:r>
              <a:rPr lang="en-US" dirty="0" smtClean="0">
                <a:hlinkClick r:id="rId2" tooltip="MalwareMustDie"/>
              </a:rPr>
              <a:t>MalwareMustDie</a:t>
            </a:r>
            <a:r>
              <a:rPr lang="en-US" dirty="0"/>
              <a:t> </a:t>
            </a:r>
            <a:r>
              <a:rPr lang="en-US" dirty="0" smtClean="0"/>
              <a:t>a white hat </a:t>
            </a:r>
            <a:r>
              <a:rPr lang="en-US" dirty="0"/>
              <a:t>malware research group, and has been used in some of the largest and most disruptive </a:t>
            </a:r>
            <a:r>
              <a:rPr lang="en-US" dirty="0">
                <a:hlinkClick r:id="rId3" tooltip="Distributed denial of service attack"/>
              </a:rPr>
              <a:t>distributed denial of service (DDoS) attacks</a:t>
            </a:r>
            <a:r>
              <a:rPr lang="en-US" dirty="0"/>
              <a:t>, including an attack on 20 September </a:t>
            </a:r>
            <a:r>
              <a:rPr lang="en-US" dirty="0" smtClean="0"/>
              <a:t>2016</a:t>
            </a:r>
            <a:r>
              <a:rPr lang="en-US" dirty="0"/>
              <a:t> on computer security journalist </a:t>
            </a:r>
            <a:r>
              <a:rPr lang="en-US" dirty="0">
                <a:hlinkClick r:id="rId4" tooltip="Brian Krebs"/>
              </a:rPr>
              <a:t>Brian Krebs</a:t>
            </a:r>
            <a:r>
              <a:rPr lang="en-US" dirty="0"/>
              <a:t>'s web site, an attack on French web host </a:t>
            </a:r>
            <a:r>
              <a:rPr lang="en-US" dirty="0">
                <a:hlinkClick r:id="rId5" tooltip="OVH"/>
              </a:rPr>
              <a:t>OVH</a:t>
            </a:r>
            <a:r>
              <a:rPr lang="en-US" dirty="0" smtClean="0"/>
              <a:t>,</a:t>
            </a:r>
            <a:r>
              <a:rPr lang="en-US" dirty="0"/>
              <a:t> and the </a:t>
            </a:r>
            <a:r>
              <a:rPr lang="en-US" dirty="0">
                <a:hlinkClick r:id="rId6" tooltip="October 2016 Dyn cyberattack"/>
              </a:rPr>
              <a:t>October 2016 Dyn </a:t>
            </a:r>
            <a:r>
              <a:rPr lang="en-US" dirty="0" smtClean="0">
                <a:hlinkClick r:id="rId6" tooltip="October 2016 Dyn cyberattack"/>
              </a:rPr>
              <a:t>cyberattack</a:t>
            </a:r>
            <a:r>
              <a:rPr lang="en-US" dirty="0" smtClean="0"/>
              <a:t>.</a:t>
            </a:r>
          </a:p>
          <a:p>
            <a:r>
              <a:rPr lang="en-US" dirty="0"/>
              <a:t>The Mirai botnet code infects poorly protected internet devices by using telnet to find those that are still using their factory default username and password.   The effectiveness of Mirai is due to its ability to infect tens of thousands of these insecure devices and co-ordinate them to mount a DDOS attack against a chosen victim.</a:t>
            </a:r>
          </a:p>
        </p:txBody>
      </p:sp>
    </p:spTree>
    <p:extLst>
      <p:ext uri="{BB962C8B-B14F-4D97-AF65-F5344CB8AC3E}">
        <p14:creationId xmlns:p14="http://schemas.microsoft.com/office/powerpoint/2010/main" val="17958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How Mirai </a:t>
            </a:r>
            <a:r>
              <a:rPr lang="en-US" b="1" dirty="0" smtClean="0">
                <a:effectLst>
                  <a:outerShdw blurRad="38100" dist="38100" dir="2700000" algn="tl">
                    <a:srgbClr val="000000">
                      <a:alpha val="43137"/>
                    </a:srgbClr>
                  </a:outerShdw>
                </a:effectLst>
              </a:rPr>
              <a:t>Works</a:t>
            </a:r>
            <a:endParaRPr lang="en-US" b="1"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4338" y="1436035"/>
            <a:ext cx="9349064" cy="4318861"/>
          </a:xfrm>
        </p:spPr>
      </p:pic>
      <p:sp>
        <p:nvSpPr>
          <p:cNvPr id="5" name="TextBox 4"/>
          <p:cNvSpPr txBox="1"/>
          <p:nvPr/>
        </p:nvSpPr>
        <p:spPr>
          <a:xfrm>
            <a:off x="1530439" y="5522446"/>
            <a:ext cx="9131121" cy="1200329"/>
          </a:xfrm>
          <a:prstGeom prst="rect">
            <a:avLst/>
          </a:prstGeom>
          <a:noFill/>
        </p:spPr>
        <p:txBody>
          <a:bodyPr wrap="square" rtlCol="0">
            <a:spAutoFit/>
          </a:bodyPr>
          <a:lstStyle/>
          <a:p>
            <a:r>
              <a:rPr lang="en-US"/>
              <a:t>The CnC supports a simple command line interface that allows the attacker to specify an attack vector, a victim(s) IP address and an attack duration.  The CnC also waits for its existing BOTs to return newly discovered device addresses and credentials which it uses to copy over the virus code and in turn create new BOTs.</a:t>
            </a:r>
            <a:endParaRPr lang="en-US" dirty="0"/>
          </a:p>
        </p:txBody>
      </p:sp>
    </p:spTree>
    <p:extLst>
      <p:ext uri="{BB962C8B-B14F-4D97-AF65-F5344CB8AC3E}">
        <p14:creationId xmlns:p14="http://schemas.microsoft.com/office/powerpoint/2010/main" val="1072493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Recent Attack with use of mirai malware:</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20 September 2016 </a:t>
            </a:r>
            <a:r>
              <a:rPr lang="en-US" dirty="0"/>
              <a:t>on computer security journalist Brian Krebs's web </a:t>
            </a:r>
            <a:r>
              <a:rPr lang="en-US" dirty="0" smtClean="0"/>
              <a:t>site.</a:t>
            </a:r>
          </a:p>
          <a:p>
            <a:r>
              <a:rPr lang="en-US" dirty="0" smtClean="0"/>
              <a:t>An </a:t>
            </a:r>
            <a:r>
              <a:rPr lang="en-US" dirty="0"/>
              <a:t>attack on French web host </a:t>
            </a:r>
            <a:r>
              <a:rPr lang="en-US" dirty="0" smtClean="0"/>
              <a:t>OVH.</a:t>
            </a:r>
          </a:p>
          <a:p>
            <a:r>
              <a:rPr lang="en-US" dirty="0" smtClean="0"/>
              <a:t>October 2016 Dyn Cyber attack.</a:t>
            </a:r>
            <a:endParaRPr lang="en-US" dirty="0"/>
          </a:p>
        </p:txBody>
      </p:sp>
    </p:spTree>
    <p:extLst>
      <p:ext uri="{BB962C8B-B14F-4D97-AF65-F5344CB8AC3E}">
        <p14:creationId xmlns:p14="http://schemas.microsoft.com/office/powerpoint/2010/main" val="935856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effectLst>
                  <a:outerShdw blurRad="38100" dist="38100" dir="2700000" algn="tl">
                    <a:srgbClr val="000000">
                      <a:alpha val="43137"/>
                    </a:srgbClr>
                  </a:outerShdw>
                </a:effectLst>
              </a:rPr>
              <a:t>The hosting company OVH was the victim of a 1 </a:t>
            </a:r>
            <a:r>
              <a:rPr lang="en-US" b="1" dirty="0" smtClean="0">
                <a:effectLst>
                  <a:outerShdw blurRad="38100" dist="38100" dir="2700000" algn="tl">
                    <a:srgbClr val="000000">
                      <a:alpha val="43137"/>
                    </a:srgbClr>
                  </a:outerShdw>
                </a:effectLst>
              </a:rPr>
              <a:t>Tbsp. </a:t>
            </a:r>
            <a:r>
              <a:rPr lang="en-US" b="1" dirty="0">
                <a:effectLst>
                  <a:outerShdw blurRad="38100" dist="38100" dir="2700000" algn="tl">
                    <a:srgbClr val="000000">
                      <a:alpha val="43137"/>
                    </a:srgbClr>
                  </a:outerShdw>
                </a:effectLst>
              </a:rPr>
              <a:t>DDoS attack that hit its servers</a:t>
            </a:r>
            <a:r>
              <a:rPr lang="en-US" b="1"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9312" y="1580926"/>
            <a:ext cx="5396045" cy="4999908"/>
          </a:xfrm>
        </p:spPr>
      </p:pic>
    </p:spTree>
    <p:extLst>
      <p:ext uri="{BB962C8B-B14F-4D97-AF65-F5344CB8AC3E}">
        <p14:creationId xmlns:p14="http://schemas.microsoft.com/office/powerpoint/2010/main" val="4192314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9245"/>
            <a:ext cx="10515600" cy="1325563"/>
          </a:xfrm>
        </p:spPr>
        <p:txBody>
          <a:bodyPr/>
          <a:lstStyle/>
          <a:p>
            <a:r>
              <a:rPr lang="en-US" b="1" dirty="0" smtClean="0">
                <a:effectLst>
                  <a:outerShdw blurRad="38100" dist="38100" dir="2700000" algn="tl">
                    <a:srgbClr val="000000">
                      <a:alpha val="43137"/>
                    </a:srgbClr>
                  </a:outerShdw>
                </a:effectLst>
              </a:rPr>
              <a:t>How </a:t>
            </a:r>
            <a:r>
              <a:rPr lang="en-US" b="1" dirty="0">
                <a:effectLst>
                  <a:outerShdw blurRad="38100" dist="38100" dir="2700000" algn="tl">
                    <a:srgbClr val="000000">
                      <a:alpha val="43137"/>
                    </a:srgbClr>
                  </a:outerShdw>
                </a:effectLst>
              </a:rPr>
              <a:t>a DDoS attack operates</a:t>
            </a:r>
            <a:r>
              <a:rPr lang="en-US" dirty="0"/>
              <a:t/>
            </a:r>
            <a:br>
              <a:rPr lang="en-US" dirty="0"/>
            </a:br>
            <a:endParaRPr lang="en-US" dirty="0"/>
          </a:p>
        </p:txBody>
      </p:sp>
      <p:sp>
        <p:nvSpPr>
          <p:cNvPr id="3" name="Content Placeholder 2"/>
          <p:cNvSpPr>
            <a:spLocks noGrp="1"/>
          </p:cNvSpPr>
          <p:nvPr>
            <p:ph idx="1"/>
          </p:nvPr>
        </p:nvSpPr>
        <p:spPr>
          <a:xfrm>
            <a:off x="838200" y="1724808"/>
            <a:ext cx="10515600" cy="4351338"/>
          </a:xfrm>
        </p:spPr>
        <p:txBody>
          <a:bodyPr/>
          <a:lstStyle/>
          <a:p>
            <a:r>
              <a:rPr lang="en-US" sz="1600" dirty="0"/>
              <a:t>The chances of being targeted by a DDoS attack are great and attempts are </a:t>
            </a:r>
            <a:r>
              <a:rPr lang="en-US" sz="1600" dirty="0" smtClean="0"/>
              <a:t>numerous. A </a:t>
            </a:r>
            <a:r>
              <a:rPr lang="en-US" sz="1600" dirty="0"/>
              <a:t>DDoS attack aims to render a server, service or an infrastructure unavailable by overloading the server's bandwidth or monopolizing its resources to the point of </a:t>
            </a:r>
            <a:r>
              <a:rPr lang="en-US" sz="1600" dirty="0" smtClean="0"/>
              <a:t>depletion. During </a:t>
            </a:r>
            <a:r>
              <a:rPr lang="en-US" sz="1600" dirty="0"/>
              <a:t>a DDoS attack, a multitude of requests are sent simultaneously from multiple points across the internet. The intensity of this "crossfire" renders the service unstable, or even worse, unavailable.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8008" y="3050371"/>
            <a:ext cx="7211431" cy="2038475"/>
          </a:xfrm>
          <a:prstGeom prst="rect">
            <a:avLst/>
          </a:prstGeom>
        </p:spPr>
      </p:pic>
    </p:spTree>
    <p:extLst>
      <p:ext uri="{BB962C8B-B14F-4D97-AF65-F5344CB8AC3E}">
        <p14:creationId xmlns:p14="http://schemas.microsoft.com/office/powerpoint/2010/main" val="4065241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3609"/>
            <a:ext cx="10515600" cy="1325563"/>
          </a:xfrm>
        </p:spPr>
        <p:txBody>
          <a:bodyPr/>
          <a:lstStyle/>
          <a:p>
            <a:r>
              <a:rPr lang="en-US" b="1" dirty="0" smtClean="0">
                <a:effectLst>
                  <a:outerShdw blurRad="38100" dist="38100" dir="2700000" algn="tl">
                    <a:srgbClr val="000000">
                      <a:alpha val="43137"/>
                    </a:srgbClr>
                  </a:outerShdw>
                </a:effectLst>
              </a:rPr>
              <a:t>What OVH </a:t>
            </a:r>
            <a:r>
              <a:rPr lang="en-US" b="1" dirty="0">
                <a:effectLst>
                  <a:outerShdw blurRad="38100" dist="38100" dir="2700000" algn="tl">
                    <a:srgbClr val="000000">
                      <a:alpha val="43137"/>
                    </a:srgbClr>
                  </a:outerShdw>
                </a:effectLst>
              </a:rPr>
              <a:t>offer to protect your </a:t>
            </a:r>
            <a:r>
              <a:rPr lang="en-US" b="1" dirty="0" smtClean="0">
                <a:effectLst>
                  <a:outerShdw blurRad="38100" dist="38100" dir="2700000" algn="tl">
                    <a:srgbClr val="000000">
                      <a:alpha val="43137"/>
                    </a:srgbClr>
                  </a:outerShdw>
                </a:effectLst>
              </a:rPr>
              <a:t>services</a:t>
            </a:r>
            <a:endParaRPr lang="en-US" b="1" dirty="0">
              <a:effectLst>
                <a:outerShdw blurRad="38100" dist="38100" dir="2700000" algn="tl">
                  <a:srgbClr val="000000">
                    <a:alpha val="43137"/>
                  </a:srgbClr>
                </a:outerShdw>
              </a:effectLst>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9518" y="1445989"/>
            <a:ext cx="8637062" cy="2863808"/>
          </a:xfrm>
        </p:spPr>
      </p:pic>
      <p:sp>
        <p:nvSpPr>
          <p:cNvPr id="6" name="TextBox 5"/>
          <p:cNvSpPr txBox="1"/>
          <p:nvPr/>
        </p:nvSpPr>
        <p:spPr>
          <a:xfrm>
            <a:off x="1189518" y="4646371"/>
            <a:ext cx="9062065" cy="2031325"/>
          </a:xfrm>
          <a:prstGeom prst="rect">
            <a:avLst/>
          </a:prstGeom>
          <a:noFill/>
        </p:spPr>
        <p:txBody>
          <a:bodyPr wrap="square" rtlCol="0">
            <a:spAutoFit/>
          </a:bodyPr>
          <a:lstStyle/>
          <a:p>
            <a:r>
              <a:rPr lang="en-US" dirty="0" smtClean="0"/>
              <a:t>To protect your servers and services from attacks, OVH offers a mitigation solution based on VAC technology - an exclusive combination of techniques to:</a:t>
            </a:r>
          </a:p>
          <a:p>
            <a:endParaRPr lang="en-US" dirty="0" smtClean="0"/>
          </a:p>
          <a:p>
            <a:r>
              <a:rPr lang="en-US" dirty="0" smtClean="0"/>
              <a:t>Analyzing all packets at high speed in real time</a:t>
            </a:r>
          </a:p>
          <a:p>
            <a:r>
              <a:rPr lang="en-US" dirty="0" smtClean="0"/>
              <a:t>Vacuum your server's incoming traffic</a:t>
            </a:r>
          </a:p>
          <a:p>
            <a:r>
              <a:rPr lang="en-US" dirty="0" smtClean="0"/>
              <a:t>Mitigate i.e. singling out all the illegitimate IP packets, while allowing legitimate ones to pass through.</a:t>
            </a:r>
            <a:endParaRPr lang="en-US" dirty="0"/>
          </a:p>
        </p:txBody>
      </p:sp>
    </p:spTree>
    <p:extLst>
      <p:ext uri="{BB962C8B-B14F-4D97-AF65-F5344CB8AC3E}">
        <p14:creationId xmlns:p14="http://schemas.microsoft.com/office/powerpoint/2010/main" val="2998977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References: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hlinkClick r:id="rId2"/>
              </a:rPr>
              <a:t>www.ovh.com</a:t>
            </a:r>
            <a:endParaRPr lang="en-US" dirty="0" smtClean="0"/>
          </a:p>
          <a:p>
            <a:r>
              <a:rPr lang="en-US" dirty="0" smtClean="0">
                <a:hlinkClick r:id="rId3"/>
              </a:rPr>
              <a:t>https://heimdalsecurity.com/blog/internet-of-things-security/</a:t>
            </a:r>
            <a:endParaRPr lang="en-US" dirty="0" smtClean="0"/>
          </a:p>
          <a:p>
            <a:r>
              <a:rPr lang="en-US" dirty="0" smtClean="0">
                <a:hlinkClick r:id="rId4"/>
              </a:rPr>
              <a:t>https://www.corero.com/resources/ddos-attack-types/mirai-botnet-ddos-attack.html</a:t>
            </a:r>
            <a:endParaRPr lang="en-US" dirty="0" smtClean="0"/>
          </a:p>
          <a:p>
            <a:r>
              <a:rPr lang="en-US" dirty="0" smtClean="0">
                <a:hlinkClick r:id="rId5"/>
              </a:rPr>
              <a:t>https://en.wikipedia.org/wiki/Mirai_(malware)</a:t>
            </a:r>
            <a:endParaRPr lang="en-US" dirty="0" smtClean="0"/>
          </a:p>
          <a:p>
            <a:endParaRPr lang="en-US" dirty="0"/>
          </a:p>
        </p:txBody>
      </p:sp>
    </p:spTree>
    <p:extLst>
      <p:ext uri="{BB962C8B-B14F-4D97-AF65-F5344CB8AC3E}">
        <p14:creationId xmlns:p14="http://schemas.microsoft.com/office/powerpoint/2010/main" val="3732593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1251</TotalTime>
  <Words>254</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Mirai botnet attack</vt:lpstr>
      <vt:lpstr>Mirai introduction</vt:lpstr>
      <vt:lpstr>How Mirai Works</vt:lpstr>
      <vt:lpstr>Recent Attack with use of mirai malware:</vt:lpstr>
      <vt:lpstr>The hosting company OVH was the victim of a 1 Tbsp. DDoS attack that hit its servers,</vt:lpstr>
      <vt:lpstr>How a DDoS attack operates </vt:lpstr>
      <vt:lpstr>What OVH offer to protect your services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Mirai botnet attack</dc:title>
  <dc:creator>nkcool</dc:creator>
  <cp:lastModifiedBy>nkcool</cp:lastModifiedBy>
  <cp:revision>11</cp:revision>
  <dcterms:created xsi:type="dcterms:W3CDTF">2017-09-12T19:47:28Z</dcterms:created>
  <dcterms:modified xsi:type="dcterms:W3CDTF">2017-09-13T16:38:40Z</dcterms:modified>
</cp:coreProperties>
</file>