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68" r:id="rId2"/>
    <p:sldId id="263" r:id="rId3"/>
    <p:sldId id="258" r:id="rId4"/>
    <p:sldId id="259" r:id="rId5"/>
    <p:sldId id="267" r:id="rId6"/>
    <p:sldId id="266" r:id="rId7"/>
    <p:sldId id="261" r:id="rId8"/>
    <p:sldId id="262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62" d="100"/>
          <a:sy n="62" d="100"/>
        </p:scale>
        <p:origin x="-1008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8A87A34-81AB-432B-8DAE-1953F412C126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A87A34-81AB-432B-8DAE-1953F412C126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8A87A34-81AB-432B-8DAE-1953F412C126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A87A34-81AB-432B-8DAE-1953F412C126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1525447" y="228600"/>
            <a:ext cx="9753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cs typeface="Times New Roman" pitchFamily="18" charset="0"/>
              </a:rPr>
              <a:t>CENTER FOR ADVANCE STUDIES </a:t>
            </a:r>
            <a:br>
              <a:rPr lang="en-US" sz="2800" b="1" dirty="0">
                <a:solidFill>
                  <a:schemeClr val="tx2"/>
                </a:solidFill>
                <a:cs typeface="Times New Roman" pitchFamily="18" charset="0"/>
              </a:rPr>
            </a:br>
            <a:r>
              <a:rPr lang="en-US" sz="2800" b="1" dirty="0">
                <a:solidFill>
                  <a:schemeClr val="tx2"/>
                </a:solidFill>
                <a:cs typeface="Times New Roman" pitchFamily="18" charset="0"/>
              </a:rPr>
              <a:t>DR. A.P.J. ABDUL KALAM TECHNICAL UNIVERSITY, LUCKNOW 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11376" y="1828800"/>
            <a:ext cx="84328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Presentation </a:t>
            </a:r>
          </a:p>
          <a:p>
            <a:pPr algn="ctr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On 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cs typeface="Times New Roman" pitchFamily="18" charset="0"/>
            </a:endParaRPr>
          </a:p>
          <a:p>
            <a:pPr algn="ctr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WANNACRY</a:t>
            </a:r>
            <a:endParaRPr lang="en-US" b="1" dirty="0">
              <a:solidFill>
                <a:schemeClr val="accent6">
                  <a:lumMod val="75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9480" y="3048000"/>
            <a:ext cx="3962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9"/>
          <p:cNvSpPr>
            <a:spLocks noChangeArrowheads="1"/>
          </p:cNvSpPr>
          <p:nvPr/>
        </p:nvSpPr>
        <p:spPr bwMode="auto">
          <a:xfrm>
            <a:off x="8252832" y="5029201"/>
            <a:ext cx="47752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Arial" pitchFamily="34" charset="0"/>
              <a:buNone/>
            </a:pPr>
            <a:endParaRPr lang="en-US" dirty="0"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None/>
            </a:pPr>
            <a:r>
              <a:rPr lang="en-US" sz="2000" b="1" dirty="0">
                <a:cs typeface="Times New Roman" pitchFamily="18" charset="0"/>
              </a:rPr>
              <a:t>PRATISHTHA SAXENA</a:t>
            </a:r>
          </a:p>
          <a:p>
            <a:pPr eaLnBrk="1" hangingPunct="1">
              <a:lnSpc>
                <a:spcPct val="120000"/>
              </a:lnSpc>
              <a:buFont typeface="Arial" pitchFamily="34" charset="0"/>
              <a:buNone/>
            </a:pPr>
            <a:r>
              <a:rPr lang="en-US" sz="2000" b="1" dirty="0" smtClean="0">
                <a:cs typeface="Times New Roman" pitchFamily="18" charset="0"/>
              </a:rPr>
              <a:t>M.TECH(CS-CYS</a:t>
            </a:r>
            <a:r>
              <a:rPr lang="en-US" sz="2000" b="1" dirty="0">
                <a:cs typeface="Times New Roman" pitchFamily="18" charset="0"/>
              </a:rPr>
              <a:t>)</a:t>
            </a:r>
          </a:p>
        </p:txBody>
      </p:sp>
      <p:sp>
        <p:nvSpPr>
          <p:cNvPr id="14342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CF2C092-01DA-42E1-A2D3-5E1BE128E6A4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1021080"/>
            <a:ext cx="12496800" cy="1067938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Interesting Facts about the “</a:t>
            </a:r>
            <a:r>
              <a:rPr lang="en-US" sz="4400" b="1" dirty="0" err="1" smtClean="0">
                <a:solidFill>
                  <a:schemeClr val="tx1"/>
                </a:solidFill>
              </a:rPr>
              <a:t>WannaCry</a:t>
            </a:r>
            <a:r>
              <a:rPr lang="en-US" sz="4400" b="1" dirty="0" smtClean="0">
                <a:solidFill>
                  <a:schemeClr val="tx1"/>
                </a:solidFill>
              </a:rPr>
              <a:t>” Ransomware Attack</a:t>
            </a: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4436" y="2350667"/>
            <a:ext cx="9614648" cy="33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49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966" y="108183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Figures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9930" y="1586753"/>
            <a:ext cx="10421470" cy="37517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attack started on Friday, 12 May </a:t>
            </a:r>
            <a:r>
              <a:rPr lang="en-US" sz="2400" dirty="0" smtClean="0"/>
              <a:t>2017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Infected more </a:t>
            </a:r>
            <a:r>
              <a:rPr lang="en-US" sz="2400" dirty="0"/>
              <a:t>than 230,000 </a:t>
            </a:r>
            <a:r>
              <a:rPr lang="en-US" sz="2400" dirty="0" smtClean="0"/>
              <a:t>computers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Asks for ransom </a:t>
            </a:r>
            <a:r>
              <a:rPr lang="en-US" sz="2400" dirty="0"/>
              <a:t>payments in the cryptocurrency Bitcoin in 28 </a:t>
            </a:r>
            <a:r>
              <a:rPr lang="en-US" sz="2400" dirty="0" smtClean="0"/>
              <a:t>languages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Over </a:t>
            </a:r>
            <a:r>
              <a:rPr lang="en-US" sz="2400" dirty="0"/>
              <a:t>150 </a:t>
            </a:r>
            <a:r>
              <a:rPr lang="en-US" sz="2400" dirty="0" smtClean="0"/>
              <a:t>countries around the world have been affected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Asks for a </a:t>
            </a:r>
            <a:r>
              <a:rPr lang="en-US" sz="2400" dirty="0"/>
              <a:t>payment of around $300 in bitcoin within three days or $600 within seven days</a:t>
            </a:r>
          </a:p>
        </p:txBody>
      </p:sp>
    </p:spTree>
    <p:extLst>
      <p:ext uri="{BB962C8B-B14F-4D97-AF65-F5344CB8AC3E}">
        <p14:creationId xmlns:p14="http://schemas.microsoft.com/office/powerpoint/2010/main" xmlns="" val="38186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How does it infect computers?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9590" y="1690688"/>
            <a:ext cx="10408022" cy="3922059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400" dirty="0" smtClean="0"/>
              <a:t>Via Phishing e-mail</a:t>
            </a:r>
            <a:r>
              <a:rPr lang="en-US" sz="2400" dirty="0"/>
              <a:t>s</a:t>
            </a:r>
            <a:endParaRPr lang="en-US" sz="24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/>
              <a:t>Users receive </a:t>
            </a:r>
            <a:r>
              <a:rPr lang="en-US" sz="2400" dirty="0" smtClean="0"/>
              <a:t>an email with a file, </a:t>
            </a:r>
            <a:r>
              <a:rPr lang="en-US" sz="2400" dirty="0"/>
              <a:t>usually in a .zip format. When the user clicks on the file or opens it, the virus </a:t>
            </a:r>
            <a:r>
              <a:rPr lang="en-US" sz="2400" dirty="0" smtClean="0"/>
              <a:t>automatically spreads and </a:t>
            </a:r>
            <a:r>
              <a:rPr lang="en-US" sz="2400" dirty="0"/>
              <a:t>lock up files and programs. </a:t>
            </a:r>
            <a:endParaRPr lang="en-US" sz="24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 smtClean="0"/>
              <a:t>Once </a:t>
            </a:r>
            <a:r>
              <a:rPr lang="en-US" sz="2400" dirty="0"/>
              <a:t>the computer is fully infected, the user can access only two files - instructions on what to do next and the virus program itself.</a:t>
            </a:r>
          </a:p>
        </p:txBody>
      </p:sp>
    </p:spTree>
    <p:extLst>
      <p:ext uri="{BB962C8B-B14F-4D97-AF65-F5344CB8AC3E}">
        <p14:creationId xmlns:p14="http://schemas.microsoft.com/office/powerpoint/2010/main" xmlns="" val="367031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65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Message Displayed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8534" y="1422213"/>
            <a:ext cx="7334932" cy="4857563"/>
          </a:xfrm>
        </p:spPr>
      </p:pic>
    </p:spTree>
    <p:extLst>
      <p:ext uri="{BB962C8B-B14F-4D97-AF65-F5344CB8AC3E}">
        <p14:creationId xmlns:p14="http://schemas.microsoft.com/office/powerpoint/2010/main" xmlns="" val="31252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Majorly Targeted Countries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08530" y="1281455"/>
            <a:ext cx="9741461" cy="36491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Germany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India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Spain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Russia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Romania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Italy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South Korea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1120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2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Affected Companies Worldwide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6612" y="1317812"/>
            <a:ext cx="10703858" cy="410135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Britain’s National Health </a:t>
            </a:r>
            <a:r>
              <a:rPr lang="en-US" sz="2800" dirty="0" smtClean="0"/>
              <a:t>System (NHS) </a:t>
            </a:r>
            <a:r>
              <a:rPr lang="en-US" sz="2800" dirty="0"/>
              <a:t>was </a:t>
            </a:r>
            <a:r>
              <a:rPr lang="en-US" sz="2800" dirty="0" smtClean="0"/>
              <a:t>amongst </a:t>
            </a:r>
            <a:r>
              <a:rPr lang="en-US" sz="2800" dirty="0"/>
              <a:t>the biggest victims. 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/>
              <a:t>Nissan </a:t>
            </a:r>
            <a:r>
              <a:rPr lang="en-US" sz="2800" dirty="0" smtClean="0"/>
              <a:t>Motors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China National </a:t>
            </a:r>
            <a:r>
              <a:rPr lang="en-US" sz="2800" dirty="0" smtClean="0"/>
              <a:t>Petroleum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Renault SA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 err="1"/>
              <a:t>Yancheng</a:t>
            </a:r>
            <a:r>
              <a:rPr lang="en-US" sz="2800" dirty="0"/>
              <a:t> police department in </a:t>
            </a:r>
            <a:r>
              <a:rPr lang="en-US" sz="2800" dirty="0" smtClean="0"/>
              <a:t>China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Russian Interior </a:t>
            </a:r>
            <a:r>
              <a:rPr lang="en-US" sz="2800" dirty="0" smtClean="0"/>
              <a:t>Ministry and many more…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0312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40" y="600219"/>
            <a:ext cx="9905998" cy="1210235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Defending against </a:t>
            </a:r>
            <a:r>
              <a:rPr lang="en-US" sz="4400" b="1" dirty="0" err="1" smtClean="0">
                <a:solidFill>
                  <a:schemeClr val="tx1"/>
                </a:solidFill>
              </a:rPr>
              <a:t>WannaCry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8140" y="1810454"/>
            <a:ext cx="10369269" cy="27969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DO NOT open or click on fishy emails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DO NOT click on suspicious links and files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UPDATE </a:t>
            </a:r>
            <a:r>
              <a:rPr lang="en-US" sz="2800" dirty="0"/>
              <a:t>the latest security patches of your OS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INSTALL an internet security software on </a:t>
            </a:r>
            <a:r>
              <a:rPr lang="en-US" sz="2800" dirty="0"/>
              <a:t>our computer </a:t>
            </a:r>
            <a:r>
              <a:rPr lang="en-US" sz="2800" dirty="0" smtClean="0"/>
              <a:t>&amp; mobile phones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IMPLEMENT reliable data backup techniques for easy data recovery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7999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ChangeArrowheads="1"/>
          </p:cNvSpPr>
          <p:nvPr/>
        </p:nvSpPr>
        <p:spPr bwMode="auto">
          <a:xfrm>
            <a:off x="3413761" y="2438401"/>
            <a:ext cx="4651018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7957662-6470-4797-8F38-BA9000D547B3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479</TotalTime>
  <Words>194</Words>
  <Application>Microsoft Office PowerPoint</Application>
  <PresentationFormat>Custom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Slide 1</vt:lpstr>
      <vt:lpstr>Interesting Facts about the “WannaCry” Ransomware Attack</vt:lpstr>
      <vt:lpstr>Figures</vt:lpstr>
      <vt:lpstr>How does it infect computers?</vt:lpstr>
      <vt:lpstr>Message Displayed</vt:lpstr>
      <vt:lpstr>Majorly Targeted Countries</vt:lpstr>
      <vt:lpstr>Affected Companies Worldwide</vt:lpstr>
      <vt:lpstr>Defending against WannaCry</vt:lpstr>
      <vt:lpstr>Slide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Admin</cp:lastModifiedBy>
  <cp:revision>22</cp:revision>
  <dcterms:created xsi:type="dcterms:W3CDTF">2017-05-16T04:57:19Z</dcterms:created>
  <dcterms:modified xsi:type="dcterms:W3CDTF">2017-09-13T04:20:30Z</dcterms:modified>
</cp:coreProperties>
</file>