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1" r:id="rId19"/>
    <p:sldId id="273" r:id="rId20"/>
    <p:sldId id="274" r:id="rId21"/>
    <p:sldId id="275" r:id="rId22"/>
    <p:sldId id="277" r:id="rId23"/>
    <p:sldId id="278" r:id="rId24"/>
    <p:sldId id="284" r:id="rId25"/>
    <p:sldId id="285" r:id="rId26"/>
    <p:sldId id="286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16A85-4A5D-418B-B714-E11088E78768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8DC41-74E4-490C-BF42-338DA674D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36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F5394A8-5326-4C94-9A21-1A70C2C9A387}" type="slidenum">
              <a:rPr lang="en-US" i="0" smtClean="0">
                <a:latin typeface="Times New Roman" pitchFamily="18" charset="0"/>
              </a:rPr>
              <a:pPr/>
              <a:t>2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E8D45AF-41E7-43A8-ACD8-3C47B0E175E7}" type="slidenum">
              <a:rPr lang="en-US" i="0" smtClean="0">
                <a:latin typeface="Times New Roman" pitchFamily="18" charset="0"/>
              </a:rPr>
              <a:pPr/>
              <a:t>11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4B62F78-2036-41FB-93EF-EC3F352931B1}" type="slidenum">
              <a:rPr lang="en-US" i="0" smtClean="0">
                <a:latin typeface="Times New Roman" pitchFamily="18" charset="0"/>
              </a:rPr>
              <a:pPr/>
              <a:t>12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E38F4D2-928B-466E-AC65-1DC7948A7034}" type="slidenum">
              <a:rPr lang="en-US" i="0" smtClean="0">
                <a:latin typeface="Times New Roman" pitchFamily="18" charset="0"/>
              </a:rPr>
              <a:pPr/>
              <a:t>13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4204BCB-6DE5-4240-8FE8-F51EA2636460}" type="slidenum">
              <a:rPr lang="en-US" i="0" smtClean="0">
                <a:latin typeface="Times New Roman" pitchFamily="18" charset="0"/>
              </a:rPr>
              <a:pPr/>
              <a:t>14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5FBE6A0-592E-45F0-AEF5-86D98EE98A8D}" type="slidenum">
              <a:rPr lang="en-US" i="0" smtClean="0">
                <a:latin typeface="Times New Roman" pitchFamily="18" charset="0"/>
              </a:rPr>
              <a:pPr/>
              <a:t>15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2499EE3-EBE0-4ABF-94EC-358672CBB23C}" type="slidenum">
              <a:rPr lang="en-US" i="0" smtClean="0">
                <a:latin typeface="Times New Roman" pitchFamily="18" charset="0"/>
              </a:rPr>
              <a:pPr/>
              <a:t>16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C4AC4A6-3C1C-47C4-A166-C26D56541A41}" type="slidenum">
              <a:rPr lang="en-US" i="0" smtClean="0">
                <a:latin typeface="Times New Roman" pitchFamily="18" charset="0"/>
              </a:rPr>
              <a:pPr/>
              <a:t>17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B60DC26-B21B-47E5-89A6-248520350A46}" type="slidenum">
              <a:rPr lang="en-US" i="0" smtClean="0">
                <a:latin typeface="Times New Roman" pitchFamily="18" charset="0"/>
              </a:rPr>
              <a:pPr/>
              <a:t>18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1B88EC6-847B-467D-84D2-D6DAEBA3A726}" type="slidenum">
              <a:rPr lang="en-US" i="0" smtClean="0">
                <a:latin typeface="Times New Roman" pitchFamily="18" charset="0"/>
              </a:rPr>
              <a:pPr/>
              <a:t>19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D80A258-364F-484B-91F7-4A92267EEBEB}" type="slidenum">
              <a:rPr lang="en-US" i="0" smtClean="0">
                <a:latin typeface="Times New Roman" pitchFamily="18" charset="0"/>
              </a:rPr>
              <a:pPr/>
              <a:t>20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C2453B5-8333-4B6F-ABC7-5873A4A6D8D1}" type="slidenum">
              <a:rPr lang="en-US" i="0" smtClean="0">
                <a:latin typeface="Times New Roman" pitchFamily="18" charset="0"/>
              </a:rPr>
              <a:pPr/>
              <a:t>3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5109A7D-3FF7-4507-95B1-35B8836AA7B5}" type="slidenum">
              <a:rPr lang="en-US" i="0" smtClean="0">
                <a:latin typeface="Times New Roman" pitchFamily="18" charset="0"/>
              </a:rPr>
              <a:pPr/>
              <a:t>21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470583D-16F7-4CF8-B36A-85710E419381}" type="slidenum">
              <a:rPr lang="en-US" i="0" smtClean="0">
                <a:latin typeface="Times New Roman" pitchFamily="18" charset="0"/>
              </a:rPr>
              <a:pPr/>
              <a:t>22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0AB7F02-DF19-49C9-807D-ADBCBA45D073}" type="slidenum">
              <a:rPr lang="en-US" i="0" smtClean="0">
                <a:latin typeface="Times New Roman" pitchFamily="18" charset="0"/>
              </a:rPr>
              <a:pPr/>
              <a:t>23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C3B2ACA-846D-4B0F-AD69-C777EA2DD7A7}" type="slidenum">
              <a:rPr lang="en-US" i="0" smtClean="0">
                <a:latin typeface="Times New Roman" pitchFamily="18" charset="0"/>
              </a:rPr>
              <a:pPr/>
              <a:t>24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D4C7741-CE56-4295-B2C9-40BDFE75B8CC}" type="slidenum">
              <a:rPr lang="en-US" i="0" smtClean="0">
                <a:latin typeface="Times New Roman" pitchFamily="18" charset="0"/>
              </a:rPr>
              <a:pPr/>
              <a:t>25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4D0FD95-358C-4521-A778-34C919DF4ACB}" type="slidenum">
              <a:rPr lang="en-US" i="0" smtClean="0">
                <a:latin typeface="Times New Roman" pitchFamily="18" charset="0"/>
              </a:rPr>
              <a:pPr/>
              <a:t>26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E9DF428-B54B-486E-BAE1-4FB743DF654F}" type="slidenum">
              <a:rPr lang="en-US" i="0" smtClean="0">
                <a:latin typeface="Times New Roman" pitchFamily="18" charset="0"/>
              </a:rPr>
              <a:pPr/>
              <a:t>27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AA8E40C-586E-4CEA-86F5-2C1B80C09B0F}" type="slidenum">
              <a:rPr lang="en-US" i="0" smtClean="0">
                <a:latin typeface="Times New Roman" pitchFamily="18" charset="0"/>
              </a:rPr>
              <a:pPr/>
              <a:t>28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0962571-8E46-4B82-A565-C017C991D3C4}" type="slidenum">
              <a:rPr lang="en-US" i="0" smtClean="0">
                <a:latin typeface="Times New Roman" pitchFamily="18" charset="0"/>
              </a:rPr>
              <a:pPr/>
              <a:t>29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90C8A53-87B2-45C2-B5A7-B4AD21649B1D}" type="slidenum">
              <a:rPr lang="en-US" i="0" smtClean="0">
                <a:latin typeface="Times New Roman" pitchFamily="18" charset="0"/>
              </a:rPr>
              <a:pPr/>
              <a:t>4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FD6208E-ABFD-47CA-9D9B-C3F66751C198}" type="slidenum">
              <a:rPr lang="en-US" i="0" smtClean="0">
                <a:latin typeface="Times New Roman" pitchFamily="18" charset="0"/>
              </a:rPr>
              <a:pPr/>
              <a:t>5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3410A1D-6B45-46B6-A1FA-597654CE0E15}" type="slidenum">
              <a:rPr lang="en-US" i="0" smtClean="0">
                <a:latin typeface="Times New Roman" pitchFamily="18" charset="0"/>
              </a:rPr>
              <a:pPr/>
              <a:t>6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5B10B4E-7F8A-4A23-9BBB-D012EDBA2EFE}" type="slidenum">
              <a:rPr lang="en-US" i="0" smtClean="0">
                <a:latin typeface="Times New Roman" pitchFamily="18" charset="0"/>
              </a:rPr>
              <a:pPr/>
              <a:t>7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F3567A7-502D-4013-97FA-12013C18CB1D}" type="slidenum">
              <a:rPr lang="en-US" i="0" smtClean="0">
                <a:latin typeface="Times New Roman" pitchFamily="18" charset="0"/>
              </a:rPr>
              <a:pPr/>
              <a:t>8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D7D408B-204D-4EB7-812E-B83FD4F60F5A}" type="slidenum">
              <a:rPr lang="en-US" i="0" smtClean="0">
                <a:latin typeface="Times New Roman" pitchFamily="18" charset="0"/>
              </a:rPr>
              <a:pPr/>
              <a:t>9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DF3A96C-7C8E-4B63-A5C2-19FC40CF81AF}" type="slidenum">
              <a:rPr lang="en-US" i="0" smtClean="0">
                <a:latin typeface="Times New Roman" pitchFamily="18" charset="0"/>
              </a:rPr>
              <a:pPr/>
              <a:t>10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6209-EC0B-4FE2-87D9-F067DD5BC52D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9D02-5E89-4B46-A70A-B0A5C3357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9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6209-EC0B-4FE2-87D9-F067DD5BC52D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9D02-5E89-4B46-A70A-B0A5C3357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9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6209-EC0B-4FE2-87D9-F067DD5BC52D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9D02-5E89-4B46-A70A-B0A5C3357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6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6209-EC0B-4FE2-87D9-F067DD5BC52D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9D02-5E89-4B46-A70A-B0A5C3357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2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6209-EC0B-4FE2-87D9-F067DD5BC52D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9D02-5E89-4B46-A70A-B0A5C3357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3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6209-EC0B-4FE2-87D9-F067DD5BC52D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9D02-5E89-4B46-A70A-B0A5C3357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73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6209-EC0B-4FE2-87D9-F067DD5BC52D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9D02-5E89-4B46-A70A-B0A5C3357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8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6209-EC0B-4FE2-87D9-F067DD5BC52D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9D02-5E89-4B46-A70A-B0A5C3357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16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6209-EC0B-4FE2-87D9-F067DD5BC52D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9D02-5E89-4B46-A70A-B0A5C3357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85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6209-EC0B-4FE2-87D9-F067DD5BC52D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9D02-5E89-4B46-A70A-B0A5C3357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82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6209-EC0B-4FE2-87D9-F067DD5BC52D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9D02-5E89-4B46-A70A-B0A5C3357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4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209-EC0B-4FE2-87D9-F067DD5BC52D}" type="datetimeFigureOut">
              <a:rPr lang="en-IN" smtClean="0"/>
              <a:t>06-10-2017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B9D02-5E89-4B46-A70A-B0A5C3357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9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8136904" cy="41764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</a:t>
            </a:r>
            <a:br>
              <a:rPr lang="en-IN" dirty="0" smtClean="0"/>
            </a:br>
            <a:r>
              <a:rPr lang="en-IN" dirty="0" smtClean="0"/>
              <a:t>PRESENTATION </a:t>
            </a:r>
            <a:br>
              <a:rPr lang="en-IN" dirty="0" smtClean="0"/>
            </a:br>
            <a:r>
              <a:rPr lang="en-IN" dirty="0" smtClean="0"/>
              <a:t>ON</a:t>
            </a:r>
            <a:br>
              <a:rPr lang="en-IN" dirty="0" smtClean="0"/>
            </a:br>
            <a:r>
              <a:rPr lang="en-IN" dirty="0" smtClean="0"/>
              <a:t>DATA &amp; SIGNANL</a:t>
            </a:r>
            <a:br>
              <a:rPr lang="en-IN" dirty="0" smtClean="0"/>
            </a:br>
            <a:r>
              <a:rPr lang="en-IN" dirty="0" smtClean="0"/>
              <a:t>DIGITAL TRANSMISSION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832" y="5301208"/>
            <a:ext cx="6400800" cy="1752600"/>
          </a:xfrm>
        </p:spPr>
        <p:txBody>
          <a:bodyPr/>
          <a:lstStyle/>
          <a:p>
            <a:r>
              <a:rPr lang="en-IN" dirty="0" smtClean="0"/>
              <a:t>PRESENTED BY</a:t>
            </a:r>
          </a:p>
          <a:p>
            <a:r>
              <a:rPr lang="en-IN" dirty="0" smtClean="0"/>
              <a:t>SHIKHA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56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i="0">
              <a:latin typeface="Tahoma" pitchFamily="34" charset="0"/>
            </a:endParaRPr>
          </a:p>
        </p:txBody>
      </p:sp>
      <p:sp>
        <p:nvSpPr>
          <p:cNvPr id="13315" name="Rectangle 10"/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11"/>
          <p:cNvSpPr>
            <a:spLocks noChangeArrowheads="1"/>
          </p:cNvSpPr>
          <p:nvPr/>
        </p:nvSpPr>
        <p:spPr bwMode="auto">
          <a:xfrm>
            <a:off x="261938" y="1198563"/>
            <a:ext cx="853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The power we use at home has a frequency of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 Hz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 What is the period of this sine wave ?</a:t>
            </a:r>
          </a:p>
        </p:txBody>
      </p:sp>
      <p:sp>
        <p:nvSpPr>
          <p:cNvPr id="13317" name="Text Box 12"/>
          <p:cNvSpPr txBox="1">
            <a:spLocks noChangeArrowheads="1"/>
          </p:cNvSpPr>
          <p:nvPr/>
        </p:nvSpPr>
        <p:spPr bwMode="auto">
          <a:xfrm>
            <a:off x="1143000" y="182563"/>
            <a:ext cx="19796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pic>
        <p:nvPicPr>
          <p:cNvPr id="80692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2192338"/>
            <a:ext cx="6327775" cy="711200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385763" y="3883025"/>
            <a:ext cx="853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The period of a signal is 100 ms. What is its frequency in kilohertz</a:t>
            </a:r>
            <a:r>
              <a:rPr lang="en-US"/>
              <a:t>?</a:t>
            </a:r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4778375"/>
            <a:ext cx="6291263" cy="1241425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83A906C-0373-4031-A921-9A0D1E7414DF}" type="slidenum">
              <a:rPr lang="en-US" i="0" smtClean="0">
                <a:latin typeface="Arial" charset="0"/>
              </a:rPr>
              <a:pPr/>
              <a:t>10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1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ChangeArrowheads="1"/>
          </p:cNvSpPr>
          <p:nvPr/>
        </p:nvSpPr>
        <p:spPr bwMode="gray">
          <a:xfrm>
            <a:off x="401638" y="757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i="0">
              <a:latin typeface="Tahoma" pitchFamily="34" charset="0"/>
            </a:endParaRP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561975" y="993775"/>
            <a:ext cx="8077200" cy="83026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i="0">
                <a:latin typeface="Arial" charset="0"/>
              </a:rPr>
              <a:t>Phase describes the position of the waveform</a:t>
            </a:r>
          </a:p>
          <a:p>
            <a:pPr algn="ctr"/>
            <a:r>
              <a:rPr lang="en-US" sz="2400" i="0">
                <a:latin typeface="Arial" charset="0"/>
              </a:rPr>
              <a:t>relative to time 0</a:t>
            </a:r>
          </a:p>
        </p:txBody>
      </p:sp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1098550" y="173038"/>
            <a:ext cx="13128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Phase</a:t>
            </a: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2955925"/>
            <a:ext cx="3805237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995363" y="2189163"/>
            <a:ext cx="706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/>
              <a:t>Three sine waves with the same amplitude and frequency,</a:t>
            </a:r>
            <a:br>
              <a:rPr lang="en-US" sz="2000"/>
            </a:br>
            <a:r>
              <a:rPr lang="en-US" sz="2000"/>
              <a:t>but different phases</a:t>
            </a:r>
          </a:p>
        </p:txBody>
      </p:sp>
      <p:sp>
        <p:nvSpPr>
          <p:cNvPr id="143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59744D7-E40D-43DB-9F73-4A30C0EA6EA9}" type="slidenum">
              <a:rPr lang="en-US" i="0" smtClean="0">
                <a:latin typeface="Arial" charset="0"/>
              </a:rPr>
              <a:pPr/>
              <a:t>11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4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38138" y="695325"/>
            <a:ext cx="4451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Wavelength and period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51250"/>
            <a:ext cx="80343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A3E20F7-BE1F-4CAE-A741-1B792EFDD7F9}" type="slidenum">
              <a:rPr lang="en-US" i="0" smtClean="0">
                <a:latin typeface="Arial" charset="0"/>
              </a:rPr>
              <a:pPr/>
              <a:t>12</a:t>
            </a:fld>
            <a:endParaRPr lang="en-US" i="0" smtClean="0">
              <a:latin typeface="Arial" charset="0"/>
            </a:endParaRP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438150" y="2074863"/>
            <a:ext cx="8077200" cy="830262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i="0">
                <a:latin typeface="Arial" charset="0"/>
              </a:rPr>
              <a:t>Wavelength = Propagation speed x Period</a:t>
            </a:r>
          </a:p>
          <a:p>
            <a:pPr algn="ctr"/>
            <a:r>
              <a:rPr lang="en-US" sz="2400" i="0">
                <a:latin typeface="Arial" charset="0"/>
              </a:rPr>
              <a:t>		    = Propagation speed / Frequency</a:t>
            </a:r>
          </a:p>
        </p:txBody>
      </p:sp>
    </p:spTree>
    <p:extLst>
      <p:ext uri="{BB962C8B-B14F-4D97-AF65-F5344CB8AC3E}">
        <p14:creationId xmlns:p14="http://schemas.microsoft.com/office/powerpoint/2010/main" val="11718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715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Time-domain and frequency-domain plots of a sine wave</a:t>
            </a:r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2478088"/>
            <a:ext cx="560705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3D79A4A-E3BA-4843-B0D3-D71A9242ADD8}" type="slidenum">
              <a:rPr lang="en-US" i="0" smtClean="0">
                <a:latin typeface="Arial" charset="0"/>
              </a:rPr>
              <a:pPr/>
              <a:t>13</a:t>
            </a:fld>
            <a:endParaRPr lang="en-US" i="0" smtClean="0">
              <a:latin typeface="Arial" charset="0"/>
            </a:endParaRPr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512763" y="1335088"/>
            <a:ext cx="8077200" cy="830262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i="0">
                <a:latin typeface="Arial" charset="0"/>
              </a:rPr>
              <a:t>A complete sine wave in the time domain can be represented by one single spike in the frequency domain.</a:t>
            </a:r>
          </a:p>
        </p:txBody>
      </p:sp>
    </p:spTree>
    <p:extLst>
      <p:ext uri="{BB962C8B-B14F-4D97-AF65-F5344CB8AC3E}">
        <p14:creationId xmlns:p14="http://schemas.microsoft.com/office/powerpoint/2010/main" val="320826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ChangeArrowheads="1"/>
          </p:cNvSpPr>
          <p:nvPr/>
        </p:nvSpPr>
        <p:spPr bwMode="gray">
          <a:xfrm>
            <a:off x="393700" y="8334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i="0">
              <a:latin typeface="Tahoma" pitchFamily="34" charset="0"/>
            </a:endParaRPr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331913"/>
            <a:ext cx="6626225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12"/>
          <p:cNvSpPr txBox="1">
            <a:spLocks noChangeArrowheads="1"/>
          </p:cNvSpPr>
          <p:nvPr/>
        </p:nvSpPr>
        <p:spPr bwMode="auto">
          <a:xfrm>
            <a:off x="1176338" y="182563"/>
            <a:ext cx="414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4000">
                <a:latin typeface="Times New Roman" pitchFamily="18" charset="0"/>
                <a:cs typeface="Times New Roman" pitchFamily="18" charset="0"/>
              </a:rPr>
              <a:t>Frequency Domain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7963" y="4122738"/>
            <a:ext cx="8936037" cy="22479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US" sz="2200" i="0" dirty="0">
                <a:latin typeface="+mn-lt"/>
              </a:rPr>
              <a:t> The frequency domain is more compact and useful when we are dealing with more than one sine wave.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  <a:defRPr/>
            </a:pPr>
            <a:endParaRPr lang="en-US" sz="1200" i="0" dirty="0">
              <a:latin typeface="+mn-lt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US" sz="2200" i="0" dirty="0">
                <a:latin typeface="+mn-lt"/>
              </a:rPr>
              <a:t> A single-frequency sine wave is not useful in data communication</a:t>
            </a:r>
          </a:p>
          <a:p>
            <a:pPr lvl="1">
              <a:buFont typeface="Courier New" pitchFamily="49" charset="0"/>
              <a:buChar char="o"/>
              <a:defRPr/>
            </a:pPr>
            <a:r>
              <a:rPr lang="en-US" sz="2200" i="0" dirty="0">
                <a:latin typeface="+mn-lt"/>
              </a:rPr>
              <a:t> </a:t>
            </a:r>
            <a:r>
              <a:rPr lang="en-US" sz="2000" i="0" dirty="0">
                <a:latin typeface="+mn-lt"/>
              </a:rPr>
              <a:t>We need to send a </a:t>
            </a:r>
            <a:r>
              <a:rPr lang="en-US" sz="2000" i="0" dirty="0">
                <a:solidFill>
                  <a:srgbClr val="FF0000"/>
                </a:solidFill>
                <a:latin typeface="+mn-lt"/>
              </a:rPr>
              <a:t>composite signal</a:t>
            </a:r>
            <a:r>
              <a:rPr lang="en-US" sz="2000" i="0" dirty="0">
                <a:latin typeface="+mn-lt"/>
              </a:rPr>
              <a:t>, a signal made of many simple sine waves.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43CB065-FB30-4D82-9857-472D5D71C012}" type="slidenum">
              <a:rPr lang="en-US" i="0" smtClean="0">
                <a:latin typeface="Arial" charset="0"/>
              </a:rPr>
              <a:pPr/>
              <a:t>14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8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ChangeArrowheads="1"/>
          </p:cNvSpPr>
          <p:nvPr/>
        </p:nvSpPr>
        <p:spPr bwMode="gray">
          <a:xfrm>
            <a:off x="368300" y="7826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i="0">
              <a:latin typeface="Tahoma" pitchFamily="34" charset="0"/>
            </a:endParaRP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544513" y="1281113"/>
            <a:ext cx="8077200" cy="120015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i="0">
                <a:latin typeface="Arial" charset="0"/>
              </a:rPr>
              <a:t>According to Fourier analysis,</a:t>
            </a:r>
          </a:p>
          <a:p>
            <a:pPr algn="ctr"/>
            <a:r>
              <a:rPr lang="en-US" sz="2400" i="0">
                <a:latin typeface="Arial" charset="0"/>
              </a:rPr>
              <a:t>any composite signal is a combination of simple sine waves with different frequencies, amplitudes, and phases.</a:t>
            </a:r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1176338" y="182563"/>
            <a:ext cx="35925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4000">
                <a:latin typeface="Times New Roman" pitchFamily="18" charset="0"/>
                <a:cs typeface="Times New Roman" pitchFamily="18" charset="0"/>
              </a:rPr>
              <a:t>Fourier analysis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0538" y="3200400"/>
            <a:ext cx="8404225" cy="1600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US" sz="2200" i="0" dirty="0">
                <a:latin typeface="+mn-lt"/>
              </a:rPr>
              <a:t> If the composite signal is </a:t>
            </a:r>
            <a:r>
              <a:rPr lang="en-US" sz="2200" i="0" dirty="0">
                <a:solidFill>
                  <a:srgbClr val="FF0000"/>
                </a:solidFill>
                <a:latin typeface="+mn-lt"/>
              </a:rPr>
              <a:t>periodic</a:t>
            </a:r>
            <a:r>
              <a:rPr lang="en-US" sz="2200" i="0" dirty="0">
                <a:latin typeface="+mn-lt"/>
              </a:rPr>
              <a:t>, the decomposition    gives a </a:t>
            </a:r>
            <a:r>
              <a:rPr lang="en-US" sz="2200" dirty="0">
                <a:latin typeface="+mn-lt"/>
              </a:rPr>
              <a:t>series of signals with discrete frequencies</a:t>
            </a:r>
            <a:r>
              <a:rPr lang="en-US" sz="2200" i="0" dirty="0">
                <a:latin typeface="+mn-lt"/>
              </a:rPr>
              <a:t>;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US" sz="2200" i="0" dirty="0">
                <a:latin typeface="+mn-lt"/>
              </a:rPr>
              <a:t> If the composite signal is </a:t>
            </a:r>
            <a:r>
              <a:rPr lang="en-US" sz="2200" i="0" dirty="0" err="1">
                <a:solidFill>
                  <a:srgbClr val="FF0000"/>
                </a:solidFill>
                <a:latin typeface="+mn-lt"/>
              </a:rPr>
              <a:t>nonperiodic</a:t>
            </a:r>
            <a:r>
              <a:rPr lang="en-US" sz="2200" i="0" dirty="0">
                <a:latin typeface="+mn-lt"/>
              </a:rPr>
              <a:t>, the decomposition gives a </a:t>
            </a:r>
            <a:r>
              <a:rPr lang="en-US" sz="2200" dirty="0">
                <a:latin typeface="+mn-lt"/>
              </a:rPr>
              <a:t>combination of sine waves with continuous frequencies</a:t>
            </a:r>
            <a:r>
              <a:rPr lang="en-US" sz="2200" i="0" dirty="0">
                <a:latin typeface="+mn-lt"/>
              </a:rPr>
              <a:t>.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4D9CEAB-5B95-4C15-A252-E8C9D335939A}" type="slidenum">
              <a:rPr lang="en-US" i="0" smtClean="0">
                <a:latin typeface="Arial" charset="0"/>
              </a:rPr>
              <a:pPr/>
              <a:t>15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3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3621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 composite periodic signal</a:t>
            </a:r>
          </a:p>
        </p:txBody>
      </p:sp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1174750"/>
            <a:ext cx="5019675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3224213"/>
            <a:ext cx="5322888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34100" y="4214813"/>
            <a:ext cx="24860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i="0">
                <a:latin typeface="Times New Roman" pitchFamily="18" charset="0"/>
                <a:cs typeface="Times New Roman" pitchFamily="18" charset="0"/>
              </a:rPr>
              <a:t>Decomposition of the composite periodic signal in the time and                      frequency domains</a:t>
            </a:r>
          </a:p>
        </p:txBody>
      </p:sp>
      <p:sp>
        <p:nvSpPr>
          <p:cNvPr id="204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F09A7A9-789A-4850-A8CF-E10CB8277BDF}" type="slidenum">
              <a:rPr lang="en-US" i="0" smtClean="0">
                <a:latin typeface="Arial" charset="0"/>
              </a:rPr>
              <a:pPr/>
              <a:t>16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8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8963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Time and frequency domains of a nonperiodic signal</a:t>
            </a: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897313"/>
            <a:ext cx="7586662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382588" y="1527175"/>
            <a:ext cx="84867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i="0"/>
              <a:t> A nonperiodic composite signal </a:t>
            </a:r>
          </a:p>
          <a:p>
            <a:pPr lvl="1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i="0"/>
              <a:t> It can be a signal created by a microphone or a telephone set when a word or two is pronounced. </a:t>
            </a:r>
          </a:p>
          <a:p>
            <a:pPr lvl="1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i="0"/>
              <a:t> In this case, the composite signal cannot be periodic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Ø"/>
            </a:pPr>
            <a:r>
              <a:rPr lang="en-US" i="0"/>
              <a:t>because that implies that we are repeating the same word or words with exactly the same tone.</a:t>
            </a:r>
          </a:p>
        </p:txBody>
      </p:sp>
      <p:sp>
        <p:nvSpPr>
          <p:cNvPr id="215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9C1A367-CEE5-4D86-9214-07C0D1FA1BAD}" type="slidenum">
              <a:rPr lang="en-US" i="0" smtClean="0">
                <a:latin typeface="Arial" charset="0"/>
              </a:rPr>
              <a:pPr/>
              <a:t>17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71643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The time and frequency domains of periodic and </a:t>
            </a:r>
          </a:p>
          <a:p>
            <a:r>
              <a:rPr lang="en-US" sz="2400"/>
              <a:t>nonperiodic digital signals</a:t>
            </a:r>
          </a:p>
        </p:txBody>
      </p:sp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385888"/>
            <a:ext cx="8720137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87C4BA6-D311-4C93-B61B-81F857655326}" type="slidenum">
              <a:rPr lang="en-US" i="0" smtClean="0">
                <a:latin typeface="Arial" charset="0"/>
              </a:rPr>
              <a:pPr/>
              <a:t>18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6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3200" i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00771" name="Text Box 3"/>
          <p:cNvSpPr txBox="1">
            <a:spLocks noChangeArrowheads="1"/>
          </p:cNvSpPr>
          <p:nvPr/>
        </p:nvSpPr>
        <p:spPr bwMode="auto">
          <a:xfrm>
            <a:off x="228600" y="76200"/>
            <a:ext cx="38378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 </a:t>
            </a:r>
            <a:r>
              <a:rPr lang="en-US" sz="32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DIGITAL SIGNALS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407988" y="1632242"/>
            <a:ext cx="8510587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400" i="0" dirty="0"/>
              <a:t> </a:t>
            </a:r>
            <a:r>
              <a:rPr lang="en-US" sz="2400" i="0" dirty="0" smtClean="0"/>
              <a:t> </a:t>
            </a:r>
            <a:r>
              <a:rPr lang="en-US" sz="2400" i="0" dirty="0"/>
              <a:t>information can also be represented by a </a:t>
            </a:r>
            <a:r>
              <a:rPr lang="en-US" sz="2400" i="0" dirty="0">
                <a:solidFill>
                  <a:srgbClr val="FF0000"/>
                </a:solidFill>
              </a:rPr>
              <a:t>digital signal</a:t>
            </a:r>
            <a:r>
              <a:rPr lang="en-US" sz="2400" i="0" dirty="0"/>
              <a:t>. </a:t>
            </a:r>
          </a:p>
          <a:p>
            <a:pPr eaLnBrk="1" hangingPunct="1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400" i="0" dirty="0"/>
              <a:t> For example, a 1 can be encoded as a positive voltage and a 0 as zero voltage. </a:t>
            </a:r>
          </a:p>
          <a:p>
            <a:pPr eaLnBrk="1" hangingPunct="1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400" i="0" dirty="0"/>
              <a:t> A digital signal can have more than two levels. </a:t>
            </a:r>
          </a:p>
          <a:p>
            <a:pPr eaLnBrk="1" hangingPunct="1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400" i="0" dirty="0"/>
              <a:t> In this case, we can send more than 1 bit for each level.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68833A3-F670-4CBD-B9E1-B09568B33475}" type="slidenum">
              <a:rPr lang="en-US" i="0" smtClean="0">
                <a:latin typeface="Arial" charset="0"/>
              </a:rPr>
              <a:pPr/>
              <a:t>19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63525" y="314325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4000">
                <a:latin typeface="Times New Roman" pitchFamily="18" charset="0"/>
                <a:cs typeface="Times New Roman" pitchFamily="18" charset="0"/>
              </a:rPr>
              <a:t>Physical layer</a:t>
            </a:r>
          </a:p>
        </p:txBody>
      </p:sp>
      <p:pic>
        <p:nvPicPr>
          <p:cNvPr id="51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393825"/>
            <a:ext cx="862965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86EC72D-69DA-4D0C-BDC2-779D402B7A6B}" type="slidenum">
              <a:rPr lang="en-US" i="0" smtClean="0">
                <a:latin typeface="Arial" charset="0"/>
              </a:rPr>
              <a:pPr/>
              <a:t>2</a:t>
            </a:fld>
            <a:endParaRPr lang="en-US" i="0" smtClean="0">
              <a:latin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4525" y="4976813"/>
            <a:ext cx="8077200" cy="769937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i="0">
                <a:latin typeface="Arial" charset="0"/>
              </a:rPr>
              <a:t>To be transmitted, </a:t>
            </a:r>
          </a:p>
          <a:p>
            <a:pPr algn="ctr"/>
            <a:r>
              <a:rPr lang="en-US" sz="2200" i="0">
                <a:latin typeface="Arial" charset="0"/>
              </a:rPr>
              <a:t>data must be transformed to electromagnetic signals.</a:t>
            </a:r>
          </a:p>
        </p:txBody>
      </p:sp>
    </p:spTree>
    <p:extLst>
      <p:ext uri="{BB962C8B-B14F-4D97-AF65-F5344CB8AC3E}">
        <p14:creationId xmlns:p14="http://schemas.microsoft.com/office/powerpoint/2010/main" val="185096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7270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Two digital signals: one with two signal levels and </a:t>
            </a:r>
          </a:p>
          <a:p>
            <a:r>
              <a:rPr lang="en-US" sz="2400"/>
              <a:t>the other with four signal levels</a:t>
            </a:r>
          </a:p>
        </p:txBody>
      </p:sp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84275"/>
            <a:ext cx="6113463" cy="542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44346BF-B09E-42CA-B535-C0438E814330}" type="slidenum">
              <a:rPr lang="en-US" i="0" smtClean="0">
                <a:latin typeface="Arial" charset="0"/>
              </a:rPr>
              <a:pPr/>
              <a:t>20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/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11"/>
          <p:cNvSpPr>
            <a:spLocks noChangeArrowheads="1"/>
          </p:cNvSpPr>
          <p:nvPr/>
        </p:nvSpPr>
        <p:spPr bwMode="auto">
          <a:xfrm>
            <a:off x="228600" y="914400"/>
            <a:ext cx="85344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i="0" dirty="0"/>
              <a:t>A digital signal has 8 levels. How many bits are needed per level? </a:t>
            </a:r>
          </a:p>
          <a:p>
            <a:pPr algn="just"/>
            <a:endParaRPr lang="en-US" i="0" dirty="0"/>
          </a:p>
          <a:p>
            <a:pPr algn="just"/>
            <a:r>
              <a:rPr lang="en-US" sz="2400" i="0" dirty="0"/>
              <a:t>We calculate the number of bits from the formula</a:t>
            </a:r>
          </a:p>
          <a:p>
            <a:pPr algn="just"/>
            <a:endParaRPr lang="en-US" sz="2400" i="0" dirty="0"/>
          </a:p>
          <a:p>
            <a:pPr algn="just"/>
            <a:endParaRPr lang="en-US" sz="2400" i="0" dirty="0"/>
          </a:p>
          <a:p>
            <a:pPr algn="just"/>
            <a:r>
              <a:rPr lang="en-US" sz="2400" i="0" dirty="0" smtClean="0"/>
              <a:t> </a:t>
            </a:r>
            <a:endParaRPr lang="en-US" sz="2400" i="0" dirty="0"/>
          </a:p>
        </p:txBody>
      </p:sp>
      <p:pic>
        <p:nvPicPr>
          <p:cNvPr id="2765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2484438"/>
            <a:ext cx="4346575" cy="431800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Rectangle 9"/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i="0">
              <a:latin typeface="Tahoma" pitchFamily="34" charset="0"/>
            </a:endParaRPr>
          </a:p>
        </p:txBody>
      </p:sp>
      <p:sp>
        <p:nvSpPr>
          <p:cNvPr id="27654" name="Text Box 12"/>
          <p:cNvSpPr txBox="1">
            <a:spLocks noChangeArrowheads="1"/>
          </p:cNvSpPr>
          <p:nvPr/>
        </p:nvSpPr>
        <p:spPr bwMode="auto">
          <a:xfrm>
            <a:off x="1143000" y="182563"/>
            <a:ext cx="1968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3200"/>
              <a:t>Examples</a:t>
            </a:r>
          </a:p>
        </p:txBody>
      </p:sp>
      <p:sp>
        <p:nvSpPr>
          <p:cNvPr id="276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E48E309-8E08-4DFA-8021-0497A36E2E00}" type="slidenum">
              <a:rPr lang="en-US" i="0" smtClean="0">
                <a:latin typeface="Arial" charset="0"/>
              </a:rPr>
              <a:pPr/>
              <a:t>21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8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967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Baseband transmission</a:t>
            </a:r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550988"/>
            <a:ext cx="6681788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11"/>
          <p:cNvSpPr>
            <a:spLocks noChangeArrowheads="1"/>
          </p:cNvSpPr>
          <p:nvPr/>
        </p:nvSpPr>
        <p:spPr bwMode="auto">
          <a:xfrm>
            <a:off x="509588" y="4400550"/>
            <a:ext cx="8077200" cy="83026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i="0">
                <a:latin typeface="Arial" charset="0"/>
              </a:rPr>
              <a:t>A digital signal is a composite analog signal with an infinite bandwidth.</a:t>
            </a:r>
          </a:p>
        </p:txBody>
      </p:sp>
      <p:sp>
        <p:nvSpPr>
          <p:cNvPr id="317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597E54E1-E94E-497B-9D62-D94288EADFD6}" type="slidenum">
              <a:rPr lang="en-US" i="0" smtClean="0">
                <a:latin typeface="Arial" charset="0"/>
              </a:rPr>
              <a:pPr/>
              <a:t>22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5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79195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  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DIGITAL-TO-DIGITAL CONVERSION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b="1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04800" y="1369041"/>
            <a:ext cx="82296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i="0" dirty="0"/>
              <a:t> </a:t>
            </a:r>
            <a:r>
              <a:rPr lang="en-US" sz="2400" i="0" dirty="0" smtClean="0"/>
              <a:t>We </a:t>
            </a:r>
            <a:r>
              <a:rPr lang="en-US" sz="2400" i="0" dirty="0"/>
              <a:t>can represent digital data by using digital signals. </a:t>
            </a: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i="0" dirty="0"/>
              <a:t> The conversion involves three techniques: </a:t>
            </a:r>
            <a:r>
              <a:rPr lang="en-US" sz="2400" i="0" dirty="0">
                <a:solidFill>
                  <a:srgbClr val="FF0000"/>
                </a:solidFill>
              </a:rPr>
              <a:t>line coding</a:t>
            </a:r>
            <a:r>
              <a:rPr lang="en-US" sz="2400" i="0" dirty="0"/>
              <a:t>,</a:t>
            </a:r>
            <a:r>
              <a:rPr lang="en-US" sz="2400" i="0" dirty="0">
                <a:solidFill>
                  <a:srgbClr val="FF0000"/>
                </a:solidFill>
              </a:rPr>
              <a:t> block </a:t>
            </a:r>
            <a:r>
              <a:rPr lang="en-US" sz="2400" i="0" dirty="0" smtClean="0">
                <a:solidFill>
                  <a:srgbClr val="FF0000"/>
                </a:solidFill>
              </a:rPr>
              <a:t>                coding</a:t>
            </a:r>
            <a:r>
              <a:rPr lang="en-US" sz="2400" i="0" dirty="0"/>
              <a:t>, and </a:t>
            </a:r>
            <a:r>
              <a:rPr lang="en-US" sz="2400" i="0" dirty="0">
                <a:solidFill>
                  <a:srgbClr val="FF0000"/>
                </a:solidFill>
              </a:rPr>
              <a:t>scrambling</a:t>
            </a:r>
            <a:r>
              <a:rPr lang="en-US" sz="2400" i="0" dirty="0"/>
              <a:t>. </a:t>
            </a:r>
          </a:p>
          <a:p>
            <a:pPr lvl="1" algn="just" eaLnBrk="1" hangingPunct="1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400" i="0" dirty="0"/>
              <a:t> Line coding is always needed.</a:t>
            </a:r>
          </a:p>
          <a:p>
            <a:pPr lvl="1" algn="just" eaLnBrk="1" hangingPunct="1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400" i="0" dirty="0"/>
              <a:t> Block coding and scrambling may or may not be needed.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44950"/>
            <a:ext cx="72739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074988" y="6357938"/>
            <a:ext cx="294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i="0"/>
              <a:t>Line coding and decoding</a:t>
            </a:r>
          </a:p>
        </p:txBody>
      </p:sp>
      <p:sp>
        <p:nvSpPr>
          <p:cNvPr id="51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AF25DE4-3034-4A19-B910-86BC71F5B424}" type="slidenum">
              <a:rPr lang="en-US" i="0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 i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5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152400" y="620688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719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Line coding schemes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981200"/>
            <a:ext cx="8583613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FEA8643-0265-41FB-AEE3-595042979BA6}" type="slidenum">
              <a:rPr lang="en-US" i="0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 i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039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Unipolar NRZ scheme</a:t>
            </a: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614613"/>
            <a:ext cx="7294562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F55C4FF-B7D7-42E0-AC95-A22FE7187758}" type="slidenum">
              <a:rPr lang="en-US" i="0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 i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1775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Polar NRZ-L and NRZ-I schemes</a:t>
            </a:r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2133600"/>
            <a:ext cx="8866188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46063" y="5608638"/>
            <a:ext cx="889793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i="0" dirty="0">
                <a:latin typeface="Times New Roman" pitchFamily="18" charset="0"/>
                <a:cs typeface="Times New Roman" pitchFamily="18" charset="0"/>
              </a:rPr>
              <a:t> Both have an average signal rate of N/2 Bd.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i="0" dirty="0">
                <a:latin typeface="Times New Roman" pitchFamily="18" charset="0"/>
                <a:cs typeface="Times New Roman" pitchFamily="18" charset="0"/>
              </a:rPr>
              <a:t> Both have a DC component problem.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4776788" y="1897063"/>
            <a:ext cx="695325" cy="5730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rot="16200000" flipV="1">
            <a:off x="5301457" y="4333081"/>
            <a:ext cx="874712" cy="777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70550" y="4621213"/>
            <a:ext cx="3309938" cy="6461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i="0"/>
              <a:t>inversion or lack of inversion determines value of the bit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56225" y="1373188"/>
            <a:ext cx="3092450" cy="6461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i="0"/>
              <a:t>level of voltage determines value of the bit</a:t>
            </a:r>
            <a:endParaRPr lang="en-US"/>
          </a:p>
        </p:txBody>
      </p:sp>
      <p:sp>
        <p:nvSpPr>
          <p:cNvPr id="133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D783D41-BDC9-4DE2-8003-D74CD61EB903}" type="slidenum">
              <a:rPr lang="en-US" i="0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 i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36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371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Polar RZ scheme</a:t>
            </a:r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376488"/>
            <a:ext cx="7751762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258CB6C-5E47-403A-811C-032A58CEA0AD}" type="slidenum">
              <a:rPr lang="en-US" i="0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 i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0072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Polar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bi phase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 Manchester and differential Manchester schemes</a:t>
            </a:r>
          </a:p>
        </p:txBody>
      </p:sp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560513"/>
            <a:ext cx="8510587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0038" y="5668963"/>
            <a:ext cx="8843962" cy="908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q"/>
              <a:defRPr/>
            </a:pPr>
            <a:r>
              <a:rPr lang="en-US" sz="2400" i="0" dirty="0">
                <a:latin typeface="+mn-lt"/>
              </a:rPr>
              <a:t> Transition at the middle is used for synchronization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  <a:defRPr/>
            </a:pPr>
            <a:r>
              <a:rPr lang="en-US" sz="2400" i="0" dirty="0">
                <a:latin typeface="+mn-lt"/>
              </a:rPr>
              <a:t> The minimum bandwidth is 2 times that of NRZ</a:t>
            </a:r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6C897A5-7175-4C3E-B06C-2F677FB6B70F}" type="slidenum">
              <a:rPr lang="en-US" i="0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 i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492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Bipolar schemes: AMI and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pseudoternary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40025"/>
            <a:ext cx="8556625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11"/>
          <p:cNvSpPr>
            <a:spLocks noChangeArrowheads="1"/>
          </p:cNvSpPr>
          <p:nvPr/>
        </p:nvSpPr>
        <p:spPr bwMode="auto">
          <a:xfrm>
            <a:off x="700088" y="1571625"/>
            <a:ext cx="8077200" cy="46196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i="0">
                <a:latin typeface="Arial" pitchFamily="34" charset="0"/>
              </a:rPr>
              <a:t>We use three levels: positive, zero, and negative.</a:t>
            </a:r>
          </a:p>
        </p:txBody>
      </p:sp>
      <p:sp>
        <p:nvSpPr>
          <p:cNvPr id="174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E5CDD98-05B3-4662-B472-0E2544ABE7EC}" type="slidenum">
              <a:rPr lang="en-US" i="0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 i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3200" i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228600" y="76200"/>
            <a:ext cx="4824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 </a:t>
            </a:r>
            <a:r>
              <a:rPr lang="en-US" sz="32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ANALOG AND DIGITAL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i="0"/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auto">
          <a:xfrm>
            <a:off x="307975" y="1192213"/>
            <a:ext cx="8720138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spcBef>
                <a:spcPts val="12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Data can be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digital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Analog data</a:t>
            </a:r>
            <a:r>
              <a:rPr lang="en-US" sz="2400" i="0" dirty="0">
                <a:latin typeface="Times New Roman" pitchFamily="18" charset="0"/>
                <a:cs typeface="Times New Roman" pitchFamily="18" charset="0"/>
              </a:rPr>
              <a:t> refers to information that is continuous</a:t>
            </a: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 Analog data take on continuous values</a:t>
            </a: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 Analog signals can have an infinite number of values in a range</a:t>
            </a:r>
          </a:p>
          <a:p>
            <a:pPr lvl="1" algn="just" eaLnBrk="1" hangingPunct="1">
              <a:spcBef>
                <a:spcPts val="1200"/>
              </a:spcBef>
              <a:buFont typeface="Wingdings" pitchFamily="2" charset="2"/>
              <a:buChar char="q"/>
              <a:defRPr/>
            </a:pPr>
            <a:endParaRPr lang="en-US" sz="2000" i="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US" sz="2000" i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data </a:t>
            </a: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refers to information that has discrete states</a:t>
            </a: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 Digital data take on discrete values</a:t>
            </a: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US" sz="2000" i="0" dirty="0">
                <a:latin typeface="Times New Roman" pitchFamily="18" charset="0"/>
                <a:cs typeface="Times New Roman" pitchFamily="18" charset="0"/>
              </a:rPr>
              <a:t> Digital signals can have only a limited number of values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87350" y="5253038"/>
            <a:ext cx="8077200" cy="769937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i="0">
                <a:latin typeface="Arial" charset="0"/>
              </a:rPr>
              <a:t>In data communications, we commonly use</a:t>
            </a:r>
          </a:p>
          <a:p>
            <a:pPr algn="ctr"/>
            <a:r>
              <a:rPr lang="en-US" sz="2200" i="0">
                <a:solidFill>
                  <a:srgbClr val="FF0000"/>
                </a:solidFill>
                <a:latin typeface="Arial" charset="0"/>
              </a:rPr>
              <a:t>periodic analog signals </a:t>
            </a:r>
            <a:r>
              <a:rPr lang="en-US" sz="2200" i="0">
                <a:latin typeface="Arial" charset="0"/>
              </a:rPr>
              <a:t>and </a:t>
            </a:r>
            <a:r>
              <a:rPr lang="en-US" sz="2200" i="0">
                <a:solidFill>
                  <a:srgbClr val="FF0000"/>
                </a:solidFill>
                <a:latin typeface="Arial" charset="0"/>
              </a:rPr>
              <a:t>nonperiodic digital signals</a:t>
            </a:r>
            <a:r>
              <a:rPr lang="en-US" sz="2200" i="0">
                <a:latin typeface="Arial" charset="0"/>
              </a:rPr>
              <a:t>.</a:t>
            </a:r>
          </a:p>
        </p:txBody>
      </p:sp>
      <p:sp>
        <p:nvSpPr>
          <p:cNvPr id="61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375F074-F3CB-45E4-B756-9BF6EE710013}" type="slidenum">
              <a:rPr lang="en-US" i="0" smtClean="0">
                <a:latin typeface="Arial" charset="0"/>
              </a:rPr>
              <a:pPr/>
              <a:t>3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32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Comparison of analog and digital signals</a:t>
            </a:r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389188"/>
            <a:ext cx="8528050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369AF1C-D6E6-464C-8B3E-FC8B15BB7084}" type="slidenum">
              <a:rPr lang="en-US" i="0" smtClean="0">
                <a:latin typeface="Arial" charset="0"/>
              </a:rPr>
              <a:pPr/>
              <a:t>4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3200" i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9747" name="Text Box 3"/>
          <p:cNvSpPr txBox="1">
            <a:spLocks noChangeArrowheads="1"/>
          </p:cNvSpPr>
          <p:nvPr/>
        </p:nvSpPr>
        <p:spPr bwMode="auto">
          <a:xfrm>
            <a:off x="228600" y="76200"/>
            <a:ext cx="6030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  </a:t>
            </a:r>
            <a:r>
              <a:rPr lang="en-US" sz="32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PERIODIC ANALOG SIGNALS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i="0"/>
          </a:p>
        </p:txBody>
      </p:sp>
      <p:sp>
        <p:nvSpPr>
          <p:cNvPr id="799749" name="Rectangle 5"/>
          <p:cNvSpPr>
            <a:spLocks noChangeArrowheads="1"/>
          </p:cNvSpPr>
          <p:nvPr/>
        </p:nvSpPr>
        <p:spPr bwMode="auto">
          <a:xfrm>
            <a:off x="258763" y="996950"/>
            <a:ext cx="86106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spcBef>
                <a:spcPts val="12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Periodic analog signals can be classified as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composite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US" sz="2400" i="0" dirty="0">
                <a:latin typeface="Times New Roman" pitchFamily="18" charset="0"/>
                <a:cs typeface="Times New Roman" pitchFamily="18" charset="0"/>
              </a:rPr>
              <a:t> A simple periodic analog signal, a </a:t>
            </a:r>
            <a:r>
              <a:rPr lang="en-US" sz="2400" i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sine wave</a:t>
            </a:r>
            <a:r>
              <a:rPr lang="en-US" sz="2400" i="0" dirty="0">
                <a:latin typeface="Times New Roman" pitchFamily="18" charset="0"/>
                <a:cs typeface="Times New Roman" pitchFamily="18" charset="0"/>
              </a:rPr>
              <a:t>, cannot be decomposed into simpler signals.</a:t>
            </a: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US" sz="2400" i="0" dirty="0">
                <a:latin typeface="Times New Roman" pitchFamily="18" charset="0"/>
                <a:cs typeface="Times New Roman" pitchFamily="18" charset="0"/>
              </a:rPr>
              <a:t> A composite periodic analog signal is composed of multiple sine waves.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3633788"/>
            <a:ext cx="7075487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F339424-D820-42B2-BBA4-6CD80E898595}" type="slidenum">
              <a:rPr lang="en-US" i="0" smtClean="0">
                <a:latin typeface="Arial" charset="0"/>
              </a:rPr>
              <a:pPr/>
              <a:t>5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6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52400" y="1143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3676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4000">
                <a:latin typeface="Times New Roman" pitchFamily="18" charset="0"/>
                <a:cs typeface="Times New Roman" pitchFamily="18" charset="0"/>
              </a:rPr>
              <a:t>Signal amplitude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475288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BB1312A-6A49-46E0-B689-AE6A30AC024C}" type="slidenum">
              <a:rPr lang="en-US" i="0" smtClean="0">
                <a:latin typeface="Arial" charset="0"/>
              </a:rPr>
              <a:pPr/>
              <a:t>6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ChangeArrowheads="1"/>
          </p:cNvSpPr>
          <p:nvPr/>
        </p:nvSpPr>
        <p:spPr bwMode="gray">
          <a:xfrm>
            <a:off x="417513" y="7747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i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661988" y="1414463"/>
            <a:ext cx="8077200" cy="461962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i="0">
                <a:latin typeface="Times New Roman" pitchFamily="18" charset="0"/>
                <a:cs typeface="Times New Roman" pitchFamily="18" charset="0"/>
              </a:rPr>
              <a:t>Frequency is the rate of change with respect to time.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61950" y="2609850"/>
            <a:ext cx="85344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i="0">
                <a:latin typeface="Times New Roman" pitchFamily="18" charset="0"/>
                <a:cs typeface="Times New Roman" pitchFamily="18" charset="0"/>
              </a:rPr>
              <a:t> Change in a short span of time means high frequency.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i="0">
                <a:latin typeface="Times New Roman" pitchFamily="18" charset="0"/>
                <a:cs typeface="Times New Roman" pitchFamily="18" charset="0"/>
              </a:rPr>
              <a:t> Change over a long span of time means low frequency.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q"/>
            </a:pPr>
            <a:endParaRPr lang="en-US" sz="2400" i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i="0">
                <a:latin typeface="Times New Roman" pitchFamily="18" charset="0"/>
                <a:cs typeface="Times New Roman" pitchFamily="18" charset="0"/>
              </a:rPr>
              <a:t> If a signal does not change at all, its frequency is zero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i="0">
                <a:latin typeface="Times New Roman" pitchFamily="18" charset="0"/>
                <a:cs typeface="Times New Roman" pitchFamily="18" charset="0"/>
              </a:rPr>
              <a:t> If a signal changes instantaneously, its frequency is infinite.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q"/>
            </a:pPr>
            <a:endParaRPr lang="en-US" sz="2400" i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1093788" y="174625"/>
            <a:ext cx="2143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Frequency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6E5A213-D0E2-4432-B941-F7CBF59ADFC2}" type="slidenum">
              <a:rPr lang="en-US" sz="2400" i="0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2400" i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46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gray">
          <a:xfrm>
            <a:off x="442913" y="7334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i="0">
              <a:latin typeface="Tahoma" pitchFamily="34" charset="0"/>
            </a:endParaRPr>
          </a:p>
        </p:txBody>
      </p:sp>
      <p:sp>
        <p:nvSpPr>
          <p:cNvPr id="11267" name="Rectangle 11"/>
          <p:cNvSpPr>
            <a:spLocks noChangeArrowheads="1"/>
          </p:cNvSpPr>
          <p:nvPr/>
        </p:nvSpPr>
        <p:spPr bwMode="auto">
          <a:xfrm>
            <a:off x="495300" y="1060450"/>
            <a:ext cx="8077200" cy="46196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i="0">
                <a:latin typeface="Arial" charset="0"/>
              </a:rPr>
              <a:t>Frequency and period are the inverse of each other.</a:t>
            </a:r>
          </a:p>
        </p:txBody>
      </p:sp>
      <p:pic>
        <p:nvPicPr>
          <p:cNvPr id="1126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792288"/>
            <a:ext cx="3375025" cy="666750"/>
          </a:xfrm>
          <a:prstGeom prst="rect">
            <a:avLst/>
          </a:prstGeom>
          <a:solidFill>
            <a:srgbClr val="3366FF"/>
          </a:solidFill>
          <a:ln w="28575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2697163" y="3184525"/>
            <a:ext cx="3776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/>
              <a:t>Units of period and frequency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740150"/>
            <a:ext cx="8601075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12"/>
          <p:cNvSpPr txBox="1">
            <a:spLocks noChangeArrowheads="1"/>
          </p:cNvSpPr>
          <p:nvPr/>
        </p:nvSpPr>
        <p:spPr bwMode="auto">
          <a:xfrm>
            <a:off x="1143000" y="182563"/>
            <a:ext cx="3863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Frequency and Period</a:t>
            </a:r>
          </a:p>
        </p:txBody>
      </p:sp>
      <p:sp>
        <p:nvSpPr>
          <p:cNvPr id="112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601B659-4263-4857-A6DB-6F2B395234C2}" type="slidenum">
              <a:rPr lang="en-US" i="0" smtClean="0">
                <a:latin typeface="Arial" charset="0"/>
              </a:rPr>
              <a:pPr/>
              <a:t>8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47926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Two signals with the same amplitude,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but different frequencies</a:t>
            </a: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066800"/>
            <a:ext cx="54292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89762EB-532C-41C7-A475-91BBBEBD62E2}" type="slidenum">
              <a:rPr lang="en-US" i="0" smtClean="0">
                <a:latin typeface="Arial" charset="0"/>
              </a:rPr>
              <a:pPr/>
              <a:t>9</a:t>
            </a:fld>
            <a:endParaRPr lang="en-US" i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870</Words>
  <Application>Microsoft Office PowerPoint</Application>
  <PresentationFormat>On-screen Show (4:3)</PresentationFormat>
  <Paragraphs>156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 PRESENTATION  ON DATA &amp; SIGNANL DIGITAL TRANSMISSION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2017-08-31T06:00:48Z</dcterms:created>
  <dcterms:modified xsi:type="dcterms:W3CDTF">2017-10-05T18:35:15Z</dcterms:modified>
</cp:coreProperties>
</file>