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2" r:id="rId5"/>
    <p:sldId id="259" r:id="rId6"/>
    <p:sldId id="260" r:id="rId7"/>
    <p:sldId id="261" r:id="rId8"/>
    <p:sldId id="263" r:id="rId9"/>
    <p:sldId id="268" r:id="rId10"/>
    <p:sldId id="265" r:id="rId11"/>
    <p:sldId id="266" r:id="rId12"/>
    <p:sldId id="267"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0" d="100"/>
          <a:sy n="150" d="100"/>
        </p:scale>
        <p:origin x="-4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3DC019-558D-4C1D-9E91-7F6E6E912AA0}" type="datetimeFigureOut">
              <a:rPr lang="en-IN" smtClean="0"/>
              <a:t>16-09-2017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B71F2-7074-40E3-8CDC-D1B81D2968E8}" type="slidenum">
              <a:rPr lang="en-IN" smtClean="0"/>
              <a:t>‹#›</a:t>
            </a:fld>
            <a:endParaRPr lang="en-IN"/>
          </a:p>
        </p:txBody>
      </p:sp>
    </p:spTree>
    <p:extLst>
      <p:ext uri="{BB962C8B-B14F-4D97-AF65-F5344CB8AC3E}">
        <p14:creationId xmlns:p14="http://schemas.microsoft.com/office/powerpoint/2010/main" val="368497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/www.bleepingcomputer.com/virus-removal/cryptxxx-ransomware-help-information#cryptxxx-encryption</a:t>
            </a:r>
          </a:p>
          <a:p>
            <a:endParaRPr lang="en-IN" dirty="0"/>
          </a:p>
        </p:txBody>
      </p:sp>
      <p:sp>
        <p:nvSpPr>
          <p:cNvPr id="4" name="Slide Number Placeholder 3"/>
          <p:cNvSpPr>
            <a:spLocks noGrp="1"/>
          </p:cNvSpPr>
          <p:nvPr>
            <p:ph type="sldNum" sz="quarter" idx="10"/>
          </p:nvPr>
        </p:nvSpPr>
        <p:spPr/>
        <p:txBody>
          <a:bodyPr/>
          <a:lstStyle/>
          <a:p>
            <a:fld id="{BBFB71F2-7074-40E3-8CDC-D1B81D2968E8}" type="slidenum">
              <a:rPr lang="en-IN" smtClean="0"/>
              <a:t>12</a:t>
            </a:fld>
            <a:endParaRPr lang="en-IN"/>
          </a:p>
        </p:txBody>
      </p:sp>
    </p:spTree>
    <p:extLst>
      <p:ext uri="{BB962C8B-B14F-4D97-AF65-F5344CB8AC3E}">
        <p14:creationId xmlns:p14="http://schemas.microsoft.com/office/powerpoint/2010/main" val="214392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578203-3C29-4250-B528-886BDFA92925}" type="datetimeFigureOut">
              <a:rPr lang="en-IN" smtClean="0"/>
              <a:t>15-09-2017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90654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578203-3C29-4250-B528-886BDFA92925}" type="datetimeFigureOut">
              <a:rPr lang="en-IN" smtClean="0"/>
              <a:t>15-09-2017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233910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578203-3C29-4250-B528-886BDFA92925}" type="datetimeFigureOut">
              <a:rPr lang="en-IN" smtClean="0"/>
              <a:t>15-09-2017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352252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578203-3C29-4250-B528-886BDFA92925}" type="datetimeFigureOut">
              <a:rPr lang="en-IN" smtClean="0"/>
              <a:t>15-09-2017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72396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578203-3C29-4250-B528-886BDFA92925}" type="datetimeFigureOut">
              <a:rPr lang="en-IN" smtClean="0"/>
              <a:t>15-09-2017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411075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578203-3C29-4250-B528-886BDFA92925}" type="datetimeFigureOut">
              <a:rPr lang="en-IN" smtClean="0"/>
              <a:t>15-09-2017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1636866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578203-3C29-4250-B528-886BDFA92925}" type="datetimeFigureOut">
              <a:rPr lang="en-IN" smtClean="0"/>
              <a:t>15-09-2017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180989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578203-3C29-4250-B528-886BDFA92925}" type="datetimeFigureOut">
              <a:rPr lang="en-IN" smtClean="0"/>
              <a:t>15-09-2017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148512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78203-3C29-4250-B528-886BDFA92925}" type="datetimeFigureOut">
              <a:rPr lang="en-IN" smtClean="0"/>
              <a:t>15-09-2017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256522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78203-3C29-4250-B528-886BDFA92925}" type="datetimeFigureOut">
              <a:rPr lang="en-IN" smtClean="0"/>
              <a:t>15-09-2017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247861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78203-3C29-4250-B528-886BDFA92925}" type="datetimeFigureOut">
              <a:rPr lang="en-IN" smtClean="0"/>
              <a:t>15-09-2017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9CB92-4C9B-4330-B23D-1A987E65F00A}" type="slidenum">
              <a:rPr lang="en-IN" smtClean="0"/>
              <a:t>‹#›</a:t>
            </a:fld>
            <a:endParaRPr lang="en-IN"/>
          </a:p>
        </p:txBody>
      </p:sp>
    </p:spTree>
    <p:extLst>
      <p:ext uri="{BB962C8B-B14F-4D97-AF65-F5344CB8AC3E}">
        <p14:creationId xmlns:p14="http://schemas.microsoft.com/office/powerpoint/2010/main" val="245260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78203-3C29-4250-B528-886BDFA92925}" type="datetimeFigureOut">
              <a:rPr lang="en-IN" smtClean="0"/>
              <a:t>15-09-2017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9CB92-4C9B-4330-B23D-1A987E65F00A}" type="slidenum">
              <a:rPr lang="en-IN" smtClean="0"/>
              <a:t>‹#›</a:t>
            </a:fld>
            <a:endParaRPr lang="en-IN"/>
          </a:p>
        </p:txBody>
      </p:sp>
    </p:spTree>
    <p:extLst>
      <p:ext uri="{BB962C8B-B14F-4D97-AF65-F5344CB8AC3E}">
        <p14:creationId xmlns:p14="http://schemas.microsoft.com/office/powerpoint/2010/main" val="3425140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leepingcomputer.com/tutorials/create-an-application-whitelist-policy-in-window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proofpoint.com/us/threat-insight/post/cryptxxx-new-ransomware-actors-behind-reveton-dropping-angl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leepingcomputer.com/virus-removal/cryptxxx-ransomware-help-information#decrypt-service" TargetMode="External"/><Relationship Id="rId2" Type="http://schemas.openxmlformats.org/officeDocument/2006/relationships/hyperlink" Target="https://www.proofpoint.com/us/threat-insight/post/cryptxxx-new-ransomware-actors-behind-reveton-dropping-ang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61"/>
            <a:ext cx="7772400" cy="1656183"/>
          </a:xfrm>
        </p:spPr>
        <p:txBody>
          <a:bodyPr>
            <a:normAutofit/>
          </a:bodyPr>
          <a:lstStyle/>
          <a:p>
            <a:r>
              <a:rPr lang="en-IN" sz="6000" dirty="0" err="1" smtClean="0">
                <a:latin typeface="Times New Roman" pitchFamily="18" charset="0"/>
                <a:cs typeface="Times New Roman" pitchFamily="18" charset="0"/>
              </a:rPr>
              <a:t>CryptXXX</a:t>
            </a:r>
            <a:endParaRPr lang="en-IN" sz="6000" dirty="0"/>
          </a:p>
        </p:txBody>
      </p:sp>
      <p:sp>
        <p:nvSpPr>
          <p:cNvPr id="3" name="Subtitle 2"/>
          <p:cNvSpPr>
            <a:spLocks noGrp="1"/>
          </p:cNvSpPr>
          <p:nvPr>
            <p:ph type="subTitle" idx="1"/>
          </p:nvPr>
        </p:nvSpPr>
        <p:spPr/>
        <p:txBody>
          <a:bodyPr/>
          <a:lstStyle/>
          <a:p>
            <a:r>
              <a:rPr lang="en-IN" dirty="0" smtClean="0"/>
              <a:t>PRESENTED BY-</a:t>
            </a:r>
          </a:p>
          <a:p>
            <a:r>
              <a:rPr lang="en-IN" dirty="0" smtClean="0"/>
              <a:t>                                         </a:t>
            </a:r>
            <a:r>
              <a:rPr lang="en-IN" dirty="0" smtClean="0">
                <a:latin typeface="Times New Roman" pitchFamily="18" charset="0"/>
                <a:cs typeface="Times New Roman" pitchFamily="18" charset="0"/>
              </a:rPr>
              <a:t>SHIKHA</a:t>
            </a:r>
          </a:p>
          <a:p>
            <a:r>
              <a:rPr lang="en-IN" dirty="0"/>
              <a:t> </a:t>
            </a:r>
            <a:r>
              <a:rPr lang="en-IN" dirty="0" smtClean="0"/>
              <a:t>                                               </a:t>
            </a:r>
            <a:r>
              <a:rPr lang="en-IN" sz="1200" dirty="0" smtClean="0">
                <a:latin typeface="Times New Roman" pitchFamily="18" charset="0"/>
                <a:cs typeface="Times New Roman" pitchFamily="18" charset="0"/>
              </a:rPr>
              <a:t>17MCS12</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2869084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3600" b="1" dirty="0" smtClean="0">
                <a:latin typeface="Times New Roman" pitchFamily="18" charset="0"/>
                <a:cs typeface="Times New Roman" pitchFamily="18" charset="0"/>
              </a:rPr>
              <a:t>Technique to defend</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1800" b="1" dirty="0" err="1" smtClean="0">
                <a:latin typeface="Times New Roman" pitchFamily="18" charset="0"/>
                <a:cs typeface="Times New Roman" pitchFamily="18" charset="0"/>
              </a:rPr>
              <a:t>Emsisoft</a:t>
            </a:r>
            <a:r>
              <a:rPr lang="en-IN" sz="1800" b="1" dirty="0" smtClean="0">
                <a:latin typeface="Times New Roman" pitchFamily="18" charset="0"/>
                <a:cs typeface="Times New Roman" pitchFamily="18" charset="0"/>
              </a:rPr>
              <a:t> </a:t>
            </a:r>
            <a:r>
              <a:rPr lang="en-IN" sz="1800" b="1" dirty="0" err="1" smtClean="0">
                <a:latin typeface="Times New Roman" pitchFamily="18" charset="0"/>
                <a:cs typeface="Times New Roman" pitchFamily="18" charset="0"/>
              </a:rPr>
              <a:t>Anti-Malware:</a:t>
            </a:r>
            <a:r>
              <a:rPr lang="en-IN" sz="1800" dirty="0" err="1">
                <a:latin typeface="Times New Roman" pitchFamily="18" charset="0"/>
                <a:cs typeface="Times New Roman" pitchFamily="18" charset="0"/>
              </a:rPr>
              <a:t>EAM</a:t>
            </a:r>
            <a:r>
              <a:rPr lang="en-IN" sz="1800" dirty="0">
                <a:latin typeface="Times New Roman" pitchFamily="18" charset="0"/>
                <a:cs typeface="Times New Roman" pitchFamily="18" charset="0"/>
              </a:rPr>
              <a:t>, has a feature called </a:t>
            </a:r>
            <a:r>
              <a:rPr lang="en-IN" sz="1800" dirty="0" err="1">
                <a:latin typeface="Times New Roman" pitchFamily="18" charset="0"/>
                <a:cs typeface="Times New Roman" pitchFamily="18" charset="0"/>
              </a:rPr>
              <a:t>behavior</a:t>
            </a:r>
            <a:r>
              <a:rPr lang="en-IN" sz="1800" dirty="0">
                <a:latin typeface="Times New Roman" pitchFamily="18" charset="0"/>
                <a:cs typeface="Times New Roman" pitchFamily="18" charset="0"/>
              </a:rPr>
              <a:t> blocker that has a proven track record of blocking </a:t>
            </a:r>
            <a:r>
              <a:rPr lang="en-IN" sz="1800" dirty="0" err="1">
                <a:latin typeface="Times New Roman" pitchFamily="18" charset="0"/>
                <a:cs typeface="Times New Roman" pitchFamily="18" charset="0"/>
              </a:rPr>
              <a:t>ransomware</a:t>
            </a:r>
            <a:r>
              <a:rPr lang="en-IN" sz="1800" dirty="0">
                <a:latin typeface="Times New Roman" pitchFamily="18" charset="0"/>
                <a:cs typeface="Times New Roman" pitchFamily="18" charset="0"/>
              </a:rPr>
              <a:t> before it can start encrypting data on your computer. Unlike traditional antivirus definitions, EAM's </a:t>
            </a:r>
            <a:r>
              <a:rPr lang="en-IN" sz="1800" dirty="0" err="1">
                <a:latin typeface="Times New Roman" pitchFamily="18" charset="0"/>
                <a:cs typeface="Times New Roman" pitchFamily="18" charset="0"/>
              </a:rPr>
              <a:t>behavior</a:t>
            </a:r>
            <a:r>
              <a:rPr lang="en-IN" sz="1800" dirty="0">
                <a:latin typeface="Times New Roman" pitchFamily="18" charset="0"/>
                <a:cs typeface="Times New Roman" pitchFamily="18" charset="0"/>
              </a:rPr>
              <a:t> blocker examines the </a:t>
            </a:r>
            <a:r>
              <a:rPr lang="en-IN" sz="1800" dirty="0" err="1">
                <a:latin typeface="Times New Roman" pitchFamily="18" charset="0"/>
                <a:cs typeface="Times New Roman" pitchFamily="18" charset="0"/>
              </a:rPr>
              <a:t>behavior</a:t>
            </a:r>
            <a:r>
              <a:rPr lang="en-IN" sz="1800" dirty="0">
                <a:latin typeface="Times New Roman" pitchFamily="18" charset="0"/>
                <a:cs typeface="Times New Roman" pitchFamily="18" charset="0"/>
              </a:rPr>
              <a:t> of a process and if this </a:t>
            </a:r>
            <a:r>
              <a:rPr lang="en-IN" sz="1800" dirty="0" err="1">
                <a:latin typeface="Times New Roman" pitchFamily="18" charset="0"/>
                <a:cs typeface="Times New Roman" pitchFamily="18" charset="0"/>
              </a:rPr>
              <a:t>behavior</a:t>
            </a:r>
            <a:r>
              <a:rPr lang="en-IN" sz="1800" dirty="0">
                <a:latin typeface="Times New Roman" pitchFamily="18" charset="0"/>
                <a:cs typeface="Times New Roman" pitchFamily="18" charset="0"/>
              </a:rPr>
              <a:t> contains certain characteristics commonly found in malware it will prevent it from running. Using the detection method, </a:t>
            </a:r>
            <a:r>
              <a:rPr lang="en-IN" sz="1800" dirty="0" err="1">
                <a:latin typeface="Times New Roman" pitchFamily="18" charset="0"/>
                <a:cs typeface="Times New Roman" pitchFamily="18" charset="0"/>
              </a:rPr>
              <a:t>behavior</a:t>
            </a:r>
            <a:r>
              <a:rPr lang="en-IN" sz="1800" dirty="0">
                <a:latin typeface="Times New Roman" pitchFamily="18" charset="0"/>
                <a:cs typeface="Times New Roman" pitchFamily="18" charset="0"/>
              </a:rPr>
              <a:t> blocker detects when a process is scanning a computer for files and then attempting to encrypt them. If it discovers this </a:t>
            </a:r>
            <a:r>
              <a:rPr lang="en-IN" sz="1800" dirty="0" err="1">
                <a:latin typeface="Times New Roman" pitchFamily="18" charset="0"/>
                <a:cs typeface="Times New Roman" pitchFamily="18" charset="0"/>
              </a:rPr>
              <a:t>behavior</a:t>
            </a:r>
            <a:r>
              <a:rPr lang="en-IN" sz="1800" dirty="0">
                <a:latin typeface="Times New Roman" pitchFamily="18" charset="0"/>
                <a:cs typeface="Times New Roman" pitchFamily="18" charset="0"/>
              </a:rPr>
              <a:t>, it will automatically terminate the process.</a:t>
            </a:r>
            <a:endParaRPr lang="en-IN" sz="1800" b="1" dirty="0" smtClean="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807985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55576" y="692696"/>
            <a:ext cx="7690048" cy="4065315"/>
          </a:xfrm>
        </p:spPr>
        <p:txBody>
          <a:bodyPr>
            <a:normAutofit fontScale="92500" lnSpcReduction="20000"/>
          </a:bodyPr>
          <a:lstStyle/>
          <a:p>
            <a:pPr algn="just"/>
            <a:r>
              <a:rPr lang="en-IN" sz="2000" b="1" dirty="0" err="1" smtClean="0">
                <a:latin typeface="Times New Roman" pitchFamily="18" charset="0"/>
                <a:cs typeface="Times New Roman" pitchFamily="18" charset="0"/>
              </a:rPr>
              <a:t>HitmanPro:Alert</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Alert </a:t>
            </a:r>
            <a:r>
              <a:rPr lang="en-IN" sz="2000" dirty="0">
                <a:latin typeface="Times New Roman" pitchFamily="18" charset="0"/>
                <a:cs typeface="Times New Roman" pitchFamily="18" charset="0"/>
              </a:rPr>
              <a:t>provides protection from computer vulnerabilities and malware that attempts to steal your data</a:t>
            </a:r>
            <a:r>
              <a:rPr lang="en-IN" sz="2000" dirty="0" smtClean="0">
                <a:latin typeface="Times New Roman" pitchFamily="18" charset="0"/>
                <a:cs typeface="Times New Roman" pitchFamily="18" charset="0"/>
              </a:rPr>
              <a:t>.</a:t>
            </a:r>
          </a:p>
          <a:p>
            <a:pPr algn="just"/>
            <a:endParaRPr lang="en-IN" sz="2000" dirty="0" smtClean="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Configure Application </a:t>
            </a:r>
            <a:r>
              <a:rPr lang="en-IN" sz="2000" b="1" dirty="0" err="1" smtClean="0">
                <a:latin typeface="Times New Roman" pitchFamily="18" charset="0"/>
                <a:cs typeface="Times New Roman" pitchFamily="18" charset="0"/>
              </a:rPr>
              <a:t>Whitelisting:</a:t>
            </a:r>
            <a:r>
              <a:rPr lang="en-IN" sz="2000" dirty="0" err="1">
                <a:latin typeface="Times New Roman" pitchFamily="18" charset="0"/>
                <a:cs typeface="Times New Roman" pitchFamily="18" charset="0"/>
              </a:rPr>
              <a:t>A</a:t>
            </a:r>
            <a:r>
              <a:rPr lang="en-IN" sz="2000" dirty="0">
                <a:latin typeface="Times New Roman" pitchFamily="18" charset="0"/>
                <a:cs typeface="Times New Roman" pitchFamily="18" charset="0"/>
              </a:rPr>
              <a:t> very secure method of preventing a </a:t>
            </a:r>
            <a:r>
              <a:rPr lang="en-IN" sz="2000" dirty="0" err="1">
                <a:latin typeface="Times New Roman" pitchFamily="18" charset="0"/>
                <a:cs typeface="Times New Roman" pitchFamily="18" charset="0"/>
              </a:rPr>
              <a:t>ransomware</a:t>
            </a:r>
            <a:r>
              <a:rPr lang="en-IN" sz="2000" dirty="0">
                <a:latin typeface="Times New Roman" pitchFamily="18" charset="0"/>
                <a:cs typeface="Times New Roman" pitchFamily="18" charset="0"/>
              </a:rPr>
              <a:t>, or almost any other malware, infection is to use a method called </a:t>
            </a:r>
            <a:r>
              <a:rPr lang="en-IN" sz="2000" b="1" dirty="0">
                <a:latin typeface="Times New Roman" pitchFamily="18" charset="0"/>
                <a:cs typeface="Times New Roman" pitchFamily="18" charset="0"/>
                <a:hlinkClick r:id="rId2"/>
              </a:rPr>
              <a:t>Application Whitelisting</a:t>
            </a:r>
            <a:r>
              <a:rPr lang="en-IN" sz="2000" dirty="0">
                <a:latin typeface="Times New Roman" pitchFamily="18" charset="0"/>
                <a:cs typeface="Times New Roman" pitchFamily="18" charset="0"/>
              </a:rPr>
              <a:t>. Application whitelisting is when you lock down Windows so that all </a:t>
            </a:r>
            <a:r>
              <a:rPr lang="en-IN" sz="2000" dirty="0" err="1">
                <a:latin typeface="Times New Roman" pitchFamily="18" charset="0"/>
                <a:cs typeface="Times New Roman" pitchFamily="18" charset="0"/>
              </a:rPr>
              <a:t>executables</a:t>
            </a:r>
            <a:r>
              <a:rPr lang="en-IN" sz="2000" dirty="0">
                <a:latin typeface="Times New Roman" pitchFamily="18" charset="0"/>
                <a:cs typeface="Times New Roman" pitchFamily="18" charset="0"/>
              </a:rPr>
              <a:t> are denied except for those that you specifically allow to run. Since you are only allowing programs you trust to run, if you are infected the malware executable would not be able to run </a:t>
            </a:r>
            <a:r>
              <a:rPr lang="en-IN" sz="2000" dirty="0" smtClean="0">
                <a:latin typeface="Times New Roman" pitchFamily="18" charset="0"/>
                <a:cs typeface="Times New Roman" pitchFamily="18" charset="0"/>
              </a:rPr>
              <a:t>.</a:t>
            </a:r>
          </a:p>
          <a:p>
            <a:pPr marL="0" indent="0" algn="just">
              <a:buNone/>
            </a:pPr>
            <a:endParaRPr lang="en-IN" sz="2000" dirty="0" smtClean="0">
              <a:latin typeface="Times New Roman" pitchFamily="18" charset="0"/>
              <a:cs typeface="Times New Roman" pitchFamily="18" charset="0"/>
            </a:endParaRPr>
          </a:p>
          <a:p>
            <a:r>
              <a:rPr lang="en-IN" sz="2000" b="1" dirty="0">
                <a:latin typeface="Times New Roman" pitchFamily="18" charset="0"/>
                <a:cs typeface="Times New Roman" pitchFamily="18" charset="0"/>
              </a:rPr>
              <a:t>Use Software Restriction Policies to block </a:t>
            </a:r>
            <a:r>
              <a:rPr lang="en-IN" sz="2000" b="1" dirty="0" err="1">
                <a:latin typeface="Times New Roman" pitchFamily="18" charset="0"/>
                <a:cs typeface="Times New Roman" pitchFamily="18" charset="0"/>
              </a:rPr>
              <a:t>executables</a:t>
            </a:r>
            <a:r>
              <a:rPr lang="en-IN" sz="2000" b="1" dirty="0">
                <a:latin typeface="Times New Roman" pitchFamily="18" charset="0"/>
                <a:cs typeface="Times New Roman" pitchFamily="18" charset="0"/>
              </a:rPr>
              <a:t> in certain file </a:t>
            </a:r>
            <a:r>
              <a:rPr lang="en-IN" sz="2000" b="1" dirty="0" err="1" smtClean="0">
                <a:latin typeface="Times New Roman" pitchFamily="18" charset="0"/>
                <a:cs typeface="Times New Roman" pitchFamily="18" charset="0"/>
              </a:rPr>
              <a:t>locations:</a:t>
            </a:r>
            <a:r>
              <a:rPr lang="en-IN" sz="2000" dirty="0" err="1" smtClean="0">
                <a:latin typeface="Times New Roman" pitchFamily="18" charset="0"/>
                <a:cs typeface="Times New Roman" pitchFamily="18" charset="0"/>
              </a:rPr>
              <a:t>You</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can use the Windows Group or Local Policy Editor to create Software Restriction Policies that block </a:t>
            </a:r>
            <a:r>
              <a:rPr lang="en-IN" sz="2000" dirty="0" err="1">
                <a:latin typeface="Times New Roman" pitchFamily="18" charset="0"/>
                <a:cs typeface="Times New Roman" pitchFamily="18" charset="0"/>
              </a:rPr>
              <a:t>executables</a:t>
            </a:r>
            <a:r>
              <a:rPr lang="en-IN" sz="2000" dirty="0">
                <a:latin typeface="Times New Roman" pitchFamily="18" charset="0"/>
                <a:cs typeface="Times New Roman" pitchFamily="18" charset="0"/>
              </a:rPr>
              <a:t> from running when they are located in specific file locations</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b="1" dirty="0">
              <a:latin typeface="Times New Roman" pitchFamily="18" charset="0"/>
              <a:cs typeface="Times New Roman" pitchFamily="18" charset="0"/>
            </a:endParaRPr>
          </a:p>
          <a:p>
            <a:pPr algn="just"/>
            <a:endParaRPr lang="en-IN" sz="2000" b="1"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34600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683568" y="692696"/>
            <a:ext cx="7546032" cy="5433467"/>
          </a:xfrm>
        </p:spPr>
        <p:txBody>
          <a:bodyPr>
            <a:normAutofit/>
          </a:bodyPr>
          <a:lstStyle/>
          <a:p>
            <a:r>
              <a:rPr lang="en-IN" sz="2400" b="1" dirty="0">
                <a:latin typeface="Times New Roman" pitchFamily="18" charset="0"/>
                <a:cs typeface="Times New Roman" pitchFamily="18" charset="0"/>
              </a:rPr>
              <a:t>How to manually create Software Restriction Policies to block </a:t>
            </a:r>
            <a:r>
              <a:rPr lang="en-IN" sz="2400" b="1" dirty="0" err="1" smtClean="0">
                <a:latin typeface="Times New Roman" pitchFamily="18" charset="0"/>
                <a:cs typeface="Times New Roman" pitchFamily="18" charset="0"/>
              </a:rPr>
              <a:t>CryptXXX</a:t>
            </a:r>
            <a:endParaRPr lang="en-IN" sz="2400" b="1"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7" name="AutoShape 2" descr="Local Security Policy Edi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Local Security Policy Edi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Local Security Policy Edito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descr="Local Security Policy Edito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0" descr="Local Security Policy Edito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Local Security Policy Editor"/>
          <p:cNvSpPr>
            <a:spLocks noChangeAspect="1" noChangeArrowheads="1"/>
          </p:cNvSpPr>
          <p:nvPr/>
        </p:nvSpPr>
        <p:spPr bwMode="auto">
          <a:xfrm>
            <a:off x="1504104"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Local Security Policy Editor"/>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6" descr="Local Security Policy Editor"/>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8" descr="Local Security Policy Editor"/>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20" descr="Local Security Policy Editor"/>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22" descr="Local Security Policy Editor"/>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24" descr="Local Security Policy Editor"/>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26" descr="Local Security Policy Editor"/>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28" descr="Local Security Policy Editor"/>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30" descr="Local Security Policy Editor"/>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32" descr="Local Security Policy Editor"/>
          <p:cNvSpPr>
            <a:spLocks noChangeAspect="1" noChangeArrowheads="1"/>
          </p:cNvSpPr>
          <p:nvPr/>
        </p:nvSpPr>
        <p:spPr bwMode="auto">
          <a:xfrm>
            <a:off x="2441575" y="2141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34" descr="Local Security Policy Editor"/>
          <p:cNvSpPr>
            <a:spLocks noChangeAspect="1" noChangeArrowheads="1"/>
          </p:cNvSpPr>
          <p:nvPr/>
        </p:nvSpPr>
        <p:spPr bwMode="auto">
          <a:xfrm>
            <a:off x="2593975" y="2293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36" descr="Local Security Policy Editor"/>
          <p:cNvSpPr>
            <a:spLocks noChangeAspect="1" noChangeArrowheads="1"/>
          </p:cNvSpPr>
          <p:nvPr/>
        </p:nvSpPr>
        <p:spPr bwMode="auto">
          <a:xfrm>
            <a:off x="2746375" y="2446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38" descr="Local Security Policy Editor"/>
          <p:cNvSpPr>
            <a:spLocks noChangeAspect="1" noChangeArrowheads="1"/>
          </p:cNvSpPr>
          <p:nvPr/>
        </p:nvSpPr>
        <p:spPr bwMode="auto">
          <a:xfrm>
            <a:off x="2898775" y="2598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40" descr="Local Security Policy Editor"/>
          <p:cNvSpPr>
            <a:spLocks noChangeAspect="1" noChangeArrowheads="1"/>
          </p:cNvSpPr>
          <p:nvPr/>
        </p:nvSpPr>
        <p:spPr bwMode="auto">
          <a:xfrm>
            <a:off x="3051175" y="2751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42" descr="Local Security Policy Editor"/>
          <p:cNvSpPr>
            <a:spLocks noChangeAspect="1" noChangeArrowheads="1"/>
          </p:cNvSpPr>
          <p:nvPr/>
        </p:nvSpPr>
        <p:spPr bwMode="auto">
          <a:xfrm>
            <a:off x="3203575" y="2903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116"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060847"/>
            <a:ext cx="6191250" cy="351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90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a:bodyPr>
          <a:lstStyle/>
          <a:p>
            <a:pPr marL="0" indent="0">
              <a:buNone/>
            </a:pPr>
            <a:r>
              <a:rPr lang="en-IN" sz="6000" dirty="0" smtClean="0">
                <a:latin typeface="Times New Roman" pitchFamily="18" charset="0"/>
                <a:cs typeface="Times New Roman" pitchFamily="18" charset="0"/>
              </a:rPr>
              <a:t>      THANK </a:t>
            </a:r>
          </a:p>
          <a:p>
            <a:pPr marL="0" indent="0">
              <a:buNone/>
            </a:pPr>
            <a:r>
              <a:rPr lang="en-IN" sz="6000" dirty="0" smtClean="0">
                <a:latin typeface="Times New Roman" pitchFamily="18" charset="0"/>
                <a:cs typeface="Times New Roman" pitchFamily="18" charset="0"/>
              </a:rPr>
              <a:t>                    you                                </a:t>
            </a:r>
            <a:endParaRPr lang="en-IN" sz="6000" dirty="0">
              <a:latin typeface="Times New Roman" pitchFamily="18" charset="0"/>
              <a:cs typeface="Times New Roman" pitchFamily="18" charset="0"/>
            </a:endParaRPr>
          </a:p>
        </p:txBody>
      </p:sp>
    </p:spTree>
    <p:extLst>
      <p:ext uri="{BB962C8B-B14F-4D97-AF65-F5344CB8AC3E}">
        <p14:creationId xmlns:p14="http://schemas.microsoft.com/office/powerpoint/2010/main" val="2558235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32656"/>
            <a:ext cx="8229600" cy="850106"/>
          </a:xfrm>
        </p:spPr>
        <p:txBody>
          <a:bodyPr/>
          <a:lstStyle/>
          <a:p>
            <a:r>
              <a:rPr lang="en-IN" dirty="0" err="1" smtClean="0">
                <a:latin typeface="Times New Roman" pitchFamily="18" charset="0"/>
                <a:cs typeface="Times New Roman" pitchFamily="18" charset="0"/>
              </a:rPr>
              <a:t>CryptXXX</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Ransomware</a:t>
            </a:r>
            <a:endParaRPr lang="en-IN" dirty="0"/>
          </a:p>
        </p:txBody>
      </p:sp>
      <p:sp>
        <p:nvSpPr>
          <p:cNvPr id="3" name="Content Placeholder 2"/>
          <p:cNvSpPr>
            <a:spLocks noGrp="1"/>
          </p:cNvSpPr>
          <p:nvPr>
            <p:ph idx="1"/>
          </p:nvPr>
        </p:nvSpPr>
        <p:spPr>
          <a:xfrm>
            <a:off x="457200" y="1124744"/>
            <a:ext cx="8229600" cy="5001419"/>
          </a:xfrm>
        </p:spPr>
        <p:txBody>
          <a:bodyPr>
            <a:noAutofit/>
          </a:bodyPr>
          <a:lstStyle/>
          <a:p>
            <a:pPr algn="just" fontAlgn="base"/>
            <a:endParaRPr lang="en-IN" sz="1600" dirty="0">
              <a:latin typeface="Times New Roman" pitchFamily="18" charset="0"/>
              <a:cs typeface="Times New Roman" pitchFamily="18" charset="0"/>
            </a:endParaRPr>
          </a:p>
          <a:p>
            <a:pPr algn="just" fontAlgn="base"/>
            <a:r>
              <a:rPr lang="en-IN" sz="1600" dirty="0">
                <a:latin typeface="Times New Roman" pitchFamily="18" charset="0"/>
                <a:cs typeface="Times New Roman" pitchFamily="18" charset="0"/>
              </a:rPr>
              <a:t>The </a:t>
            </a:r>
            <a:r>
              <a:rPr lang="en-IN" sz="1600" dirty="0" err="1" smtClean="0">
                <a:latin typeface="Times New Roman" pitchFamily="18" charset="0"/>
                <a:cs typeface="Times New Roman" pitchFamily="18" charset="0"/>
              </a:rPr>
              <a:t>CryptXXX</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ransomware</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first appeared at the end of March 2016 </a:t>
            </a:r>
            <a:r>
              <a:rPr lang="en-IN" sz="1600" dirty="0" err="1" smtClean="0">
                <a:latin typeface="Times New Roman" pitchFamily="18" charset="0"/>
                <a:cs typeface="Times New Roman" pitchFamily="18" charset="0"/>
              </a:rPr>
              <a:t>and</a:t>
            </a:r>
            <a:r>
              <a:rPr lang="en-IN" sz="1600" b="1" dirty="0" err="1" smtClean="0">
                <a:latin typeface="Times New Roman" pitchFamily="18" charset="0"/>
                <a:cs typeface="Times New Roman" pitchFamily="18" charset="0"/>
                <a:hlinkClick r:id="rId2"/>
              </a:rPr>
              <a:t>discovered</a:t>
            </a:r>
            <a:r>
              <a:rPr lang="en-IN" sz="1600" b="1" dirty="0" smtClean="0">
                <a:latin typeface="Times New Roman" pitchFamily="18" charset="0"/>
                <a:cs typeface="Times New Roman" pitchFamily="18" charset="0"/>
                <a:hlinkClick r:id="rId2"/>
              </a:rPr>
              <a:t> by </a:t>
            </a:r>
            <a:r>
              <a:rPr lang="en-IN" sz="1600" b="1" dirty="0" err="1" smtClean="0">
                <a:latin typeface="Times New Roman" pitchFamily="18" charset="0"/>
                <a:cs typeface="Times New Roman" pitchFamily="18" charset="0"/>
                <a:hlinkClick r:id="rId2"/>
              </a:rPr>
              <a:t>Kafeine</a:t>
            </a:r>
            <a:r>
              <a:rPr lang="en-IN" sz="1600" b="1" dirty="0" smtClean="0">
                <a:latin typeface="Times New Roman" pitchFamily="18" charset="0"/>
                <a:cs typeface="Times New Roman" pitchFamily="18" charset="0"/>
                <a:hlinkClick r:id="rId2"/>
              </a:rPr>
              <a:t> (</a:t>
            </a:r>
            <a:r>
              <a:rPr lang="en-IN" sz="1600" b="1" dirty="0" err="1" smtClean="0">
                <a:latin typeface="Times New Roman" pitchFamily="18" charset="0"/>
                <a:cs typeface="Times New Roman" pitchFamily="18" charset="0"/>
                <a:hlinkClick r:id="rId2"/>
              </a:rPr>
              <a:t>Proofpoint</a:t>
            </a:r>
            <a:r>
              <a:rPr lang="en-IN" sz="1600" b="1" dirty="0" smtClean="0">
                <a:latin typeface="Times New Roman" pitchFamily="18" charset="0"/>
                <a:cs typeface="Times New Roman" pitchFamily="18" charset="0"/>
                <a:hlinkClick r:id="rId2"/>
              </a:rPr>
              <a:t>)</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quickly grew into one of the most popular </a:t>
            </a:r>
            <a:r>
              <a:rPr lang="en-IN" sz="1600" dirty="0" err="1">
                <a:latin typeface="Times New Roman" pitchFamily="18" charset="0"/>
                <a:cs typeface="Times New Roman" pitchFamily="18" charset="0"/>
              </a:rPr>
              <a:t>ransomware</a:t>
            </a:r>
            <a:r>
              <a:rPr lang="en-IN" sz="1600" dirty="0">
                <a:latin typeface="Times New Roman" pitchFamily="18" charset="0"/>
                <a:cs typeface="Times New Roman" pitchFamily="18" charset="0"/>
              </a:rPr>
              <a:t> families delivered via exploit </a:t>
            </a:r>
            <a:r>
              <a:rPr lang="en-IN" sz="1600" dirty="0" smtClean="0">
                <a:latin typeface="Times New Roman" pitchFamily="18" charset="0"/>
                <a:cs typeface="Times New Roman" pitchFamily="18" charset="0"/>
              </a:rPr>
              <a:t>kit.</a:t>
            </a:r>
          </a:p>
          <a:p>
            <a:pPr marL="0" indent="0" algn="just" fontAlgn="base">
              <a:buNone/>
            </a:pPr>
            <a:endParaRPr lang="en-IN" sz="1600" dirty="0" smtClean="0">
              <a:latin typeface="Times New Roman" pitchFamily="18" charset="0"/>
              <a:cs typeface="Times New Roman" pitchFamily="18" charset="0"/>
            </a:endParaRPr>
          </a:p>
          <a:p>
            <a:pPr algn="just" fontAlgn="base"/>
            <a:r>
              <a:rPr lang="en-IN" sz="1600" dirty="0" smtClean="0">
                <a:latin typeface="Times New Roman" pitchFamily="18" charset="0"/>
                <a:cs typeface="Times New Roman" pitchFamily="18" charset="0"/>
              </a:rPr>
              <a:t>Currently</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CryptXXX</a:t>
            </a:r>
            <a:r>
              <a:rPr lang="en-IN" sz="1600" dirty="0">
                <a:latin typeface="Times New Roman" pitchFamily="18" charset="0"/>
                <a:cs typeface="Times New Roman" pitchFamily="18" charset="0"/>
              </a:rPr>
              <a:t> is primarily delivered via web exploitation kits using compromised websites and malware-infected advertisements</a:t>
            </a:r>
            <a:r>
              <a:rPr lang="en-IN" sz="1600" dirty="0" smtClean="0">
                <a:latin typeface="Times New Roman" pitchFamily="18" charset="0"/>
                <a:cs typeface="Times New Roman" pitchFamily="18" charset="0"/>
              </a:rPr>
              <a:t>.</a:t>
            </a:r>
          </a:p>
          <a:p>
            <a:pPr algn="just" fontAlgn="base"/>
            <a:endParaRPr lang="en-IN" sz="1600" dirty="0" smtClean="0">
              <a:latin typeface="Times New Roman" pitchFamily="18" charset="0"/>
              <a:cs typeface="Times New Roman" pitchFamily="18" charset="0"/>
            </a:endParaRPr>
          </a:p>
          <a:p>
            <a:pPr fontAlgn="base"/>
            <a:r>
              <a:rPr lang="en-IN" sz="1600" dirty="0" err="1" smtClean="0">
                <a:latin typeface="Times New Roman" pitchFamily="18" charset="0"/>
                <a:cs typeface="Times New Roman" pitchFamily="18" charset="0"/>
              </a:rPr>
              <a:t>CryptXXX</a:t>
            </a:r>
            <a:r>
              <a:rPr lang="en-IN" sz="1600" dirty="0" smtClean="0">
                <a:latin typeface="Times New Roman" pitchFamily="18" charset="0"/>
                <a:cs typeface="Times New Roman" pitchFamily="18" charset="0"/>
              </a:rPr>
              <a:t> is now primarily delivered via the Neutrino exploit kit, which targets vulnerabilities in three different Windows applications:</a:t>
            </a:r>
          </a:p>
          <a:p>
            <a:pPr marL="0" indent="0" fontAlgn="base">
              <a:buNone/>
            </a:pPr>
            <a:endParaRPr lang="en-IN" sz="1600" dirty="0" smtClean="0">
              <a:latin typeface="Times New Roman" pitchFamily="18" charset="0"/>
              <a:cs typeface="Times New Roman" pitchFamily="18" charset="0"/>
            </a:endParaRPr>
          </a:p>
          <a:p>
            <a:pPr fontAlgn="base"/>
            <a:r>
              <a:rPr lang="en-IN" sz="1600" dirty="0" smtClean="0">
                <a:latin typeface="Times New Roman" pitchFamily="18" charset="0"/>
                <a:cs typeface="Times New Roman" pitchFamily="18" charset="0"/>
              </a:rPr>
              <a:t>Adobe Flash</a:t>
            </a:r>
          </a:p>
          <a:p>
            <a:pPr fontAlgn="base"/>
            <a:r>
              <a:rPr lang="en-IN" sz="1600" dirty="0" smtClean="0">
                <a:latin typeface="Times New Roman" pitchFamily="18" charset="0"/>
                <a:cs typeface="Times New Roman" pitchFamily="18" charset="0"/>
              </a:rPr>
              <a:t>Microsoft Silverlight</a:t>
            </a:r>
          </a:p>
          <a:p>
            <a:pPr fontAlgn="base"/>
            <a:r>
              <a:rPr lang="en-IN" sz="1600" dirty="0" smtClean="0">
                <a:latin typeface="Times New Roman" pitchFamily="18" charset="0"/>
                <a:cs typeface="Times New Roman" pitchFamily="18" charset="0"/>
              </a:rPr>
              <a:t>Java and Java Runtime Environment (JRE)</a:t>
            </a:r>
          </a:p>
          <a:p>
            <a:pPr fontAlgn="base"/>
            <a:endParaRPr lang="en-IN" sz="1600" dirty="0" smtClean="0">
              <a:latin typeface="Times New Roman" pitchFamily="18" charset="0"/>
              <a:cs typeface="Times New Roman" pitchFamily="18" charset="0"/>
            </a:endParaRPr>
          </a:p>
          <a:p>
            <a:pPr fontAlgn="base"/>
            <a:r>
              <a:rPr lang="en-IN" sz="1600" dirty="0" err="1" smtClean="0">
                <a:latin typeface="Times New Roman" pitchFamily="18" charset="0"/>
                <a:cs typeface="Times New Roman" pitchFamily="18" charset="0"/>
              </a:rPr>
              <a:t>CryptXXX</a:t>
            </a:r>
            <a:r>
              <a:rPr lang="en-IN" sz="1600" dirty="0" smtClean="0">
                <a:latin typeface="Times New Roman" pitchFamily="18" charset="0"/>
                <a:cs typeface="Times New Roman" pitchFamily="18" charset="0"/>
              </a:rPr>
              <a:t> also does more than just encrypt the files on a victim machine. Because the initial deployments used the Angler exploit kit and </a:t>
            </a:r>
            <a:r>
              <a:rPr lang="en-IN" sz="1600" dirty="0" err="1" smtClean="0">
                <a:latin typeface="Times New Roman" pitchFamily="18" charset="0"/>
                <a:cs typeface="Times New Roman" pitchFamily="18" charset="0"/>
              </a:rPr>
              <a:t>Bedep</a:t>
            </a:r>
            <a:r>
              <a:rPr lang="en-IN" sz="1600" dirty="0" smtClean="0">
                <a:latin typeface="Times New Roman" pitchFamily="18" charset="0"/>
                <a:cs typeface="Times New Roman" pitchFamily="18" charset="0"/>
              </a:rPr>
              <a:t> Loader, the </a:t>
            </a:r>
            <a:r>
              <a:rPr lang="en-IN" sz="1600" dirty="0" err="1" smtClean="0">
                <a:latin typeface="Times New Roman" pitchFamily="18" charset="0"/>
                <a:cs typeface="Times New Roman" pitchFamily="18" charset="0"/>
              </a:rPr>
              <a:t>CryptXXX</a:t>
            </a:r>
            <a:r>
              <a:rPr lang="en-IN" sz="1600" dirty="0" smtClean="0">
                <a:latin typeface="Times New Roman" pitchFamily="18" charset="0"/>
                <a:cs typeface="Times New Roman" pitchFamily="18" charset="0"/>
              </a:rPr>
              <a:t> </a:t>
            </a:r>
          </a:p>
          <a:p>
            <a:endParaRPr lang="en-IN" sz="1600" dirty="0" smtClean="0">
              <a:latin typeface="Times New Roman" pitchFamily="18" charset="0"/>
              <a:cs typeface="Times New Roman" pitchFamily="18" charset="0"/>
            </a:endParaRPr>
          </a:p>
          <a:p>
            <a:endParaRPr lang="en-IN" sz="1600" dirty="0" smtClean="0"/>
          </a:p>
          <a:p>
            <a:pPr algn="just" fontAlgn="base"/>
            <a:endParaRPr lang="en-IN" sz="1600" dirty="0" smtClean="0">
              <a:latin typeface="Times New Roman" pitchFamily="18" charset="0"/>
              <a:cs typeface="Times New Roman" pitchFamily="18" charset="0"/>
            </a:endParaRPr>
          </a:p>
          <a:p>
            <a:pPr algn="just" fontAlgn="base"/>
            <a:endParaRPr lang="en-IN" sz="1600" dirty="0" smtClean="0">
              <a:latin typeface="Times New Roman" pitchFamily="18" charset="0"/>
              <a:cs typeface="Times New Roman" pitchFamily="18" charset="0"/>
            </a:endParaRPr>
          </a:p>
          <a:p>
            <a:pPr algn="just" fontAlgn="base"/>
            <a:endParaRPr lang="en-IN" sz="1600" dirty="0">
              <a:latin typeface="Times New Roman" pitchFamily="18" charset="0"/>
              <a:cs typeface="Times New Roman" pitchFamily="18" charset="0"/>
            </a:endParaRPr>
          </a:p>
          <a:p>
            <a:pPr algn="just" fontAlgn="base"/>
            <a:endParaRPr lang="en-IN" sz="1600" dirty="0" smtClean="0">
              <a:latin typeface="Times New Roman" pitchFamily="18" charset="0"/>
              <a:cs typeface="Times New Roman" pitchFamily="18" charset="0"/>
            </a:endParaRPr>
          </a:p>
          <a:p>
            <a:pPr marL="0" indent="0" algn="just" fontAlgn="base">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667135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What is the </a:t>
            </a:r>
            <a:r>
              <a:rPr lang="en-IN" sz="3200" b="1" dirty="0" err="1">
                <a:latin typeface="Times New Roman" pitchFamily="18" charset="0"/>
                <a:cs typeface="Times New Roman" pitchFamily="18" charset="0"/>
              </a:rPr>
              <a:t>CryptXXX</a:t>
            </a:r>
            <a:r>
              <a:rPr lang="en-IN" sz="3200" b="1" dirty="0">
                <a:latin typeface="Times New Roman" pitchFamily="18" charset="0"/>
                <a:cs typeface="Times New Roman" pitchFamily="18" charset="0"/>
              </a:rPr>
              <a:t> </a:t>
            </a:r>
            <a:r>
              <a:rPr lang="en-IN" sz="3200" b="1" dirty="0" err="1">
                <a:latin typeface="Times New Roman" pitchFamily="18" charset="0"/>
                <a:cs typeface="Times New Roman" pitchFamily="18" charset="0"/>
              </a:rPr>
              <a:t>Ransomware</a:t>
            </a:r>
            <a:r>
              <a:rPr lang="en-IN" sz="3200" b="1" dirty="0">
                <a:latin typeface="Times New Roman" pitchFamily="18" charset="0"/>
                <a:cs typeface="Times New Roman" pitchFamily="18" charset="0"/>
              </a:rPr>
              <a:t>?</a:t>
            </a:r>
            <a:br>
              <a:rPr lang="en-IN" sz="3200" b="1" dirty="0">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229600" cy="4785395"/>
          </a:xfrm>
        </p:spPr>
        <p:txBody>
          <a:bodyPr>
            <a:normAutofit/>
          </a:bodyPr>
          <a:lstStyle/>
          <a:p>
            <a:pPr algn="just"/>
            <a:r>
              <a:rPr lang="en-IN" sz="1800" b="1" dirty="0" err="1">
                <a:latin typeface="Times New Roman" pitchFamily="18" charset="0"/>
                <a:cs typeface="Times New Roman" pitchFamily="18" charset="0"/>
              </a:rPr>
              <a:t>CryptXXX</a:t>
            </a:r>
            <a:r>
              <a:rPr lang="en-IN" sz="1800" dirty="0">
                <a:latin typeface="Times New Roman" pitchFamily="18" charset="0"/>
                <a:cs typeface="Times New Roman" pitchFamily="18" charset="0"/>
              </a:rPr>
              <a:t> is a Windows </a:t>
            </a:r>
            <a:r>
              <a:rPr lang="en-IN" sz="1800" dirty="0" err="1">
                <a:latin typeface="Times New Roman" pitchFamily="18" charset="0"/>
                <a:cs typeface="Times New Roman" pitchFamily="18" charset="0"/>
              </a:rPr>
              <a:t>ransomware</a:t>
            </a:r>
            <a:r>
              <a:rPr lang="en-IN" sz="1800" dirty="0">
                <a:latin typeface="Times New Roman" pitchFamily="18" charset="0"/>
                <a:cs typeface="Times New Roman" pitchFamily="18" charset="0"/>
              </a:rPr>
              <a:t> infection that was </a:t>
            </a:r>
            <a:r>
              <a:rPr lang="en-IN" sz="1800" b="1" dirty="0">
                <a:latin typeface="Times New Roman" pitchFamily="18" charset="0"/>
                <a:cs typeface="Times New Roman" pitchFamily="18" charset="0"/>
                <a:hlinkClick r:id="rId2"/>
              </a:rPr>
              <a:t>discovered by </a:t>
            </a:r>
            <a:r>
              <a:rPr lang="en-IN" sz="1800" b="1" dirty="0" err="1">
                <a:latin typeface="Times New Roman" pitchFamily="18" charset="0"/>
                <a:cs typeface="Times New Roman" pitchFamily="18" charset="0"/>
                <a:hlinkClick r:id="rId2"/>
              </a:rPr>
              <a:t>Kafeine</a:t>
            </a:r>
            <a:r>
              <a:rPr lang="en-IN" sz="1800" b="1" dirty="0">
                <a:latin typeface="Times New Roman" pitchFamily="18" charset="0"/>
                <a:cs typeface="Times New Roman" pitchFamily="18" charset="0"/>
                <a:hlinkClick r:id="rId2"/>
              </a:rPr>
              <a:t> (</a:t>
            </a:r>
            <a:r>
              <a:rPr lang="en-IN" sz="1800" b="1" dirty="0" err="1">
                <a:latin typeface="Times New Roman" pitchFamily="18" charset="0"/>
                <a:cs typeface="Times New Roman" pitchFamily="18" charset="0"/>
                <a:hlinkClick r:id="rId2"/>
              </a:rPr>
              <a:t>Proofpoint</a:t>
            </a:r>
            <a:r>
              <a:rPr lang="en-IN" sz="1800" b="1" dirty="0">
                <a:latin typeface="Times New Roman" pitchFamily="18" charset="0"/>
                <a:cs typeface="Times New Roman" pitchFamily="18" charset="0"/>
                <a:hlinkClick r:id="rId2"/>
              </a:rPr>
              <a:t>)</a:t>
            </a:r>
            <a:r>
              <a:rPr lang="en-IN" sz="1800" dirty="0">
                <a:latin typeface="Times New Roman" pitchFamily="18" charset="0"/>
                <a:cs typeface="Times New Roman" pitchFamily="18" charset="0"/>
              </a:rPr>
              <a:t> in the middle of April 2016. This </a:t>
            </a:r>
            <a:r>
              <a:rPr lang="en-IN" sz="1800" dirty="0" err="1">
                <a:latin typeface="Times New Roman" pitchFamily="18" charset="0"/>
                <a:cs typeface="Times New Roman" pitchFamily="18" charset="0"/>
              </a:rPr>
              <a:t>ransomware</a:t>
            </a:r>
            <a:r>
              <a:rPr lang="en-IN" sz="1800" dirty="0">
                <a:latin typeface="Times New Roman" pitchFamily="18" charset="0"/>
                <a:cs typeface="Times New Roman" pitchFamily="18" charset="0"/>
              </a:rPr>
              <a:t> infection will affect all versions of Windows, including Windows XP, Windows Vista, Windows 7, Windows 8, and Windows 10. When a victim is infected they will have their files encrypted and then a ransom of about 2.4 </a:t>
            </a:r>
            <a:r>
              <a:rPr lang="en-IN" sz="1800" dirty="0" err="1">
                <a:latin typeface="Times New Roman" pitchFamily="18" charset="0"/>
                <a:cs typeface="Times New Roman" pitchFamily="18" charset="0"/>
              </a:rPr>
              <a:t>bitcoins</a:t>
            </a:r>
            <a:r>
              <a:rPr lang="en-IN" sz="1800" dirty="0">
                <a:latin typeface="Times New Roman" pitchFamily="18" charset="0"/>
                <a:cs typeface="Times New Roman" pitchFamily="18" charset="0"/>
              </a:rPr>
              <a:t>, or approximately $1,000 USD, will be demanded in order to receive the decryption key</a:t>
            </a:r>
            <a:r>
              <a:rPr lang="en-IN" sz="1800" dirty="0" smtClean="0">
                <a:latin typeface="Times New Roman" pitchFamily="18" charset="0"/>
                <a:cs typeface="Times New Roman" pitchFamily="18" charset="0"/>
              </a:rPr>
              <a:t>.</a:t>
            </a:r>
          </a:p>
          <a:p>
            <a:pPr algn="just"/>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When </a:t>
            </a:r>
            <a:r>
              <a:rPr lang="en-IN" sz="1800" dirty="0" err="1">
                <a:latin typeface="Times New Roman" pitchFamily="18" charset="0"/>
                <a:cs typeface="Times New Roman" pitchFamily="18" charset="0"/>
              </a:rPr>
              <a:t>CryptXXX</a:t>
            </a:r>
            <a:r>
              <a:rPr lang="en-IN" sz="1800" dirty="0">
                <a:latin typeface="Times New Roman" pitchFamily="18" charset="0"/>
                <a:cs typeface="Times New Roman" pitchFamily="18" charset="0"/>
              </a:rPr>
              <a:t> infects your computer it will scan all the drive letters for targeted file types, encrypt them, and then append the </a:t>
            </a:r>
            <a:r>
              <a:rPr lang="en-IN" sz="1800" b="1" dirty="0">
                <a:latin typeface="Times New Roman" pitchFamily="18" charset="0"/>
                <a:cs typeface="Times New Roman" pitchFamily="18" charset="0"/>
              </a:rPr>
              <a:t>.crypt</a:t>
            </a:r>
            <a:r>
              <a:rPr lang="en-IN" sz="1800" dirty="0">
                <a:latin typeface="Times New Roman" pitchFamily="18" charset="0"/>
                <a:cs typeface="Times New Roman" pitchFamily="18" charset="0"/>
              </a:rPr>
              <a:t> extension to them. Once these files are encrypted, they will no longer able to be opened by your normal programs. When </a:t>
            </a:r>
            <a:r>
              <a:rPr lang="en-IN" sz="1800" dirty="0" err="1">
                <a:latin typeface="Times New Roman" pitchFamily="18" charset="0"/>
                <a:cs typeface="Times New Roman" pitchFamily="18" charset="0"/>
              </a:rPr>
              <a:t>CryptXXX</a:t>
            </a:r>
            <a:r>
              <a:rPr lang="en-IN" sz="1800" dirty="0">
                <a:latin typeface="Times New Roman" pitchFamily="18" charset="0"/>
                <a:cs typeface="Times New Roman" pitchFamily="18" charset="0"/>
              </a:rPr>
              <a:t> has finished encrypting the victim's files, it will change the desktop wallpaper to an image that acts like a ransom note. It will also display a HTML ransom note in your default browser. These ransom notes include instructions on how to connect to the </a:t>
            </a:r>
            <a:r>
              <a:rPr lang="en-IN" sz="1800" b="1" dirty="0" err="1">
                <a:latin typeface="Times New Roman" pitchFamily="18" charset="0"/>
                <a:cs typeface="Times New Roman" pitchFamily="18" charset="0"/>
                <a:hlinkClick r:id="rId3"/>
              </a:rPr>
              <a:t>CryptXXX</a:t>
            </a:r>
            <a:r>
              <a:rPr lang="en-IN" sz="1800" b="1" dirty="0">
                <a:latin typeface="Times New Roman" pitchFamily="18" charset="0"/>
                <a:cs typeface="Times New Roman" pitchFamily="18" charset="0"/>
                <a:hlinkClick r:id="rId3"/>
              </a:rPr>
              <a:t> Decrypt Service</a:t>
            </a:r>
            <a:r>
              <a:rPr lang="en-IN" sz="1800" dirty="0">
                <a:latin typeface="Times New Roman" pitchFamily="18" charset="0"/>
                <a:cs typeface="Times New Roman" pitchFamily="18" charset="0"/>
              </a:rPr>
              <a:t> where you can learn more about what happened to your files and how you can make a </a:t>
            </a:r>
            <a:r>
              <a:rPr lang="en-IN" sz="1800" dirty="0" err="1">
                <a:latin typeface="Times New Roman" pitchFamily="18" charset="0"/>
                <a:cs typeface="Times New Roman" pitchFamily="18" charset="0"/>
              </a:rPr>
              <a:t>CryptXXX</a:t>
            </a:r>
            <a:r>
              <a:rPr lang="en-IN" sz="1800" dirty="0">
                <a:latin typeface="Times New Roman" pitchFamily="18" charset="0"/>
                <a:cs typeface="Times New Roman" pitchFamily="18" charset="0"/>
              </a:rPr>
              <a:t> ransom payment</a:t>
            </a: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907134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590465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normAutofit/>
          </a:bodyPr>
          <a:lstStyle/>
          <a:p>
            <a:r>
              <a:rPr lang="en-IN" sz="1200" dirty="0">
                <a:latin typeface="Times New Roman" pitchFamily="18" charset="0"/>
                <a:cs typeface="Times New Roman" pitchFamily="18" charset="0"/>
              </a:rPr>
              <a:t>The !Recovery_[victim_id].html ransom note is displayed below</a:t>
            </a:r>
          </a:p>
        </p:txBody>
      </p:sp>
    </p:spTree>
    <p:extLst>
      <p:ext uri="{BB962C8B-B14F-4D97-AF65-F5344CB8AC3E}">
        <p14:creationId xmlns:p14="http://schemas.microsoft.com/office/powerpoint/2010/main" val="114347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latin typeface="Times New Roman" pitchFamily="18" charset="0"/>
                <a:cs typeface="Times New Roman" pitchFamily="18" charset="0"/>
              </a:rPr>
              <a:t/>
            </a:r>
            <a:br>
              <a:rPr lang="en-IN" sz="4000" b="1" dirty="0" smtClean="0">
                <a:latin typeface="Times New Roman" pitchFamily="18" charset="0"/>
                <a:cs typeface="Times New Roman" pitchFamily="18" charset="0"/>
              </a:rPr>
            </a:br>
            <a:r>
              <a:rPr lang="en-IN" sz="3600" b="1" dirty="0"/>
              <a:t>How the </a:t>
            </a:r>
            <a:r>
              <a:rPr lang="en-IN" sz="3600" b="1" dirty="0" err="1"/>
              <a:t>CryptXXX</a:t>
            </a:r>
            <a:r>
              <a:rPr lang="en-IN" sz="3600" b="1" dirty="0"/>
              <a:t> </a:t>
            </a:r>
            <a:r>
              <a:rPr lang="en-IN" sz="3600" b="1" dirty="0" err="1"/>
              <a:t>Ransomware</a:t>
            </a:r>
            <a:r>
              <a:rPr lang="en-IN" sz="3600" b="1" dirty="0"/>
              <a:t> encrypts your </a:t>
            </a:r>
            <a:r>
              <a:rPr lang="en-IN" sz="3600" b="1" dirty="0" smtClean="0"/>
              <a:t>files</a:t>
            </a:r>
            <a:r>
              <a:rPr lang="en-IN" sz="4000" b="1" dirty="0">
                <a:latin typeface="Times New Roman" pitchFamily="18" charset="0"/>
                <a:cs typeface="Times New Roman" pitchFamily="18" charset="0"/>
              </a:rPr>
              <a:t/>
            </a:r>
            <a:br>
              <a:rPr lang="en-IN" sz="4000" b="1"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When </a:t>
            </a:r>
            <a:r>
              <a:rPr lang="en-IN" sz="2000" dirty="0" err="1">
                <a:latin typeface="Times New Roman" pitchFamily="18" charset="0"/>
                <a:cs typeface="Times New Roman" pitchFamily="18" charset="0"/>
              </a:rPr>
              <a:t>CryptXXX</a:t>
            </a:r>
            <a:r>
              <a:rPr lang="en-IN" sz="2000" dirty="0">
                <a:latin typeface="Times New Roman" pitchFamily="18" charset="0"/>
                <a:cs typeface="Times New Roman" pitchFamily="18" charset="0"/>
              </a:rPr>
              <a:t> is first installed it will scan the computer's local, removable, and mapped drives for file types that it targets for encryption. The extensions targeted by </a:t>
            </a:r>
            <a:r>
              <a:rPr lang="en-IN" sz="2000" dirty="0" err="1">
                <a:latin typeface="Times New Roman" pitchFamily="18" charset="0"/>
                <a:cs typeface="Times New Roman" pitchFamily="18" charset="0"/>
              </a:rPr>
              <a:t>CryptXXX</a:t>
            </a:r>
            <a:r>
              <a:rPr lang="en-IN" sz="2000" dirty="0">
                <a:latin typeface="Times New Roman" pitchFamily="18" charset="0"/>
                <a:cs typeface="Times New Roman" pitchFamily="18" charset="0"/>
              </a:rPr>
              <a:t> are</a:t>
            </a:r>
            <a:r>
              <a:rPr lang="en-IN" sz="2000" dirty="0" smtClean="0">
                <a:latin typeface="Times New Roman" pitchFamily="18" charset="0"/>
                <a:cs typeface="Times New Roman" pitchFamily="18" charset="0"/>
              </a:rPr>
              <a:t>:</a:t>
            </a:r>
          </a:p>
          <a:p>
            <a:endParaRPr lang="en-IN" sz="1400" dirty="0">
              <a:latin typeface="Times New Roman" pitchFamily="18" charset="0"/>
              <a:cs typeface="Times New Roman" pitchFamily="18" charset="0"/>
            </a:endParaRPr>
          </a:p>
          <a:p>
            <a:pPr marL="0" indent="0">
              <a:buNone/>
            </a:pPr>
            <a:endParaRPr lang="en-IN" sz="1400" dirty="0" smtClean="0">
              <a:latin typeface="Times New Roman" pitchFamily="18" charset="0"/>
              <a:cs typeface="Times New Roman" pitchFamily="18" charset="0"/>
            </a:endParaRPr>
          </a:p>
          <a:p>
            <a:pPr marL="0" indent="0">
              <a:buNone/>
            </a:pPr>
            <a:r>
              <a:rPr lang="en-IN" sz="1400" dirty="0" smtClean="0"/>
              <a:t> 3DM</a:t>
            </a:r>
            <a:r>
              <a:rPr lang="en-IN" sz="1400" dirty="0"/>
              <a:t>, .3DS, .3G2, .3GP, .7Z, .ACCDB, .AES, .AI, .AIF, .APK, .APP, .ARC, .ASC, .ASF, .ASM, .ASP, .ASPX, ASX, .AVI, .BMP, .BRD, .BZ2, .C, .CER, .CFG, .CFM, .CGI, .CGM, .CLASS, .CMD, .CPP, .CRT,  .CS, .CSR, .CSS, .CSV, .CUE, .DB, .DBF, .DCH, .DCU, .DDS, .DIF, .DIP, .DJV, .DJVU, .DOC, .DOCB, .DOCM, .DOCX, .DOT, .DOTM, .DOTX, .DTD, .DWG, .DXF, .EML, .EPS, .FDB, .FLA, .FLV, .FRM, .GADGET, .GBK, .GBR, .GED, .GIF, .GPG, .GPX, .GZ, .H, .H, .HTM, .HTML, .HWP, .IBD, .IBOOKS, .IFF, .INDD, .JAR, .JAVA, .JKS, .JPG, .JS,  .JSP, .KEY, .KML, .KMZ, .LAY, .LAY6, .LDF, .LUA, .M, .M3U, .M4A, .M4V, .MAX, .MDB, .MDF, .MFD, .MID, .MKV, .MML, .MOV, .MP3, .MP4, .MPA, .MPG, .MS11, .MSI, .MYD, .MYI, .NEF, .NOTE, .OBJ, .ODB, .ODG, .ODP, .ODS, .ODT, .OTG, .OTP, .OTS, .OTT, .P12, .PAGES, .PAQ, .PAS, .PCT, .PDB, .PDF, .PEM, .PHP, .PIF, .PL, .PLUGIN, .PNG, .POT, .POTM, .POTX, .PPAM, .PPS, .PPSM, .PPSX, .PPT, .PPTM, .PPTX, .PRF, .PRIV,  .PRIVAT, .PS, PSD, .PSPIMAGE, .PY, .QCOW2, .RA, .RAR, .RAW, .RM, .RSS, .RTF, .SCH, .SDF, .SH, .SITX,  .SLDX, .SLK, .SLN, .SQL, .SQLITE, .SQLITE, .SRT, .STC, .STD, .STI, .STW, .SVG, .SWF, .SXC, .SXD, .SXI,   .SXM, .SXW, .TAR, .TBK, .TEX, .TGA, .TGZ, .THM, .TIF, .TIFF, .TLB, .TMP, .TXT,  .UOP, .UOT, .VB, .VBS,  .VCF, .VCXPRO, .VDI, .VMDK, .VMX,  .VOB, .WAV, .WKS,  .WMA, .WMV, .WPD,  .WPS,  .WSF,  .XCODEPROJ, .XHTML, .XLC, .XLM, .XLR, .XLS, .XLSB, .XLSM, .XLSX, .XLT,  .XLTM, .XLTX, .XLW,  .XML,  .YUV,.ZIP,  .ZIPX</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970158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31440"/>
            <a:ext cx="8352928" cy="432049"/>
          </a:xfrm>
        </p:spPr>
        <p:txBody>
          <a:bodyPr>
            <a:normAutofit fontScale="90000"/>
          </a:bodyPr>
          <a:lstStyle/>
          <a:p>
            <a:endParaRPr lang="en-IN" dirty="0"/>
          </a:p>
        </p:txBody>
      </p:sp>
      <p:sp>
        <p:nvSpPr>
          <p:cNvPr id="3" name="Content Placeholder 2"/>
          <p:cNvSpPr>
            <a:spLocks noGrp="1"/>
          </p:cNvSpPr>
          <p:nvPr>
            <p:ph idx="1"/>
          </p:nvPr>
        </p:nvSpPr>
        <p:spPr>
          <a:xfrm>
            <a:off x="467544" y="620688"/>
            <a:ext cx="8229600" cy="5688632"/>
          </a:xfrm>
        </p:spPr>
        <p:txBody>
          <a:bodyPr>
            <a:normAutofit/>
          </a:bodyPr>
          <a:lstStyle/>
          <a:p>
            <a:pPr algn="just"/>
            <a:r>
              <a:rPr lang="en-IN" sz="1800" dirty="0">
                <a:latin typeface="Times New Roman" pitchFamily="18" charset="0"/>
                <a:cs typeface="Times New Roman" pitchFamily="18" charset="0"/>
              </a:rPr>
              <a:t>When a file is encrypted it will have the</a:t>
            </a:r>
            <a:r>
              <a:rPr lang="en-IN" sz="1800" b="1" dirty="0">
                <a:latin typeface="Times New Roman" pitchFamily="18" charset="0"/>
                <a:cs typeface="Times New Roman" pitchFamily="18" charset="0"/>
              </a:rPr>
              <a:t> .crypt</a:t>
            </a:r>
            <a:r>
              <a:rPr lang="en-IN" sz="1800" dirty="0">
                <a:latin typeface="Times New Roman" pitchFamily="18" charset="0"/>
                <a:cs typeface="Times New Roman" pitchFamily="18" charset="0"/>
              </a:rPr>
              <a:t> extension appended to the normal file name. For example, a file named </a:t>
            </a:r>
            <a:r>
              <a:rPr lang="en-IN" sz="1800" b="1" dirty="0">
                <a:latin typeface="Times New Roman" pitchFamily="18" charset="0"/>
                <a:cs typeface="Times New Roman" pitchFamily="18" charset="0"/>
              </a:rPr>
              <a:t>accounting.doc</a:t>
            </a:r>
            <a:r>
              <a:rPr lang="en-IN" sz="1800" dirty="0">
                <a:latin typeface="Times New Roman" pitchFamily="18" charset="0"/>
                <a:cs typeface="Times New Roman" pitchFamily="18" charset="0"/>
              </a:rPr>
              <a:t>, will be renamed to </a:t>
            </a:r>
            <a:r>
              <a:rPr lang="en-IN" sz="1800" b="1" dirty="0" err="1">
                <a:latin typeface="Times New Roman" pitchFamily="18" charset="0"/>
                <a:cs typeface="Times New Roman" pitchFamily="18" charset="0"/>
              </a:rPr>
              <a:t>accounting.doc.crypt</a:t>
            </a:r>
            <a:r>
              <a:rPr lang="en-IN" sz="1800" dirty="0" smtClean="0">
                <a:latin typeface="Times New Roman" pitchFamily="18" charset="0"/>
                <a:cs typeface="Times New Roman" pitchFamily="18" charset="0"/>
              </a:rPr>
              <a:t>.</a:t>
            </a:r>
          </a:p>
          <a:p>
            <a:pPr algn="just"/>
            <a:r>
              <a:rPr lang="en-IN" sz="1800" dirty="0">
                <a:latin typeface="Times New Roman" pitchFamily="18" charset="0"/>
                <a:cs typeface="Times New Roman" pitchFamily="18" charset="0"/>
              </a:rPr>
              <a:t>While your computer's data is being encrypted it will create ransom notes in every folder that a file was encrypted, in the C:\ProgramData folder, and on the Windows desktop. These ransom notes are </a:t>
            </a:r>
            <a:r>
              <a:rPr lang="en-IN" sz="1800" dirty="0" err="1" smtClean="0">
                <a:latin typeface="Times New Roman" pitchFamily="18" charset="0"/>
                <a:cs typeface="Times New Roman" pitchFamily="18" charset="0"/>
              </a:rPr>
              <a:t>named:</a:t>
            </a:r>
            <a:r>
              <a:rPr lang="en-IN" sz="1800" b="1" dirty="0" err="1">
                <a:latin typeface="Times New Roman" pitchFamily="18" charset="0"/>
                <a:cs typeface="Times New Roman" pitchFamily="18" charset="0"/>
              </a:rPr>
              <a:t>CryptXXX</a:t>
            </a:r>
            <a:r>
              <a:rPr lang="en-IN" sz="1800" b="1" dirty="0">
                <a:latin typeface="Times New Roman" pitchFamily="18" charset="0"/>
                <a:cs typeface="Times New Roman" pitchFamily="18" charset="0"/>
              </a:rPr>
              <a:t> Ransom Note </a:t>
            </a:r>
            <a:r>
              <a:rPr lang="en-IN" sz="1800" b="1" dirty="0" smtClean="0">
                <a:latin typeface="Times New Roman" pitchFamily="18" charset="0"/>
                <a:cs typeface="Times New Roman" pitchFamily="18" charset="0"/>
              </a:rPr>
              <a:t>Names</a:t>
            </a:r>
          </a:p>
          <a:p>
            <a:pPr algn="just"/>
            <a:endParaRPr lang="en-IN" sz="1800" b="1" dirty="0">
              <a:latin typeface="Times New Roman" pitchFamily="18" charset="0"/>
              <a:cs typeface="Times New Roman" pitchFamily="18" charset="0"/>
            </a:endParaRPr>
          </a:p>
          <a:p>
            <a:pPr algn="just"/>
            <a:endParaRPr lang="en-IN" sz="1800" b="1" dirty="0" smtClean="0">
              <a:latin typeface="Times New Roman" pitchFamily="18" charset="0"/>
              <a:cs typeface="Times New Roman" pitchFamily="18" charset="0"/>
            </a:endParaRPr>
          </a:p>
          <a:p>
            <a:pPr algn="just"/>
            <a:endParaRPr lang="en-IN" sz="1800" b="1" dirty="0">
              <a:latin typeface="Times New Roman" pitchFamily="18" charset="0"/>
              <a:cs typeface="Times New Roman" pitchFamily="18" charset="0"/>
            </a:endParaRPr>
          </a:p>
          <a:p>
            <a:pPr algn="just"/>
            <a:endParaRPr lang="en-IN" sz="1800" b="1" dirty="0" smtClean="0">
              <a:latin typeface="Times New Roman" pitchFamily="18" charset="0"/>
              <a:cs typeface="Times New Roman" pitchFamily="18" charset="0"/>
            </a:endParaRPr>
          </a:p>
          <a:p>
            <a:pPr algn="just"/>
            <a:endParaRPr lang="en-IN" sz="1800" b="1" dirty="0">
              <a:latin typeface="Times New Roman" pitchFamily="18" charset="0"/>
              <a:cs typeface="Times New Roman" pitchFamily="18" charset="0"/>
            </a:endParaRPr>
          </a:p>
          <a:p>
            <a:pPr algn="just"/>
            <a:endParaRPr lang="en-IN" sz="1800" b="1" dirty="0" smtClean="0">
              <a:latin typeface="Times New Roman" pitchFamily="18" charset="0"/>
              <a:cs typeface="Times New Roman" pitchFamily="18" charset="0"/>
            </a:endParaRPr>
          </a:p>
          <a:p>
            <a:pPr algn="just"/>
            <a:endParaRPr lang="en-IN" sz="1800" b="1" dirty="0">
              <a:latin typeface="Times New Roman" pitchFamily="18" charset="0"/>
              <a:cs typeface="Times New Roman" pitchFamily="18" charset="0"/>
            </a:endParaRPr>
          </a:p>
          <a:p>
            <a:pPr algn="just"/>
            <a:endParaRPr lang="en-IN" sz="1800" b="1" dirty="0" smtClean="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The [</a:t>
            </a:r>
            <a:r>
              <a:rPr lang="en-IN" sz="1800" dirty="0" err="1">
                <a:latin typeface="Times New Roman" pitchFamily="18" charset="0"/>
                <a:cs typeface="Times New Roman" pitchFamily="18" charset="0"/>
              </a:rPr>
              <a:t>victim_id</a:t>
            </a:r>
            <a:r>
              <a:rPr lang="en-IN" sz="1800" dirty="0">
                <a:latin typeface="Times New Roman" pitchFamily="18" charset="0"/>
                <a:cs typeface="Times New Roman" pitchFamily="18" charset="0"/>
              </a:rPr>
              <a:t>] is a unique string associated with your computer that identifies you in the malware developer's payment system.</a:t>
            </a:r>
          </a:p>
          <a:p>
            <a:pPr algn="just"/>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9217752"/>
              </p:ext>
            </p:extLst>
          </p:nvPr>
        </p:nvGraphicFramePr>
        <p:xfrm>
          <a:off x="827584" y="2636912"/>
          <a:ext cx="7488832" cy="2223770"/>
        </p:xfrm>
        <a:graphic>
          <a:graphicData uri="http://schemas.openxmlformats.org/drawingml/2006/table">
            <a:tbl>
              <a:tblPr firstRow="1" bandRow="1">
                <a:tableStyleId>{5C22544A-7EE6-4342-B048-85BDC9FD1C3A}</a:tableStyleId>
              </a:tblPr>
              <a:tblGrid>
                <a:gridCol w="3715345"/>
                <a:gridCol w="3773487"/>
              </a:tblGrid>
              <a:tr h="370840">
                <a:tc>
                  <a:txBody>
                    <a:bodyPr/>
                    <a:lstStyle/>
                    <a:p>
                      <a:pPr algn="ctr" fontAlgn="t"/>
                      <a:r>
                        <a:rPr lang="en-IN" b="1" dirty="0">
                          <a:effectLst/>
                        </a:rPr>
                        <a:t>Name</a:t>
                      </a:r>
                      <a:endParaRPr lang="en-IN" dirty="0">
                        <a:effectLst/>
                      </a:endParaRPr>
                    </a:p>
                  </a:txBody>
                  <a:tcPr marL="47625" marR="47625" marT="47625" marB="47625"/>
                </a:tc>
                <a:tc>
                  <a:txBody>
                    <a:bodyPr/>
                    <a:lstStyle/>
                    <a:p>
                      <a:pPr algn="ctr" fontAlgn="t"/>
                      <a:r>
                        <a:rPr lang="en-IN" b="1" dirty="0">
                          <a:effectLst/>
                        </a:rPr>
                        <a:t>Location</a:t>
                      </a:r>
                      <a:endParaRPr lang="en-IN" dirty="0">
                        <a:effectLst/>
                      </a:endParaRPr>
                    </a:p>
                  </a:txBody>
                  <a:tcPr marL="47625" marR="47625" marT="47625" marB="47625"/>
                </a:tc>
              </a:tr>
              <a:tr h="370840">
                <a:tc>
                  <a:txBody>
                    <a:bodyPr/>
                    <a:lstStyle/>
                    <a:p>
                      <a:pPr algn="ctr" fontAlgn="t"/>
                      <a:r>
                        <a:rPr lang="en-IN">
                          <a:effectLst/>
                        </a:rPr>
                        <a:t>[victim_id].html</a:t>
                      </a:r>
                    </a:p>
                  </a:txBody>
                  <a:tcPr marL="47625" marR="47625" marT="47625" marB="47625"/>
                </a:tc>
                <a:tc>
                  <a:txBody>
                    <a:bodyPr/>
                    <a:lstStyle/>
                    <a:p>
                      <a:pPr algn="ctr" fontAlgn="t"/>
                      <a:r>
                        <a:rPr lang="en-IN">
                          <a:effectLst/>
                        </a:rPr>
                        <a:t>C:\ProgramData</a:t>
                      </a:r>
                    </a:p>
                  </a:txBody>
                  <a:tcPr marL="47625" marR="47625" marT="47625" marB="47625"/>
                </a:tc>
              </a:tr>
              <a:tr h="370840">
                <a:tc>
                  <a:txBody>
                    <a:bodyPr/>
                    <a:lstStyle/>
                    <a:p>
                      <a:pPr algn="ctr" fontAlgn="t"/>
                      <a:r>
                        <a:rPr lang="en-IN">
                          <a:effectLst/>
                        </a:rPr>
                        <a:t>[victim_id].bmp</a:t>
                      </a:r>
                    </a:p>
                  </a:txBody>
                  <a:tcPr marL="47625" marR="47625" marT="47625" marB="47625"/>
                </a:tc>
                <a:tc>
                  <a:txBody>
                    <a:bodyPr/>
                    <a:lstStyle/>
                    <a:p>
                      <a:pPr algn="ctr" fontAlgn="t"/>
                      <a:r>
                        <a:rPr lang="en-IN">
                          <a:effectLst/>
                        </a:rPr>
                        <a:t>C:\ProgramData</a:t>
                      </a:r>
                    </a:p>
                  </a:txBody>
                  <a:tcPr marL="47625" marR="47625" marT="47625" marB="47625"/>
                </a:tc>
              </a:tr>
              <a:tr h="370840">
                <a:tc>
                  <a:txBody>
                    <a:bodyPr/>
                    <a:lstStyle/>
                    <a:p>
                      <a:pPr algn="ctr" fontAlgn="t"/>
                      <a:r>
                        <a:rPr lang="en-IN" dirty="0">
                          <a:effectLst/>
                        </a:rPr>
                        <a:t>!Recovery_[victim_id].bmp</a:t>
                      </a:r>
                    </a:p>
                  </a:txBody>
                  <a:tcPr marL="47625" marR="47625" marT="47625" marB="47625"/>
                </a:tc>
                <a:tc>
                  <a:txBody>
                    <a:bodyPr/>
                    <a:lstStyle/>
                    <a:p>
                      <a:pPr algn="ctr" fontAlgn="t"/>
                      <a:r>
                        <a:rPr lang="en-IN" dirty="0">
                          <a:effectLst/>
                        </a:rPr>
                        <a:t>Desktop and All Encrypted Folders</a:t>
                      </a:r>
                    </a:p>
                  </a:txBody>
                  <a:tcPr marL="47625" marR="47625" marT="47625" marB="47625"/>
                </a:tc>
              </a:tr>
              <a:tr h="370840">
                <a:tc>
                  <a:txBody>
                    <a:bodyPr/>
                    <a:lstStyle/>
                    <a:p>
                      <a:pPr algn="ctr" fontAlgn="t"/>
                      <a:r>
                        <a:rPr lang="en-IN">
                          <a:effectLst/>
                        </a:rPr>
                        <a:t>!Recovery_[victim_id].html</a:t>
                      </a:r>
                    </a:p>
                  </a:txBody>
                  <a:tcPr marL="47625" marR="47625" marT="47625" marB="47625"/>
                </a:tc>
                <a:tc>
                  <a:txBody>
                    <a:bodyPr/>
                    <a:lstStyle/>
                    <a:p>
                      <a:pPr algn="ctr" fontAlgn="t"/>
                      <a:r>
                        <a:rPr lang="en-IN">
                          <a:effectLst/>
                        </a:rPr>
                        <a:t>Desktop and All Encrypted Folders</a:t>
                      </a:r>
                    </a:p>
                  </a:txBody>
                  <a:tcPr marL="47625" marR="47625" marT="47625" marB="47625"/>
                </a:tc>
              </a:tr>
              <a:tr h="0">
                <a:tc>
                  <a:txBody>
                    <a:bodyPr/>
                    <a:lstStyle/>
                    <a:p>
                      <a:pPr algn="ctr" fontAlgn="t"/>
                      <a:r>
                        <a:rPr lang="en-IN">
                          <a:effectLst/>
                        </a:rPr>
                        <a:t>!Recovery_[victim_id].txt</a:t>
                      </a:r>
                    </a:p>
                  </a:txBody>
                  <a:tcPr marL="47625" marR="47625" marT="47625" marB="47625"/>
                </a:tc>
                <a:tc>
                  <a:txBody>
                    <a:bodyPr/>
                    <a:lstStyle/>
                    <a:p>
                      <a:pPr algn="ctr" fontAlgn="t"/>
                      <a:r>
                        <a:rPr lang="en-IN" dirty="0">
                          <a:effectLst/>
                        </a:rPr>
                        <a:t>Desktop and All Encrypted Folders</a:t>
                      </a:r>
                    </a:p>
                  </a:txBody>
                  <a:tcPr marL="47625" marR="47625" marT="47625" marB="47625"/>
                </a:tc>
              </a:tr>
            </a:tbl>
          </a:graphicData>
        </a:graphic>
      </p:graphicFrame>
    </p:spTree>
    <p:extLst>
      <p:ext uri="{BB962C8B-B14F-4D97-AF65-F5344CB8AC3E}">
        <p14:creationId xmlns:p14="http://schemas.microsoft.com/office/powerpoint/2010/main" val="3917852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1600" dirty="0" err="1">
                <a:latin typeface="Times New Roman" pitchFamily="18" charset="0"/>
                <a:cs typeface="Times New Roman" pitchFamily="18" charset="0"/>
              </a:rPr>
              <a:t>CryptXXX</a:t>
            </a:r>
            <a:r>
              <a:rPr lang="en-IN" sz="1600" dirty="0">
                <a:latin typeface="Times New Roman" pitchFamily="18" charset="0"/>
                <a:cs typeface="Times New Roman" pitchFamily="18" charset="0"/>
              </a:rPr>
              <a:t> will also change the Windows wallpaper to use the image located </a:t>
            </a:r>
            <a:r>
              <a:rPr lang="en-IN" sz="1600" dirty="0" err="1" smtClean="0">
                <a:latin typeface="Times New Roman" pitchFamily="18" charset="0"/>
                <a:cs typeface="Times New Roman" pitchFamily="18" charset="0"/>
              </a:rPr>
              <a:t>at</a:t>
            </a:r>
            <a:r>
              <a:rPr lang="en-IN" sz="1600" b="1" dirty="0" err="1" smtClean="0">
                <a:latin typeface="Times New Roman" pitchFamily="18" charset="0"/>
                <a:cs typeface="Times New Roman" pitchFamily="18" charset="0"/>
              </a:rPr>
              <a:t>%UserProfile</a:t>
            </a:r>
            <a:r>
              <a:rPr lang="en-IN" sz="1600" b="1" dirty="0">
                <a:latin typeface="Times New Roman" pitchFamily="18" charset="0"/>
                <a:cs typeface="Times New Roman" pitchFamily="18" charset="0"/>
              </a:rPr>
              <a:t>%\</a:t>
            </a:r>
            <a:r>
              <a:rPr lang="en-IN" sz="1600" b="1" dirty="0" err="1">
                <a:latin typeface="Times New Roman" pitchFamily="18" charset="0"/>
                <a:cs typeface="Times New Roman" pitchFamily="18" charset="0"/>
              </a:rPr>
              <a:t>AppData</a:t>
            </a:r>
            <a:r>
              <a:rPr lang="en-IN" sz="1600" b="1" dirty="0">
                <a:latin typeface="Times New Roman" pitchFamily="18" charset="0"/>
                <a:cs typeface="Times New Roman" pitchFamily="18" charset="0"/>
              </a:rPr>
              <a:t>\Roaming\Microsoft\Windows\Themes\TranscodedWallpaper.jpg</a:t>
            </a:r>
            <a:r>
              <a:rPr lang="en-IN" sz="1600" dirty="0">
                <a:latin typeface="Times New Roman" pitchFamily="18" charset="0"/>
                <a:cs typeface="Times New Roman" pitchFamily="18" charset="0"/>
              </a:rPr>
              <a:t> as shown below. </a:t>
            </a:r>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712879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566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normAutofit/>
          </a:bodyPr>
          <a:lstStyle/>
          <a:p>
            <a:r>
              <a:rPr lang="en-IN" sz="2800" b="1" dirty="0" smtClean="0">
                <a:latin typeface="Times New Roman" pitchFamily="18" charset="0"/>
                <a:cs typeface="Times New Roman" pitchFamily="18" charset="0"/>
              </a:rPr>
              <a:t> </a:t>
            </a:r>
            <a:r>
              <a:rPr lang="en-IN" sz="2800" b="1" dirty="0" err="1" smtClean="0">
                <a:latin typeface="Times New Roman" pitchFamily="18" charset="0"/>
                <a:cs typeface="Times New Roman" pitchFamily="18" charset="0"/>
              </a:rPr>
              <a:t>vulnerablities</a:t>
            </a:r>
            <a:r>
              <a:rPr lang="en-IN" sz="2800" b="1" dirty="0" smtClean="0">
                <a:latin typeface="Times New Roman" pitchFamily="18" charset="0"/>
                <a:cs typeface="Times New Roman" pitchFamily="18" charset="0"/>
              </a:rPr>
              <a:t/>
            </a:r>
            <a:br>
              <a:rPr lang="en-IN" sz="2800" b="1" dirty="0" smtClean="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000" dirty="0">
                <a:latin typeface="Times New Roman" pitchFamily="18" charset="0"/>
                <a:cs typeface="Times New Roman" pitchFamily="18" charset="0"/>
              </a:rPr>
              <a:t>A user is typically infected by </a:t>
            </a:r>
            <a:r>
              <a:rPr lang="en-IN" sz="2000" dirty="0" err="1">
                <a:latin typeface="Times New Roman" pitchFamily="18" charset="0"/>
                <a:cs typeface="Times New Roman" pitchFamily="18" charset="0"/>
              </a:rPr>
              <a:t>CryptXXX</a:t>
            </a:r>
            <a:r>
              <a:rPr lang="en-IN" sz="2000" dirty="0">
                <a:latin typeface="Times New Roman" pitchFamily="18" charset="0"/>
                <a:cs typeface="Times New Roman" pitchFamily="18" charset="0"/>
              </a:rPr>
              <a:t> through Exploit Kits and Trojan Downloaders such as </a:t>
            </a:r>
            <a:r>
              <a:rPr lang="en-IN" sz="2000" dirty="0" err="1">
                <a:latin typeface="Times New Roman" pitchFamily="18" charset="0"/>
                <a:cs typeface="Times New Roman" pitchFamily="18" charset="0"/>
              </a:rPr>
              <a:t>Bedep</a:t>
            </a:r>
            <a:r>
              <a:rPr lang="en-IN" sz="2000" dirty="0">
                <a:latin typeface="Times New Roman" pitchFamily="18" charset="0"/>
                <a:cs typeface="Times New Roman" pitchFamily="18" charset="0"/>
              </a:rPr>
              <a:t>. These exploit kits can be located on hacked sites or through </a:t>
            </a:r>
            <a:r>
              <a:rPr lang="en-IN" sz="2000" dirty="0" err="1">
                <a:latin typeface="Times New Roman" pitchFamily="18" charset="0"/>
                <a:cs typeface="Times New Roman" pitchFamily="18" charset="0"/>
              </a:rPr>
              <a:t>malvertising</a:t>
            </a:r>
            <a:r>
              <a:rPr lang="en-IN" sz="2000" dirty="0">
                <a:latin typeface="Times New Roman" pitchFamily="18" charset="0"/>
                <a:cs typeface="Times New Roman" pitchFamily="18" charset="0"/>
              </a:rPr>
              <a:t>. When a browser opens one of these exploit kits, it will scan your computer for vulnerable programs and attempt to exploit them to install and start the </a:t>
            </a:r>
            <a:r>
              <a:rPr lang="en-IN" sz="2000" dirty="0" err="1">
                <a:latin typeface="Times New Roman" pitchFamily="18" charset="0"/>
                <a:cs typeface="Times New Roman" pitchFamily="18" charset="0"/>
              </a:rPr>
              <a:t>ransomware</a:t>
            </a:r>
            <a:r>
              <a:rPr lang="en-IN" sz="2000" dirty="0">
                <a:latin typeface="Times New Roman" pitchFamily="18" charset="0"/>
                <a:cs typeface="Times New Roman" pitchFamily="18" charset="0"/>
              </a:rPr>
              <a:t> without your knowledge</a:t>
            </a:r>
            <a:r>
              <a:rPr lang="en-IN" sz="2000" dirty="0" smtClean="0">
                <a:latin typeface="Times New Roman" pitchFamily="18" charset="0"/>
                <a:cs typeface="Times New Roman" pitchFamily="18" charset="0"/>
              </a:rPr>
              <a:t>.</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21099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1560" y="1556792"/>
            <a:ext cx="7618040" cy="4569371"/>
          </a:xfrm>
        </p:spPr>
        <p:txBody>
          <a:bodyPr/>
          <a:lstStyle/>
          <a:p>
            <a:r>
              <a:rPr lang="en-IN" b="1" dirty="0"/>
              <a:t>Detection name: </a:t>
            </a:r>
            <a:r>
              <a:rPr lang="en-IN" dirty="0"/>
              <a:t>Trojan.Cryptolocker.AN</a:t>
            </a:r>
          </a:p>
          <a:p>
            <a:r>
              <a:rPr lang="en-IN" b="1" dirty="0"/>
              <a:t>Ransom amount: </a:t>
            </a:r>
            <a:r>
              <a:rPr lang="en-IN" dirty="0"/>
              <a:t>$500 in </a:t>
            </a:r>
            <a:r>
              <a:rPr lang="en-IN" dirty="0" err="1"/>
              <a:t>bitcoin</a:t>
            </a:r>
            <a:endParaRPr lang="en-IN" dirty="0"/>
          </a:p>
          <a:p>
            <a:r>
              <a:rPr lang="en-IN" b="1" dirty="0"/>
              <a:t>Discovery: </a:t>
            </a:r>
            <a:r>
              <a:rPr lang="en-IN" dirty="0"/>
              <a:t>April </a:t>
            </a:r>
            <a:r>
              <a:rPr lang="en-IN" dirty="0" smtClean="0"/>
              <a:t>2016,</a:t>
            </a:r>
            <a:endParaRPr lang="en-IN" dirty="0"/>
          </a:p>
          <a:p>
            <a:r>
              <a:rPr lang="en-IN" b="1" dirty="0"/>
              <a:t>Known infection vectors: </a:t>
            </a:r>
            <a:r>
              <a:rPr lang="en-IN" dirty="0" smtClean="0"/>
              <a:t> </a:t>
            </a:r>
            <a:r>
              <a:rPr lang="en-IN" dirty="0"/>
              <a:t>Neutrino exploit kit</a:t>
            </a:r>
          </a:p>
        </p:txBody>
      </p:sp>
    </p:spTree>
    <p:extLst>
      <p:ext uri="{BB962C8B-B14F-4D97-AF65-F5344CB8AC3E}">
        <p14:creationId xmlns:p14="http://schemas.microsoft.com/office/powerpoint/2010/main" val="229220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492</Words>
  <Application>Microsoft Office PowerPoint</Application>
  <PresentationFormat>On-screen Show (4:3)</PresentationFormat>
  <Paragraphs>78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CryptXXX</vt:lpstr>
      <vt:lpstr>CryptXXX Ransomware</vt:lpstr>
      <vt:lpstr>What is the CryptXXX Ransomware? </vt:lpstr>
      <vt:lpstr>The !Recovery_[victim_id].html ransom note is displayed below</vt:lpstr>
      <vt:lpstr> How the CryptXXX Ransomware encrypts your files </vt:lpstr>
      <vt:lpstr>PowerPoint Presentation</vt:lpstr>
      <vt:lpstr>CryptXXX will also change the Windows wallpaper to use the image located at%UserProfile%\AppData\Roaming\Microsoft\Windows\Themes\TranscodedWallpaper.jpg as shown below. </vt:lpstr>
      <vt:lpstr> vulnerablities </vt:lpstr>
      <vt:lpstr>PowerPoint Presentation</vt:lpstr>
      <vt:lpstr>Technique to defend</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cp:revision>
  <dcterms:created xsi:type="dcterms:W3CDTF">2017-09-15T13:49:39Z</dcterms:created>
  <dcterms:modified xsi:type="dcterms:W3CDTF">2017-09-16T10:23:32Z</dcterms:modified>
</cp:coreProperties>
</file>