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70" r:id="rId10"/>
    <p:sldId id="271" r:id="rId11"/>
    <p:sldId id="272" r:id="rId12"/>
    <p:sldId id="273" r:id="rId13"/>
    <p:sldId id="274" r:id="rId14"/>
    <p:sldId id="266" r:id="rId15"/>
    <p:sldId id="267" r:id="rId16"/>
    <p:sldId id="268" r:id="rId17"/>
    <p:sldId id="275" r:id="rId18"/>
    <p:sldId id="264" r:id="rId19"/>
    <p:sldId id="265" r:id="rId20"/>
    <p:sldId id="26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C9E4E5-84C9-4AF3-AF39-25ED6C4275C8}" type="datetimeFigureOut">
              <a:rPr lang="en-US" smtClean="0"/>
              <a:pPr/>
              <a:t>11/10/2017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8D7318-F72D-40F7-872F-F92C45E2897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Cookies can store a wide range of information, including personally identifiable information (such as your name, home address, email address, or telephone number). </a:t>
            </a:r>
            <a:endParaRPr lang="en-US" dirty="0"/>
          </a:p>
        </p:txBody>
      </p:sp>
      <p:sp>
        <p:nvSpPr>
          <p:cNvPr id="4" name="Slide Number Placeholder 3"/>
          <p:cNvSpPr>
            <a:spLocks noGrp="1"/>
          </p:cNvSpPr>
          <p:nvPr>
            <p:ph type="sldNum" sz="quarter" idx="10"/>
          </p:nvPr>
        </p:nvSpPr>
        <p:spPr/>
        <p:txBody>
          <a:bodyPr/>
          <a:lstStyle/>
          <a:p>
            <a:fld id="{468D7318-F72D-40F7-872F-F92C45E28979}"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is replaced with </a:t>
            </a:r>
            <a:r>
              <a:rPr lang="en-US" sz="1200" b="1" i="0" kern="1200" dirty="0" smtClean="0">
                <a:solidFill>
                  <a:schemeClr val="tx1"/>
                </a:solidFill>
                <a:latin typeface="+mn-lt"/>
                <a:ea typeface="+mn-ea"/>
                <a:cs typeface="+mn-cs"/>
              </a:rPr>
              <a:t>&amp;</a:t>
            </a:r>
            <a:r>
              <a:rPr lang="en-US" sz="1200" b="1" i="0" kern="1200" dirty="0" err="1" smtClean="0">
                <a:solidFill>
                  <a:schemeClr val="tx1"/>
                </a:solidFill>
                <a:latin typeface="+mn-lt"/>
                <a:ea typeface="+mn-ea"/>
                <a:cs typeface="+mn-cs"/>
              </a:rPr>
              <a:t>quot</a:t>
            </a:r>
            <a:r>
              <a:rPr lang="en-US" sz="1200" b="1" i="0" kern="1200" dirty="0" smtClean="0">
                <a:solidFill>
                  <a:schemeClr val="tx1"/>
                </a:solidFill>
                <a:latin typeface="+mn-lt"/>
                <a:ea typeface="+mn-ea"/>
                <a:cs typeface="+mn-cs"/>
              </a:rPr>
              <a:t>; &amp;</a:t>
            </a:r>
            <a:r>
              <a:rPr lang="en-US" sz="1200" b="0" i="0" kern="1200" dirty="0" smtClean="0">
                <a:solidFill>
                  <a:schemeClr val="tx1"/>
                </a:solidFill>
                <a:latin typeface="+mn-lt"/>
                <a:ea typeface="+mn-ea"/>
                <a:cs typeface="+mn-cs"/>
              </a:rPr>
              <a:t> is replaced with </a:t>
            </a:r>
            <a:r>
              <a:rPr lang="en-US" sz="1200" b="1" i="0" kern="1200" dirty="0" smtClean="0">
                <a:solidFill>
                  <a:schemeClr val="tx1"/>
                </a:solidFill>
                <a:latin typeface="+mn-lt"/>
                <a:ea typeface="+mn-ea"/>
                <a:cs typeface="+mn-cs"/>
              </a:rPr>
              <a:t>&amp;amp; &lt;</a:t>
            </a:r>
            <a:r>
              <a:rPr lang="en-US" sz="1200" b="0" i="0" kern="1200" dirty="0" smtClean="0">
                <a:solidFill>
                  <a:schemeClr val="tx1"/>
                </a:solidFill>
                <a:latin typeface="+mn-lt"/>
                <a:ea typeface="+mn-ea"/>
                <a:cs typeface="+mn-cs"/>
              </a:rPr>
              <a:t> is replaced with </a:t>
            </a:r>
            <a:r>
              <a:rPr lang="en-US" sz="1200" b="1" i="0" kern="1200" dirty="0" smtClean="0">
                <a:solidFill>
                  <a:schemeClr val="tx1"/>
                </a:solidFill>
                <a:latin typeface="+mn-lt"/>
                <a:ea typeface="+mn-ea"/>
                <a:cs typeface="+mn-cs"/>
              </a:rPr>
              <a:t>&amp;</a:t>
            </a:r>
            <a:r>
              <a:rPr lang="en-US" sz="1200" b="1" i="0" kern="1200" dirty="0" err="1" smtClean="0">
                <a:solidFill>
                  <a:schemeClr val="tx1"/>
                </a:solidFill>
                <a:latin typeface="+mn-lt"/>
                <a:ea typeface="+mn-ea"/>
                <a:cs typeface="+mn-cs"/>
              </a:rPr>
              <a:t>lt</a:t>
            </a:r>
            <a:r>
              <a:rPr lang="en-US" sz="1200" b="1" i="0" kern="1200" dirty="0" smtClean="0">
                <a:solidFill>
                  <a:schemeClr val="tx1"/>
                </a:solidFill>
                <a:latin typeface="+mn-lt"/>
                <a:ea typeface="+mn-ea"/>
                <a:cs typeface="+mn-cs"/>
              </a:rPr>
              <a:t>; &gt;</a:t>
            </a:r>
            <a:r>
              <a:rPr lang="en-US" sz="1200" b="0" i="0" kern="1200" dirty="0" smtClean="0">
                <a:solidFill>
                  <a:schemeClr val="tx1"/>
                </a:solidFill>
                <a:latin typeface="+mn-lt"/>
                <a:ea typeface="+mn-ea"/>
                <a:cs typeface="+mn-cs"/>
              </a:rPr>
              <a:t> is replaced with </a:t>
            </a:r>
            <a:r>
              <a:rPr lang="en-US" sz="1200" b="1" i="0" kern="1200" dirty="0" smtClean="0">
                <a:solidFill>
                  <a:schemeClr val="tx1"/>
                </a:solidFill>
                <a:latin typeface="+mn-lt"/>
                <a:ea typeface="+mn-ea"/>
                <a:cs typeface="+mn-cs"/>
              </a:rPr>
              <a:t>&amp;</a:t>
            </a:r>
            <a:r>
              <a:rPr lang="en-US" sz="1200" b="1" i="0" kern="1200" dirty="0" err="1" smtClean="0">
                <a:solidFill>
                  <a:schemeClr val="tx1"/>
                </a:solidFill>
                <a:latin typeface="+mn-lt"/>
                <a:ea typeface="+mn-ea"/>
                <a:cs typeface="+mn-cs"/>
              </a:rPr>
              <a:t>gt</a:t>
            </a:r>
            <a:r>
              <a:rPr lang="en-US" sz="1200" b="1" i="0" kern="1200" dirty="0" smtClean="0">
                <a:solidFill>
                  <a:schemeClr val="tx1"/>
                </a:solidFill>
                <a:latin typeface="+mn-lt"/>
                <a:ea typeface="+mn-ea"/>
                <a:cs typeface="+mn-cs"/>
              </a:rPr>
              <a:t>;</a:t>
            </a: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68D7318-F72D-40F7-872F-F92C45E28979}" type="slidenum">
              <a:rPr lang="en-US" smtClean="0"/>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https://web.liferay.com/community/wiki/-/wiki/Main/Escaping</a:t>
            </a:r>
            <a:endParaRPr lang="en-US" dirty="0"/>
          </a:p>
        </p:txBody>
      </p:sp>
      <p:sp>
        <p:nvSpPr>
          <p:cNvPr id="4" name="Slide Number Placeholder 3"/>
          <p:cNvSpPr>
            <a:spLocks noGrp="1"/>
          </p:cNvSpPr>
          <p:nvPr>
            <p:ph type="sldNum" sz="quarter" idx="10"/>
          </p:nvPr>
        </p:nvSpPr>
        <p:spPr/>
        <p:txBody>
          <a:bodyPr/>
          <a:lstStyle/>
          <a:p>
            <a:fld id="{468D7318-F72D-40F7-872F-F92C45E28979}"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43B61C32-0C30-48A1-9FA8-B6B9F29A80AC}" type="datetimeFigureOut">
              <a:rPr lang="en-US" smtClean="0"/>
              <a:pPr/>
              <a:t>11/10/2017</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F45CB1E-DC74-4E19-B535-1D95A7E0781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3B61C32-0C30-48A1-9FA8-B6B9F29A80AC}" type="datetimeFigureOut">
              <a:rPr lang="en-US" smtClean="0"/>
              <a:pPr/>
              <a:t>11/10/2017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F45CB1E-DC74-4E19-B535-1D95A7E078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43B61C32-0C30-48A1-9FA8-B6B9F29A80AC}" type="datetimeFigureOut">
              <a:rPr lang="en-US" smtClean="0"/>
              <a:pPr/>
              <a:t>11/10/2017</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F45CB1E-DC74-4E19-B535-1D95A7E0781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3B61C32-0C30-48A1-9FA8-B6B9F29A80AC}" type="datetimeFigureOut">
              <a:rPr lang="en-US" smtClean="0"/>
              <a:pPr/>
              <a:t>11/10/2017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F45CB1E-DC74-4E19-B535-1D95A7E0781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43B61C32-0C30-48A1-9FA8-B6B9F29A80AC}" type="datetimeFigureOut">
              <a:rPr lang="en-US" smtClean="0"/>
              <a:pPr/>
              <a:t>11/10/2017</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5F45CB1E-DC74-4E19-B535-1D95A7E0781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3B61C32-0C30-48A1-9FA8-B6B9F29A80AC}" type="datetimeFigureOut">
              <a:rPr lang="en-US" smtClean="0"/>
              <a:pPr/>
              <a:t>11/10/2017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F45CB1E-DC74-4E19-B535-1D95A7E0781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3B61C32-0C30-48A1-9FA8-B6B9F29A80AC}" type="datetimeFigureOut">
              <a:rPr lang="en-US" smtClean="0"/>
              <a:pPr/>
              <a:t>11/10/2017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F45CB1E-DC74-4E19-B535-1D95A7E0781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3B61C32-0C30-48A1-9FA8-B6B9F29A80AC}" type="datetimeFigureOut">
              <a:rPr lang="en-US" smtClean="0"/>
              <a:pPr/>
              <a:t>11/10/2017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F45CB1E-DC74-4E19-B535-1D95A7E078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43B61C32-0C30-48A1-9FA8-B6B9F29A80AC}" type="datetimeFigureOut">
              <a:rPr lang="en-US" smtClean="0"/>
              <a:pPr/>
              <a:t>11/10/2017</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5F45CB1E-DC74-4E19-B535-1D95A7E078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3B61C32-0C30-48A1-9FA8-B6B9F29A80AC}" type="datetimeFigureOut">
              <a:rPr lang="en-US" smtClean="0"/>
              <a:pPr/>
              <a:t>11/10/2017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F45CB1E-DC74-4E19-B535-1D95A7E0781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43B61C32-0C30-48A1-9FA8-B6B9F29A80AC}" type="datetimeFigureOut">
              <a:rPr lang="en-US" smtClean="0"/>
              <a:pPr/>
              <a:t>11/10/2017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F45CB1E-DC74-4E19-B535-1D95A7E07816}"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43B61C32-0C30-48A1-9FA8-B6B9F29A80AC}" type="datetimeFigureOut">
              <a:rPr lang="en-US" smtClean="0"/>
              <a:pPr/>
              <a:t>11/10/2017</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F45CB1E-DC74-4E19-B535-1D95A7E078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XSS Attack</a:t>
            </a:r>
            <a:endParaRPr lang="en-US" dirty="0"/>
          </a:p>
        </p:txBody>
      </p:sp>
      <p:sp>
        <p:nvSpPr>
          <p:cNvPr id="3" name="Subtitle 2"/>
          <p:cNvSpPr>
            <a:spLocks noGrp="1"/>
          </p:cNvSpPr>
          <p:nvPr>
            <p:ph type="subTitle" idx="1"/>
          </p:nvPr>
        </p:nvSpPr>
        <p:spPr/>
        <p:txBody>
          <a:bodyPr>
            <a:normAutofit lnSpcReduction="10000"/>
          </a:bodyPr>
          <a:lstStyle/>
          <a:p>
            <a:r>
              <a:rPr lang="en-US" dirty="0" err="1" smtClean="0"/>
              <a:t>Anushika</a:t>
            </a:r>
            <a:r>
              <a:rPr lang="en-US" dirty="0" smtClean="0"/>
              <a:t> </a:t>
            </a:r>
            <a:r>
              <a:rPr lang="en-US" dirty="0" err="1" smtClean="0"/>
              <a:t>Chauhan</a:t>
            </a:r>
            <a:endParaRPr lang="en-US" dirty="0" smtClean="0"/>
          </a:p>
          <a:p>
            <a:r>
              <a:rPr lang="en-US" dirty="0" smtClean="0"/>
              <a:t>Center for Advance Studies</a:t>
            </a:r>
          </a:p>
          <a:p>
            <a:r>
              <a:rPr lang="en-US" dirty="0" err="1" smtClean="0"/>
              <a:t>M.Tech</a:t>
            </a:r>
            <a:r>
              <a:rPr lang="en-US" dirty="0" smtClean="0"/>
              <a:t> - Cyber Security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lstStyle/>
          <a:p>
            <a:r>
              <a:rPr lang="en-US" dirty="0" smtClean="0"/>
              <a:t>TYPES …</a:t>
            </a:r>
            <a:endParaRPr lang="en-US" dirty="0"/>
          </a:p>
        </p:txBody>
      </p:sp>
      <p:sp>
        <p:nvSpPr>
          <p:cNvPr id="3" name="Content Placeholder 2"/>
          <p:cNvSpPr>
            <a:spLocks noGrp="1"/>
          </p:cNvSpPr>
          <p:nvPr>
            <p:ph idx="1"/>
          </p:nvPr>
        </p:nvSpPr>
        <p:spPr>
          <a:xfrm>
            <a:off x="457200" y="1143000"/>
            <a:ext cx="7239000" cy="5312736"/>
          </a:xfrm>
        </p:spPr>
        <p:txBody>
          <a:bodyPr/>
          <a:lstStyle/>
          <a:p>
            <a:r>
              <a:rPr lang="en-US" b="1" dirty="0" smtClean="0"/>
              <a:t>Stored XSS – The Second Order XSS</a:t>
            </a:r>
          </a:p>
          <a:p>
            <a:pPr>
              <a:buNone/>
            </a:pPr>
            <a:endParaRPr lang="en-US" dirty="0" smtClean="0"/>
          </a:p>
          <a:p>
            <a:r>
              <a:rPr lang="en-US" dirty="0" smtClean="0"/>
              <a:t>This version arises when data submitted by one user is stored in the application (typically in a back-end database) and then is displayed to other users without being filtered or sanitized appropriately</a:t>
            </a:r>
            <a:r>
              <a:rPr lang="en-US" dirty="0" smtClean="0"/>
              <a:t>.</a:t>
            </a:r>
            <a:r>
              <a:rPr lang="en-US" b="1" dirty="0" smtClean="0"/>
              <a:t> </a:t>
            </a:r>
            <a:endParaRPr lang="en-US" b="1" dirty="0" smtClean="0"/>
          </a:p>
          <a:p>
            <a:pPr>
              <a:buNone/>
            </a:pPr>
            <a:endParaRPr lang="en-US" dirty="0" smtClean="0"/>
          </a:p>
          <a:p>
            <a:r>
              <a:rPr lang="en-US" dirty="0" smtClean="0"/>
              <a:t>Stored (or Persistent) XSS flaws are similar to Reflected XSS except that the XSS is persisted in data storage within the web application.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lstStyle/>
          <a:p>
            <a:r>
              <a:rPr lang="en-US" dirty="0" smtClean="0"/>
              <a:t>Stored XSS…</a:t>
            </a:r>
            <a:endParaRPr lang="en-US" dirty="0"/>
          </a:p>
        </p:txBody>
      </p:sp>
      <p:sp>
        <p:nvSpPr>
          <p:cNvPr id="3" name="Content Placeholder 2"/>
          <p:cNvSpPr>
            <a:spLocks noGrp="1"/>
          </p:cNvSpPr>
          <p:nvPr>
            <p:ph idx="1"/>
          </p:nvPr>
        </p:nvSpPr>
        <p:spPr>
          <a:xfrm>
            <a:off x="457200" y="1295400"/>
            <a:ext cx="7239000" cy="5160336"/>
          </a:xfrm>
        </p:spPr>
        <p:txBody>
          <a:bodyPr/>
          <a:lstStyle/>
          <a:p>
            <a:r>
              <a:rPr lang="en-US" dirty="0" smtClean="0"/>
              <a:t>Attacks against stored XSS vulnerabilities typically involve at least two requests to the application. In the first, the attacker posts some crafted data containing malicious code that the application stores. In the second, a victim views a page containing the attacker’s data, and the malicious code is executed when the script is executed in the victim’s browser. For this reason, the vulnerability is also sometimes called </a:t>
            </a:r>
            <a:r>
              <a:rPr lang="en-US" i="1" dirty="0" smtClean="0"/>
              <a:t>second</a:t>
            </a:r>
            <a:r>
              <a:rPr lang="en-US" dirty="0" smtClean="0"/>
              <a:t>-</a:t>
            </a:r>
            <a:r>
              <a:rPr lang="en-US" i="1" dirty="0" smtClean="0"/>
              <a:t>order </a:t>
            </a:r>
            <a:r>
              <a:rPr lang="en-US" dirty="0" smtClean="0"/>
              <a:t>cross-site scripting.</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lstStyle/>
          <a:p>
            <a:r>
              <a:rPr lang="en-US" dirty="0" smtClean="0"/>
              <a:t>Types…</a:t>
            </a:r>
            <a:endParaRPr lang="en-US" dirty="0"/>
          </a:p>
        </p:txBody>
      </p:sp>
      <p:sp>
        <p:nvSpPr>
          <p:cNvPr id="3" name="Content Placeholder 2"/>
          <p:cNvSpPr>
            <a:spLocks noGrp="1"/>
          </p:cNvSpPr>
          <p:nvPr>
            <p:ph idx="1"/>
          </p:nvPr>
        </p:nvSpPr>
        <p:spPr>
          <a:xfrm>
            <a:off x="457200" y="1219200"/>
            <a:ext cx="7239000" cy="5236536"/>
          </a:xfrm>
        </p:spPr>
        <p:txBody>
          <a:bodyPr>
            <a:normAutofit fontScale="85000" lnSpcReduction="10000"/>
          </a:bodyPr>
          <a:lstStyle/>
          <a:p>
            <a:r>
              <a:rPr lang="en-US" b="1" dirty="0" smtClean="0"/>
              <a:t>DOM-Based XSS</a:t>
            </a:r>
          </a:p>
          <a:p>
            <a:pPr>
              <a:buNone/>
            </a:pPr>
            <a:endParaRPr lang="en-US" dirty="0" smtClean="0"/>
          </a:p>
          <a:p>
            <a:pPr>
              <a:buNone/>
            </a:pPr>
            <a:r>
              <a:rPr lang="en-US" dirty="0" smtClean="0"/>
              <a:t>   Document </a:t>
            </a:r>
            <a:r>
              <a:rPr lang="en-US" dirty="0" smtClean="0"/>
              <a:t>Object Model (DOM) XSS is a purely client-side form of XSS.  This differs from both Reflected and Stored XSS in that the vulnerability exists only within client-side code, such as JavaScript</a:t>
            </a:r>
            <a:r>
              <a:rPr lang="en-US" dirty="0" smtClean="0"/>
              <a:t>.</a:t>
            </a:r>
          </a:p>
          <a:p>
            <a:pPr>
              <a:buNone/>
            </a:pPr>
            <a:endParaRPr lang="en-US" dirty="0" smtClean="0"/>
          </a:p>
          <a:p>
            <a:r>
              <a:rPr lang="en-US" dirty="0" smtClean="0"/>
              <a:t>It </a:t>
            </a:r>
            <a:r>
              <a:rPr lang="en-US" dirty="0" smtClean="0"/>
              <a:t>is made possible when the web application’s client side scripts write user provided data to the Document Object Model (DOM). The data is subsequently read</a:t>
            </a:r>
          </a:p>
          <a:p>
            <a:pPr>
              <a:buNone/>
            </a:pPr>
            <a:r>
              <a:rPr lang="en-US" dirty="0" smtClean="0"/>
              <a:t>   from </a:t>
            </a:r>
            <a:r>
              <a:rPr lang="en-US" dirty="0" smtClean="0"/>
              <a:t>the DOM by the web application and outputted to the browser. If the data is incorrectly handled, an attacker can inject a payload, which will be stored as part of the DOM and executed when the data is read </a:t>
            </a:r>
            <a:r>
              <a:rPr lang="en-US" dirty="0" smtClean="0"/>
              <a:t>back from </a:t>
            </a:r>
            <a:r>
              <a:rPr lang="en-US" dirty="0" smtClean="0"/>
              <a:t>the DOM.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lstStyle/>
          <a:p>
            <a:r>
              <a:rPr lang="en-US" dirty="0" smtClean="0"/>
              <a:t>DOM-Based…</a:t>
            </a:r>
            <a:endParaRPr lang="en-US" dirty="0"/>
          </a:p>
        </p:txBody>
      </p:sp>
      <p:sp>
        <p:nvSpPr>
          <p:cNvPr id="3" name="Content Placeholder 2"/>
          <p:cNvSpPr>
            <a:spLocks noGrp="1"/>
          </p:cNvSpPr>
          <p:nvPr>
            <p:ph idx="1"/>
          </p:nvPr>
        </p:nvSpPr>
        <p:spPr>
          <a:xfrm>
            <a:off x="457200" y="1219200"/>
            <a:ext cx="7239000" cy="5236536"/>
          </a:xfrm>
        </p:spPr>
        <p:txBody>
          <a:bodyPr/>
          <a:lstStyle/>
          <a:p>
            <a:r>
              <a:rPr lang="en-US" dirty="0" smtClean="0"/>
              <a:t>The most dangerous part of this attack is often a client-side attack, and the attacker’s payload is never sent to the server. This makes it even more </a:t>
            </a:r>
            <a:r>
              <a:rPr lang="en-US" dirty="0" smtClean="0"/>
              <a:t>difficult </a:t>
            </a:r>
            <a:r>
              <a:rPr lang="en-US" dirty="0" smtClean="0"/>
              <a:t>to detect for Web Application Firewalls (WAFs) and </a:t>
            </a:r>
            <a:r>
              <a:rPr lang="en-US" dirty="0" smtClean="0"/>
              <a:t>security engineers </a:t>
            </a:r>
            <a:r>
              <a:rPr lang="en-US" dirty="0" smtClean="0"/>
              <a:t>analyzing the server’s logs since they will never even see the attack.</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smtClean="0"/>
              <a:t>XSS Prevention Rules</a:t>
            </a:r>
            <a:r>
              <a:rPr lang="en-US" dirty="0" smtClean="0"/>
              <a:t/>
            </a:r>
            <a:br>
              <a:rPr lang="en-US" dirty="0" smtClean="0"/>
            </a:br>
            <a:endParaRPr lang="en-US" dirty="0"/>
          </a:p>
        </p:txBody>
      </p:sp>
      <p:pic>
        <p:nvPicPr>
          <p:cNvPr id="4" name="Content Placeholder 3" descr="Xss-Prevention - Rule - 1.png"/>
          <p:cNvPicPr>
            <a:picLocks noGrp="1" noChangeAspect="1"/>
          </p:cNvPicPr>
          <p:nvPr>
            <p:ph idx="1"/>
          </p:nvPr>
        </p:nvPicPr>
        <p:blipFill>
          <a:blip r:embed="rId2"/>
          <a:stretch>
            <a:fillRect/>
          </a:stretch>
        </p:blipFill>
        <p:spPr>
          <a:xfrm>
            <a:off x="-3352800" y="990601"/>
            <a:ext cx="15925800" cy="58674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Xss-Prevention - Rule - 2.png"/>
          <p:cNvPicPr>
            <a:picLocks noGrp="1" noChangeAspect="1"/>
          </p:cNvPicPr>
          <p:nvPr>
            <p:ph idx="1"/>
          </p:nvPr>
        </p:nvPicPr>
        <p:blipFill>
          <a:blip r:embed="rId3"/>
          <a:stretch>
            <a:fillRect/>
          </a:stretch>
        </p:blipFill>
        <p:spPr>
          <a:xfrm>
            <a:off x="-3352800" y="0"/>
            <a:ext cx="15621000" cy="68580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Xss-Prevention - Rule - 3.png"/>
          <p:cNvPicPr>
            <a:picLocks noGrp="1" noChangeAspect="1"/>
          </p:cNvPicPr>
          <p:nvPr>
            <p:ph idx="1"/>
          </p:nvPr>
        </p:nvPicPr>
        <p:blipFill>
          <a:blip r:embed="rId3"/>
          <a:stretch>
            <a:fillRect/>
          </a:stretch>
        </p:blipFill>
        <p:spPr>
          <a:xfrm>
            <a:off x="-3352800" y="0"/>
            <a:ext cx="15697200" cy="6857999"/>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051560"/>
          </a:xfrm>
        </p:spPr>
        <p:txBody>
          <a:bodyPr>
            <a:normAutofit/>
          </a:bodyPr>
          <a:lstStyle/>
          <a:p>
            <a:r>
              <a:rPr lang="en-US" dirty="0" smtClean="0"/>
              <a:t>Case Studies</a:t>
            </a:r>
            <a:endParaRPr lang="en-US" dirty="0"/>
          </a:p>
        </p:txBody>
      </p:sp>
      <p:sp>
        <p:nvSpPr>
          <p:cNvPr id="3" name="Content Placeholder 2"/>
          <p:cNvSpPr>
            <a:spLocks noGrp="1"/>
          </p:cNvSpPr>
          <p:nvPr>
            <p:ph idx="1"/>
          </p:nvPr>
        </p:nvSpPr>
        <p:spPr>
          <a:xfrm>
            <a:off x="457200" y="1447800"/>
            <a:ext cx="7239000" cy="5007936"/>
          </a:xfrm>
        </p:spPr>
        <p:txBody>
          <a:bodyPr/>
          <a:lstStyle/>
          <a:p>
            <a:r>
              <a:rPr lang="en-US" dirty="0" smtClean="0"/>
              <a:t>1. Apache Foundation Compromised with Reflected XSS – 2010</a:t>
            </a:r>
          </a:p>
          <a:p>
            <a:pPr>
              <a:buNone/>
            </a:pPr>
            <a:endParaRPr lang="en-US" dirty="0" smtClean="0"/>
          </a:p>
          <a:p>
            <a:r>
              <a:rPr lang="en-US" dirty="0" smtClean="0"/>
              <a:t>2. In </a:t>
            </a:r>
            <a:r>
              <a:rPr lang="en-US" dirty="0" smtClean="0"/>
              <a:t>2005, the social networking site MySpace was found to be vulnerable to a stored XSS attack. </a:t>
            </a:r>
            <a:endParaRPr lang="en-US" dirty="0" smtClean="0"/>
          </a:p>
          <a:p>
            <a:r>
              <a:rPr lang="en-US" dirty="0" smtClean="0"/>
              <a:t>3. In 2009, </a:t>
            </a:r>
            <a:r>
              <a:rPr lang="en-US" dirty="0" err="1" smtClean="0"/>
              <a:t>StrongWebmail</a:t>
            </a:r>
            <a:r>
              <a:rPr lang="en-US" dirty="0" smtClean="0"/>
              <a:t> – stored XSS</a:t>
            </a:r>
          </a:p>
          <a:p>
            <a:r>
              <a:rPr lang="en-US" dirty="0" smtClean="0"/>
              <a:t>4. In 2009, Twitter – stored </a:t>
            </a:r>
            <a:r>
              <a:rPr lang="en-US" dirty="0" err="1" smtClean="0"/>
              <a:t>xss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Kali tool for detecting </a:t>
            </a:r>
            <a:r>
              <a:rPr lang="en-US" dirty="0" err="1" smtClean="0"/>
              <a:t>xss</a:t>
            </a:r>
            <a:r>
              <a:rPr lang="en-US" dirty="0" smtClean="0"/>
              <a:t> vulnerabilities</a:t>
            </a:r>
            <a:endParaRPr lang="en-US" dirty="0"/>
          </a:p>
        </p:txBody>
      </p:sp>
      <p:pic>
        <p:nvPicPr>
          <p:cNvPr id="4" name="Content Placeholder 3" descr="Xsser - Features.png"/>
          <p:cNvPicPr>
            <a:picLocks noGrp="1" noChangeAspect="1"/>
          </p:cNvPicPr>
          <p:nvPr>
            <p:ph idx="1"/>
          </p:nvPr>
        </p:nvPicPr>
        <p:blipFill>
          <a:blip r:embed="rId2"/>
          <a:stretch>
            <a:fillRect/>
          </a:stretch>
        </p:blipFill>
        <p:spPr>
          <a:xfrm>
            <a:off x="0" y="1447800"/>
            <a:ext cx="9144000" cy="54102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Xsser-url-schema.png"/>
          <p:cNvPicPr>
            <a:picLocks noGrp="1" noChangeAspect="1"/>
          </p:cNvPicPr>
          <p:nvPr>
            <p:ph idx="1"/>
          </p:nvPr>
        </p:nvPicPr>
        <p:blipFill>
          <a:blip r:embed="rId2"/>
          <a:stretch>
            <a:fillRect/>
          </a:stretch>
        </p:blipFill>
        <p:spPr>
          <a:xfrm>
            <a:off x="0" y="1"/>
            <a:ext cx="9144000" cy="6858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XSS?</a:t>
            </a:r>
            <a:endParaRPr lang="en-US" dirty="0"/>
          </a:p>
        </p:txBody>
      </p:sp>
      <p:sp>
        <p:nvSpPr>
          <p:cNvPr id="3" name="Content Placeholder 2"/>
          <p:cNvSpPr>
            <a:spLocks noGrp="1"/>
          </p:cNvSpPr>
          <p:nvPr>
            <p:ph idx="1"/>
          </p:nvPr>
        </p:nvSpPr>
        <p:spPr/>
        <p:txBody>
          <a:bodyPr>
            <a:normAutofit/>
          </a:bodyPr>
          <a:lstStyle/>
          <a:p>
            <a:r>
              <a:rPr lang="en-US" dirty="0" smtClean="0"/>
              <a:t>Cross-site Scripting (XSS) refers to </a:t>
            </a:r>
            <a:r>
              <a:rPr lang="en-US" b="1" dirty="0" smtClean="0"/>
              <a:t>client-side code injection attack wherein an attacker can execute malicious scripts </a:t>
            </a:r>
            <a:r>
              <a:rPr lang="en-US" dirty="0" smtClean="0"/>
              <a:t>(also commonly referred to as a malicious payload) into a legitimate website or web application.</a:t>
            </a:r>
          </a:p>
          <a:p>
            <a:endParaRPr lang="en-US" dirty="0" smtClean="0"/>
          </a:p>
          <a:p>
            <a:r>
              <a:rPr lang="en-US" dirty="0" smtClean="0"/>
              <a:t>XSS occurs when a web application makes use of </a:t>
            </a:r>
            <a:r>
              <a:rPr lang="en-US" b="1" dirty="0" err="1" smtClean="0">
                <a:solidFill>
                  <a:schemeClr val="tx2"/>
                </a:solidFill>
              </a:rPr>
              <a:t>unvalidated</a:t>
            </a:r>
            <a:r>
              <a:rPr lang="en-US" dirty="0" smtClean="0">
                <a:solidFill>
                  <a:schemeClr val="tx2"/>
                </a:solidFill>
              </a:rPr>
              <a:t> or </a:t>
            </a:r>
            <a:r>
              <a:rPr lang="en-US" b="1" dirty="0" smtClean="0">
                <a:solidFill>
                  <a:schemeClr val="tx2"/>
                </a:solidFill>
              </a:rPr>
              <a:t>unencoded</a:t>
            </a:r>
            <a:r>
              <a:rPr lang="en-US" dirty="0" smtClean="0">
                <a:solidFill>
                  <a:schemeClr val="tx2"/>
                </a:solidFill>
              </a:rPr>
              <a:t> user input within the output it generates.</a:t>
            </a:r>
            <a:endParaRPr lang="en-US" dirty="0">
              <a:solidFill>
                <a:schemeClr val="tx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https://www.acunetix.com/websitesecurity/cross-site-scripting/</a:t>
            </a:r>
          </a:p>
          <a:p>
            <a:r>
              <a:rPr lang="en-US" dirty="0" smtClean="0"/>
              <a:t>https://www.owasp.org/index.php/XSS_(Cross_Site_Scripting)_Prevention_Cheat_Sheet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ExPLOIT</a:t>
            </a:r>
            <a:r>
              <a:rPr lang="en-US" dirty="0" smtClean="0"/>
              <a:t> Vulnerabilities of -</a:t>
            </a:r>
            <a:endParaRPr lang="en-US" dirty="0"/>
          </a:p>
        </p:txBody>
      </p:sp>
      <p:sp>
        <p:nvSpPr>
          <p:cNvPr id="3" name="Content Placeholder 2"/>
          <p:cNvSpPr>
            <a:spLocks noGrp="1"/>
          </p:cNvSpPr>
          <p:nvPr>
            <p:ph idx="1"/>
          </p:nvPr>
        </p:nvSpPr>
        <p:spPr/>
        <p:txBody>
          <a:bodyPr/>
          <a:lstStyle/>
          <a:p>
            <a:pPr>
              <a:buNone/>
            </a:pPr>
            <a:r>
              <a:rPr lang="en-US" sz="4000" dirty="0" smtClean="0"/>
              <a:t>  It takes advantage of vulnerabilities of ActiveX, Flash, VBScript, and the most widely abused is JavaScript.</a:t>
            </a:r>
          </a:p>
          <a:p>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What’s the worst an attacker can do with JavaScript?</a:t>
            </a:r>
            <a:r>
              <a:rPr lang="en-US" sz="2000" dirty="0" smtClean="0"/>
              <a:t/>
            </a:r>
            <a:br>
              <a:rPr lang="en-US" sz="2000" dirty="0" smtClean="0"/>
            </a:br>
            <a:endParaRPr lang="en-US" sz="2000" dirty="0"/>
          </a:p>
        </p:txBody>
      </p:sp>
      <p:sp>
        <p:nvSpPr>
          <p:cNvPr id="3" name="Content Placeholder 2"/>
          <p:cNvSpPr>
            <a:spLocks noGrp="1"/>
          </p:cNvSpPr>
          <p:nvPr>
            <p:ph idx="1"/>
          </p:nvPr>
        </p:nvSpPr>
        <p:spPr/>
        <p:txBody>
          <a:bodyPr/>
          <a:lstStyle/>
          <a:p>
            <a:r>
              <a:rPr lang="en-US" dirty="0" smtClean="0"/>
              <a:t>Access to cookies – can be used for impersonating that user.</a:t>
            </a:r>
          </a:p>
          <a:p>
            <a:r>
              <a:rPr lang="en-US" dirty="0" smtClean="0"/>
              <a:t>Can read and make arbitrary modifications to the browser’s DOM .</a:t>
            </a:r>
          </a:p>
          <a:p>
            <a:r>
              <a:rPr lang="en-US" dirty="0" smtClean="0"/>
              <a:t>can use </a:t>
            </a:r>
            <a:r>
              <a:rPr lang="en-US" dirty="0" err="1" smtClean="0">
                <a:solidFill>
                  <a:schemeClr val="tx2"/>
                </a:solidFill>
              </a:rPr>
              <a:t>XMLHttpRequest</a:t>
            </a:r>
            <a:r>
              <a:rPr lang="en-US" dirty="0" smtClean="0"/>
              <a:t> to send HTTP requests to arbitrary destinations.</a:t>
            </a:r>
          </a:p>
          <a:p>
            <a:r>
              <a:rPr lang="en-US" dirty="0" smtClean="0"/>
              <a:t>JavaScript in modern browsers can leverage HTML5 APIs such as accessing a user’s </a:t>
            </a:r>
            <a:r>
              <a:rPr lang="en-US" dirty="0" err="1" smtClean="0"/>
              <a:t>geolocation</a:t>
            </a:r>
            <a:r>
              <a:rPr lang="en-US" dirty="0" smtClean="0"/>
              <a:t>, webcam, microphone and even the specific files from the user’s file system.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The anatomy of a Cross-site Scripting attack</a:t>
            </a:r>
            <a:br>
              <a:rPr lang="en-US" sz="3200" dirty="0" smtClean="0"/>
            </a:br>
            <a:endParaRPr lang="en-US" sz="3200" dirty="0"/>
          </a:p>
        </p:txBody>
      </p:sp>
      <p:pic>
        <p:nvPicPr>
          <p:cNvPr id="4" name="Content Placeholder 3" descr="XSSAnatomy.png"/>
          <p:cNvPicPr>
            <a:picLocks noGrp="1" noChangeAspect="1"/>
          </p:cNvPicPr>
          <p:nvPr>
            <p:ph idx="1"/>
          </p:nvPr>
        </p:nvPicPr>
        <p:blipFill>
          <a:blip r:embed="rId2"/>
          <a:stretch>
            <a:fillRect/>
          </a:stretch>
        </p:blipFill>
        <p:spPr>
          <a:xfrm>
            <a:off x="0" y="1295400"/>
            <a:ext cx="9067800" cy="51816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XssAnatomyDesc.png"/>
          <p:cNvPicPr>
            <a:picLocks noGrp="1" noChangeAspect="1"/>
          </p:cNvPicPr>
          <p:nvPr>
            <p:ph idx="1"/>
          </p:nvPr>
        </p:nvPicPr>
        <p:blipFill>
          <a:blip r:embed="rId3"/>
          <a:stretch>
            <a:fillRect/>
          </a:stretch>
        </p:blipFill>
        <p:spPr>
          <a:xfrm>
            <a:off x="-2362200" y="0"/>
            <a:ext cx="13868400" cy="68580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Some examples of Cross-site Scripting attack vectors</a:t>
            </a:r>
            <a:r>
              <a:rPr lang="en-US" dirty="0" smtClean="0"/>
              <a:t/>
            </a:r>
            <a:br>
              <a:rPr lang="en-US" dirty="0" smtClean="0"/>
            </a:br>
            <a:endParaRPr lang="en-US" dirty="0"/>
          </a:p>
        </p:txBody>
      </p:sp>
      <p:pic>
        <p:nvPicPr>
          <p:cNvPr id="4" name="Content Placeholder 3" descr="XSS-Vectors - 1.png"/>
          <p:cNvPicPr>
            <a:picLocks noGrp="1" noChangeAspect="1"/>
          </p:cNvPicPr>
          <p:nvPr>
            <p:ph idx="1"/>
          </p:nvPr>
        </p:nvPicPr>
        <p:blipFill>
          <a:blip r:embed="rId2"/>
          <a:stretch>
            <a:fillRect/>
          </a:stretch>
        </p:blipFill>
        <p:spPr>
          <a:xfrm>
            <a:off x="0" y="990600"/>
            <a:ext cx="9144000" cy="58674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XSS-Vector - 2.png"/>
          <p:cNvPicPr>
            <a:picLocks noGrp="1" noChangeAspect="1"/>
          </p:cNvPicPr>
          <p:nvPr>
            <p:ph idx="1"/>
          </p:nvPr>
        </p:nvPicPr>
        <p:blipFill>
          <a:blip r:embed="rId2"/>
          <a:stretch>
            <a:fillRect/>
          </a:stretch>
        </p:blipFill>
        <p:spPr>
          <a:xfrm>
            <a:off x="0" y="0"/>
            <a:ext cx="9143999" cy="68580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lstStyle/>
          <a:p>
            <a:r>
              <a:rPr lang="en-US" dirty="0" smtClean="0"/>
              <a:t>Types of </a:t>
            </a:r>
            <a:r>
              <a:rPr lang="en-US" dirty="0" err="1" smtClean="0"/>
              <a:t>Xss</a:t>
            </a:r>
            <a:endParaRPr lang="en-US" dirty="0"/>
          </a:p>
        </p:txBody>
      </p:sp>
      <p:sp>
        <p:nvSpPr>
          <p:cNvPr id="3" name="Content Placeholder 2"/>
          <p:cNvSpPr>
            <a:spLocks noGrp="1"/>
          </p:cNvSpPr>
          <p:nvPr>
            <p:ph idx="1"/>
          </p:nvPr>
        </p:nvSpPr>
        <p:spPr>
          <a:xfrm>
            <a:off x="457200" y="1219200"/>
            <a:ext cx="7239000" cy="5236536"/>
          </a:xfrm>
        </p:spPr>
        <p:txBody>
          <a:bodyPr>
            <a:normAutofit fontScale="92500" lnSpcReduction="20000"/>
          </a:bodyPr>
          <a:lstStyle/>
          <a:p>
            <a:r>
              <a:rPr lang="en-US" b="1" dirty="0" smtClean="0"/>
              <a:t>Reflected XSS – The first Order XSS</a:t>
            </a:r>
          </a:p>
          <a:p>
            <a:pPr>
              <a:buNone/>
            </a:pPr>
            <a:endParaRPr lang="en-US" dirty="0" smtClean="0"/>
          </a:p>
          <a:p>
            <a:pPr>
              <a:buNone/>
            </a:pPr>
            <a:r>
              <a:rPr lang="en-US" dirty="0" smtClean="0"/>
              <a:t>   A </a:t>
            </a:r>
            <a:r>
              <a:rPr lang="en-US" dirty="0" smtClean="0"/>
              <a:t>Reflected XSS occurs when </a:t>
            </a:r>
            <a:r>
              <a:rPr lang="en-US" dirty="0" err="1" smtClean="0"/>
              <a:t>untrusted</a:t>
            </a:r>
            <a:r>
              <a:rPr lang="en-US" dirty="0" smtClean="0"/>
              <a:t> user data is submitted to a web application that is then immediately echoed back into the response, effectively </a:t>
            </a:r>
            <a:r>
              <a:rPr lang="en-US" i="1" dirty="0" smtClean="0"/>
              <a:t>reflecting </a:t>
            </a:r>
            <a:r>
              <a:rPr lang="en-US" dirty="0" smtClean="0"/>
              <a:t>the </a:t>
            </a:r>
            <a:r>
              <a:rPr lang="en-US" dirty="0" err="1" smtClean="0"/>
              <a:t>untrusted</a:t>
            </a:r>
            <a:r>
              <a:rPr lang="en-US" dirty="0" smtClean="0"/>
              <a:t> content in the page. The browser sees the code come from the web server, assumes it’s safe, and executes it</a:t>
            </a:r>
            <a:r>
              <a:rPr lang="en-US" dirty="0" smtClean="0"/>
              <a:t>.</a:t>
            </a:r>
          </a:p>
          <a:p>
            <a:pPr>
              <a:buNone/>
            </a:pPr>
            <a:r>
              <a:rPr lang="en-US" dirty="0" smtClean="0"/>
              <a:t> </a:t>
            </a:r>
            <a:endParaRPr lang="en-US" dirty="0" smtClean="0"/>
          </a:p>
          <a:p>
            <a:r>
              <a:rPr lang="en-US" dirty="0" smtClean="0"/>
              <a:t>Here, the attacker’s payload script has to be part of the request which is sent to the web server and </a:t>
            </a:r>
            <a:r>
              <a:rPr lang="en-US" dirty="0" smtClean="0"/>
              <a:t>reflected </a:t>
            </a:r>
            <a:r>
              <a:rPr lang="en-US" dirty="0" smtClean="0"/>
              <a:t>back in such a way that the </a:t>
            </a:r>
            <a:r>
              <a:rPr lang="en-US" dirty="0" smtClean="0"/>
              <a:t>HTTP response </a:t>
            </a:r>
            <a:r>
              <a:rPr lang="en-US" dirty="0" smtClean="0"/>
              <a:t>includes the payload from the HTTP request.</a:t>
            </a: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157</TotalTime>
  <Words>697</Words>
  <Application>Microsoft Office PowerPoint</Application>
  <PresentationFormat>On-screen Show (4:3)</PresentationFormat>
  <Paragraphs>61</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Opulent</vt:lpstr>
      <vt:lpstr>XSS Attack</vt:lpstr>
      <vt:lpstr>What is XSS?</vt:lpstr>
      <vt:lpstr>ExPLOIT Vulnerabilities of -</vt:lpstr>
      <vt:lpstr>What’s the worst an attacker can do with JavaScript? </vt:lpstr>
      <vt:lpstr>The anatomy of a Cross-site Scripting attack </vt:lpstr>
      <vt:lpstr>Slide 6</vt:lpstr>
      <vt:lpstr>Some examples of Cross-site Scripting attack vectors </vt:lpstr>
      <vt:lpstr>Slide 8</vt:lpstr>
      <vt:lpstr>Types of Xss</vt:lpstr>
      <vt:lpstr>TYPES …</vt:lpstr>
      <vt:lpstr>Stored XSS…</vt:lpstr>
      <vt:lpstr>Types…</vt:lpstr>
      <vt:lpstr>DOM-Based…</vt:lpstr>
      <vt:lpstr>XSS Prevention Rules </vt:lpstr>
      <vt:lpstr>Slide 15</vt:lpstr>
      <vt:lpstr>Slide 16</vt:lpstr>
      <vt:lpstr>Case Studies</vt:lpstr>
      <vt:lpstr>Kali tool for detecting xss vulnerabilities</vt:lpstr>
      <vt:lpstr>Slide 19</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XSS Attack</dc:title>
  <dc:creator>hp</dc:creator>
  <cp:lastModifiedBy>hp</cp:lastModifiedBy>
  <cp:revision>32</cp:revision>
  <dcterms:created xsi:type="dcterms:W3CDTF">2017-10-20T07:50:58Z</dcterms:created>
  <dcterms:modified xsi:type="dcterms:W3CDTF">2017-11-10T16:51:17Z</dcterms:modified>
</cp:coreProperties>
</file>