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5AFBF8-F788-48F0-BBE3-45D5B5625E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A2B282-C038-43A4-B7A5-3DCD3F60580E}" type="datetimeFigureOut">
              <a:rPr lang="en-US" smtClean="0"/>
              <a:pPr/>
              <a:t>10/28/2017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5AFBF8-F788-48F0-BBE3-45D5B5625E2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BA2B282-C038-43A4-B7A5-3DCD3F60580E}" type="datetimeFigureOut">
              <a:rPr lang="en-US" smtClean="0"/>
              <a:pPr/>
              <a:t>10/28/2017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F5AFBF8-F788-48F0-BBE3-45D5B5625E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ansom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Hollywood_Presbyterian_Medical_Cen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LOCKY - RANSOMWARE</a:t>
            </a:r>
            <a:endParaRPr lang="en-US" dirty="0"/>
          </a:p>
        </p:txBody>
      </p:sp>
      <p:sp>
        <p:nvSpPr>
          <p:cNvPr id="3" name="Subtitle 2"/>
          <p:cNvSpPr>
            <a:spLocks noGrp="1"/>
          </p:cNvSpPr>
          <p:nvPr>
            <p:ph type="subTitle" idx="1"/>
          </p:nvPr>
        </p:nvSpPr>
        <p:spPr/>
        <p:txBody>
          <a:bodyPr>
            <a:normAutofit lnSpcReduction="10000"/>
          </a:bodyPr>
          <a:lstStyle/>
          <a:p>
            <a:r>
              <a:rPr lang="en-US" dirty="0" smtClean="0"/>
              <a:t>-</a:t>
            </a:r>
            <a:r>
              <a:rPr lang="en-US" dirty="0" err="1" smtClean="0"/>
              <a:t>Anushika</a:t>
            </a:r>
            <a:r>
              <a:rPr lang="en-US" dirty="0" smtClean="0"/>
              <a:t> </a:t>
            </a:r>
            <a:r>
              <a:rPr lang="en-US" dirty="0" err="1" smtClean="0"/>
              <a:t>Chauhan</a:t>
            </a:r>
            <a:endParaRPr lang="en-US" dirty="0" smtClean="0"/>
          </a:p>
          <a:p>
            <a:r>
              <a:rPr lang="en-US" dirty="0" smtClean="0"/>
              <a:t>Center for Advance Studies</a:t>
            </a:r>
          </a:p>
          <a:p>
            <a:r>
              <a:rPr lang="en-US" dirty="0" err="1" smtClean="0"/>
              <a:t>M.Tech</a:t>
            </a:r>
            <a:r>
              <a:rPr lang="en-US" dirty="0" smtClean="0"/>
              <a:t> – Cyber Security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http://www.cyberswachhtakendra.gov.in/alerts/locky_ransomware.html</a:t>
            </a:r>
          </a:p>
          <a:p>
            <a:r>
              <a:rPr lang="en-US" dirty="0" smtClean="0"/>
              <a:t>http://cert-in.org.in/</a:t>
            </a:r>
          </a:p>
          <a:p>
            <a:r>
              <a:rPr lang="en-US" dirty="0" smtClean="0"/>
              <a:t>http://indianexpress.com/article/technology/tech-news-technology/locky-everything-you-need-to-know-the-global-ransomware-attack/</a:t>
            </a:r>
          </a:p>
          <a:p>
            <a:r>
              <a:rPr lang="en-US" dirty="0" smtClean="0"/>
              <a:t>https://en.wikipedia.org/wiki/Locky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
            </a:r>
            <a:r>
              <a:rPr lang="en-US" dirty="0" err="1" smtClean="0"/>
              <a:t>Algo</a:t>
            </a:r>
            <a:r>
              <a:rPr lang="en-US" dirty="0" smtClean="0"/>
              <a:t>…</a:t>
            </a:r>
            <a:endParaRPr lang="en-US" dirty="0"/>
          </a:p>
        </p:txBody>
      </p:sp>
      <p:sp>
        <p:nvSpPr>
          <p:cNvPr id="3" name="Content Placeholder 2"/>
          <p:cNvSpPr>
            <a:spLocks noGrp="1"/>
          </p:cNvSpPr>
          <p:nvPr>
            <p:ph idx="1"/>
          </p:nvPr>
        </p:nvSpPr>
        <p:spPr>
          <a:xfrm>
            <a:off x="502920" y="530352"/>
            <a:ext cx="8183880" cy="4727448"/>
          </a:xfrm>
        </p:spPr>
        <p:txBody>
          <a:bodyPr>
            <a:normAutofit fontScale="92500"/>
          </a:bodyPr>
          <a:lstStyle/>
          <a:p>
            <a:r>
              <a:rPr lang="en-US" b="1" dirty="0" err="1" smtClean="0"/>
              <a:t>Locky</a:t>
            </a:r>
            <a:r>
              <a:rPr lang="en-US" dirty="0" smtClean="0"/>
              <a:t> is </a:t>
            </a:r>
            <a:r>
              <a:rPr lang="en-US" dirty="0" err="1" smtClean="0">
                <a:hlinkClick r:id="rId2" tooltip="Ransomware"/>
              </a:rPr>
              <a:t>ransomware</a:t>
            </a:r>
            <a:r>
              <a:rPr lang="en-US" dirty="0" smtClean="0">
                <a:hlinkClick r:id="rId2" tooltip="Ransomware"/>
              </a:rPr>
              <a:t> malware</a:t>
            </a:r>
            <a:r>
              <a:rPr lang="en-US" dirty="0" smtClean="0"/>
              <a:t> released in 2016. The compromised user has to pay the attacker to get the files decrypted.</a:t>
            </a:r>
          </a:p>
          <a:p>
            <a:pPr>
              <a:buNone/>
            </a:pPr>
            <a:endParaRPr lang="en-US" dirty="0" smtClean="0"/>
          </a:p>
          <a:p>
            <a:r>
              <a:rPr lang="en-US" dirty="0" smtClean="0"/>
              <a:t>The </a:t>
            </a:r>
            <a:r>
              <a:rPr lang="en-US" dirty="0" err="1" smtClean="0"/>
              <a:t>Locky</a:t>
            </a:r>
            <a:r>
              <a:rPr lang="en-US" dirty="0" smtClean="0"/>
              <a:t> uses RSA-2048 + AES-128 cipher to encrypt files. Keys are generated on the server side, making manual decryption impossible, and </a:t>
            </a:r>
            <a:r>
              <a:rPr lang="en-US" dirty="0" err="1" smtClean="0"/>
              <a:t>Locky</a:t>
            </a:r>
            <a:r>
              <a:rPr lang="en-US" dirty="0" smtClean="0"/>
              <a:t> </a:t>
            </a:r>
            <a:r>
              <a:rPr lang="en-US" dirty="0" err="1" smtClean="0"/>
              <a:t>ransomware</a:t>
            </a:r>
            <a:r>
              <a:rPr lang="en-US" dirty="0" smtClean="0"/>
              <a:t> can encrypt files on all fixed drives, removable drives, network and RAM disk drives.</a:t>
            </a:r>
          </a:p>
          <a:p>
            <a:r>
              <a:rPr lang="en-US" dirty="0" smtClean="0"/>
              <a:t>Original files are renamed to .</a:t>
            </a:r>
            <a:r>
              <a:rPr lang="en-US" dirty="0" err="1" smtClean="0"/>
              <a:t>locky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exploits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Locky</a:t>
            </a:r>
            <a:r>
              <a:rPr lang="en-US" dirty="0" smtClean="0"/>
              <a:t> specifically exploits “macros” in Microsoft Office.</a:t>
            </a:r>
          </a:p>
          <a:p>
            <a:r>
              <a:rPr lang="en-US" dirty="0" smtClean="0"/>
              <a:t>Macros are scripts used for automating certain tasks. In the latest version of Office, it is disabled unless it's turned on by the user manually but more sophisticated macros exploit vulnerabilities of Office or OS to install themselves without the user even running them manually.</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exploits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only way to avoid this is to note the file extension before opening a word file from suspicious senders. Macro-enabled documents have extensions such as ‘.</a:t>
            </a:r>
            <a:r>
              <a:rPr lang="en-US" dirty="0" err="1" smtClean="0"/>
              <a:t>docm</a:t>
            </a:r>
            <a:r>
              <a:rPr lang="en-US" dirty="0" smtClean="0"/>
              <a:t>’, ‘</a:t>
            </a:r>
            <a:r>
              <a:rPr lang="en-US" dirty="0" err="1" smtClean="0"/>
              <a:t>mdoc</a:t>
            </a:r>
            <a:r>
              <a:rPr lang="en-US" dirty="0" smtClean="0"/>
              <a:t>’ for Word files or ‘.</a:t>
            </a:r>
            <a:r>
              <a:rPr lang="en-US" dirty="0" err="1" smtClean="0"/>
              <a:t>xlsm</a:t>
            </a:r>
            <a:r>
              <a:rPr lang="en-US" dirty="0" smtClean="0"/>
              <a:t>’ or ‘</a:t>
            </a:r>
            <a:r>
              <a:rPr lang="en-US" dirty="0" err="1" smtClean="0"/>
              <a:t>mxls</a:t>
            </a:r>
            <a:r>
              <a:rPr lang="en-US" dirty="0" smtClean="0"/>
              <a:t>’ for Excel files.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Methods</a:t>
            </a:r>
            <a:endParaRPr lang="en-US" dirty="0"/>
          </a:p>
        </p:txBody>
      </p:sp>
      <p:sp>
        <p:nvSpPr>
          <p:cNvPr id="3" name="Content Placeholder 2"/>
          <p:cNvSpPr>
            <a:spLocks noGrp="1"/>
          </p:cNvSpPr>
          <p:nvPr>
            <p:ph idx="1"/>
          </p:nvPr>
        </p:nvSpPr>
        <p:spPr/>
        <p:txBody>
          <a:bodyPr/>
          <a:lstStyle/>
          <a:p>
            <a:r>
              <a:rPr lang="en-US" dirty="0" smtClean="0"/>
              <a:t>The primary modus operandi of </a:t>
            </a:r>
            <a:r>
              <a:rPr lang="en-US" dirty="0" err="1" smtClean="0"/>
              <a:t>Locky</a:t>
            </a:r>
            <a:r>
              <a:rPr lang="en-US" dirty="0" smtClean="0"/>
              <a:t> is via spammed emails that come with an attachment in the form of a MACRO ENABLED Microsoft Office document file with catchy subjects similar to </a:t>
            </a:r>
          </a:p>
          <a:p>
            <a:pPr>
              <a:buNone/>
            </a:pPr>
            <a:r>
              <a:rPr lang="en-US" b="1" dirty="0" smtClean="0"/>
              <a:t>  ATTN: Invoice J-98223146 / invoice_J-12345678.doc / Rechnung-54-110090.xls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Email Vector</a:t>
            </a:r>
            <a:endParaRPr lang="en-US" dirty="0"/>
          </a:p>
        </p:txBody>
      </p:sp>
      <p:sp>
        <p:nvSpPr>
          <p:cNvPr id="3" name="Content Placeholder 2"/>
          <p:cNvSpPr>
            <a:spLocks noGrp="1"/>
          </p:cNvSpPr>
          <p:nvPr>
            <p:ph idx="1"/>
          </p:nvPr>
        </p:nvSpPr>
        <p:spPr>
          <a:xfrm>
            <a:off x="502920" y="530352"/>
            <a:ext cx="8183880" cy="4651248"/>
          </a:xfrm>
        </p:spPr>
        <p:txBody>
          <a:bodyPr>
            <a:normAutofit fontScale="92500" lnSpcReduction="20000"/>
          </a:bodyPr>
          <a:lstStyle/>
          <a:p>
            <a:r>
              <a:rPr lang="en-US" dirty="0" smtClean="0"/>
              <a:t>An example message with </a:t>
            </a:r>
            <a:r>
              <a:rPr lang="en-US" dirty="0" err="1" smtClean="0"/>
              <a:t>Locky</a:t>
            </a:r>
            <a:r>
              <a:rPr lang="en-US" dirty="0" smtClean="0"/>
              <a:t> as an attachment is the following:</a:t>
            </a:r>
          </a:p>
          <a:p>
            <a:pPr>
              <a:buNone/>
            </a:pPr>
            <a:endParaRPr lang="en-US" dirty="0" smtClean="0"/>
          </a:p>
          <a:p>
            <a:pPr>
              <a:buNone/>
            </a:pPr>
            <a:r>
              <a:rPr lang="en-US" i="1" dirty="0" smtClean="0"/>
              <a:t>Dear (random name):</a:t>
            </a:r>
            <a:endParaRPr lang="en-US" dirty="0" smtClean="0"/>
          </a:p>
          <a:p>
            <a:pPr>
              <a:buNone/>
            </a:pPr>
            <a:r>
              <a:rPr lang="en-US" i="1" dirty="0" smtClean="0"/>
              <a:t>  Please find attached our invoice for services rendered and additional disbursements in the above-mentioned matter.</a:t>
            </a:r>
            <a:endParaRPr lang="en-US" dirty="0" smtClean="0"/>
          </a:p>
          <a:p>
            <a:pPr>
              <a:buNone/>
            </a:pPr>
            <a:r>
              <a:rPr lang="en-US" i="1" dirty="0" smtClean="0"/>
              <a:t>  Hoping the above to your satisfaction, we remain</a:t>
            </a:r>
            <a:endParaRPr lang="en-US" dirty="0" smtClean="0"/>
          </a:p>
          <a:p>
            <a:pPr>
              <a:buNone/>
            </a:pPr>
            <a:r>
              <a:rPr lang="en-US" i="1" dirty="0" smtClean="0"/>
              <a:t>Sincerely,</a:t>
            </a:r>
            <a:endParaRPr lang="en-US" dirty="0" smtClean="0"/>
          </a:p>
          <a:p>
            <a:pPr>
              <a:buNone/>
            </a:pPr>
            <a:r>
              <a:rPr lang="en-US" i="1" dirty="0" smtClean="0"/>
              <a:t>(random name)</a:t>
            </a:r>
            <a:endParaRPr lang="en-US" dirty="0" smtClean="0"/>
          </a:p>
          <a:p>
            <a:pPr>
              <a:buNone/>
            </a:pPr>
            <a:r>
              <a:rPr lang="en-US" i="1" dirty="0" smtClean="0"/>
              <a:t>(random title)</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Destructions…</a:t>
            </a:r>
            <a:endParaRPr lang="en-US" dirty="0"/>
          </a:p>
        </p:txBody>
      </p:sp>
      <p:sp>
        <p:nvSpPr>
          <p:cNvPr id="3" name="Content Placeholder 2"/>
          <p:cNvSpPr>
            <a:spLocks noGrp="1"/>
          </p:cNvSpPr>
          <p:nvPr>
            <p:ph idx="1"/>
          </p:nvPr>
        </p:nvSpPr>
        <p:spPr>
          <a:xfrm>
            <a:off x="502920" y="530352"/>
            <a:ext cx="8183880" cy="4727448"/>
          </a:xfrm>
        </p:spPr>
        <p:txBody>
          <a:bodyPr>
            <a:normAutofit fontScale="92500"/>
          </a:bodyPr>
          <a:lstStyle/>
          <a:p>
            <a:r>
              <a:rPr lang="en-US" dirty="0" smtClean="0"/>
              <a:t> </a:t>
            </a:r>
            <a:r>
              <a:rPr lang="en-US" dirty="0" err="1" smtClean="0"/>
              <a:t>Cybersecurity</a:t>
            </a:r>
            <a:r>
              <a:rPr lang="en-US" dirty="0" smtClean="0"/>
              <a:t> company </a:t>
            </a:r>
            <a:r>
              <a:rPr lang="en-US" dirty="0" err="1" smtClean="0"/>
              <a:t>AppRiver</a:t>
            </a:r>
            <a:r>
              <a:rPr lang="en-US" dirty="0" smtClean="0"/>
              <a:t> said that it has seen over 23 million messages sent in the attack, making it one of the largest malware campaigns seen so far.</a:t>
            </a:r>
          </a:p>
          <a:p>
            <a:pPr>
              <a:buNone/>
            </a:pPr>
            <a:endParaRPr lang="en-US" dirty="0" smtClean="0"/>
          </a:p>
          <a:p>
            <a:r>
              <a:rPr lang="en-US" dirty="0" smtClean="0"/>
              <a:t>On September 18, 2016, the </a:t>
            </a:r>
            <a:r>
              <a:rPr lang="en-US" dirty="0" smtClean="0">
                <a:hlinkClick r:id="rId2" tooltip="Hollywood Presbyterian Medical Center"/>
              </a:rPr>
              <a:t>Hollywood Presbyterian Medical Center</a:t>
            </a:r>
            <a:r>
              <a:rPr lang="en-US" dirty="0" smtClean="0"/>
              <a:t> paid a $17,000 </a:t>
            </a:r>
            <a:r>
              <a:rPr lang="en-US" dirty="0" err="1" smtClean="0"/>
              <a:t>bitcoin</a:t>
            </a:r>
            <a:r>
              <a:rPr lang="en-US" dirty="0" smtClean="0"/>
              <a:t> ransom for the decryption key for patient data.</a:t>
            </a:r>
            <a:r>
              <a:rPr lang="en-US" baseline="30000" dirty="0" smtClean="0"/>
              <a:t> </a:t>
            </a:r>
            <a:r>
              <a:rPr lang="en-US" dirty="0" smtClean="0"/>
              <a:t>The Hospital was infected by the delivery of an email attachment disguised as a Microsoft Word invoice.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638800"/>
            <a:ext cx="8183880" cy="838200"/>
          </a:xfrm>
        </p:spPr>
        <p:txBody>
          <a:bodyPr>
            <a:normAutofit fontScale="90000"/>
          </a:bodyPr>
          <a:lstStyle/>
          <a:p>
            <a:r>
              <a:rPr lang="en-US" dirty="0" smtClean="0"/>
              <a:t>Countermeasures and Best Practices </a:t>
            </a:r>
            <a:r>
              <a:rPr lang="en-US" smtClean="0"/>
              <a:t>for </a:t>
            </a:r>
            <a:r>
              <a:rPr lang="en-US" smtClean="0"/>
              <a:t>Protection</a:t>
            </a:r>
            <a:endParaRPr lang="en-US" dirty="0"/>
          </a:p>
        </p:txBody>
      </p:sp>
      <p:sp>
        <p:nvSpPr>
          <p:cNvPr id="3" name="Content Placeholder 2"/>
          <p:cNvSpPr>
            <a:spLocks noGrp="1"/>
          </p:cNvSpPr>
          <p:nvPr>
            <p:ph idx="1"/>
          </p:nvPr>
        </p:nvSpPr>
        <p:spPr>
          <a:xfrm>
            <a:off x="502920" y="530352"/>
            <a:ext cx="8183880" cy="4956048"/>
          </a:xfrm>
        </p:spPr>
        <p:txBody>
          <a:bodyPr>
            <a:normAutofit lnSpcReduction="10000"/>
          </a:bodyPr>
          <a:lstStyle/>
          <a:p>
            <a:r>
              <a:rPr lang="en-US" dirty="0" smtClean="0"/>
              <a:t>Perform regular backup of all critical info.</a:t>
            </a:r>
          </a:p>
          <a:p>
            <a:r>
              <a:rPr lang="en-US" dirty="0" smtClean="0"/>
              <a:t>Keep OS third party applications (MS Office, browser, browser </a:t>
            </a:r>
            <a:r>
              <a:rPr lang="en-US" dirty="0" err="1" smtClean="0"/>
              <a:t>plugins</a:t>
            </a:r>
            <a:r>
              <a:rPr lang="en-US" dirty="0" smtClean="0"/>
              <a:t>) up-to-date with regular patches.</a:t>
            </a:r>
          </a:p>
          <a:p>
            <a:r>
              <a:rPr lang="en-US" dirty="0" smtClean="0"/>
              <a:t>Don't open attachments in unsolicited e-mails, even if they come from people in your contact list.</a:t>
            </a:r>
          </a:p>
          <a:p>
            <a:r>
              <a:rPr lang="en-US" dirty="0" smtClean="0"/>
              <a:t>Disable Macro in Microsoft Office applications.</a:t>
            </a:r>
          </a:p>
          <a:p>
            <a:r>
              <a:rPr lang="en-US" dirty="0" smtClean="0"/>
              <a:t>Disable ActiveX content in Microsoft Office applications such as Word, Excel, etc.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sp>
        <p:nvSpPr>
          <p:cNvPr id="3" name="Content Placeholder 2"/>
          <p:cNvSpPr>
            <a:spLocks noGrp="1"/>
          </p:cNvSpPr>
          <p:nvPr>
            <p:ph idx="1"/>
          </p:nvPr>
        </p:nvSpPr>
        <p:spPr/>
        <p:txBody>
          <a:bodyPr/>
          <a:lstStyle/>
          <a:p>
            <a:r>
              <a:rPr lang="en-US" dirty="0" smtClean="0"/>
              <a:t>Never pay ransom.</a:t>
            </a:r>
          </a:p>
          <a:p>
            <a:r>
              <a:rPr lang="en-US" dirty="0" smtClean="0"/>
              <a:t>Use an antivirus program.</a:t>
            </a:r>
          </a:p>
          <a:p>
            <a:r>
              <a:rPr lang="en-US" dirty="0" smtClean="0"/>
              <a:t>Enable personal firewalls.</a:t>
            </a:r>
          </a:p>
          <a:p>
            <a:r>
              <a:rPr lang="en-US" dirty="0" smtClean="0"/>
              <a:t>Disable remote Desktop Connections, employ least-privileged accounts.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48</TotalTime>
  <Words>360</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LOCKY - RANSOMWARE</vt:lpstr>
      <vt:lpstr>Type, Algo…</vt:lpstr>
      <vt:lpstr>Vulnerabilities exploits</vt:lpstr>
      <vt:lpstr>Vulnerabilities exploits contd…</vt:lpstr>
      <vt:lpstr>Propagation Methods</vt:lpstr>
      <vt:lpstr>Spam Email Vector</vt:lpstr>
      <vt:lpstr>Destructions…</vt:lpstr>
      <vt:lpstr>Countermeasures and Best Practices for Protection</vt:lpstr>
      <vt:lpstr>Countermeasures…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LOCKY - RANSOMWARE</dc:title>
  <dc:creator>hp</dc:creator>
  <cp:lastModifiedBy>hp</cp:lastModifiedBy>
  <cp:revision>7</cp:revision>
  <dcterms:created xsi:type="dcterms:W3CDTF">2017-10-22T13:38:30Z</dcterms:created>
  <dcterms:modified xsi:type="dcterms:W3CDTF">2017-10-28T07:21:35Z</dcterms:modified>
</cp:coreProperties>
</file>