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68" r:id="rId16"/>
    <p:sldId id="272" r:id="rId17"/>
    <p:sldId id="274" r:id="rId18"/>
    <p:sldId id="275" r:id="rId19"/>
    <p:sldId id="276" r:id="rId20"/>
    <p:sldId id="273"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644"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8D7F97C-4597-4004-8EB9-E0EC45736850}" type="datetimeFigureOut">
              <a:rPr lang="en-US" smtClean="0"/>
              <a:pPr/>
              <a:t>11/2/2017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7AF8385-9AE0-4CD1-9CD7-38D0AC187BA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D7F97C-4597-4004-8EB9-E0EC45736850}" type="datetimeFigureOut">
              <a:rPr lang="en-US" smtClean="0"/>
              <a:pPr/>
              <a:t>11/2/2017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7AF8385-9AE0-4CD1-9CD7-38D0AC187BA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D7F97C-4597-4004-8EB9-E0EC45736850}" type="datetimeFigureOut">
              <a:rPr lang="en-US" smtClean="0"/>
              <a:pPr/>
              <a:t>11/2/2017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7AF8385-9AE0-4CD1-9CD7-38D0AC187BA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D7F97C-4597-4004-8EB9-E0EC45736850}" type="datetimeFigureOut">
              <a:rPr lang="en-US" smtClean="0"/>
              <a:pPr/>
              <a:t>11/2/2017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7AF8385-9AE0-4CD1-9CD7-38D0AC187BA9}"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8D7F97C-4597-4004-8EB9-E0EC45736850}" type="datetimeFigureOut">
              <a:rPr lang="en-US" smtClean="0"/>
              <a:pPr/>
              <a:t>11/2/2017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7AF8385-9AE0-4CD1-9CD7-38D0AC187BA9}"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D7F97C-4597-4004-8EB9-E0EC45736850}" type="datetimeFigureOut">
              <a:rPr lang="en-US" smtClean="0"/>
              <a:pPr/>
              <a:t>11/2/2017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7AF8385-9AE0-4CD1-9CD7-38D0AC187BA9}"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8D7F97C-4597-4004-8EB9-E0EC45736850}" type="datetimeFigureOut">
              <a:rPr lang="en-US" smtClean="0"/>
              <a:pPr/>
              <a:t>11/2/2017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7AF8385-9AE0-4CD1-9CD7-38D0AC187BA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8D7F97C-4597-4004-8EB9-E0EC45736850}" type="datetimeFigureOut">
              <a:rPr lang="en-US" smtClean="0"/>
              <a:pPr/>
              <a:t>11/2/2017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7AF8385-9AE0-4CD1-9CD7-38D0AC187BA9}"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8D7F97C-4597-4004-8EB9-E0EC45736850}" type="datetimeFigureOut">
              <a:rPr lang="en-US" smtClean="0"/>
              <a:pPr/>
              <a:t>11/2/2017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7AF8385-9AE0-4CD1-9CD7-38D0AC187BA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8D7F97C-4597-4004-8EB9-E0EC45736850}" type="datetimeFigureOut">
              <a:rPr lang="en-US" smtClean="0"/>
              <a:pPr/>
              <a:t>11/2/2017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7AF8385-9AE0-4CD1-9CD7-38D0AC187BA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8D7F97C-4597-4004-8EB9-E0EC45736850}" type="datetimeFigureOut">
              <a:rPr lang="en-US" smtClean="0"/>
              <a:pPr/>
              <a:t>11/2/2017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7AF8385-9AE0-4CD1-9CD7-38D0AC187BA9}"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8D7F97C-4597-4004-8EB9-E0EC45736850}" type="datetimeFigureOut">
              <a:rPr lang="en-US" smtClean="0"/>
              <a:pPr/>
              <a:t>11/2/2017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7AF8385-9AE0-4CD1-9CD7-38D0AC187BA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Percent-encod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owasp.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Eva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71547"/>
            <a:ext cx="7772400" cy="2510816"/>
          </a:xfrm>
        </p:spPr>
        <p:txBody>
          <a:bodyPr>
            <a:normAutofit/>
          </a:bodyPr>
          <a:lstStyle/>
          <a:p>
            <a:r>
              <a:rPr lang="en-US" dirty="0" smtClean="0"/>
              <a:t>Input Validation Error</a:t>
            </a:r>
            <a:br>
              <a:rPr lang="en-US" dirty="0" smtClean="0"/>
            </a:br>
            <a:r>
              <a:rPr lang="en-US" sz="2700" dirty="0" smtClean="0"/>
              <a:t>Code Injection</a:t>
            </a:r>
            <a:br>
              <a:rPr lang="en-US" sz="2700" dirty="0" smtClean="0"/>
            </a:br>
            <a:r>
              <a:rPr lang="en-US" sz="2700" dirty="0" smtClean="0"/>
              <a:t>HTTP Response Splitting</a:t>
            </a:r>
            <a:br>
              <a:rPr lang="en-US" sz="2700" dirty="0" smtClean="0"/>
            </a:br>
            <a:r>
              <a:rPr lang="en-US" sz="2700" dirty="0" err="1" smtClean="0"/>
              <a:t>BurpSuite</a:t>
            </a:r>
            <a:r>
              <a:rPr lang="en-US" sz="2700" dirty="0" smtClean="0"/>
              <a:t> Basics and </a:t>
            </a:r>
            <a:r>
              <a:rPr lang="en-US" sz="2700" dirty="0" err="1" smtClean="0"/>
              <a:t>WebGoat</a:t>
            </a:r>
            <a:endParaRPr lang="en-IN" dirty="0"/>
          </a:p>
        </p:txBody>
      </p:sp>
      <p:sp>
        <p:nvSpPr>
          <p:cNvPr id="3" name="Subtitle 2"/>
          <p:cNvSpPr>
            <a:spLocks noGrp="1"/>
          </p:cNvSpPr>
          <p:nvPr>
            <p:ph type="subTitle" idx="1"/>
          </p:nvPr>
        </p:nvSpPr>
        <p:spPr/>
        <p:txBody>
          <a:bodyPr>
            <a:normAutofit fontScale="92500" lnSpcReduction="20000"/>
          </a:bodyPr>
          <a:lstStyle/>
          <a:p>
            <a:r>
              <a:rPr lang="en-US" dirty="0" err="1" smtClean="0"/>
              <a:t>Anam</a:t>
            </a:r>
            <a:r>
              <a:rPr lang="en-US" dirty="0" smtClean="0"/>
              <a:t> Fatima</a:t>
            </a:r>
          </a:p>
          <a:p>
            <a:r>
              <a:rPr lang="en-US" dirty="0" smtClean="0"/>
              <a:t>17MCS01</a:t>
            </a:r>
          </a:p>
          <a:p>
            <a:r>
              <a:rPr lang="en-US" dirty="0" err="1" smtClean="0"/>
              <a:t>M.Tech</a:t>
            </a:r>
            <a:r>
              <a:rPr lang="en-US" dirty="0" smtClean="0"/>
              <a:t>-Cyber </a:t>
            </a:r>
            <a:r>
              <a:rPr lang="en-US" dirty="0" smtClean="0"/>
              <a:t>Security</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Web applications using the JavaScript </a:t>
            </a:r>
            <a:r>
              <a:rPr lang="en-IN" dirty="0" err="1" smtClean="0"/>
              <a:t>eval</a:t>
            </a:r>
            <a:r>
              <a:rPr lang="en-IN" dirty="0" smtClean="0"/>
              <a:t>()function to parse the incoming data without any type of input validation are vulnerable to this attack. An attacker can inject arbitrary JavaScript code to be executed on the server.</a:t>
            </a:r>
          </a:p>
          <a:p>
            <a:r>
              <a:rPr lang="en-IN" dirty="0" smtClean="0"/>
              <a:t>An effective denial-of-service attack can be executed simply by sending the commands below to </a:t>
            </a:r>
            <a:r>
              <a:rPr lang="en-IN" dirty="0" err="1" smtClean="0"/>
              <a:t>eval</a:t>
            </a:r>
            <a:r>
              <a:rPr lang="en-IN" dirty="0" smtClean="0"/>
              <a:t>()function:</a:t>
            </a:r>
          </a:p>
          <a:p>
            <a:pPr>
              <a:buNone/>
            </a:pPr>
            <a:r>
              <a:rPr lang="en-IN" dirty="0" smtClean="0"/>
              <a:t>	</a:t>
            </a:r>
            <a:r>
              <a:rPr lang="en-IN" sz="2200" i="1" dirty="0" smtClean="0">
                <a:solidFill>
                  <a:schemeClr val="accent1">
                    <a:lumMod val="75000"/>
                  </a:schemeClr>
                </a:solidFill>
              </a:rPr>
              <a:t>while(1)</a:t>
            </a:r>
          </a:p>
          <a:p>
            <a:pPr>
              <a:buNone/>
            </a:pPr>
            <a:r>
              <a:rPr lang="en-IN" dirty="0" smtClean="0"/>
              <a:t>	This input will cause the target server's event loop to use 100% of its processor time and unable to process any other incoming requests until process is restarted.</a:t>
            </a:r>
          </a:p>
          <a:p>
            <a:endParaRPr lang="en-IN" dirty="0"/>
          </a:p>
        </p:txBody>
      </p:sp>
      <p:sp>
        <p:nvSpPr>
          <p:cNvPr id="3" name="Title 2"/>
          <p:cNvSpPr>
            <a:spLocks noGrp="1"/>
          </p:cNvSpPr>
          <p:nvPr>
            <p:ph type="title"/>
          </p:nvPr>
        </p:nvSpPr>
        <p:spPr/>
        <p:txBody>
          <a:bodyPr>
            <a:normAutofit fontScale="90000"/>
          </a:bodyPr>
          <a:lstStyle/>
          <a:p>
            <a:r>
              <a:rPr lang="en-US" dirty="0" smtClean="0"/>
              <a:t>Code Injection: Dynamic Evaluation Attacks-node.js</a:t>
            </a:r>
            <a:endParaRPr lang="en-IN"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smtClean="0"/>
              <a:t>An alternative </a:t>
            </a:r>
            <a:r>
              <a:rPr lang="en-IN" dirty="0" err="1" smtClean="0"/>
              <a:t>DoS</a:t>
            </a:r>
            <a:r>
              <a:rPr lang="en-IN" dirty="0" smtClean="0"/>
              <a:t> attack would be to simply exit or kill the running process:</a:t>
            </a:r>
          </a:p>
          <a:p>
            <a:pPr>
              <a:buNone/>
            </a:pPr>
            <a:r>
              <a:rPr lang="en-IN" dirty="0" smtClean="0"/>
              <a:t>	</a:t>
            </a:r>
            <a:r>
              <a:rPr lang="en-IN" sz="2600" i="1" dirty="0" err="1" smtClean="0">
                <a:solidFill>
                  <a:schemeClr val="accent1">
                    <a:lumMod val="75000"/>
                  </a:schemeClr>
                </a:solidFill>
              </a:rPr>
              <a:t>process.exit</a:t>
            </a:r>
            <a:r>
              <a:rPr lang="en-IN" sz="2600" i="1" dirty="0" smtClean="0">
                <a:solidFill>
                  <a:schemeClr val="accent1">
                    <a:lumMod val="75000"/>
                  </a:schemeClr>
                </a:solidFill>
              </a:rPr>
              <a:t>() </a:t>
            </a:r>
            <a:r>
              <a:rPr lang="en-IN" dirty="0" smtClean="0"/>
              <a:t>or</a:t>
            </a:r>
          </a:p>
          <a:p>
            <a:pPr>
              <a:buNone/>
            </a:pPr>
            <a:r>
              <a:rPr lang="en-IN" sz="2600" i="1" dirty="0" smtClean="0">
                <a:solidFill>
                  <a:schemeClr val="accent1">
                    <a:lumMod val="75000"/>
                  </a:schemeClr>
                </a:solidFill>
              </a:rPr>
              <a:t>	</a:t>
            </a:r>
            <a:r>
              <a:rPr lang="en-IN" sz="2600" i="1" dirty="0" err="1" smtClean="0">
                <a:solidFill>
                  <a:schemeClr val="accent1">
                    <a:lumMod val="75000"/>
                  </a:schemeClr>
                </a:solidFill>
              </a:rPr>
              <a:t>process.kill</a:t>
            </a:r>
            <a:r>
              <a:rPr lang="en-IN" sz="2600" i="1" dirty="0" smtClean="0">
                <a:solidFill>
                  <a:schemeClr val="accent1">
                    <a:lumMod val="75000"/>
                  </a:schemeClr>
                </a:solidFill>
              </a:rPr>
              <a:t>(process.pid) </a:t>
            </a:r>
          </a:p>
          <a:p>
            <a:pPr>
              <a:buNone/>
            </a:pPr>
            <a:endParaRPr lang="en-IN" sz="2600" i="1" dirty="0" smtClean="0">
              <a:solidFill>
                <a:schemeClr val="accent1">
                  <a:lumMod val="75000"/>
                </a:schemeClr>
              </a:solidFill>
            </a:endParaRPr>
          </a:p>
          <a:p>
            <a:r>
              <a:rPr lang="en-IN" b="1" dirty="0" smtClean="0"/>
              <a:t>File System Access</a:t>
            </a:r>
            <a:endParaRPr lang="en-IN" dirty="0" smtClean="0"/>
          </a:p>
          <a:p>
            <a:pPr>
              <a:buNone/>
            </a:pPr>
            <a:r>
              <a:rPr lang="en-IN" dirty="0" smtClean="0"/>
              <a:t>	Another potential goal of an attacker might be to read the contents of files from the server. For example, following two commands list the contents of the current directory and parent directory respectively:</a:t>
            </a:r>
          </a:p>
          <a:p>
            <a:pPr>
              <a:buNone/>
            </a:pPr>
            <a:r>
              <a:rPr lang="en-IN" dirty="0" smtClean="0"/>
              <a:t>	</a:t>
            </a:r>
            <a:r>
              <a:rPr lang="en-IN" sz="2600" i="1" dirty="0" err="1" smtClean="0">
                <a:solidFill>
                  <a:schemeClr val="accent1">
                    <a:lumMod val="75000"/>
                  </a:schemeClr>
                </a:solidFill>
              </a:rPr>
              <a:t>res.end</a:t>
            </a:r>
            <a:r>
              <a:rPr lang="en-IN" sz="2600" i="1" dirty="0" smtClean="0">
                <a:solidFill>
                  <a:schemeClr val="accent1">
                    <a:lumMod val="75000"/>
                  </a:schemeClr>
                </a:solidFill>
              </a:rPr>
              <a:t>(require('</a:t>
            </a:r>
            <a:r>
              <a:rPr lang="en-IN" sz="2600" i="1" dirty="0" err="1" smtClean="0">
                <a:solidFill>
                  <a:schemeClr val="accent1">
                    <a:lumMod val="75000"/>
                  </a:schemeClr>
                </a:solidFill>
              </a:rPr>
              <a:t>fs'</a:t>
            </a:r>
            <a:r>
              <a:rPr lang="en-IN" sz="2600" i="1" dirty="0" smtClean="0">
                <a:solidFill>
                  <a:schemeClr val="accent1">
                    <a:lumMod val="75000"/>
                  </a:schemeClr>
                </a:solidFill>
              </a:rPr>
              <a:t>).</a:t>
            </a:r>
            <a:r>
              <a:rPr lang="en-IN" sz="2600" i="1" dirty="0" err="1" smtClean="0">
                <a:solidFill>
                  <a:schemeClr val="accent1">
                    <a:lumMod val="75000"/>
                  </a:schemeClr>
                </a:solidFill>
              </a:rPr>
              <a:t>readdirSync</a:t>
            </a:r>
            <a:r>
              <a:rPr lang="en-IN" sz="2600" i="1" dirty="0" smtClean="0">
                <a:solidFill>
                  <a:schemeClr val="accent1">
                    <a:lumMod val="75000"/>
                  </a:schemeClr>
                </a:solidFill>
              </a:rPr>
              <a:t>('.').</a:t>
            </a:r>
            <a:r>
              <a:rPr lang="en-IN" sz="2600" i="1" dirty="0" err="1" smtClean="0">
                <a:solidFill>
                  <a:schemeClr val="accent1">
                    <a:lumMod val="75000"/>
                  </a:schemeClr>
                </a:solidFill>
              </a:rPr>
              <a:t>toString</a:t>
            </a:r>
            <a:r>
              <a:rPr lang="en-IN" sz="2600" i="1" dirty="0" smtClean="0">
                <a:solidFill>
                  <a:schemeClr val="accent1">
                    <a:lumMod val="75000"/>
                  </a:schemeClr>
                </a:solidFill>
              </a:rPr>
              <a:t>()) </a:t>
            </a:r>
            <a:r>
              <a:rPr lang="en-IN" sz="2600" i="1" dirty="0" err="1" smtClean="0">
                <a:solidFill>
                  <a:schemeClr val="accent1">
                    <a:lumMod val="75000"/>
                  </a:schemeClr>
                </a:solidFill>
              </a:rPr>
              <a:t>res.end</a:t>
            </a:r>
            <a:r>
              <a:rPr lang="en-IN" sz="2600" i="1" dirty="0" smtClean="0">
                <a:solidFill>
                  <a:schemeClr val="accent1">
                    <a:lumMod val="75000"/>
                  </a:schemeClr>
                </a:solidFill>
              </a:rPr>
              <a:t>(require('</a:t>
            </a:r>
            <a:r>
              <a:rPr lang="en-IN" sz="2600" i="1" dirty="0" err="1" smtClean="0">
                <a:solidFill>
                  <a:schemeClr val="accent1">
                    <a:lumMod val="75000"/>
                  </a:schemeClr>
                </a:solidFill>
              </a:rPr>
              <a:t>fs'</a:t>
            </a:r>
            <a:r>
              <a:rPr lang="en-IN" sz="2600" i="1" dirty="0" smtClean="0">
                <a:solidFill>
                  <a:schemeClr val="accent1">
                    <a:lumMod val="75000"/>
                  </a:schemeClr>
                </a:solidFill>
              </a:rPr>
              <a:t>).</a:t>
            </a:r>
            <a:r>
              <a:rPr lang="en-IN" sz="2600" i="1" dirty="0" err="1" smtClean="0">
                <a:solidFill>
                  <a:schemeClr val="accent1">
                    <a:lumMod val="75000"/>
                  </a:schemeClr>
                </a:solidFill>
              </a:rPr>
              <a:t>readdirSync</a:t>
            </a:r>
            <a:r>
              <a:rPr lang="en-IN" sz="2600" i="1" dirty="0" smtClean="0">
                <a:solidFill>
                  <a:schemeClr val="accent1">
                    <a:lumMod val="75000"/>
                  </a:schemeClr>
                </a:solidFill>
              </a:rPr>
              <a:t>('..').</a:t>
            </a:r>
            <a:r>
              <a:rPr lang="en-IN" sz="2600" i="1" dirty="0" err="1" smtClean="0">
                <a:solidFill>
                  <a:schemeClr val="accent1">
                    <a:lumMod val="75000"/>
                  </a:schemeClr>
                </a:solidFill>
              </a:rPr>
              <a:t>toString</a:t>
            </a:r>
            <a:r>
              <a:rPr lang="en-IN" sz="2600" i="1" dirty="0" smtClean="0">
                <a:solidFill>
                  <a:schemeClr val="accent1">
                    <a:lumMod val="75000"/>
                  </a:schemeClr>
                </a:solidFill>
              </a:rPr>
              <a:t>()) </a:t>
            </a:r>
          </a:p>
          <a:p>
            <a:pPr>
              <a:buNone/>
            </a:pPr>
            <a:r>
              <a:rPr lang="en-IN" sz="2600" i="1" dirty="0" smtClean="0">
                <a:solidFill>
                  <a:schemeClr val="accent1">
                    <a:lumMod val="75000"/>
                  </a:schemeClr>
                </a:solidFill>
              </a:rPr>
              <a:t>	</a:t>
            </a:r>
            <a:r>
              <a:rPr lang="en-IN" dirty="0" smtClean="0"/>
              <a:t>Once file names are obtained, an attacker can issue the command below to view the actual contents of a file:</a:t>
            </a:r>
          </a:p>
          <a:p>
            <a:pPr>
              <a:buNone/>
            </a:pPr>
            <a:r>
              <a:rPr lang="en-IN" dirty="0" smtClean="0"/>
              <a:t>	</a:t>
            </a:r>
            <a:r>
              <a:rPr lang="en-IN" sz="2600" i="1" dirty="0" err="1" smtClean="0">
                <a:solidFill>
                  <a:schemeClr val="accent1">
                    <a:lumMod val="75000"/>
                  </a:schemeClr>
                </a:solidFill>
              </a:rPr>
              <a:t>res.end</a:t>
            </a:r>
            <a:r>
              <a:rPr lang="en-IN" sz="2600" i="1" dirty="0" smtClean="0">
                <a:solidFill>
                  <a:schemeClr val="accent1">
                    <a:lumMod val="75000"/>
                  </a:schemeClr>
                </a:solidFill>
              </a:rPr>
              <a:t>(require('</a:t>
            </a:r>
            <a:r>
              <a:rPr lang="en-IN" sz="2600" i="1" dirty="0" err="1" smtClean="0">
                <a:solidFill>
                  <a:schemeClr val="accent1">
                    <a:lumMod val="75000"/>
                  </a:schemeClr>
                </a:solidFill>
              </a:rPr>
              <a:t>fs'</a:t>
            </a:r>
            <a:r>
              <a:rPr lang="en-IN" sz="2600" i="1" dirty="0" smtClean="0">
                <a:solidFill>
                  <a:schemeClr val="accent1">
                    <a:lumMod val="75000"/>
                  </a:schemeClr>
                </a:solidFill>
              </a:rPr>
              <a:t>).</a:t>
            </a:r>
            <a:r>
              <a:rPr lang="en-IN" sz="2600" i="1" dirty="0" err="1" smtClean="0">
                <a:solidFill>
                  <a:schemeClr val="accent1">
                    <a:lumMod val="75000"/>
                  </a:schemeClr>
                </a:solidFill>
              </a:rPr>
              <a:t>readFileSync</a:t>
            </a:r>
            <a:r>
              <a:rPr lang="en-IN" sz="2600" i="1" dirty="0" smtClean="0">
                <a:solidFill>
                  <a:schemeClr val="accent1">
                    <a:lumMod val="75000"/>
                  </a:schemeClr>
                </a:solidFill>
              </a:rPr>
              <a:t>(filename))</a:t>
            </a:r>
          </a:p>
        </p:txBody>
      </p:sp>
      <p:sp>
        <p:nvSpPr>
          <p:cNvPr id="3" name="Title 2"/>
          <p:cNvSpPr>
            <a:spLocks noGrp="1"/>
          </p:cNvSpPr>
          <p:nvPr>
            <p:ph type="title"/>
          </p:nvPr>
        </p:nvSpPr>
        <p:spPr/>
        <p:txBody>
          <a:bodyPr>
            <a:normAutofit fontScale="90000"/>
          </a:bodyPr>
          <a:lstStyle/>
          <a:p>
            <a:r>
              <a:rPr lang="en-US" dirty="0" smtClean="0"/>
              <a:t>Code Injection: Dynamic Evaluation Attacks-node.js</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dirty="0" smtClean="0"/>
              <a:t>Command Injection are dubbed as shell injection because of the involvement of the system shell. Command Injection occurs due to insufficient input validation to the application.</a:t>
            </a:r>
          </a:p>
          <a:p>
            <a:pPr lvl="1">
              <a:buNone/>
            </a:pPr>
            <a:r>
              <a:rPr lang="en-IN" i="1" dirty="0" smtClean="0">
                <a:solidFill>
                  <a:schemeClr val="accent1">
                    <a:lumMod val="75000"/>
                  </a:schemeClr>
                </a:solidFill>
              </a:rPr>
              <a:t>public class </a:t>
            </a:r>
            <a:r>
              <a:rPr lang="en-IN" i="1" dirty="0" err="1" smtClean="0">
                <a:solidFill>
                  <a:schemeClr val="accent1">
                    <a:lumMod val="75000"/>
                  </a:schemeClr>
                </a:solidFill>
              </a:rPr>
              <a:t>DoStuff</a:t>
            </a:r>
            <a:r>
              <a:rPr lang="en-IN" i="1" dirty="0" smtClean="0">
                <a:solidFill>
                  <a:schemeClr val="accent1">
                    <a:lumMod val="75000"/>
                  </a:schemeClr>
                </a:solidFill>
              </a:rPr>
              <a:t> {</a:t>
            </a:r>
          </a:p>
          <a:p>
            <a:pPr lvl="1">
              <a:buNone/>
            </a:pPr>
            <a:r>
              <a:rPr lang="en-IN" i="1" dirty="0" smtClean="0">
                <a:solidFill>
                  <a:schemeClr val="accent1">
                    <a:lumMod val="75000"/>
                  </a:schemeClr>
                </a:solidFill>
              </a:rPr>
              <a:t>public string </a:t>
            </a:r>
            <a:r>
              <a:rPr lang="en-IN" i="1" dirty="0" err="1" smtClean="0">
                <a:solidFill>
                  <a:schemeClr val="accent1">
                    <a:lumMod val="75000"/>
                  </a:schemeClr>
                </a:solidFill>
              </a:rPr>
              <a:t>executeCommand</a:t>
            </a:r>
            <a:r>
              <a:rPr lang="en-IN" i="1" dirty="0" smtClean="0">
                <a:solidFill>
                  <a:schemeClr val="accent1">
                    <a:lumMod val="75000"/>
                  </a:schemeClr>
                </a:solidFill>
              </a:rPr>
              <a:t>(String </a:t>
            </a:r>
            <a:r>
              <a:rPr lang="en-IN" i="1" dirty="0" err="1" smtClean="0">
                <a:solidFill>
                  <a:schemeClr val="accent1">
                    <a:lumMod val="75000"/>
                  </a:schemeClr>
                </a:solidFill>
              </a:rPr>
              <a:t>userName</a:t>
            </a:r>
            <a:r>
              <a:rPr lang="en-IN" i="1" dirty="0" smtClean="0">
                <a:solidFill>
                  <a:schemeClr val="accent1">
                    <a:lumMod val="75000"/>
                  </a:schemeClr>
                </a:solidFill>
              </a:rPr>
              <a:t>)</a:t>
            </a:r>
          </a:p>
          <a:p>
            <a:pPr lvl="1">
              <a:buNone/>
            </a:pPr>
            <a:r>
              <a:rPr lang="en-IN" i="1" dirty="0" smtClean="0">
                <a:solidFill>
                  <a:schemeClr val="accent1">
                    <a:lumMod val="75000"/>
                  </a:schemeClr>
                </a:solidFill>
              </a:rPr>
              <a:t>{	try {</a:t>
            </a:r>
          </a:p>
          <a:p>
            <a:pPr lvl="1">
              <a:buNone/>
            </a:pPr>
            <a:r>
              <a:rPr lang="en-IN" i="1" dirty="0" smtClean="0">
                <a:solidFill>
                  <a:schemeClr val="accent1">
                    <a:lumMod val="75000"/>
                  </a:schemeClr>
                </a:solidFill>
              </a:rPr>
              <a:t>		String </a:t>
            </a:r>
            <a:r>
              <a:rPr lang="en-IN" i="1" dirty="0" err="1" smtClean="0">
                <a:solidFill>
                  <a:schemeClr val="accent1">
                    <a:lumMod val="75000"/>
                  </a:schemeClr>
                </a:solidFill>
              </a:rPr>
              <a:t>myUid</a:t>
            </a:r>
            <a:r>
              <a:rPr lang="en-IN" i="1" dirty="0" smtClean="0">
                <a:solidFill>
                  <a:schemeClr val="accent1">
                    <a:lumMod val="75000"/>
                  </a:schemeClr>
                </a:solidFill>
              </a:rPr>
              <a:t> = </a:t>
            </a:r>
            <a:r>
              <a:rPr lang="en-IN" i="1" dirty="0" err="1" smtClean="0">
                <a:solidFill>
                  <a:schemeClr val="accent1">
                    <a:lumMod val="75000"/>
                  </a:schemeClr>
                </a:solidFill>
              </a:rPr>
              <a:t>userName</a:t>
            </a:r>
            <a:r>
              <a:rPr lang="en-IN" i="1" dirty="0" smtClean="0">
                <a:solidFill>
                  <a:schemeClr val="accent1">
                    <a:lumMod val="75000"/>
                  </a:schemeClr>
                </a:solidFill>
              </a:rPr>
              <a:t>;</a:t>
            </a:r>
          </a:p>
          <a:p>
            <a:pPr lvl="1">
              <a:buNone/>
            </a:pPr>
            <a:r>
              <a:rPr lang="en-IN" i="1" dirty="0" smtClean="0">
                <a:solidFill>
                  <a:schemeClr val="accent1">
                    <a:lumMod val="75000"/>
                  </a:schemeClr>
                </a:solidFill>
              </a:rPr>
              <a:t>		Runtime </a:t>
            </a:r>
            <a:r>
              <a:rPr lang="en-IN" i="1" dirty="0" err="1" smtClean="0">
                <a:solidFill>
                  <a:schemeClr val="accent1">
                    <a:lumMod val="75000"/>
                  </a:schemeClr>
                </a:solidFill>
              </a:rPr>
              <a:t>rt</a:t>
            </a:r>
            <a:r>
              <a:rPr lang="en-IN" i="1" dirty="0" smtClean="0">
                <a:solidFill>
                  <a:schemeClr val="accent1">
                    <a:lumMod val="75000"/>
                  </a:schemeClr>
                </a:solidFill>
              </a:rPr>
              <a:t> = </a:t>
            </a:r>
            <a:r>
              <a:rPr lang="en-IN" i="1" dirty="0" err="1" smtClean="0">
                <a:solidFill>
                  <a:schemeClr val="accent1">
                    <a:lumMod val="75000"/>
                  </a:schemeClr>
                </a:solidFill>
              </a:rPr>
              <a:t>Runtime.getRuntime</a:t>
            </a:r>
            <a:r>
              <a:rPr lang="en-IN" i="1" dirty="0" smtClean="0">
                <a:solidFill>
                  <a:schemeClr val="accent1">
                    <a:lumMod val="75000"/>
                  </a:schemeClr>
                </a:solidFill>
              </a:rPr>
              <a:t>();</a:t>
            </a:r>
          </a:p>
          <a:p>
            <a:pPr lvl="1">
              <a:buNone/>
            </a:pPr>
            <a:r>
              <a:rPr lang="en-IN" i="1" dirty="0" smtClean="0">
                <a:solidFill>
                  <a:schemeClr val="accent1">
                    <a:lumMod val="75000"/>
                  </a:schemeClr>
                </a:solidFill>
              </a:rPr>
              <a:t>		</a:t>
            </a:r>
            <a:r>
              <a:rPr lang="en-IN" i="1" dirty="0" err="1" smtClean="0">
                <a:solidFill>
                  <a:schemeClr val="accent1">
                    <a:lumMod val="75000"/>
                  </a:schemeClr>
                </a:solidFill>
              </a:rPr>
              <a:t>rt.exec</a:t>
            </a:r>
            <a:r>
              <a:rPr lang="en-IN" i="1" dirty="0" smtClean="0">
                <a:solidFill>
                  <a:schemeClr val="accent1">
                    <a:lumMod val="75000"/>
                  </a:schemeClr>
                </a:solidFill>
              </a:rPr>
              <a:t>("doStuff.exe " +”-“ +</a:t>
            </a:r>
            <a:r>
              <a:rPr lang="en-IN" i="1" dirty="0" err="1" smtClean="0">
                <a:solidFill>
                  <a:schemeClr val="accent1">
                    <a:lumMod val="75000"/>
                  </a:schemeClr>
                </a:solidFill>
              </a:rPr>
              <a:t>myUid</a:t>
            </a:r>
            <a:r>
              <a:rPr lang="en-IN" i="1" dirty="0" smtClean="0">
                <a:solidFill>
                  <a:schemeClr val="accent1">
                    <a:lumMod val="75000"/>
                  </a:schemeClr>
                </a:solidFill>
              </a:rPr>
              <a:t>); // Call exe with </a:t>
            </a:r>
            <a:r>
              <a:rPr lang="en-IN" i="1" dirty="0" err="1" smtClean="0">
                <a:solidFill>
                  <a:schemeClr val="accent1">
                    <a:lumMod val="75000"/>
                  </a:schemeClr>
                </a:solidFill>
              </a:rPr>
              <a:t>userID</a:t>
            </a:r>
            <a:endParaRPr lang="en-IN" i="1" dirty="0" smtClean="0">
              <a:solidFill>
                <a:schemeClr val="accent1">
                  <a:lumMod val="75000"/>
                </a:schemeClr>
              </a:solidFill>
            </a:endParaRPr>
          </a:p>
          <a:p>
            <a:pPr lvl="1">
              <a:buNone/>
            </a:pPr>
            <a:r>
              <a:rPr lang="en-IN" i="1" dirty="0" smtClean="0">
                <a:solidFill>
                  <a:schemeClr val="accent1">
                    <a:lumMod val="75000"/>
                  </a:schemeClr>
                </a:solidFill>
              </a:rPr>
              <a:t>	}catch(Exception e)</a:t>
            </a:r>
          </a:p>
          <a:p>
            <a:pPr lvl="1">
              <a:buNone/>
            </a:pPr>
            <a:r>
              <a:rPr lang="en-IN" i="1" dirty="0" smtClean="0">
                <a:solidFill>
                  <a:schemeClr val="accent1">
                    <a:lumMod val="75000"/>
                  </a:schemeClr>
                </a:solidFill>
              </a:rPr>
              <a:t>		{</a:t>
            </a:r>
          </a:p>
          <a:p>
            <a:pPr lvl="1">
              <a:buNone/>
            </a:pPr>
            <a:r>
              <a:rPr lang="en-IN" i="1" dirty="0" err="1" smtClean="0">
                <a:solidFill>
                  <a:schemeClr val="accent1">
                    <a:lumMod val="75000"/>
                  </a:schemeClr>
                </a:solidFill>
              </a:rPr>
              <a:t>e.printStackTrace</a:t>
            </a:r>
            <a:r>
              <a:rPr lang="en-IN" i="1" dirty="0" smtClean="0">
                <a:solidFill>
                  <a:schemeClr val="accent1">
                    <a:lumMod val="75000"/>
                  </a:schemeClr>
                </a:solidFill>
              </a:rPr>
              <a:t>();</a:t>
            </a:r>
          </a:p>
          <a:p>
            <a:pPr lvl="1">
              <a:buNone/>
            </a:pPr>
            <a:r>
              <a:rPr lang="en-IN" i="1" dirty="0" smtClean="0">
                <a:solidFill>
                  <a:schemeClr val="accent1">
                    <a:lumMod val="75000"/>
                  </a:schemeClr>
                </a:solidFill>
              </a:rPr>
              <a:t>		}</a:t>
            </a:r>
          </a:p>
          <a:p>
            <a:pPr lvl="1">
              <a:buNone/>
            </a:pPr>
            <a:r>
              <a:rPr lang="en-IN" i="1" dirty="0" smtClean="0">
                <a:solidFill>
                  <a:schemeClr val="accent1">
                    <a:lumMod val="75000"/>
                  </a:schemeClr>
                </a:solidFill>
              </a:rPr>
              <a:t>	}</a:t>
            </a:r>
          </a:p>
          <a:p>
            <a:pPr lvl="1">
              <a:buNone/>
            </a:pPr>
            <a:r>
              <a:rPr lang="en-IN" i="1" dirty="0" smtClean="0">
                <a:solidFill>
                  <a:schemeClr val="accent1">
                    <a:lumMod val="75000"/>
                  </a:schemeClr>
                </a:solidFill>
              </a:rPr>
              <a:t>}</a:t>
            </a:r>
          </a:p>
          <a:p>
            <a:pPr lvl="1">
              <a:buNone/>
            </a:pPr>
            <a:r>
              <a:rPr lang="en-IN" dirty="0" smtClean="0"/>
              <a:t>Assuming that the data has not been data validated prior to calling this method. </a:t>
            </a:r>
          </a:p>
          <a:p>
            <a:pPr lvl="1">
              <a:buNone/>
            </a:pPr>
            <a:r>
              <a:rPr lang="en-IN" dirty="0" smtClean="0"/>
              <a:t>Inputting “Joe69” would result in the following MS DOS command: </a:t>
            </a:r>
            <a:r>
              <a:rPr lang="en-IN" b="1" i="1" dirty="0" smtClean="0"/>
              <a:t>doStuff.exe –Anam83. </a:t>
            </a:r>
            <a:r>
              <a:rPr lang="en-IN" dirty="0" smtClean="0"/>
              <a:t>Lets say we input</a:t>
            </a:r>
            <a:r>
              <a:rPr lang="en-IN" smtClean="0"/>
              <a:t> </a:t>
            </a:r>
            <a:r>
              <a:rPr lang="en-IN" b="1" i="1" smtClean="0"/>
              <a:t>Anam83 </a:t>
            </a:r>
            <a:r>
              <a:rPr lang="en-IN" b="1" i="1" dirty="0" smtClean="0"/>
              <a:t>&amp; </a:t>
            </a:r>
            <a:r>
              <a:rPr lang="en-IN" b="1" i="1" dirty="0" err="1" smtClean="0"/>
              <a:t>netstat</a:t>
            </a:r>
            <a:r>
              <a:rPr lang="en-IN" b="1" i="1" dirty="0" smtClean="0"/>
              <a:t> –a</a:t>
            </a:r>
            <a:r>
              <a:rPr lang="en-IN" dirty="0" smtClean="0"/>
              <a:t> </a:t>
            </a:r>
            <a:endParaRPr lang="en-IN" i="1" dirty="0">
              <a:solidFill>
                <a:schemeClr val="accent1">
                  <a:lumMod val="75000"/>
                </a:schemeClr>
              </a:solidFill>
            </a:endParaRPr>
          </a:p>
        </p:txBody>
      </p:sp>
      <p:sp>
        <p:nvSpPr>
          <p:cNvPr id="3" name="Title 2"/>
          <p:cNvSpPr>
            <a:spLocks noGrp="1"/>
          </p:cNvSpPr>
          <p:nvPr>
            <p:ph type="title"/>
          </p:nvPr>
        </p:nvSpPr>
        <p:spPr/>
        <p:txBody>
          <a:bodyPr/>
          <a:lstStyle/>
          <a:p>
            <a:r>
              <a:rPr lang="en-US" dirty="0" smtClean="0"/>
              <a:t>Code Injection: Shell Injection</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t>Do not rely on client-side JavaScript validation whenever possible; </a:t>
            </a:r>
          </a:p>
          <a:p>
            <a:pPr>
              <a:buNone/>
            </a:pPr>
            <a:r>
              <a:rPr lang="en-IN" sz="2200" i="1" dirty="0" smtClean="0">
                <a:solidFill>
                  <a:schemeClr val="accent1">
                    <a:lumMod val="75000"/>
                  </a:schemeClr>
                </a:solidFill>
              </a:rPr>
              <a:t>	</a:t>
            </a:r>
            <a:r>
              <a:rPr lang="en-IN" sz="2200" i="1" dirty="0" err="1" smtClean="0">
                <a:solidFill>
                  <a:schemeClr val="accent1">
                    <a:lumMod val="75000"/>
                  </a:schemeClr>
                </a:solidFill>
              </a:rPr>
              <a:t>javascript:void</a:t>
            </a:r>
            <a:r>
              <a:rPr lang="en-IN" sz="2200" i="1" dirty="0" smtClean="0">
                <a:solidFill>
                  <a:schemeClr val="accent1">
                    <a:lumMod val="75000"/>
                  </a:schemeClr>
                </a:solidFill>
              </a:rPr>
              <a:t>(</a:t>
            </a:r>
            <a:r>
              <a:rPr lang="en-IN" sz="2200" i="1" dirty="0" err="1" smtClean="0">
                <a:solidFill>
                  <a:schemeClr val="accent1">
                    <a:lumMod val="75000"/>
                  </a:schemeClr>
                </a:solidFill>
              </a:rPr>
              <a:t>document.forms</a:t>
            </a:r>
            <a:r>
              <a:rPr lang="en-IN" sz="2200" i="1" dirty="0" smtClean="0">
                <a:solidFill>
                  <a:schemeClr val="accent1">
                    <a:lumMod val="75000"/>
                  </a:schemeClr>
                </a:solidFill>
              </a:rPr>
              <a:t>[0].</a:t>
            </a:r>
            <a:r>
              <a:rPr lang="en-IN" sz="2200" i="1" dirty="0" err="1" smtClean="0">
                <a:solidFill>
                  <a:schemeClr val="accent1">
                    <a:lumMod val="75000"/>
                  </a:schemeClr>
                </a:solidFill>
              </a:rPr>
              <a:t>price.value</a:t>
            </a:r>
            <a:r>
              <a:rPr lang="en-IN" sz="2200" i="1" dirty="0" smtClean="0">
                <a:solidFill>
                  <a:schemeClr val="accent1">
                    <a:lumMod val="75000"/>
                  </a:schemeClr>
                </a:solidFill>
              </a:rPr>
              <a:t>=1);</a:t>
            </a:r>
          </a:p>
          <a:p>
            <a:pPr>
              <a:buNone/>
            </a:pPr>
            <a:r>
              <a:rPr lang="en-IN" dirty="0" smtClean="0"/>
              <a:t>   A solution to this situation is just maintaining the shopping chart actions on the server side, and getting the client side refreshed via AJAX, for example</a:t>
            </a:r>
          </a:p>
          <a:p>
            <a:r>
              <a:rPr lang="en-IN" dirty="0" smtClean="0"/>
              <a:t>Don't store sensible data into cookies, because they can be easily modified by an attacker.</a:t>
            </a:r>
          </a:p>
          <a:p>
            <a:r>
              <a:rPr lang="en-IN" dirty="0" smtClean="0"/>
              <a:t>Take care about dynamic evaluation vulnerabilities</a:t>
            </a:r>
          </a:p>
          <a:p>
            <a:endParaRPr lang="en-IN" dirty="0"/>
          </a:p>
        </p:txBody>
      </p:sp>
      <p:sp>
        <p:nvSpPr>
          <p:cNvPr id="3" name="Title 2"/>
          <p:cNvSpPr>
            <a:spLocks noGrp="1"/>
          </p:cNvSpPr>
          <p:nvPr>
            <p:ph type="title"/>
          </p:nvPr>
        </p:nvSpPr>
        <p:spPr/>
        <p:txBody>
          <a:bodyPr/>
          <a:lstStyle/>
          <a:p>
            <a:r>
              <a:rPr lang="en-US" dirty="0" smtClean="0"/>
              <a:t>Preventing Code Injection</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t>Parameterized queries (also known as "Compiled queries", "prepared statements", "bound variables") allows for moving user data out of string to be interpreted.</a:t>
            </a:r>
          </a:p>
          <a:p>
            <a:r>
              <a:rPr lang="en-IN" dirty="0" smtClean="0"/>
              <a:t>Using APIs that, if used properly, are secure against all input characters.</a:t>
            </a:r>
          </a:p>
          <a:p>
            <a:r>
              <a:rPr lang="en-IN" dirty="0" smtClean="0"/>
              <a:t>Enforcing language separation via a static type system.</a:t>
            </a:r>
          </a:p>
          <a:p>
            <a:r>
              <a:rPr lang="en-IN" sz="2200" i="1" dirty="0" err="1" smtClean="0">
                <a:solidFill>
                  <a:schemeClr val="accent1">
                    <a:lumMod val="75000"/>
                  </a:schemeClr>
                </a:solidFill>
              </a:rPr>
              <a:t>HttpOnly</a:t>
            </a:r>
            <a:r>
              <a:rPr lang="en-IN" dirty="0" smtClean="0"/>
              <a:t> is a flag for  HTTP Cookies that, when set, does not allow client-side script interaction with cookies, thereby preventing certain XSS attacks</a:t>
            </a:r>
            <a:endParaRPr lang="en-IN" dirty="0"/>
          </a:p>
        </p:txBody>
      </p:sp>
      <p:sp>
        <p:nvSpPr>
          <p:cNvPr id="3" name="Title 2"/>
          <p:cNvSpPr>
            <a:spLocks noGrp="1"/>
          </p:cNvSpPr>
          <p:nvPr>
            <p:ph type="title"/>
          </p:nvPr>
        </p:nvSpPr>
        <p:spPr/>
        <p:txBody>
          <a:bodyPr/>
          <a:lstStyle/>
          <a:p>
            <a:r>
              <a:rPr lang="en-US" dirty="0" smtClean="0"/>
              <a:t>Preventing Code Injection</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HTTP response splitting vulnerability is the result of the application’s failure to reject illegal user input.</a:t>
            </a:r>
          </a:p>
          <a:p>
            <a:r>
              <a:rPr lang="en-IN" dirty="0" smtClean="0"/>
              <a:t>Occurs when:</a:t>
            </a:r>
          </a:p>
          <a:p>
            <a:pPr lvl="1"/>
            <a:r>
              <a:rPr lang="en-IN" dirty="0" smtClean="0"/>
              <a:t>Data enters a web application through an </a:t>
            </a:r>
            <a:r>
              <a:rPr lang="en-IN" dirty="0" err="1" smtClean="0"/>
              <a:t>untrusted</a:t>
            </a:r>
            <a:r>
              <a:rPr lang="en-IN" dirty="0" smtClean="0"/>
              <a:t> source, most frequently an HTTP request.</a:t>
            </a:r>
          </a:p>
          <a:p>
            <a:pPr lvl="1"/>
            <a:r>
              <a:rPr lang="en-IN" dirty="0" smtClean="0"/>
              <a:t>The data is included in an HTTP response header sent to a web user without being validated for malicious characters.</a:t>
            </a:r>
          </a:p>
        </p:txBody>
      </p:sp>
      <p:sp>
        <p:nvSpPr>
          <p:cNvPr id="3" name="Title 2"/>
          <p:cNvSpPr>
            <a:spLocks noGrp="1"/>
          </p:cNvSpPr>
          <p:nvPr>
            <p:ph type="title"/>
          </p:nvPr>
        </p:nvSpPr>
        <p:spPr/>
        <p:txBody>
          <a:bodyPr/>
          <a:lstStyle/>
          <a:p>
            <a:r>
              <a:rPr lang="en-US" dirty="0" smtClean="0"/>
              <a:t>HTTP Response Splitting-What?</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sz="2200" dirty="0" smtClean="0"/>
              <a:t>To mount a successful exploit, the application must allow input that contains </a:t>
            </a:r>
            <a:r>
              <a:rPr lang="en-IN" sz="2200" i="1" dirty="0" smtClean="0">
                <a:solidFill>
                  <a:schemeClr val="accent1">
                    <a:lumMod val="75000"/>
                  </a:schemeClr>
                </a:solidFill>
              </a:rPr>
              <a:t>CR (carriage return, also given by %0d or \r) and LF (line feed, also given by %0a or \n) </a:t>
            </a:r>
            <a:r>
              <a:rPr lang="en-IN" sz="2200" dirty="0" smtClean="0"/>
              <a:t>characters into the header AND the underlying platform must be vulnerable to the injection of such characters.</a:t>
            </a:r>
          </a:p>
          <a:p>
            <a:r>
              <a:rPr lang="en-IN" sz="2200" dirty="0" smtClean="0"/>
              <a:t>CR (Carriage Return) and LF (Line Feed) are non-printable characters which together indicate end-of-line. </a:t>
            </a:r>
          </a:p>
          <a:p>
            <a:r>
              <a:rPr lang="en-IN" sz="2200" dirty="0" smtClean="0"/>
              <a:t>These characters not only give attackers control of the remaining headers and body of the response the application intends to send, but also allow them to create additional responses entirely under their control.</a:t>
            </a:r>
          </a:p>
          <a:p>
            <a:endParaRPr lang="en-IN" sz="2200" dirty="0"/>
          </a:p>
        </p:txBody>
      </p:sp>
      <p:sp>
        <p:nvSpPr>
          <p:cNvPr id="3" name="Title 2"/>
          <p:cNvSpPr>
            <a:spLocks noGrp="1"/>
          </p:cNvSpPr>
          <p:nvPr>
            <p:ph type="title"/>
          </p:nvPr>
        </p:nvSpPr>
        <p:spPr/>
        <p:txBody>
          <a:bodyPr/>
          <a:lstStyle/>
          <a:p>
            <a:r>
              <a:rPr lang="en-US" dirty="0" smtClean="0"/>
              <a:t>HTTP Response Splitting-How?</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For example, consider the following JSP page (let’s assume it is located in/redir_lang.jsp):</a:t>
            </a:r>
          </a:p>
          <a:p>
            <a:pPr>
              <a:buNone/>
            </a:pPr>
            <a:r>
              <a:rPr lang="en-IN" sz="2200" i="1" dirty="0" smtClean="0">
                <a:solidFill>
                  <a:schemeClr val="accent1">
                    <a:lumMod val="75000"/>
                  </a:schemeClr>
                </a:solidFill>
              </a:rPr>
              <a:t>	&lt;%</a:t>
            </a:r>
          </a:p>
          <a:p>
            <a:pPr>
              <a:buNone/>
            </a:pPr>
            <a:r>
              <a:rPr lang="en-IN" sz="2200" i="1" dirty="0" smtClean="0">
                <a:solidFill>
                  <a:schemeClr val="accent1">
                    <a:lumMod val="75000"/>
                  </a:schemeClr>
                </a:solidFill>
              </a:rPr>
              <a:t>		</a:t>
            </a:r>
            <a:r>
              <a:rPr lang="en-IN" sz="2200" i="1" dirty="0" err="1" smtClean="0">
                <a:solidFill>
                  <a:schemeClr val="accent1">
                    <a:lumMod val="75000"/>
                  </a:schemeClr>
                </a:solidFill>
              </a:rPr>
              <a:t>response.sendRedirect</a:t>
            </a:r>
            <a:r>
              <a:rPr lang="en-IN" sz="2200" i="1" dirty="0" smtClean="0">
                <a:solidFill>
                  <a:schemeClr val="accent1">
                    <a:lumMod val="75000"/>
                  </a:schemeClr>
                </a:solidFill>
              </a:rPr>
              <a:t>("/</a:t>
            </a:r>
            <a:r>
              <a:rPr lang="en-IN" sz="2200" i="1" dirty="0" err="1" smtClean="0">
                <a:solidFill>
                  <a:schemeClr val="accent1">
                    <a:lumMod val="75000"/>
                  </a:schemeClr>
                </a:solidFill>
              </a:rPr>
              <a:t>by_lang.jsp?lang</a:t>
            </a:r>
            <a:r>
              <a:rPr lang="en-IN" sz="2200" i="1" dirty="0" smtClean="0">
                <a:solidFill>
                  <a:schemeClr val="accent1">
                    <a:lumMod val="75000"/>
                  </a:schemeClr>
                </a:solidFill>
              </a:rPr>
              <a:t>="+</a:t>
            </a:r>
          </a:p>
          <a:p>
            <a:pPr>
              <a:buNone/>
            </a:pPr>
            <a:r>
              <a:rPr lang="en-IN" sz="2200" i="1" dirty="0" smtClean="0">
                <a:solidFill>
                  <a:schemeClr val="accent1">
                    <a:lumMod val="75000"/>
                  </a:schemeClr>
                </a:solidFill>
              </a:rPr>
              <a:t>		</a:t>
            </a:r>
            <a:r>
              <a:rPr lang="en-IN" sz="2200" i="1" dirty="0" err="1" smtClean="0">
                <a:solidFill>
                  <a:schemeClr val="accent1">
                    <a:lumMod val="75000"/>
                  </a:schemeClr>
                </a:solidFill>
              </a:rPr>
              <a:t>request.getParameter</a:t>
            </a:r>
            <a:r>
              <a:rPr lang="en-IN" sz="2200" i="1" dirty="0" smtClean="0">
                <a:solidFill>
                  <a:schemeClr val="accent1">
                    <a:lumMod val="75000"/>
                  </a:schemeClr>
                </a:solidFill>
              </a:rPr>
              <a:t>("</a:t>
            </a:r>
            <a:r>
              <a:rPr lang="en-IN" sz="2200" i="1" dirty="0" err="1" smtClean="0">
                <a:solidFill>
                  <a:schemeClr val="accent1">
                    <a:lumMod val="75000"/>
                  </a:schemeClr>
                </a:solidFill>
              </a:rPr>
              <a:t>lang</a:t>
            </a:r>
            <a:r>
              <a:rPr lang="en-IN" sz="2200" i="1" dirty="0" smtClean="0">
                <a:solidFill>
                  <a:schemeClr val="accent1">
                    <a:lumMod val="75000"/>
                  </a:schemeClr>
                </a:solidFill>
              </a:rPr>
              <a:t>"));</a:t>
            </a:r>
          </a:p>
          <a:p>
            <a:pPr>
              <a:buNone/>
            </a:pPr>
            <a:r>
              <a:rPr lang="en-IN" sz="2200" i="1" dirty="0" smtClean="0">
                <a:solidFill>
                  <a:schemeClr val="accent1">
                    <a:lumMod val="75000"/>
                  </a:schemeClr>
                </a:solidFill>
              </a:rPr>
              <a:t>	%&gt;</a:t>
            </a:r>
          </a:p>
          <a:p>
            <a:pPr>
              <a:buNone/>
            </a:pPr>
            <a:endParaRPr lang="en-IN" sz="2200" i="1" dirty="0">
              <a:solidFill>
                <a:schemeClr val="accent1">
                  <a:lumMod val="75000"/>
                </a:schemeClr>
              </a:solidFill>
            </a:endParaRPr>
          </a:p>
        </p:txBody>
      </p:sp>
      <p:sp>
        <p:nvSpPr>
          <p:cNvPr id="3" name="Title 2"/>
          <p:cNvSpPr>
            <a:spLocks noGrp="1"/>
          </p:cNvSpPr>
          <p:nvPr>
            <p:ph type="title"/>
          </p:nvPr>
        </p:nvSpPr>
        <p:spPr/>
        <p:txBody>
          <a:bodyPr>
            <a:normAutofit fontScale="90000"/>
          </a:bodyPr>
          <a:lstStyle/>
          <a:p>
            <a:r>
              <a:rPr lang="en-US" dirty="0" smtClean="0"/>
              <a:t>HTTP Response Splitting-Basic Technique</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sz="2400" i="1" dirty="0" smtClean="0">
                <a:solidFill>
                  <a:schemeClr val="accent1">
                    <a:lumMod val="75000"/>
                  </a:schemeClr>
                </a:solidFill>
              </a:rPr>
              <a:t>en</a:t>
            </a:r>
          </a:p>
          <a:p>
            <a:pPr>
              <a:buNone/>
            </a:pPr>
            <a:r>
              <a:rPr lang="en-IN" sz="2400" i="1" dirty="0" smtClean="0">
                <a:solidFill>
                  <a:schemeClr val="accent1">
                    <a:lumMod val="75000"/>
                  </a:schemeClr>
                </a:solidFill>
              </a:rPr>
              <a:t>	Content-Length: 0</a:t>
            </a:r>
          </a:p>
          <a:p>
            <a:pPr>
              <a:buNone/>
            </a:pPr>
            <a:r>
              <a:rPr lang="en-IN" sz="2400" i="1" dirty="0" smtClean="0">
                <a:solidFill>
                  <a:schemeClr val="accent1">
                    <a:lumMod val="75000"/>
                  </a:schemeClr>
                </a:solidFill>
              </a:rPr>
              <a:t>	HTTP/1.1 200 OK</a:t>
            </a:r>
          </a:p>
          <a:p>
            <a:pPr>
              <a:buNone/>
            </a:pPr>
            <a:r>
              <a:rPr lang="en-IN" sz="2400" i="1" dirty="0" smtClean="0">
                <a:solidFill>
                  <a:schemeClr val="accent1">
                    <a:lumMod val="75000"/>
                  </a:schemeClr>
                </a:solidFill>
              </a:rPr>
              <a:t>	Content-Type: text/html</a:t>
            </a:r>
          </a:p>
          <a:p>
            <a:pPr>
              <a:buNone/>
            </a:pPr>
            <a:r>
              <a:rPr lang="en-IN" sz="2400" i="1" dirty="0" smtClean="0">
                <a:solidFill>
                  <a:schemeClr val="accent1">
                    <a:lumMod val="75000"/>
                  </a:schemeClr>
                </a:solidFill>
              </a:rPr>
              <a:t>	Content-Length: 28</a:t>
            </a:r>
          </a:p>
          <a:p>
            <a:pPr>
              <a:buNone/>
            </a:pPr>
            <a:r>
              <a:rPr lang="en-IN" sz="2400" i="1" dirty="0" smtClean="0">
                <a:solidFill>
                  <a:schemeClr val="accent1">
                    <a:lumMod val="75000"/>
                  </a:schemeClr>
                </a:solidFill>
              </a:rPr>
              <a:t>	&lt;html&gt;http splitting test&lt;/html&gt;</a:t>
            </a:r>
          </a:p>
          <a:p>
            <a:r>
              <a:rPr lang="en-IN" dirty="0" smtClean="0"/>
              <a:t>en%0D%0AContent-Length%3A%200%0D%0A%0D%0AHTTP%2F1.1%20200%20OK%0D%0AContent-Type%3A%20text%2Fhtml%0D%0AContent-Length%3A%2028%0D%0A%3Chtml%3Ehttp%20splitting%20test%3C%2Fhtml%3E</a:t>
            </a:r>
            <a:endParaRPr lang="en-IN" dirty="0"/>
          </a:p>
        </p:txBody>
      </p:sp>
      <p:sp>
        <p:nvSpPr>
          <p:cNvPr id="3" name="Title 2"/>
          <p:cNvSpPr>
            <a:spLocks noGrp="1"/>
          </p:cNvSpPr>
          <p:nvPr>
            <p:ph type="title"/>
          </p:nvPr>
        </p:nvSpPr>
        <p:spPr/>
        <p:txBody>
          <a:bodyPr>
            <a:normAutofit fontScale="90000"/>
          </a:bodyPr>
          <a:lstStyle/>
          <a:p>
            <a:r>
              <a:rPr lang="en-US" dirty="0" smtClean="0"/>
              <a:t>HTTP Response Splitting-Basic Technique</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dirty="0" smtClean="0"/>
              <a:t>TCP stream will be parsed by the target as follows:</a:t>
            </a:r>
            <a:endParaRPr lang="en-IN" dirty="0" smtClean="0">
              <a:solidFill>
                <a:schemeClr val="accent1">
                  <a:lumMod val="50000"/>
                </a:schemeClr>
              </a:solidFill>
            </a:endParaRPr>
          </a:p>
          <a:p>
            <a:r>
              <a:rPr lang="en-IN" dirty="0" smtClean="0"/>
              <a:t>A first HTTP response, which is a 302 (redirection) response.</a:t>
            </a:r>
          </a:p>
          <a:p>
            <a:pPr>
              <a:buNone/>
            </a:pPr>
            <a:r>
              <a:rPr lang="en-IN" dirty="0" smtClean="0">
                <a:solidFill>
                  <a:schemeClr val="accent1">
                    <a:lumMod val="50000"/>
                  </a:schemeClr>
                </a:solidFill>
              </a:rPr>
              <a:t>  </a:t>
            </a:r>
            <a:r>
              <a:rPr lang="en-IN" sz="2400" dirty="0" smtClean="0">
                <a:solidFill>
                  <a:schemeClr val="accent1">
                    <a:lumMod val="50000"/>
                  </a:schemeClr>
                </a:solidFill>
              </a:rPr>
              <a:t>HTTP/1.1 302 Moved Temporarily</a:t>
            </a:r>
          </a:p>
          <a:p>
            <a:pPr>
              <a:buNone/>
            </a:pPr>
            <a:r>
              <a:rPr lang="en-IN" sz="2400" dirty="0" smtClean="0">
                <a:solidFill>
                  <a:schemeClr val="accent1">
                    <a:lumMod val="50000"/>
                  </a:schemeClr>
                </a:solidFill>
              </a:rPr>
              <a:t>  Date: Wed, 24 Dec 2003 15:26:41 GMT</a:t>
            </a:r>
          </a:p>
          <a:p>
            <a:pPr>
              <a:buNone/>
            </a:pPr>
            <a:r>
              <a:rPr lang="en-IN" sz="2400" dirty="0" smtClean="0">
                <a:solidFill>
                  <a:schemeClr val="accent1">
                    <a:lumMod val="50000"/>
                  </a:schemeClr>
                </a:solidFill>
              </a:rPr>
              <a:t>  Location: http://10.1.1.1/by_lang.jsp?lang=foobar</a:t>
            </a:r>
          </a:p>
          <a:p>
            <a:pPr>
              <a:buNone/>
            </a:pPr>
            <a:r>
              <a:rPr lang="en-IN" sz="2400" dirty="0" smtClean="0">
                <a:solidFill>
                  <a:schemeClr val="accent1">
                    <a:lumMod val="50000"/>
                  </a:schemeClr>
                </a:solidFill>
              </a:rPr>
              <a:t>  Content-Length: 0</a:t>
            </a:r>
          </a:p>
          <a:p>
            <a:r>
              <a:rPr lang="en-IN" dirty="0" smtClean="0"/>
              <a:t>A second HTTP response, which is a 200 response, with a content comprising of HTML.</a:t>
            </a:r>
          </a:p>
          <a:p>
            <a:pPr>
              <a:buNone/>
            </a:pPr>
            <a:r>
              <a:rPr lang="en-IN" dirty="0" smtClean="0">
                <a:solidFill>
                  <a:schemeClr val="accent2"/>
                </a:solidFill>
              </a:rPr>
              <a:t>  </a:t>
            </a:r>
            <a:r>
              <a:rPr lang="en-IN" sz="2600" dirty="0" smtClean="0">
                <a:solidFill>
                  <a:schemeClr val="accent2"/>
                </a:solidFill>
              </a:rPr>
              <a:t>HTTP/1.1 200 OK</a:t>
            </a:r>
          </a:p>
          <a:p>
            <a:pPr>
              <a:buNone/>
            </a:pPr>
            <a:r>
              <a:rPr lang="en-IN" sz="2600" dirty="0" smtClean="0">
                <a:solidFill>
                  <a:schemeClr val="accent2"/>
                </a:solidFill>
              </a:rPr>
              <a:t>  Content-Type: text/html</a:t>
            </a:r>
          </a:p>
          <a:p>
            <a:pPr>
              <a:buNone/>
            </a:pPr>
            <a:r>
              <a:rPr lang="en-IN" sz="2600" dirty="0" smtClean="0">
                <a:solidFill>
                  <a:schemeClr val="accent2"/>
                </a:solidFill>
              </a:rPr>
              <a:t>  Content-Length: 19</a:t>
            </a:r>
          </a:p>
          <a:p>
            <a:pPr>
              <a:buNone/>
            </a:pPr>
            <a:r>
              <a:rPr lang="en-IN" sz="2600" dirty="0" smtClean="0">
                <a:solidFill>
                  <a:schemeClr val="accent2"/>
                </a:solidFill>
              </a:rPr>
              <a:t> &lt;html&gt;</a:t>
            </a:r>
            <a:r>
              <a:rPr lang="en-IN" sz="2600" dirty="0" err="1" smtClean="0">
                <a:solidFill>
                  <a:schemeClr val="accent2"/>
                </a:solidFill>
              </a:rPr>
              <a:t>Shazam</a:t>
            </a:r>
            <a:r>
              <a:rPr lang="en-IN" sz="2600" dirty="0" smtClean="0">
                <a:solidFill>
                  <a:schemeClr val="accent2"/>
                </a:solidFill>
              </a:rPr>
              <a:t>&lt;/html&gt;</a:t>
            </a:r>
            <a:endParaRPr lang="en-IN" sz="2600" dirty="0">
              <a:solidFill>
                <a:schemeClr val="accent2"/>
              </a:solidFill>
            </a:endParaRPr>
          </a:p>
        </p:txBody>
      </p:sp>
      <p:sp>
        <p:nvSpPr>
          <p:cNvPr id="3" name="Title 2"/>
          <p:cNvSpPr>
            <a:spLocks noGrp="1"/>
          </p:cNvSpPr>
          <p:nvPr>
            <p:ph type="title"/>
          </p:nvPr>
        </p:nvSpPr>
        <p:spPr/>
        <p:txBody>
          <a:bodyPr>
            <a:normAutofit/>
          </a:bodyPr>
          <a:lstStyle/>
          <a:p>
            <a:r>
              <a:rPr lang="en-US" dirty="0" smtClean="0"/>
              <a:t>HTTP Response Splitting-Result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smtClean="0"/>
              <a:t>Code injection</a:t>
            </a:r>
            <a:r>
              <a:rPr lang="en-IN" dirty="0" smtClean="0"/>
              <a:t> is the exploitation of a  computer bug that is caused by processing invalid data</a:t>
            </a:r>
          </a:p>
          <a:p>
            <a:r>
              <a:rPr lang="en-IN" dirty="0" smtClean="0"/>
              <a:t> Concept of injection attacks is to introduce (or "inject") malicious code into a program so as to change the course of execution.</a:t>
            </a:r>
          </a:p>
          <a:p>
            <a:r>
              <a:rPr lang="en-IN" dirty="0" smtClean="0"/>
              <a:t>Such an attack may be performed by adding strings of malicious characters into data values in the form or argument values in the URL.</a:t>
            </a:r>
            <a:endParaRPr lang="en-IN" dirty="0"/>
          </a:p>
        </p:txBody>
      </p:sp>
      <p:sp>
        <p:nvSpPr>
          <p:cNvPr id="3" name="Title 2"/>
          <p:cNvSpPr>
            <a:spLocks noGrp="1"/>
          </p:cNvSpPr>
          <p:nvPr>
            <p:ph type="title"/>
          </p:nvPr>
        </p:nvSpPr>
        <p:spPr/>
        <p:txBody>
          <a:bodyPr/>
          <a:lstStyle/>
          <a:p>
            <a:r>
              <a:rPr lang="en-US" dirty="0" smtClean="0"/>
              <a:t>Code Injection – What?</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generic solution is to </a:t>
            </a:r>
            <a:r>
              <a:rPr lang="en-IN" dirty="0" smtClean="0">
                <a:hlinkClick r:id="rId2" tooltip="Percent-encoding"/>
              </a:rPr>
              <a:t>URL-encode</a:t>
            </a:r>
            <a:r>
              <a:rPr lang="en-IN" dirty="0" smtClean="0"/>
              <a:t> strings before inclusion into  HTTP headers</a:t>
            </a:r>
          </a:p>
          <a:p>
            <a:r>
              <a:rPr lang="en-IN" sz="2800" dirty="0" smtClean="0"/>
              <a:t>This issue has been fixed in virtually all modern Java EE application servers.</a:t>
            </a:r>
          </a:p>
          <a:p>
            <a:pPr>
              <a:buNone/>
            </a:pPr>
            <a:endParaRPr lang="en-IN" dirty="0"/>
          </a:p>
        </p:txBody>
      </p:sp>
      <p:sp>
        <p:nvSpPr>
          <p:cNvPr id="3" name="Title 2"/>
          <p:cNvSpPr>
            <a:spLocks noGrp="1"/>
          </p:cNvSpPr>
          <p:nvPr>
            <p:ph type="title"/>
          </p:nvPr>
        </p:nvSpPr>
        <p:spPr/>
        <p:txBody>
          <a:bodyPr>
            <a:normAutofit fontScale="90000"/>
          </a:bodyPr>
          <a:lstStyle/>
          <a:p>
            <a:r>
              <a:rPr lang="en-US" dirty="0" smtClean="0"/>
              <a:t>HTTP Response Splitting-Prevention</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err="1" smtClean="0"/>
              <a:t>WebGoat</a:t>
            </a:r>
            <a:r>
              <a:rPr lang="en-IN" dirty="0" smtClean="0"/>
              <a:t> is a deliberately insecure web application maintained by </a:t>
            </a:r>
            <a:r>
              <a:rPr lang="en-IN" dirty="0" smtClean="0">
                <a:hlinkClick r:id="rId2"/>
              </a:rPr>
              <a:t>OWASP</a:t>
            </a:r>
            <a:r>
              <a:rPr lang="en-IN" dirty="0" smtClean="0"/>
              <a:t> designed to teach web application security lessons.</a:t>
            </a:r>
          </a:p>
          <a:p>
            <a:r>
              <a:rPr lang="en-IN" dirty="0" smtClean="0"/>
              <a:t>This program is a demonstration of common server-side application flaws. The exercises are intended to be used by people to learn about application security and penetration testing techniques.</a:t>
            </a:r>
          </a:p>
          <a:p>
            <a:r>
              <a:rPr lang="en-IN" dirty="0" err="1" smtClean="0"/>
              <a:t>WebGoat's</a:t>
            </a:r>
            <a:r>
              <a:rPr lang="en-IN" dirty="0" smtClean="0"/>
              <a:t> default configuration binds to </a:t>
            </a:r>
            <a:r>
              <a:rPr lang="en-IN" dirty="0" err="1" smtClean="0"/>
              <a:t>localhost</a:t>
            </a:r>
            <a:r>
              <a:rPr lang="en-IN" dirty="0" smtClean="0"/>
              <a:t> to minimize the exposure.</a:t>
            </a:r>
            <a:endParaRPr lang="en-IN" dirty="0"/>
          </a:p>
        </p:txBody>
      </p:sp>
      <p:sp>
        <p:nvSpPr>
          <p:cNvPr id="3" name="Title 2"/>
          <p:cNvSpPr>
            <a:spLocks noGrp="1"/>
          </p:cNvSpPr>
          <p:nvPr>
            <p:ph type="title"/>
          </p:nvPr>
        </p:nvSpPr>
        <p:spPr/>
        <p:txBody>
          <a:bodyPr/>
          <a:lstStyle/>
          <a:p>
            <a:r>
              <a:rPr lang="en-US" dirty="0" err="1" smtClean="0"/>
              <a:t>WebGoat</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 order to intercept the traffic between client (Browser) and Server (System where </a:t>
            </a:r>
            <a:r>
              <a:rPr lang="en-IN" dirty="0" err="1" smtClean="0"/>
              <a:t>Webgoat</a:t>
            </a:r>
            <a:r>
              <a:rPr lang="en-IN" dirty="0" smtClean="0"/>
              <a:t> Application is hosted in our case), we need to use a web proxy.</a:t>
            </a:r>
          </a:p>
          <a:p>
            <a:endParaRPr lang="en-IN" dirty="0"/>
          </a:p>
        </p:txBody>
      </p:sp>
      <p:sp>
        <p:nvSpPr>
          <p:cNvPr id="3" name="Title 2"/>
          <p:cNvSpPr>
            <a:spLocks noGrp="1"/>
          </p:cNvSpPr>
          <p:nvPr>
            <p:ph type="title"/>
          </p:nvPr>
        </p:nvSpPr>
        <p:spPr/>
        <p:txBody>
          <a:bodyPr/>
          <a:lstStyle/>
          <a:p>
            <a:r>
              <a:rPr lang="en-US" dirty="0" smtClean="0"/>
              <a:t>Burp Suite</a:t>
            </a:r>
            <a:endParaRPr lang="en-IN" dirty="0"/>
          </a:p>
        </p:txBody>
      </p:sp>
      <p:pic>
        <p:nvPicPr>
          <p:cNvPr id="4" name="Picture 3" descr="working_model_burp.jpg"/>
          <p:cNvPicPr>
            <a:picLocks noChangeAspect="1"/>
          </p:cNvPicPr>
          <p:nvPr/>
        </p:nvPicPr>
        <p:blipFill>
          <a:blip r:embed="rId2"/>
          <a:stretch>
            <a:fillRect/>
          </a:stretch>
        </p:blipFill>
        <p:spPr>
          <a:xfrm>
            <a:off x="1000100" y="3391837"/>
            <a:ext cx="7215238" cy="247556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Configure the Web proxy to intercept the traffic between the client (browser) and the server (</a:t>
            </a:r>
            <a:r>
              <a:rPr lang="en-IN" dirty="0" err="1" smtClean="0"/>
              <a:t>Webserver</a:t>
            </a:r>
            <a:r>
              <a:rPr lang="en-IN" dirty="0" smtClean="0"/>
              <a:t>) as shown below −</a:t>
            </a:r>
          </a:p>
          <a:p>
            <a:pPr lvl="1"/>
            <a:r>
              <a:rPr lang="en-IN" b="1" dirty="0" smtClean="0"/>
              <a:t>Step 1</a:t>
            </a:r>
            <a:r>
              <a:rPr lang="en-IN" dirty="0" smtClean="0"/>
              <a:t> − The App is installed on port 8080 and Burp is installed on port 8181 </a:t>
            </a:r>
          </a:p>
          <a:p>
            <a:pPr lvl="1"/>
            <a:r>
              <a:rPr lang="en-IN" b="1" dirty="0" smtClean="0"/>
              <a:t>Step 2</a:t>
            </a:r>
            <a:r>
              <a:rPr lang="en-IN" dirty="0" smtClean="0"/>
              <a:t> − We should ensure that the Burp is listening to Port#8080 where the application is installed so that Burp suite can intercept the traffic.</a:t>
            </a:r>
          </a:p>
          <a:p>
            <a:pPr lvl="1"/>
            <a:r>
              <a:rPr lang="en-IN" b="1" dirty="0" smtClean="0"/>
              <a:t>Step 3</a:t>
            </a:r>
            <a:r>
              <a:rPr lang="en-IN" dirty="0" smtClean="0"/>
              <a:t> − Then make your browser proxy settings to listen to the port 8181 (Burp Suite port). </a:t>
            </a:r>
            <a:endParaRPr lang="en-IN" dirty="0"/>
          </a:p>
        </p:txBody>
      </p:sp>
      <p:sp>
        <p:nvSpPr>
          <p:cNvPr id="3" name="Title 2"/>
          <p:cNvSpPr>
            <a:spLocks noGrp="1"/>
          </p:cNvSpPr>
          <p:nvPr>
            <p:ph type="title"/>
          </p:nvPr>
        </p:nvSpPr>
        <p:spPr/>
        <p:txBody>
          <a:bodyPr/>
          <a:lstStyle/>
          <a:p>
            <a:r>
              <a:rPr lang="en-US" dirty="0" smtClean="0"/>
              <a:t>Burp Suite- Configuration</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229600" cy="4525963"/>
          </a:xfrm>
        </p:spPr>
        <p:txBody>
          <a:bodyPr>
            <a:normAutofit fontScale="32500" lnSpcReduction="20000"/>
          </a:bodyPr>
          <a:lstStyle/>
          <a:p>
            <a:pPr>
              <a:buNone/>
            </a:pPr>
            <a:r>
              <a:rPr lang="fr-FR" sz="4500" dirty="0" smtClean="0"/>
              <a:t>Code Injection</a:t>
            </a:r>
          </a:p>
          <a:p>
            <a:r>
              <a:rPr lang="fr-FR" sz="3700" dirty="0" smtClean="0"/>
              <a:t>https://en.wikipedia.org/wiki/Code_injection</a:t>
            </a:r>
          </a:p>
          <a:p>
            <a:r>
              <a:rPr lang="fr-FR" sz="3700" dirty="0" smtClean="0"/>
              <a:t>https://www.owasp.org/index.php/Code_Injection</a:t>
            </a:r>
          </a:p>
          <a:p>
            <a:r>
              <a:rPr lang="fr-FR" sz="3700" dirty="0" smtClean="0"/>
              <a:t>https://www.codeproject.com/Articles/134024/HTML-and-JavaScript-Injection</a:t>
            </a:r>
          </a:p>
          <a:p>
            <a:r>
              <a:rPr lang="fr-FR" sz="3700" dirty="0" smtClean="0"/>
              <a:t>https://stackoverflow.com/questions/34260068/why-should-we-be-aware-of-code-injection-in-javascript</a:t>
            </a:r>
          </a:p>
          <a:p>
            <a:r>
              <a:rPr lang="fr-FR" sz="3700" dirty="0" smtClean="0"/>
              <a:t>https://sites.google.com/site/xssvulnerabilities/xss</a:t>
            </a:r>
          </a:p>
          <a:p>
            <a:r>
              <a:rPr lang="fr-FR" sz="3700" dirty="0" smtClean="0"/>
              <a:t>https://null-byte.wonderhowto.com/how-to/use-javascript-injections-locally-manipulate-websites-you-visit-0130601/</a:t>
            </a:r>
          </a:p>
          <a:p>
            <a:r>
              <a:rPr lang="fr-FR" sz="3700" dirty="0" smtClean="0"/>
              <a:t>https://docs.google.com/viewer?a=v&amp;pid=sites&amp;srcid=ZGVmYXVsdGRvbWFpbnx4c3N2dWxuZXJhYmlsaXRpZXN8Z3g6NThkNzQ2NGJkMTBlYTY2Ng</a:t>
            </a:r>
          </a:p>
          <a:p>
            <a:r>
              <a:rPr lang="fr-FR" sz="3700" dirty="0" smtClean="0"/>
              <a:t>https://www.veracode.com/security/sql-injection</a:t>
            </a:r>
          </a:p>
          <a:p>
            <a:r>
              <a:rPr lang="fr-FR" sz="3700" dirty="0" smtClean="0"/>
              <a:t>http://services.seekdotnet.com/knowledgebase/263/What-is-Code-Injection.html</a:t>
            </a:r>
          </a:p>
          <a:p>
            <a:r>
              <a:rPr lang="fr-FR" sz="3700" dirty="0" smtClean="0"/>
              <a:t>https://stackoverflow.com/questions/10474306/whats-the-main-benefit-of-using-eval-in-javascript</a:t>
            </a:r>
          </a:p>
          <a:p>
            <a:r>
              <a:rPr lang="fr-FR" sz="3700" dirty="0" smtClean="0"/>
              <a:t>https://ckarande.gitbooks.io/owasp-nodegoat-tutorial/content/tutorial/a1_-_server_side_js_injection.html</a:t>
            </a:r>
          </a:p>
          <a:p>
            <a:r>
              <a:rPr lang="fr-FR" sz="3700" dirty="0" smtClean="0"/>
              <a:t>http://computersecuritypgp.blogspot.in/2016/01/what-is-dynamic-code-evaluation-attack.html</a:t>
            </a:r>
          </a:p>
          <a:p>
            <a:endParaRPr lang="fr-FR" dirty="0" smtClean="0"/>
          </a:p>
          <a:p>
            <a:pPr>
              <a:buNone/>
            </a:pPr>
            <a:r>
              <a:rPr lang="fr-FR" sz="4500" dirty="0" smtClean="0"/>
              <a:t>Http </a:t>
            </a:r>
            <a:r>
              <a:rPr lang="fr-FR" sz="4500" dirty="0" err="1" smtClean="0"/>
              <a:t>response</a:t>
            </a:r>
            <a:r>
              <a:rPr lang="fr-FR" sz="4500" dirty="0" smtClean="0"/>
              <a:t> </a:t>
            </a:r>
            <a:r>
              <a:rPr lang="fr-FR" sz="4500" dirty="0" err="1" smtClean="0"/>
              <a:t>splitting</a:t>
            </a:r>
            <a:endParaRPr lang="fr-FR" sz="4500" dirty="0" smtClean="0"/>
          </a:p>
          <a:p>
            <a:r>
              <a:rPr lang="fr-FR" sz="3700" dirty="0" smtClean="0"/>
              <a:t>http://www-01.ibm.com/support/docview.wss?uid=swg27019020</a:t>
            </a:r>
          </a:p>
          <a:p>
            <a:r>
              <a:rPr lang="fr-FR" sz="3700" dirty="0" smtClean="0"/>
              <a:t>https://intensetesting.wordpress.com/2013/08/21/http-response-splitting/</a:t>
            </a:r>
          </a:p>
          <a:p>
            <a:r>
              <a:rPr lang="fr-FR" sz="3700" dirty="0" smtClean="0"/>
              <a:t>http://www.securityauditanalysis.com/2014/04/next-milestone.html</a:t>
            </a:r>
            <a:endParaRPr lang="en-IN" sz="3700" dirty="0"/>
          </a:p>
        </p:txBody>
      </p:sp>
      <p:sp>
        <p:nvSpPr>
          <p:cNvPr id="3" name="Title 2"/>
          <p:cNvSpPr>
            <a:spLocks noGrp="1"/>
          </p:cNvSpPr>
          <p:nvPr>
            <p:ph type="title"/>
          </p:nvPr>
        </p:nvSpPr>
        <p:spPr/>
        <p:txBody>
          <a:bodyPr/>
          <a:lstStyle/>
          <a:p>
            <a:r>
              <a:rPr lang="en-US" dirty="0" smtClean="0"/>
              <a:t>References</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ce-Pic-Of-Thank-You.jpg"/>
          <p:cNvPicPr>
            <a:picLocks noGrp="1" noChangeAspect="1"/>
          </p:cNvPicPr>
          <p:nvPr>
            <p:ph idx="1"/>
          </p:nvPr>
        </p:nvPicPr>
        <p:blipFill>
          <a:blip r:embed="rId2"/>
          <a:stretch>
            <a:fillRect/>
          </a:stretch>
        </p:blipFill>
        <p:spPr>
          <a:xfrm>
            <a:off x="457200" y="1000108"/>
            <a:ext cx="8229600" cy="4819983"/>
          </a:xfrm>
        </p:spPr>
      </p:pic>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Injection attacks generally take advantages of inadequate validation over input/output data, for example:</a:t>
            </a:r>
          </a:p>
          <a:p>
            <a:r>
              <a:rPr lang="en-IN" dirty="0" smtClean="0"/>
              <a:t>Lack of defining a class of allowed characters (such as standard regular expressions or custom classes)</a:t>
            </a:r>
          </a:p>
          <a:p>
            <a:r>
              <a:rPr lang="en-IN" dirty="0" smtClean="0"/>
              <a:t>Lack of restricting the data format (such as date format </a:t>
            </a:r>
            <a:r>
              <a:rPr lang="en-IN" dirty="0" err="1" smtClean="0"/>
              <a:t>yyyy</a:t>
            </a:r>
            <a:r>
              <a:rPr lang="en-IN" dirty="0" smtClean="0"/>
              <a:t>/mm/</a:t>
            </a:r>
            <a:r>
              <a:rPr lang="en-IN" dirty="0" err="1" smtClean="0"/>
              <a:t>dd</a:t>
            </a:r>
            <a:r>
              <a:rPr lang="en-IN" dirty="0" smtClean="0"/>
              <a:t>) </a:t>
            </a:r>
          </a:p>
          <a:p>
            <a:r>
              <a:rPr lang="en-IN" dirty="0" smtClean="0"/>
              <a:t>Lack of checking the amount of expected data (such as maximum length restriction) </a:t>
            </a:r>
          </a:p>
          <a:p>
            <a:r>
              <a:rPr lang="en-IN" dirty="0" smtClean="0"/>
              <a:t>Lack of restricting the data type (such as numerical input only)</a:t>
            </a:r>
          </a:p>
          <a:p>
            <a:endParaRPr lang="en-IN" dirty="0"/>
          </a:p>
        </p:txBody>
      </p:sp>
      <p:sp>
        <p:nvSpPr>
          <p:cNvPr id="3" name="Title 2"/>
          <p:cNvSpPr>
            <a:spLocks noGrp="1"/>
          </p:cNvSpPr>
          <p:nvPr>
            <p:ph type="title"/>
          </p:nvPr>
        </p:nvSpPr>
        <p:spPr/>
        <p:txBody>
          <a:bodyPr/>
          <a:lstStyle/>
          <a:p>
            <a:r>
              <a:rPr lang="en-US" dirty="0" smtClean="0"/>
              <a:t>Code Injection-How?</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de Injection.jpg"/>
          <p:cNvPicPr>
            <a:picLocks noGrp="1" noChangeAspect="1"/>
          </p:cNvPicPr>
          <p:nvPr>
            <p:ph idx="1"/>
          </p:nvPr>
        </p:nvPicPr>
        <p:blipFill>
          <a:blip r:embed="rId2"/>
          <a:stretch>
            <a:fillRect/>
          </a:stretch>
        </p:blipFill>
        <p:spPr>
          <a:xfrm>
            <a:off x="1571604" y="1214422"/>
            <a:ext cx="6000792" cy="5286412"/>
          </a:xfrm>
        </p:spPr>
      </p:pic>
      <p:sp>
        <p:nvSpPr>
          <p:cNvPr id="3" name="Title 2"/>
          <p:cNvSpPr>
            <a:spLocks noGrp="1"/>
          </p:cNvSpPr>
          <p:nvPr>
            <p:ph type="title"/>
          </p:nvPr>
        </p:nvSpPr>
        <p:spPr/>
        <p:txBody>
          <a:bodyPr/>
          <a:lstStyle/>
          <a:p>
            <a:r>
              <a:rPr lang="en-US" dirty="0" smtClean="0"/>
              <a:t>Code Injection-Levels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Web Level</a:t>
            </a:r>
          </a:p>
          <a:p>
            <a:pPr lvl="1"/>
            <a:r>
              <a:rPr lang="en-US" sz="2400" dirty="0" smtClean="0"/>
              <a:t>Script Injection</a:t>
            </a:r>
          </a:p>
          <a:p>
            <a:pPr lvl="1"/>
            <a:r>
              <a:rPr lang="en-US" sz="2400" dirty="0" smtClean="0"/>
              <a:t>Dynamic Evaluation Attacks</a:t>
            </a:r>
          </a:p>
          <a:p>
            <a:pPr lvl="1"/>
            <a:endParaRPr lang="en-IN" dirty="0" smtClean="0"/>
          </a:p>
          <a:p>
            <a:r>
              <a:rPr lang="en-IN" dirty="0" smtClean="0"/>
              <a:t>Application/Database Level</a:t>
            </a:r>
          </a:p>
          <a:p>
            <a:pPr lvl="1"/>
            <a:r>
              <a:rPr lang="en-US" sz="2400" dirty="0" smtClean="0"/>
              <a:t>SQL Injection</a:t>
            </a:r>
          </a:p>
          <a:p>
            <a:endParaRPr lang="en-IN" dirty="0" smtClean="0"/>
          </a:p>
          <a:p>
            <a:r>
              <a:rPr lang="en-IN" dirty="0" smtClean="0"/>
              <a:t>Operating System (OS) Level</a:t>
            </a:r>
          </a:p>
          <a:p>
            <a:pPr lvl="1"/>
            <a:r>
              <a:rPr lang="en-US" sz="2400" dirty="0" smtClean="0"/>
              <a:t>Shell Injection</a:t>
            </a:r>
          </a:p>
          <a:p>
            <a:endParaRPr lang="en-IN" dirty="0" smtClean="0"/>
          </a:p>
          <a:p>
            <a:endParaRPr lang="en-IN" dirty="0"/>
          </a:p>
        </p:txBody>
      </p:sp>
      <p:sp>
        <p:nvSpPr>
          <p:cNvPr id="3" name="Title 2"/>
          <p:cNvSpPr>
            <a:spLocks noGrp="1"/>
          </p:cNvSpPr>
          <p:nvPr>
            <p:ph type="title"/>
          </p:nvPr>
        </p:nvSpPr>
        <p:spPr/>
        <p:txBody>
          <a:bodyPr/>
          <a:lstStyle/>
          <a:p>
            <a:r>
              <a:rPr lang="en-US" dirty="0" smtClean="0"/>
              <a:t>Code Injection Levels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HTML and JavaScript injection techniques used to exploit web site vulnerabilities</a:t>
            </a:r>
          </a:p>
          <a:p>
            <a:r>
              <a:rPr lang="en-IN" dirty="0" smtClean="0"/>
              <a:t>Possible by the way the client browser has the ability to interpret scripts embedded within HTML content enabled by default, so if an attacker embeds script tags such &lt;SCRIPT&gt;, &lt;OBJECT&gt;, &lt;APPLET&gt;, or &lt;EMBED&gt; into a web site, the web browser's JavaScript engine will execute it.</a:t>
            </a:r>
            <a:endParaRPr lang="en-IN" dirty="0"/>
          </a:p>
        </p:txBody>
      </p:sp>
      <p:sp>
        <p:nvSpPr>
          <p:cNvPr id="3" name="Title 2"/>
          <p:cNvSpPr>
            <a:spLocks noGrp="1"/>
          </p:cNvSpPr>
          <p:nvPr>
            <p:ph type="title"/>
          </p:nvPr>
        </p:nvSpPr>
        <p:spPr/>
        <p:txBody>
          <a:bodyPr/>
          <a:lstStyle/>
          <a:p>
            <a:r>
              <a:rPr lang="en-US" dirty="0" smtClean="0"/>
              <a:t>Code Injection-Script Injection</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Example-1</a:t>
            </a:r>
          </a:p>
          <a:p>
            <a:pPr lvl="1">
              <a:buNone/>
            </a:pPr>
            <a:r>
              <a:rPr lang="en-IN" dirty="0" smtClean="0"/>
              <a:t>	</a:t>
            </a:r>
            <a:r>
              <a:rPr lang="en-IN" sz="2100" i="1" dirty="0" smtClean="0">
                <a:solidFill>
                  <a:schemeClr val="accent1">
                    <a:lumMod val="75000"/>
                  </a:schemeClr>
                </a:solidFill>
              </a:rPr>
              <a:t>Hello&lt;script&gt;alert('Injected!');&lt;/script&gt; world</a:t>
            </a:r>
          </a:p>
          <a:p>
            <a:r>
              <a:rPr lang="en-IN" dirty="0" smtClean="0"/>
              <a:t>Example-2</a:t>
            </a:r>
          </a:p>
          <a:p>
            <a:pPr lvl="1">
              <a:buNone/>
            </a:pPr>
            <a:r>
              <a:rPr lang="en-IN" dirty="0" smtClean="0"/>
              <a:t>	</a:t>
            </a:r>
            <a:r>
              <a:rPr lang="en-IN" sz="2100" i="1" dirty="0" err="1" smtClean="0">
                <a:solidFill>
                  <a:schemeClr val="accent1">
                    <a:lumMod val="75000"/>
                  </a:schemeClr>
                </a:solidFill>
              </a:rPr>
              <a:t>javascript:alert</a:t>
            </a:r>
            <a:r>
              <a:rPr lang="en-IN" sz="2100" i="1" dirty="0" smtClean="0">
                <a:solidFill>
                  <a:schemeClr val="accent1">
                    <a:lumMod val="75000"/>
                  </a:schemeClr>
                </a:solidFill>
              </a:rPr>
              <a:t>(</a:t>
            </a:r>
            <a:r>
              <a:rPr lang="en-IN" sz="2100" i="1" dirty="0" err="1" smtClean="0">
                <a:solidFill>
                  <a:schemeClr val="accent1">
                    <a:lumMod val="75000"/>
                  </a:schemeClr>
                </a:solidFill>
              </a:rPr>
              <a:t>document.cookie</a:t>
            </a:r>
            <a:r>
              <a:rPr lang="en-IN" sz="2100" i="1" dirty="0" smtClean="0">
                <a:solidFill>
                  <a:schemeClr val="accent1">
                    <a:lumMod val="75000"/>
                  </a:schemeClr>
                </a:solidFill>
              </a:rPr>
              <a:t>); </a:t>
            </a:r>
          </a:p>
          <a:p>
            <a:pPr lvl="1">
              <a:buNone/>
            </a:pPr>
            <a:r>
              <a:rPr lang="en-IN" sz="2000" dirty="0" smtClean="0"/>
              <a:t>	By only taking a look at site cookies, one could find some very descriptive ones implementing security features; for example, if you find a site cookie like "logged=no", probably one could go into the logged area simply by changing that cookie value:</a:t>
            </a:r>
            <a:endParaRPr lang="en-IN" sz="2100" i="1" dirty="0" smtClean="0">
              <a:solidFill>
                <a:schemeClr val="accent1">
                  <a:lumMod val="75000"/>
                </a:schemeClr>
              </a:solidFill>
            </a:endParaRPr>
          </a:p>
          <a:p>
            <a:pPr lvl="1">
              <a:buNone/>
            </a:pPr>
            <a:r>
              <a:rPr lang="en-IN" sz="2100" i="1" dirty="0" smtClean="0">
                <a:solidFill>
                  <a:schemeClr val="accent1">
                    <a:lumMod val="75000"/>
                  </a:schemeClr>
                </a:solidFill>
              </a:rPr>
              <a:t>	</a:t>
            </a:r>
            <a:r>
              <a:rPr lang="en-IN" sz="2100" i="1" dirty="0" err="1" smtClean="0">
                <a:solidFill>
                  <a:schemeClr val="accent1">
                    <a:lumMod val="75000"/>
                  </a:schemeClr>
                </a:solidFill>
              </a:rPr>
              <a:t>javascript</a:t>
            </a:r>
            <a:r>
              <a:rPr lang="en-IN" sz="2100" i="1" dirty="0" smtClean="0">
                <a:solidFill>
                  <a:schemeClr val="accent1">
                    <a:lumMod val="75000"/>
                  </a:schemeClr>
                </a:solidFill>
              </a:rPr>
              <a:t>: void(</a:t>
            </a:r>
            <a:r>
              <a:rPr lang="en-IN" sz="2100" i="1" dirty="0" err="1" smtClean="0">
                <a:solidFill>
                  <a:schemeClr val="accent1">
                    <a:lumMod val="75000"/>
                  </a:schemeClr>
                </a:solidFill>
              </a:rPr>
              <a:t>document.cookie</a:t>
            </a:r>
            <a:r>
              <a:rPr lang="en-IN" sz="2100" i="1" dirty="0" smtClean="0">
                <a:solidFill>
                  <a:schemeClr val="accent1">
                    <a:lumMod val="75000"/>
                  </a:schemeClr>
                </a:solidFill>
              </a:rPr>
              <a:t>="logged=yes");</a:t>
            </a:r>
          </a:p>
          <a:p>
            <a:r>
              <a:rPr lang="en-US" dirty="0" smtClean="0"/>
              <a:t>Example-3</a:t>
            </a:r>
          </a:p>
          <a:p>
            <a:pPr lvl="1">
              <a:buNone/>
            </a:pPr>
            <a:r>
              <a:rPr lang="en-IN" sz="2100" i="1" dirty="0" err="1" smtClean="0">
                <a:solidFill>
                  <a:schemeClr val="accent1">
                    <a:lumMod val="75000"/>
                  </a:schemeClr>
                </a:solidFill>
              </a:rPr>
              <a:t>javascript:void</a:t>
            </a:r>
            <a:r>
              <a:rPr lang="en-IN" sz="2100" i="1" dirty="0" smtClean="0">
                <a:solidFill>
                  <a:schemeClr val="accent1">
                    <a:lumMod val="75000"/>
                  </a:schemeClr>
                </a:solidFill>
              </a:rPr>
              <a:t>(</a:t>
            </a:r>
            <a:r>
              <a:rPr lang="en-IN" sz="2100" i="1" dirty="0" err="1" smtClean="0">
                <a:solidFill>
                  <a:schemeClr val="accent1">
                    <a:lumMod val="75000"/>
                  </a:schemeClr>
                </a:solidFill>
              </a:rPr>
              <a:t>document.forms</a:t>
            </a:r>
            <a:r>
              <a:rPr lang="en-IN" sz="2100" i="1" dirty="0" smtClean="0">
                <a:solidFill>
                  <a:schemeClr val="accent1">
                    <a:lumMod val="75000"/>
                  </a:schemeClr>
                </a:solidFill>
              </a:rPr>
              <a:t>[0].</a:t>
            </a:r>
            <a:r>
              <a:rPr lang="en-IN" sz="2100" i="1" dirty="0" err="1" smtClean="0">
                <a:solidFill>
                  <a:schemeClr val="accent1">
                    <a:lumMod val="75000"/>
                  </a:schemeClr>
                </a:solidFill>
              </a:rPr>
              <a:t>total.value</a:t>
            </a:r>
            <a:r>
              <a:rPr lang="en-IN" sz="2100" i="1" dirty="0" smtClean="0">
                <a:solidFill>
                  <a:schemeClr val="accent1">
                    <a:lumMod val="75000"/>
                  </a:schemeClr>
                </a:solidFill>
              </a:rPr>
              <a:t>=1);</a:t>
            </a:r>
          </a:p>
          <a:p>
            <a:endParaRPr lang="en-IN" dirty="0"/>
          </a:p>
        </p:txBody>
      </p:sp>
      <p:sp>
        <p:nvSpPr>
          <p:cNvPr id="3" name="Title 2"/>
          <p:cNvSpPr>
            <a:spLocks noGrp="1"/>
          </p:cNvSpPr>
          <p:nvPr>
            <p:ph type="title"/>
          </p:nvPr>
        </p:nvSpPr>
        <p:spPr/>
        <p:txBody>
          <a:bodyPr/>
          <a:lstStyle/>
          <a:p>
            <a:r>
              <a:rPr lang="en-US" dirty="0" smtClean="0"/>
              <a:t>Code Injection-Script Injection</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An </a:t>
            </a:r>
            <a:r>
              <a:rPr lang="en-IN" dirty="0" err="1" smtClean="0"/>
              <a:t>eval</a:t>
            </a:r>
            <a:r>
              <a:rPr lang="en-IN" dirty="0" smtClean="0"/>
              <a:t> injection vulnerability occurs when an attacker can control all or part of an input string that is fed into an </a:t>
            </a:r>
            <a:r>
              <a:rPr lang="en-IN" dirty="0" err="1" smtClean="0">
                <a:hlinkClick r:id="rId2" tooltip="Eval"/>
              </a:rPr>
              <a:t>eval</a:t>
            </a:r>
            <a:r>
              <a:rPr lang="en-IN" dirty="0" smtClean="0"/>
              <a:t>() function call.</a:t>
            </a:r>
          </a:p>
          <a:p>
            <a:pPr fontAlgn="base"/>
            <a:r>
              <a:rPr lang="en-IN" dirty="0" smtClean="0"/>
              <a:t> Sometimes people use </a:t>
            </a:r>
            <a:r>
              <a:rPr lang="en-IN" dirty="0" err="1" smtClean="0"/>
              <a:t>eval</a:t>
            </a:r>
            <a:r>
              <a:rPr lang="en-IN" dirty="0" smtClean="0"/>
              <a:t>() for parsing JSON, or</a:t>
            </a:r>
          </a:p>
          <a:p>
            <a:pPr>
              <a:buNone/>
            </a:pPr>
            <a:r>
              <a:rPr lang="en-IN" dirty="0" smtClean="0"/>
              <a:t>	</a:t>
            </a:r>
            <a:r>
              <a:rPr lang="en-IN" sz="2400" i="1" dirty="0" err="1" smtClean="0">
                <a:solidFill>
                  <a:schemeClr val="accent1">
                    <a:lumMod val="75000"/>
                  </a:schemeClr>
                </a:solidFill>
              </a:rPr>
              <a:t>eval</a:t>
            </a:r>
            <a:r>
              <a:rPr lang="en-IN" sz="2400" i="1" dirty="0" smtClean="0">
                <a:solidFill>
                  <a:schemeClr val="accent1">
                    <a:lumMod val="75000"/>
                  </a:schemeClr>
                </a:solidFill>
              </a:rPr>
              <a:t>("obj." + id);</a:t>
            </a:r>
          </a:p>
          <a:p>
            <a:r>
              <a:rPr lang="en-IN" dirty="0" err="1" smtClean="0"/>
              <a:t>eval</a:t>
            </a:r>
            <a:r>
              <a:rPr lang="en-IN" dirty="0" smtClean="0"/>
              <a:t>() is a dangerous function, which executes the code it's passed with the privileges of the caller. If you run </a:t>
            </a:r>
            <a:r>
              <a:rPr lang="en-IN" dirty="0" err="1" smtClean="0"/>
              <a:t>eval</a:t>
            </a:r>
            <a:r>
              <a:rPr lang="en-IN" dirty="0" smtClean="0"/>
              <a:t>() with a string that could be affected by a malicious party, you may end up running malicious code on the user's machine with the permissions of your webpage / extension. </a:t>
            </a:r>
            <a:endParaRPr lang="en-IN" dirty="0"/>
          </a:p>
        </p:txBody>
      </p:sp>
      <p:sp>
        <p:nvSpPr>
          <p:cNvPr id="3" name="Title 2"/>
          <p:cNvSpPr>
            <a:spLocks noGrp="1"/>
          </p:cNvSpPr>
          <p:nvPr>
            <p:ph type="title"/>
          </p:nvPr>
        </p:nvSpPr>
        <p:spPr/>
        <p:txBody>
          <a:bodyPr>
            <a:normAutofit fontScale="90000"/>
          </a:bodyPr>
          <a:lstStyle/>
          <a:p>
            <a:r>
              <a:rPr lang="en-US" dirty="0" smtClean="0"/>
              <a:t>Code Injection: Dynamic Evaluation Attacks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dirty="0" smtClean="0"/>
              <a:t>The example below shows a dangerous way to use the </a:t>
            </a:r>
            <a:r>
              <a:rPr lang="en-IN" dirty="0" err="1" smtClean="0"/>
              <a:t>eval</a:t>
            </a:r>
            <a:r>
              <a:rPr lang="en-IN" dirty="0" smtClean="0"/>
              <a:t>() function:</a:t>
            </a:r>
          </a:p>
          <a:p>
            <a:pPr lvl="1">
              <a:buNone/>
            </a:pPr>
            <a:r>
              <a:rPr lang="en-IN" i="1" dirty="0" smtClean="0">
                <a:solidFill>
                  <a:schemeClr val="accent4">
                    <a:lumMod val="75000"/>
                  </a:schemeClr>
                </a:solidFill>
              </a:rPr>
              <a:t>$</a:t>
            </a:r>
            <a:r>
              <a:rPr lang="en-IN" i="1" dirty="0" err="1" smtClean="0">
                <a:solidFill>
                  <a:schemeClr val="accent4">
                    <a:lumMod val="75000"/>
                  </a:schemeClr>
                </a:solidFill>
              </a:rPr>
              <a:t>myvar</a:t>
            </a:r>
            <a:r>
              <a:rPr lang="en-IN" i="1" dirty="0" smtClean="0">
                <a:solidFill>
                  <a:schemeClr val="accent4">
                    <a:lumMod val="75000"/>
                  </a:schemeClr>
                </a:solidFill>
              </a:rPr>
              <a:t> = "</a:t>
            </a:r>
            <a:r>
              <a:rPr lang="en-IN" i="1" dirty="0" err="1" smtClean="0">
                <a:solidFill>
                  <a:schemeClr val="accent4">
                    <a:lumMod val="75000"/>
                  </a:schemeClr>
                </a:solidFill>
              </a:rPr>
              <a:t>varname</a:t>
            </a:r>
            <a:r>
              <a:rPr lang="en-IN" i="1" dirty="0" smtClean="0">
                <a:solidFill>
                  <a:schemeClr val="accent4">
                    <a:lumMod val="75000"/>
                  </a:schemeClr>
                </a:solidFill>
              </a:rPr>
              <a:t>";</a:t>
            </a:r>
          </a:p>
          <a:p>
            <a:pPr lvl="1">
              <a:buNone/>
            </a:pPr>
            <a:r>
              <a:rPr lang="en-IN" i="1" dirty="0" smtClean="0">
                <a:solidFill>
                  <a:schemeClr val="accent4">
                    <a:lumMod val="75000"/>
                  </a:schemeClr>
                </a:solidFill>
              </a:rPr>
              <a:t>$x = $_GET['</a:t>
            </a:r>
            <a:r>
              <a:rPr lang="en-IN" i="1" dirty="0" err="1" smtClean="0">
                <a:solidFill>
                  <a:schemeClr val="accent4">
                    <a:lumMod val="75000"/>
                  </a:schemeClr>
                </a:solidFill>
              </a:rPr>
              <a:t>arg</a:t>
            </a:r>
            <a:r>
              <a:rPr lang="en-IN" i="1" dirty="0" smtClean="0">
                <a:solidFill>
                  <a:schemeClr val="accent4">
                    <a:lumMod val="75000"/>
                  </a:schemeClr>
                </a:solidFill>
              </a:rPr>
              <a:t>'];</a:t>
            </a:r>
          </a:p>
          <a:p>
            <a:pPr lvl="1">
              <a:buNone/>
            </a:pPr>
            <a:r>
              <a:rPr lang="en-IN" i="1" dirty="0" err="1" smtClean="0">
                <a:solidFill>
                  <a:schemeClr val="accent4">
                    <a:lumMod val="75000"/>
                  </a:schemeClr>
                </a:solidFill>
              </a:rPr>
              <a:t>eval</a:t>
            </a:r>
            <a:r>
              <a:rPr lang="en-IN" i="1" dirty="0" smtClean="0">
                <a:solidFill>
                  <a:schemeClr val="accent4">
                    <a:lumMod val="75000"/>
                  </a:schemeClr>
                </a:solidFill>
              </a:rPr>
              <a:t>("\$</a:t>
            </a:r>
            <a:r>
              <a:rPr lang="en-IN" i="1" dirty="0" err="1" smtClean="0">
                <a:solidFill>
                  <a:schemeClr val="accent4">
                    <a:lumMod val="75000"/>
                  </a:schemeClr>
                </a:solidFill>
              </a:rPr>
              <a:t>myvar</a:t>
            </a:r>
            <a:r>
              <a:rPr lang="en-IN" i="1" dirty="0" smtClean="0">
                <a:solidFill>
                  <a:schemeClr val="accent4">
                    <a:lumMod val="75000"/>
                  </a:schemeClr>
                </a:solidFill>
              </a:rPr>
              <a:t> = \$x;");</a:t>
            </a:r>
          </a:p>
          <a:p>
            <a:pPr>
              <a:buNone/>
            </a:pPr>
            <a:r>
              <a:rPr lang="en-IN" dirty="0" smtClean="0"/>
              <a:t>	As there is no input validation, the code above is vulnerable to a Code Injection attack.</a:t>
            </a:r>
          </a:p>
          <a:p>
            <a:pPr>
              <a:buNone/>
            </a:pPr>
            <a:r>
              <a:rPr lang="en-IN" dirty="0" smtClean="0"/>
              <a:t>	For example:</a:t>
            </a:r>
          </a:p>
          <a:p>
            <a:pPr>
              <a:buNone/>
            </a:pPr>
            <a:r>
              <a:rPr lang="en-IN" dirty="0" smtClean="0"/>
              <a:t>	</a:t>
            </a:r>
            <a:r>
              <a:rPr lang="en-IN" sz="2400" i="1" dirty="0" smtClean="0">
                <a:solidFill>
                  <a:schemeClr val="accent4">
                    <a:lumMod val="75000"/>
                  </a:schemeClr>
                </a:solidFill>
              </a:rPr>
              <a:t>/</a:t>
            </a:r>
            <a:r>
              <a:rPr lang="en-IN" sz="2400" i="1" dirty="0" err="1" smtClean="0">
                <a:solidFill>
                  <a:schemeClr val="accent4">
                    <a:lumMod val="75000"/>
                  </a:schemeClr>
                </a:solidFill>
              </a:rPr>
              <a:t>index.php?arg</a:t>
            </a:r>
            <a:r>
              <a:rPr lang="en-IN" sz="2400" i="1" dirty="0" smtClean="0">
                <a:solidFill>
                  <a:schemeClr val="accent4">
                    <a:lumMod val="75000"/>
                  </a:schemeClr>
                </a:solidFill>
              </a:rPr>
              <a:t>=1; </a:t>
            </a:r>
            <a:r>
              <a:rPr lang="en-IN" sz="2400" i="1" dirty="0" err="1" smtClean="0">
                <a:solidFill>
                  <a:schemeClr val="accent4">
                    <a:lumMod val="75000"/>
                  </a:schemeClr>
                </a:solidFill>
              </a:rPr>
              <a:t>phpinfo</a:t>
            </a:r>
            <a:r>
              <a:rPr lang="en-IN" sz="2400" i="1" dirty="0" smtClean="0">
                <a:solidFill>
                  <a:schemeClr val="accent4">
                    <a:lumMod val="75000"/>
                  </a:schemeClr>
                </a:solidFill>
              </a:rPr>
              <a:t>()</a:t>
            </a:r>
          </a:p>
          <a:p>
            <a:r>
              <a:rPr lang="en-IN" dirty="0" smtClean="0"/>
              <a:t>While exploiting bugs like these, an attacker may want to execute system commands. In this case, a code injection bug can also be used for command injection, for example:</a:t>
            </a:r>
          </a:p>
          <a:p>
            <a:pPr lvl="1">
              <a:buNone/>
            </a:pPr>
            <a:r>
              <a:rPr lang="en-IN" sz="2400" i="1" dirty="0" smtClean="0">
                <a:solidFill>
                  <a:schemeClr val="accent4">
                    <a:lumMod val="75000"/>
                  </a:schemeClr>
                </a:solidFill>
              </a:rPr>
              <a:t>/</a:t>
            </a:r>
            <a:r>
              <a:rPr lang="en-IN" sz="2400" i="1" dirty="0" err="1" smtClean="0">
                <a:solidFill>
                  <a:schemeClr val="accent4">
                    <a:lumMod val="75000"/>
                  </a:schemeClr>
                </a:solidFill>
              </a:rPr>
              <a:t>index.php?arg</a:t>
            </a:r>
            <a:r>
              <a:rPr lang="en-IN" sz="2400" i="1" dirty="0" smtClean="0">
                <a:solidFill>
                  <a:schemeClr val="accent4">
                    <a:lumMod val="75000"/>
                  </a:schemeClr>
                </a:solidFill>
              </a:rPr>
              <a:t>=1; system('id')</a:t>
            </a:r>
            <a:endParaRPr lang="en-IN" sz="2400" i="1" dirty="0">
              <a:solidFill>
                <a:schemeClr val="accent4">
                  <a:lumMod val="75000"/>
                </a:schemeClr>
              </a:solidFill>
            </a:endParaRPr>
          </a:p>
        </p:txBody>
      </p:sp>
      <p:sp>
        <p:nvSpPr>
          <p:cNvPr id="3" name="Title 2"/>
          <p:cNvSpPr>
            <a:spLocks noGrp="1"/>
          </p:cNvSpPr>
          <p:nvPr>
            <p:ph type="title"/>
          </p:nvPr>
        </p:nvSpPr>
        <p:spPr/>
        <p:txBody>
          <a:bodyPr>
            <a:normAutofit fontScale="90000"/>
          </a:bodyPr>
          <a:lstStyle/>
          <a:p>
            <a:r>
              <a:rPr lang="en-US" dirty="0" smtClean="0"/>
              <a:t>Code Injection: Dynamic Evaluation Attacks-</a:t>
            </a:r>
            <a:r>
              <a:rPr lang="en-US" dirty="0" err="1" smtClean="0"/>
              <a:t>php</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636</TotalTime>
  <Words>679</Words>
  <Application>Microsoft Office PowerPoint</Application>
  <PresentationFormat>On-screen Show (4:3)</PresentationFormat>
  <Paragraphs>162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Input Validation Error Code Injection HTTP Response Splitting BurpSuite Basics and WebGoat</vt:lpstr>
      <vt:lpstr>Code Injection – What?</vt:lpstr>
      <vt:lpstr>Code Injection-How?</vt:lpstr>
      <vt:lpstr>Code Injection-Levels</vt:lpstr>
      <vt:lpstr>Code Injection Levels</vt:lpstr>
      <vt:lpstr>Code Injection-Script Injection</vt:lpstr>
      <vt:lpstr>Code Injection-Script Injection</vt:lpstr>
      <vt:lpstr>Code Injection: Dynamic Evaluation Attacks</vt:lpstr>
      <vt:lpstr>Code Injection: Dynamic Evaluation Attacks-php</vt:lpstr>
      <vt:lpstr>Code Injection: Dynamic Evaluation Attacks-node.js</vt:lpstr>
      <vt:lpstr>Code Injection: Dynamic Evaluation Attacks-node.js</vt:lpstr>
      <vt:lpstr>Code Injection: Shell Injection</vt:lpstr>
      <vt:lpstr>Preventing Code Injection</vt:lpstr>
      <vt:lpstr>Preventing Code Injection</vt:lpstr>
      <vt:lpstr>HTTP Response Splitting-What?</vt:lpstr>
      <vt:lpstr>HTTP Response Splitting-How?</vt:lpstr>
      <vt:lpstr>HTTP Response Splitting-Basic Technique</vt:lpstr>
      <vt:lpstr>HTTP Response Splitting-Basic Technique</vt:lpstr>
      <vt:lpstr>HTTP Response Splitting-Result</vt:lpstr>
      <vt:lpstr>HTTP Response Splitting-Prevention</vt:lpstr>
      <vt:lpstr>WebGoat</vt:lpstr>
      <vt:lpstr>Burp Suite</vt:lpstr>
      <vt:lpstr>Burp Suite- Configuration</vt:lpstr>
      <vt:lpstr>References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Validation Error</dc:title>
  <dc:creator>dell</dc:creator>
  <cp:lastModifiedBy>dell</cp:lastModifiedBy>
  <cp:revision>193</cp:revision>
  <dcterms:created xsi:type="dcterms:W3CDTF">2017-10-23T11:46:43Z</dcterms:created>
  <dcterms:modified xsi:type="dcterms:W3CDTF">2017-11-02T08:23:49Z</dcterms:modified>
</cp:coreProperties>
</file>