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93" r:id="rId2"/>
    <p:sldId id="257" r:id="rId3"/>
    <p:sldId id="292" r:id="rId4"/>
    <p:sldId id="272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A9827-8F01-4BE3-AFB6-930D6AEAC32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0EE8F-A833-401B-B0D2-F4825843A7D9}">
      <dgm:prSet custT="1"/>
      <dgm:spPr/>
      <dgm:t>
        <a:bodyPr/>
        <a:lstStyle/>
        <a:p>
          <a:pPr rtl="0"/>
          <a:r>
            <a:rPr lang="en-US" sz="3200" b="1" dirty="0" smtClean="0"/>
            <a:t>What is automata?</a:t>
          </a:r>
          <a:endParaRPr lang="en-US" sz="3200" dirty="0"/>
        </a:p>
      </dgm:t>
    </dgm:pt>
    <dgm:pt modelId="{AD3ECF47-5EA6-46DA-AE8D-8A69B6E5ABB7}" type="parTrans" cxnId="{D57C7198-C618-4B95-B07C-9E1F3CC5B416}">
      <dgm:prSet/>
      <dgm:spPr/>
      <dgm:t>
        <a:bodyPr/>
        <a:lstStyle/>
        <a:p>
          <a:endParaRPr lang="en-US"/>
        </a:p>
      </dgm:t>
    </dgm:pt>
    <dgm:pt modelId="{01F9DFC4-B517-4868-BA9C-874ED807F92C}" type="sibTrans" cxnId="{D57C7198-C618-4B95-B07C-9E1F3CC5B416}">
      <dgm:prSet/>
      <dgm:spPr/>
      <dgm:t>
        <a:bodyPr/>
        <a:lstStyle/>
        <a:p>
          <a:endParaRPr lang="en-US"/>
        </a:p>
      </dgm:t>
    </dgm:pt>
    <dgm:pt modelId="{5A308CF4-42E8-4AAE-A96B-3AC8A000CE62}" type="pres">
      <dgm:prSet presAssocID="{178A9827-8F01-4BE3-AFB6-930D6AEAC3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0258FD-644D-4484-8E44-5CDE246E7080}" type="pres">
      <dgm:prSet presAssocID="{3C00EE8F-A833-401B-B0D2-F4825843A7D9}" presName="downArrow" presStyleLbl="node1" presStyleIdx="0" presStyleCnt="1" custFlipVert="1" custScaleX="4488" custScaleY="5610" custLinFactY="14584" custLinFactNeighborX="95326" custLinFactNeighborY="100000"/>
      <dgm:spPr/>
    </dgm:pt>
    <dgm:pt modelId="{9293FDA0-9EFB-4505-9B02-298AB63A4E8E}" type="pres">
      <dgm:prSet presAssocID="{3C00EE8F-A833-401B-B0D2-F4825843A7D9}" presName="downArrowText" presStyleLbl="revTx" presStyleIdx="0" presStyleCnt="1" custScaleX="150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9E35E-F5AF-4A0A-8670-0E143B470DB9}" type="presOf" srcId="{178A9827-8F01-4BE3-AFB6-930D6AEAC324}" destId="{5A308CF4-42E8-4AAE-A96B-3AC8A000CE62}" srcOrd="0" destOrd="0" presId="urn:microsoft.com/office/officeart/2005/8/layout/arrow3"/>
    <dgm:cxn modelId="{D57C7198-C618-4B95-B07C-9E1F3CC5B416}" srcId="{178A9827-8F01-4BE3-AFB6-930D6AEAC324}" destId="{3C00EE8F-A833-401B-B0D2-F4825843A7D9}" srcOrd="0" destOrd="0" parTransId="{AD3ECF47-5EA6-46DA-AE8D-8A69B6E5ABB7}" sibTransId="{01F9DFC4-B517-4868-BA9C-874ED807F92C}"/>
    <dgm:cxn modelId="{24FC622C-7DEB-4F91-A10F-7FE291B0CDA1}" type="presOf" srcId="{3C00EE8F-A833-401B-B0D2-F4825843A7D9}" destId="{9293FDA0-9EFB-4505-9B02-298AB63A4E8E}" srcOrd="0" destOrd="0" presId="urn:microsoft.com/office/officeart/2005/8/layout/arrow3"/>
    <dgm:cxn modelId="{C952886D-513B-4EF3-B202-2D38A6A1DFD3}" type="presParOf" srcId="{5A308CF4-42E8-4AAE-A96B-3AC8A000CE62}" destId="{EE0258FD-644D-4484-8E44-5CDE246E7080}" srcOrd="0" destOrd="0" presId="urn:microsoft.com/office/officeart/2005/8/layout/arrow3"/>
    <dgm:cxn modelId="{7D1B985C-2F4F-4513-B089-8CBA2A091EAB}" type="presParOf" srcId="{5A308CF4-42E8-4AAE-A96B-3AC8A000CE62}" destId="{9293FDA0-9EFB-4505-9B02-298AB63A4E8E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FF000-C6C8-4AE2-A8BA-CADF586023B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64649A-EC76-4297-91A6-318B4BFFBCA5}">
      <dgm:prSet/>
      <dgm:spPr/>
      <dgm:t>
        <a:bodyPr/>
        <a:lstStyle/>
        <a:p>
          <a:pPr rtl="0"/>
          <a:r>
            <a:rPr lang="en-US" dirty="0" smtClean="0"/>
            <a:t>An automaton ( plural: automata or automatons) is a self-operating machine or control mechanism designed to automatically follow a predetermined sequence of operations,</a:t>
          </a:r>
          <a:endParaRPr lang="en-US" dirty="0"/>
        </a:p>
      </dgm:t>
    </dgm:pt>
    <dgm:pt modelId="{C4C768CA-17E9-45A9-A9D0-6BF93BF628B6}" type="parTrans" cxnId="{6BF1CD04-1875-49B4-A12D-49B13F5C6B7A}">
      <dgm:prSet/>
      <dgm:spPr/>
      <dgm:t>
        <a:bodyPr/>
        <a:lstStyle/>
        <a:p>
          <a:endParaRPr lang="en-US"/>
        </a:p>
      </dgm:t>
    </dgm:pt>
    <dgm:pt modelId="{34CEA9E1-DAC3-4C6A-A4D5-B9C1E8D7A269}" type="sibTrans" cxnId="{6BF1CD04-1875-49B4-A12D-49B13F5C6B7A}">
      <dgm:prSet/>
      <dgm:spPr/>
      <dgm:t>
        <a:bodyPr/>
        <a:lstStyle/>
        <a:p>
          <a:endParaRPr lang="en-US"/>
        </a:p>
      </dgm:t>
    </dgm:pt>
    <dgm:pt modelId="{C231B4DE-36DD-41D5-A2E5-AB48AC5F18CB}" type="pres">
      <dgm:prSet presAssocID="{E15FF000-C6C8-4AE2-A8BA-CADF586023B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A8FCC-B992-46E5-915A-7C432411EAA2}" type="pres">
      <dgm:prSet presAssocID="{6F64649A-EC76-4297-91A6-318B4BFFBCA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DF260-3B3D-45CF-B3CC-85DD6F405CB0}" type="presOf" srcId="{E15FF000-C6C8-4AE2-A8BA-CADF586023BB}" destId="{C231B4DE-36DD-41D5-A2E5-AB48AC5F18CB}" srcOrd="0" destOrd="0" presId="urn:microsoft.com/office/officeart/2005/8/layout/process2"/>
    <dgm:cxn modelId="{6BF1CD04-1875-49B4-A12D-49B13F5C6B7A}" srcId="{E15FF000-C6C8-4AE2-A8BA-CADF586023BB}" destId="{6F64649A-EC76-4297-91A6-318B4BFFBCA5}" srcOrd="0" destOrd="0" parTransId="{C4C768CA-17E9-45A9-A9D0-6BF93BF628B6}" sibTransId="{34CEA9E1-DAC3-4C6A-A4D5-B9C1E8D7A269}"/>
    <dgm:cxn modelId="{7C52EF7F-51DF-4C9F-817E-0F80F31D98A6}" type="presOf" srcId="{6F64649A-EC76-4297-91A6-318B4BFFBCA5}" destId="{53BA8FCC-B992-46E5-915A-7C432411EAA2}" srcOrd="0" destOrd="0" presId="urn:microsoft.com/office/officeart/2005/8/layout/process2"/>
    <dgm:cxn modelId="{5DFB7402-5D31-4BBE-8170-DC914A4E60F7}" type="presParOf" srcId="{C231B4DE-36DD-41D5-A2E5-AB48AC5F18CB}" destId="{53BA8FCC-B992-46E5-915A-7C432411EAA2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258FD-644D-4484-8E44-5CDE246E7080}">
      <dsp:nvSpPr>
        <dsp:cNvPr id="0" name=""/>
        <dsp:cNvSpPr/>
      </dsp:nvSpPr>
      <dsp:spPr>
        <a:xfrm flipV="1">
          <a:off x="2844054" y="1528383"/>
          <a:ext cx="83380" cy="718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3FDA0-9EFB-4505-9B02-298AB63A4E8E}">
      <dsp:nvSpPr>
        <dsp:cNvPr id="0" name=""/>
        <dsp:cNvSpPr/>
      </dsp:nvSpPr>
      <dsp:spPr>
        <a:xfrm>
          <a:off x="1738646" y="0"/>
          <a:ext cx="3489694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What is automata?</a:t>
          </a:r>
          <a:endParaRPr lang="en-US" sz="3200" kern="1200" dirty="0"/>
        </a:p>
      </dsp:txBody>
      <dsp:txXfrm>
        <a:off x="1738646" y="0"/>
        <a:ext cx="3489694" cy="160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A8FCC-B992-46E5-915A-7C432411EAA2}">
      <dsp:nvSpPr>
        <dsp:cNvPr id="0" name=""/>
        <dsp:cNvSpPr/>
      </dsp:nvSpPr>
      <dsp:spPr>
        <a:xfrm>
          <a:off x="0" y="1812"/>
          <a:ext cx="3882337" cy="370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 automaton ( plural: automata or automatons) is a self-operating machine or control mechanism designed to automatically follow a predetermined sequence of operations,</a:t>
          </a:r>
          <a:endParaRPr lang="en-US" sz="2300" kern="1200" dirty="0"/>
        </a:p>
      </dsp:txBody>
      <dsp:txXfrm>
        <a:off x="108620" y="110432"/>
        <a:ext cx="3665097" cy="3491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20BC7-27B6-4040-A1E9-9988CC907CF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4E76FC-F20F-4A7E-8E8E-6F7BD8BA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35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8.bin"/><Relationship Id="rId47" Type="http://schemas.openxmlformats.org/officeDocument/2006/relationships/oleObject" Target="../embeddings/oleObject43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5.bin"/><Relationship Id="rId41" Type="http://schemas.openxmlformats.org/officeDocument/2006/relationships/oleObject" Target="../embeddings/oleObject3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8.bin"/><Relationship Id="rId37" Type="http://schemas.openxmlformats.org/officeDocument/2006/relationships/oleObject" Target="../embeddings/oleObject33.bin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41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0.wmf"/><Relationship Id="rId36" Type="http://schemas.openxmlformats.org/officeDocument/2006/relationships/oleObject" Target="../embeddings/oleObject32.bin"/><Relationship Id="rId49" Type="http://schemas.openxmlformats.org/officeDocument/2006/relationships/oleObject" Target="../embeddings/oleObject4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7.bin"/><Relationship Id="rId44" Type="http://schemas.openxmlformats.org/officeDocument/2006/relationships/oleObject" Target="../embeddings/oleObject4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6.bin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9.bin"/><Relationship Id="rId48" Type="http://schemas.openxmlformats.org/officeDocument/2006/relationships/oleObject" Target="../embeddings/oleObject44.bin"/><Relationship Id="rId8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0" y="352556"/>
            <a:ext cx="90023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Centre </a:t>
            </a:r>
            <a:r>
              <a:rPr lang="en-US" sz="3600" b="1" dirty="0"/>
              <a:t>for Advance Studies </a:t>
            </a:r>
            <a:r>
              <a:rPr lang="en-US" sz="3600" b="1" dirty="0" smtClean="0"/>
              <a:t>– AKTU</a:t>
            </a:r>
          </a:p>
          <a:p>
            <a:pPr algn="ctr"/>
            <a:r>
              <a:rPr lang="en-US" sz="3600" b="1" dirty="0" smtClean="0"/>
              <a:t>(LUCKNOW)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5400" b="1" dirty="0" smtClean="0"/>
              <a:t>DFA &amp; NFA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/>
              <a:t>DETERMINISTIC &amp; NONDETERMINISTIC FINITE AUTOMATA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</a:t>
            </a:r>
            <a:r>
              <a:rPr lang="en-US" b="1" dirty="0" smtClean="0"/>
              <a:t>SUBMITTED BY: NITESH KUMAR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90" y="352556"/>
            <a:ext cx="2170631" cy="21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605307" y="295990"/>
            <a:ext cx="9144000" cy="6562010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7400" b="1" dirty="0"/>
              <a:t> Step 3: </a:t>
            </a:r>
            <a:r>
              <a:rPr lang="en-US" sz="6000" dirty="0"/>
              <a:t>Repeat step 2 till you are getting any new state. All those states that consist of any of the accepting  state of given NFA as member state will be considered as final states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</a:t>
            </a:r>
            <a:r>
              <a:rPr lang="el-GR" sz="6000" dirty="0"/>
              <a:t>δ</a:t>
            </a:r>
            <a:r>
              <a:rPr lang="en-US" sz="6000" dirty="0"/>
              <a:t>({q0,q1,q2},a)=</a:t>
            </a:r>
            <a:r>
              <a:rPr lang="el-GR" sz="6000" dirty="0"/>
              <a:t> δ</a:t>
            </a:r>
            <a:r>
              <a:rPr lang="en-US" sz="6000" dirty="0"/>
              <a:t>(q0,a) U </a:t>
            </a:r>
            <a:r>
              <a:rPr lang="el-GR" sz="6000" dirty="0"/>
              <a:t>δ</a:t>
            </a:r>
            <a:r>
              <a:rPr lang="en-US" sz="6000" dirty="0"/>
              <a:t>(q1,a) U </a:t>
            </a:r>
            <a:r>
              <a:rPr lang="el-GR" sz="6000" dirty="0"/>
              <a:t>δ</a:t>
            </a:r>
            <a:r>
              <a:rPr lang="en-US" sz="6000" dirty="0"/>
              <a:t>(q2,a)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       ={q0,q1} U {q2} U {q3}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        ={q0,q1,q2,q3}-------new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</a:t>
            </a:r>
            <a:r>
              <a:rPr lang="el-GR" sz="6000" dirty="0"/>
              <a:t>δ</a:t>
            </a:r>
            <a:r>
              <a:rPr lang="en-US" sz="6000" dirty="0"/>
              <a:t>({q0,q1,q2},b)=</a:t>
            </a:r>
            <a:r>
              <a:rPr lang="el-GR" sz="6000" dirty="0"/>
              <a:t> δ</a:t>
            </a:r>
            <a:r>
              <a:rPr lang="en-US" sz="6000" dirty="0"/>
              <a:t>(q0,b) U </a:t>
            </a:r>
            <a:r>
              <a:rPr lang="el-GR" sz="6000" dirty="0"/>
              <a:t>δ</a:t>
            </a:r>
            <a:r>
              <a:rPr lang="en-US" sz="6000" dirty="0"/>
              <a:t>(q1,b) U </a:t>
            </a:r>
            <a:r>
              <a:rPr lang="el-GR" sz="6000" dirty="0"/>
              <a:t>δ</a:t>
            </a:r>
            <a:r>
              <a:rPr lang="en-US" sz="6000" dirty="0"/>
              <a:t>(q2,b)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= {q0} U {q1} U {q3}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={q0,q1,q3}--------new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</a:t>
            </a:r>
            <a:r>
              <a:rPr lang="el-GR" sz="6000" dirty="0"/>
              <a:t>δ</a:t>
            </a:r>
            <a:r>
              <a:rPr lang="en-US" sz="6000" dirty="0"/>
              <a:t>({q0,q1,q2,q3},a)=</a:t>
            </a:r>
            <a:r>
              <a:rPr lang="el-GR" sz="6000" dirty="0"/>
              <a:t> δ</a:t>
            </a:r>
            <a:r>
              <a:rPr lang="en-US" sz="6000" dirty="0"/>
              <a:t>(q0,a) U </a:t>
            </a:r>
            <a:r>
              <a:rPr lang="el-GR" sz="6000" dirty="0"/>
              <a:t>δ</a:t>
            </a:r>
            <a:r>
              <a:rPr lang="en-US" sz="6000" dirty="0"/>
              <a:t>(q1,a) U </a:t>
            </a:r>
            <a:r>
              <a:rPr lang="el-GR" sz="6000" dirty="0"/>
              <a:t>δ</a:t>
            </a:r>
            <a:r>
              <a:rPr lang="en-US" sz="6000" dirty="0"/>
              <a:t>(q2,a) U </a:t>
            </a:r>
            <a:r>
              <a:rPr lang="el-GR" sz="6000" dirty="0"/>
              <a:t>δ</a:t>
            </a:r>
            <a:r>
              <a:rPr lang="en-US" sz="6000" dirty="0"/>
              <a:t>(q3,a)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={q0,q1} U {q2} U {q3} U {q3}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={q0,q1,q2,q3}----------old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</a:t>
            </a:r>
            <a:r>
              <a:rPr lang="el-GR" sz="6000" dirty="0"/>
              <a:t>δ</a:t>
            </a:r>
            <a:r>
              <a:rPr lang="en-US" sz="6000" dirty="0"/>
              <a:t>({q0,q1,q2,q3},b)=</a:t>
            </a:r>
            <a:r>
              <a:rPr lang="el-GR" sz="6000" dirty="0"/>
              <a:t>δ</a:t>
            </a:r>
            <a:r>
              <a:rPr lang="en-US" sz="6000" dirty="0"/>
              <a:t>(q0,b) U </a:t>
            </a:r>
            <a:r>
              <a:rPr lang="el-GR" sz="6000" dirty="0"/>
              <a:t>δ</a:t>
            </a:r>
            <a:r>
              <a:rPr lang="en-US" sz="6000" dirty="0"/>
              <a:t>(q1,b) U </a:t>
            </a:r>
            <a:r>
              <a:rPr lang="el-GR" sz="6000" dirty="0"/>
              <a:t>δ</a:t>
            </a:r>
            <a:r>
              <a:rPr lang="en-US" sz="6000" dirty="0"/>
              <a:t>(q2,b) U </a:t>
            </a:r>
            <a:r>
              <a:rPr lang="el-GR" sz="6000" dirty="0"/>
              <a:t>δ</a:t>
            </a:r>
            <a:r>
              <a:rPr lang="en-US" sz="6000" dirty="0"/>
              <a:t>(q3,b)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={q0} U {q1} U {q3} U {q2}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000" dirty="0"/>
              <a:t>                                ={q0,q1,q3,q2}----------old state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2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858000"/>
          </a:xfrm>
        </p:spPr>
        <p:txBody>
          <a:bodyPr/>
          <a:lstStyle/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({q0,q1,q3},a)=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(q0,a) U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(q1,a) U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(q3,a)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              ={q0,q1} U {q2} U {q3}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              ={q0,q1,q2,q3}----------old state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({q0,q1,q3},b)=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(q0,b) U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(q1,b) U </a:t>
            </a:r>
            <a:r>
              <a:rPr lang="el-GR" sz="2400" dirty="0">
                <a:solidFill>
                  <a:srgbClr val="000000"/>
                </a:solidFill>
              </a:rPr>
              <a:t>δ</a:t>
            </a:r>
            <a:r>
              <a:rPr lang="en-US" sz="2400" dirty="0">
                <a:solidFill>
                  <a:srgbClr val="000000"/>
                </a:solidFill>
              </a:rPr>
              <a:t>(q3,b)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              ={q0} U {q1} U {q2}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              ={q0,q1,q2}----------old state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Transition </a:t>
            </a:r>
            <a:r>
              <a:rPr lang="en-US" sz="2400" b="1" dirty="0">
                <a:solidFill>
                  <a:srgbClr val="000000"/>
                </a:solidFill>
              </a:rPr>
              <a:t>table :</a:t>
            </a: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01292"/>
              </p:ext>
            </p:extLst>
          </p:nvPr>
        </p:nvGraphicFramePr>
        <p:xfrm>
          <a:off x="2209800" y="4114800"/>
          <a:ext cx="65532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24"/>
                <a:gridCol w="2125014"/>
                <a:gridCol w="2359982"/>
                <a:gridCol w="208280"/>
              </a:tblGrid>
              <a:tr h="370946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solidFill>
                            <a:srgbClr val="000000"/>
                          </a:solidFill>
                        </a:rPr>
                        <a:t>δ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/∑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*{q0,q1,q2}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*{q0,q1,q2,q3}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*{q0,q1,q3}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{q0,q1,q2,q3}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{q0,q1,q2}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1596980" y="445104"/>
            <a:ext cx="8761413" cy="7080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Transition table for equivalent DFA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1596980" y="1507925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A </a:t>
            </a:r>
            <a:r>
              <a:rPr lang="en-US" b="1" dirty="0"/>
              <a:t>is the initial state and C,D and E are final states since they contain q2 and q3 as member which are final states of NFA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34532"/>
              </p:ext>
            </p:extLst>
          </p:nvPr>
        </p:nvGraphicFramePr>
        <p:xfrm>
          <a:off x="4480328" y="2753261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solidFill>
                            <a:srgbClr val="000000"/>
                          </a:solidFill>
                        </a:rPr>
                        <a:t>δ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/∑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*D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36464" y="273336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Let us say: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   q0----A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  {q0,q1}-----B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  {q0,q1,q2}-----------C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  {q0,q1,q2,q3}---------D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b="1" dirty="0" smtClean="0"/>
              <a:t>   {q0,q1,q3}-----------E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8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0" y="2166867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172200" y="1785867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610600" y="3005067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8800" y="4300467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86800" y="4757667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1524000" y="2585967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 flipV="1">
            <a:off x="3429000" y="2204967"/>
            <a:ext cx="2743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1"/>
          </p:cNvCxnSpPr>
          <p:nvPr/>
        </p:nvCxnSpPr>
        <p:spPr>
          <a:xfrm>
            <a:off x="6934201" y="2204967"/>
            <a:ext cx="1787525" cy="922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7"/>
          </p:cNvCxnSpPr>
          <p:nvPr/>
        </p:nvCxnSpPr>
        <p:spPr>
          <a:xfrm rot="10800000" flipV="1">
            <a:off x="6289676" y="3424167"/>
            <a:ext cx="2320925" cy="99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 rot="16200000" flipH="1">
            <a:off x="8572500" y="4262367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6"/>
            <a:endCxn id="8" idx="1"/>
          </p:cNvCxnSpPr>
          <p:nvPr/>
        </p:nvCxnSpPr>
        <p:spPr>
          <a:xfrm>
            <a:off x="6400801" y="4719567"/>
            <a:ext cx="2397125" cy="1603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3"/>
          </p:cNvCxnSpPr>
          <p:nvPr/>
        </p:nvCxnSpPr>
        <p:spPr>
          <a:xfrm flipV="1">
            <a:off x="6400801" y="3721031"/>
            <a:ext cx="2320925" cy="88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>
            <a:off x="9372600" y="4986267"/>
            <a:ext cx="53340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167" name="TextBox 26"/>
          <p:cNvSpPr txBox="1">
            <a:spLocks noChangeArrowheads="1"/>
          </p:cNvSpPr>
          <p:nvPr/>
        </p:nvSpPr>
        <p:spPr bwMode="auto">
          <a:xfrm>
            <a:off x="4280079" y="197413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a</a:t>
            </a:r>
          </a:p>
        </p:txBody>
      </p:sp>
      <p:sp>
        <p:nvSpPr>
          <p:cNvPr id="49168" name="TextBox 27"/>
          <p:cNvSpPr txBox="1">
            <a:spLocks noChangeArrowheads="1"/>
          </p:cNvSpPr>
          <p:nvPr/>
        </p:nvSpPr>
        <p:spPr bwMode="auto">
          <a:xfrm>
            <a:off x="7620000" y="20906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9169" name="TextBox 28"/>
          <p:cNvSpPr txBox="1">
            <a:spLocks noChangeArrowheads="1"/>
          </p:cNvSpPr>
          <p:nvPr/>
        </p:nvSpPr>
        <p:spPr bwMode="auto">
          <a:xfrm>
            <a:off x="6629400" y="33860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9170" name="TextBox 29"/>
          <p:cNvSpPr txBox="1">
            <a:spLocks noChangeArrowheads="1"/>
          </p:cNvSpPr>
          <p:nvPr/>
        </p:nvSpPr>
        <p:spPr bwMode="auto">
          <a:xfrm>
            <a:off x="7848600" y="39194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9171" name="TextBox 30"/>
          <p:cNvSpPr txBox="1">
            <a:spLocks noChangeArrowheads="1"/>
          </p:cNvSpPr>
          <p:nvPr/>
        </p:nvSpPr>
        <p:spPr bwMode="auto">
          <a:xfrm>
            <a:off x="7086600" y="47576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9172" name="TextBox 31"/>
          <p:cNvSpPr txBox="1">
            <a:spLocks noChangeArrowheads="1"/>
          </p:cNvSpPr>
          <p:nvPr/>
        </p:nvSpPr>
        <p:spPr bwMode="auto">
          <a:xfrm>
            <a:off x="9601200" y="4448105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a,b</a:t>
            </a:r>
          </a:p>
        </p:txBody>
      </p:sp>
      <p:sp>
        <p:nvSpPr>
          <p:cNvPr id="33" name="Curved Down Arrow 32"/>
          <p:cNvSpPr/>
          <p:nvPr/>
        </p:nvSpPr>
        <p:spPr>
          <a:xfrm>
            <a:off x="6324600" y="1404867"/>
            <a:ext cx="3810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2819400" y="1633467"/>
            <a:ext cx="3810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175" name="TextBox 34"/>
          <p:cNvSpPr txBox="1">
            <a:spLocks noChangeArrowheads="1"/>
          </p:cNvSpPr>
          <p:nvPr/>
        </p:nvSpPr>
        <p:spPr bwMode="auto">
          <a:xfrm>
            <a:off x="3048000" y="13540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9176" name="TextBox 35"/>
          <p:cNvSpPr txBox="1">
            <a:spLocks noChangeArrowheads="1"/>
          </p:cNvSpPr>
          <p:nvPr/>
        </p:nvSpPr>
        <p:spPr bwMode="auto">
          <a:xfrm>
            <a:off x="6629400" y="11254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8686800" y="3081267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8763000" y="4833867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9" name="Oval 38"/>
          <p:cNvSpPr/>
          <p:nvPr/>
        </p:nvSpPr>
        <p:spPr>
          <a:xfrm>
            <a:off x="5715000" y="4376667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49180" name="TextBox 39"/>
          <p:cNvSpPr txBox="1">
            <a:spLocks noChangeArrowheads="1"/>
          </p:cNvSpPr>
          <p:nvPr/>
        </p:nvSpPr>
        <p:spPr bwMode="auto">
          <a:xfrm>
            <a:off x="1524000" y="2090668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181" name="TextBox 40"/>
          <p:cNvSpPr txBox="1">
            <a:spLocks noChangeArrowheads="1"/>
          </p:cNvSpPr>
          <p:nvPr/>
        </p:nvSpPr>
        <p:spPr bwMode="auto">
          <a:xfrm>
            <a:off x="9067800" y="39194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79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25273716"/>
              </p:ext>
            </p:extLst>
          </p:nvPr>
        </p:nvGraphicFramePr>
        <p:xfrm>
          <a:off x="-171539" y="808065"/>
          <a:ext cx="4644659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75" y="1955800"/>
            <a:ext cx="5644954" cy="4305300"/>
          </a:xfr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52234712"/>
              </p:ext>
            </p:extLst>
          </p:nvPr>
        </p:nvGraphicFramePr>
        <p:xfrm>
          <a:off x="1453938" y="2552131"/>
          <a:ext cx="3882337" cy="371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550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179011"/>
            <a:ext cx="8569291" cy="63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A72B-40DA-4AB3-8024-842DDD90E831}" type="slidenum">
              <a:rPr lang="en-US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65739" y="295729"/>
            <a:ext cx="9105900" cy="558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Deterministic Finite </a:t>
            </a:r>
            <a:r>
              <a:rPr lang="en-US" sz="3600" b="1" dirty="0" smtClean="0">
                <a:solidFill>
                  <a:schemeClr val="tx1"/>
                </a:solidFill>
              </a:rPr>
              <a:t>Automata </a:t>
            </a:r>
            <a:r>
              <a:rPr lang="en-US" sz="3600" b="1" dirty="0">
                <a:solidFill>
                  <a:schemeClr val="tx1"/>
                </a:solidFill>
              </a:rPr>
              <a:t>(DFA)</a:t>
            </a: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72626"/>
              </p:ext>
            </p:extLst>
          </p:nvPr>
        </p:nvGraphicFramePr>
        <p:xfrm>
          <a:off x="3598955" y="1477774"/>
          <a:ext cx="3886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3" imgW="3886200" imgH="583920" progId="Equation.DSMT4">
                  <p:embed/>
                </p:oleObj>
              </mc:Choice>
              <mc:Fallback>
                <p:oleObj name="Equation" r:id="rId3" imgW="3886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955" y="1477774"/>
                        <a:ext cx="3886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23373"/>
              </p:ext>
            </p:extLst>
          </p:nvPr>
        </p:nvGraphicFramePr>
        <p:xfrm>
          <a:off x="2286000" y="2491441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5" imgW="393480" imgH="520560" progId="Equation.3">
                  <p:embed/>
                </p:oleObj>
              </mc:Choice>
              <mc:Fallback>
                <p:oleObj name="Equation" r:id="rId5" imgW="393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91441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54783"/>
              </p:ext>
            </p:extLst>
          </p:nvPr>
        </p:nvGraphicFramePr>
        <p:xfrm>
          <a:off x="2286000" y="3269316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7" imgW="330120" imgH="393480" progId="Equation.DSMT4">
                  <p:embed/>
                </p:oleObj>
              </mc:Choice>
              <mc:Fallback>
                <p:oleObj name="Equation" r:id="rId7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9316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67840"/>
              </p:ext>
            </p:extLst>
          </p:nvPr>
        </p:nvGraphicFramePr>
        <p:xfrm>
          <a:off x="2286000" y="3970992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9" imgW="330120" imgH="419040" progId="Equation.DSMT4">
                  <p:embed/>
                </p:oleObj>
              </mc:Choice>
              <mc:Fallback>
                <p:oleObj name="Equation" r:id="rId9" imgW="33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70992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56136"/>
              </p:ext>
            </p:extLst>
          </p:nvPr>
        </p:nvGraphicFramePr>
        <p:xfrm>
          <a:off x="2209800" y="4580591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11" imgW="482400" imgH="583920" progId="Equation.3">
                  <p:embed/>
                </p:oleObj>
              </mc:Choice>
              <mc:Fallback>
                <p:oleObj name="Equation" r:id="rId11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80591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87946"/>
              </p:ext>
            </p:extLst>
          </p:nvPr>
        </p:nvGraphicFramePr>
        <p:xfrm>
          <a:off x="2178051" y="5564841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13" imgW="406080" imgH="393480" progId="Equation.3">
                  <p:embed/>
                </p:oleObj>
              </mc:Choice>
              <mc:Fallback>
                <p:oleObj name="Equation" r:id="rId13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5564841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2901078" y="2431116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:  Finite set of states</a:t>
            </a:r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2897727" y="3153428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: input alphabet</a:t>
            </a:r>
          </a:p>
        </p:txBody>
      </p:sp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2803526" y="3920191"/>
            <a:ext cx="397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: transition function</a:t>
            </a:r>
          </a:p>
        </p:txBody>
      </p: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2879725" y="4682191"/>
            <a:ext cx="617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: initial state  is a member of Q</a:t>
            </a:r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2879725" y="5444191"/>
            <a:ext cx="389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: set of final states</a:t>
            </a:r>
          </a:p>
        </p:txBody>
      </p:sp>
      <p:sp>
        <p:nvSpPr>
          <p:cNvPr id="332817" name="Text Box 17"/>
          <p:cNvSpPr txBox="1">
            <a:spLocks noChangeArrowheads="1"/>
          </p:cNvSpPr>
          <p:nvPr/>
        </p:nvSpPr>
        <p:spPr bwMode="auto">
          <a:xfrm>
            <a:off x="6629400" y="3688727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graphicFrame>
        <p:nvGraphicFramePr>
          <p:cNvPr id="332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36313"/>
              </p:ext>
            </p:extLst>
          </p:nvPr>
        </p:nvGraphicFramePr>
        <p:xfrm>
          <a:off x="6934200" y="4123392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5" imgW="330120" imgH="419040" progId="Equation.DSMT4">
                  <p:embed/>
                </p:oleObj>
              </mc:Choice>
              <mc:Fallback>
                <p:oleObj name="Equation" r:id="rId15" imgW="33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23392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7239000" y="3841128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:</a:t>
            </a:r>
            <a:r>
              <a:rPr lang="en-US" dirty="0"/>
              <a:t> </a:t>
            </a:r>
            <a:r>
              <a:rPr lang="en-US" sz="3200" dirty="0"/>
              <a:t>Q X              Q</a:t>
            </a:r>
          </a:p>
        </p:txBody>
      </p:sp>
      <p:graphicFrame>
        <p:nvGraphicFramePr>
          <p:cNvPr id="3328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66843"/>
              </p:ext>
            </p:extLst>
          </p:nvPr>
        </p:nvGraphicFramePr>
        <p:xfrm>
          <a:off x="8305801" y="4199592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6" imgW="330120" imgH="393480" progId="Equation.DSMT4">
                  <p:embed/>
                </p:oleObj>
              </mc:Choice>
              <mc:Fallback>
                <p:oleObj name="Equation" r:id="rId16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4199592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2" name="Line 22"/>
          <p:cNvSpPr>
            <a:spLocks noChangeShapeType="1"/>
          </p:cNvSpPr>
          <p:nvPr/>
        </p:nvSpPr>
        <p:spPr bwMode="auto">
          <a:xfrm>
            <a:off x="8839200" y="442819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137F-6E10-4C3D-B532-044B7BA025BA}" type="slidenum">
              <a:rPr lang="en-US"/>
              <a:pPr/>
              <a:t>5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30009" y="149225"/>
            <a:ext cx="49530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Transition Function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67088" y="2806700"/>
            <a:ext cx="88249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42021" name="Oval 5"/>
          <p:cNvSpPr>
            <a:spLocks noChangeArrowheads="1"/>
          </p:cNvSpPr>
          <p:nvPr/>
        </p:nvSpPr>
        <p:spPr bwMode="auto">
          <a:xfrm>
            <a:off x="4495800" y="49179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Oval 6"/>
          <p:cNvSpPr>
            <a:spLocks noChangeArrowheads="1"/>
          </p:cNvSpPr>
          <p:nvPr/>
        </p:nvSpPr>
        <p:spPr bwMode="auto">
          <a:xfrm>
            <a:off x="7086600" y="49179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Oval 7"/>
          <p:cNvSpPr>
            <a:spLocks noChangeArrowheads="1"/>
          </p:cNvSpPr>
          <p:nvPr/>
        </p:nvSpPr>
        <p:spPr bwMode="auto">
          <a:xfrm>
            <a:off x="8382000" y="49179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Oval 8"/>
          <p:cNvSpPr>
            <a:spLocks noChangeArrowheads="1"/>
          </p:cNvSpPr>
          <p:nvPr/>
        </p:nvSpPr>
        <p:spPr bwMode="auto">
          <a:xfrm>
            <a:off x="9753600" y="49179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>
            <a:off x="3886200" y="52481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6" name="Line 10"/>
          <p:cNvSpPr>
            <a:spLocks noChangeShapeType="1"/>
          </p:cNvSpPr>
          <p:nvPr/>
        </p:nvSpPr>
        <p:spPr bwMode="auto">
          <a:xfrm>
            <a:off x="6324600" y="522273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7620000" y="522273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8915400" y="52227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91098"/>
              </p:ext>
            </p:extLst>
          </p:nvPr>
        </p:nvGraphicFramePr>
        <p:xfrm>
          <a:off x="4572000" y="491793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" name="Equation" r:id="rId3" imgW="419040" imgH="469800" progId="Equation.3">
                  <p:embed/>
                </p:oleObj>
              </mc:Choice>
              <mc:Fallback>
                <p:oleObj name="Equation" r:id="rId3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1793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Oval 14"/>
          <p:cNvSpPr>
            <a:spLocks noChangeArrowheads="1"/>
          </p:cNvSpPr>
          <p:nvPr/>
        </p:nvSpPr>
        <p:spPr bwMode="auto">
          <a:xfrm>
            <a:off x="5791200" y="49179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77839"/>
              </p:ext>
            </p:extLst>
          </p:nvPr>
        </p:nvGraphicFramePr>
        <p:xfrm>
          <a:off x="5905501" y="4917937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8" name="Equation" r:id="rId5" imgW="342720" imgH="469800" progId="Equation.3">
                  <p:embed/>
                </p:oleObj>
              </mc:Choice>
              <mc:Fallback>
                <p:oleObj name="Equation" r:id="rId5" imgW="3427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1" y="4917937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76751"/>
              </p:ext>
            </p:extLst>
          </p:nvPr>
        </p:nvGraphicFramePr>
        <p:xfrm>
          <a:off x="7175501" y="491793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" name="Equation" r:id="rId7" imgW="393480" imgH="469800" progId="Equation.3">
                  <p:embed/>
                </p:oleObj>
              </mc:Choice>
              <mc:Fallback>
                <p:oleObj name="Equation" r:id="rId7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491793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51009"/>
              </p:ext>
            </p:extLst>
          </p:nvPr>
        </p:nvGraphicFramePr>
        <p:xfrm>
          <a:off x="8470901" y="491793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" name="Equation" r:id="rId9" imgW="393480" imgH="469800" progId="Equation.3">
                  <p:embed/>
                </p:oleObj>
              </mc:Choice>
              <mc:Fallback>
                <p:oleObj name="Equation" r:id="rId9" imgW="3934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1" y="491793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96753"/>
              </p:ext>
            </p:extLst>
          </p:nvPr>
        </p:nvGraphicFramePr>
        <p:xfrm>
          <a:off x="9829800" y="491793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491793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5" name="Line 19"/>
          <p:cNvSpPr>
            <a:spLocks noChangeShapeType="1"/>
          </p:cNvSpPr>
          <p:nvPr/>
        </p:nvSpPr>
        <p:spPr bwMode="auto">
          <a:xfrm>
            <a:off x="5029200" y="522273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81539"/>
              </p:ext>
            </p:extLst>
          </p:nvPr>
        </p:nvGraphicFramePr>
        <p:xfrm>
          <a:off x="5257801" y="491793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91793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57711"/>
              </p:ext>
            </p:extLst>
          </p:nvPr>
        </p:nvGraphicFramePr>
        <p:xfrm>
          <a:off x="6553200" y="484173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" name="Equation" r:id="rId15" imgW="279360" imgH="380880" progId="Equation.3">
                  <p:embed/>
                </p:oleObj>
              </mc:Choice>
              <mc:Fallback>
                <p:oleObj name="Equation" r:id="rId15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4173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2567"/>
              </p:ext>
            </p:extLst>
          </p:nvPr>
        </p:nvGraphicFramePr>
        <p:xfrm>
          <a:off x="7848600" y="484173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4" name="Equation" r:id="rId17" imgW="279360" imgH="380880" progId="Equation.3">
                  <p:embed/>
                </p:oleObj>
              </mc:Choice>
              <mc:Fallback>
                <p:oleObj name="Equation" r:id="rId17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84173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15769"/>
              </p:ext>
            </p:extLst>
          </p:nvPr>
        </p:nvGraphicFramePr>
        <p:xfrm>
          <a:off x="9144001" y="491793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491793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Oval 24"/>
          <p:cNvSpPr>
            <a:spLocks noChangeArrowheads="1"/>
          </p:cNvSpPr>
          <p:nvPr/>
        </p:nvSpPr>
        <p:spPr bwMode="auto">
          <a:xfrm>
            <a:off x="9156700" y="363523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52828"/>
              </p:ext>
            </p:extLst>
          </p:nvPr>
        </p:nvGraphicFramePr>
        <p:xfrm>
          <a:off x="9232901" y="3635237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6"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1" y="3635237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76854"/>
              </p:ext>
            </p:extLst>
          </p:nvPr>
        </p:nvGraphicFramePr>
        <p:xfrm>
          <a:off x="6096001" y="446073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7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46073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09578"/>
              </p:ext>
            </p:extLst>
          </p:nvPr>
        </p:nvGraphicFramePr>
        <p:xfrm>
          <a:off x="7315201" y="453693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8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453693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59169"/>
              </p:ext>
            </p:extLst>
          </p:nvPr>
        </p:nvGraphicFramePr>
        <p:xfrm>
          <a:off x="8610600" y="446073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" name="Equation" r:id="rId23" imgW="279360" imgH="380880" progId="Equation.3">
                  <p:embed/>
                </p:oleObj>
              </mc:Choice>
              <mc:Fallback>
                <p:oleObj name="Equation" r:id="rId23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46073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43761"/>
              </p:ext>
            </p:extLst>
          </p:nvPr>
        </p:nvGraphicFramePr>
        <p:xfrm>
          <a:off x="4724400" y="438453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0" name="Equation" r:id="rId24" imgW="279360" imgH="380880" progId="Equation.3">
                  <p:embed/>
                </p:oleObj>
              </mc:Choice>
              <mc:Fallback>
                <p:oleObj name="Equation" r:id="rId24" imgW="2793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8453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6" name="Freeform 30"/>
          <p:cNvSpPr>
            <a:spLocks/>
          </p:cNvSpPr>
          <p:nvPr/>
        </p:nvSpPr>
        <p:spPr bwMode="auto">
          <a:xfrm>
            <a:off x="8991600" y="2860537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98937"/>
              </p:ext>
            </p:extLst>
          </p:nvPr>
        </p:nvGraphicFramePr>
        <p:xfrm>
          <a:off x="9004301" y="2416038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1" name="Equation" r:id="rId25" imgW="672840" imgH="444240" progId="Equation.3">
                  <p:embed/>
                </p:oleObj>
              </mc:Choice>
              <mc:Fallback>
                <p:oleObj name="Equation" r:id="rId25" imgW="6728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2416038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8" name="Line 32"/>
          <p:cNvSpPr>
            <a:spLocks noChangeShapeType="1"/>
          </p:cNvSpPr>
          <p:nvPr/>
        </p:nvSpPr>
        <p:spPr bwMode="auto">
          <a:xfrm flipV="1">
            <a:off x="8763000" y="4155937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9" name="Freeform 33"/>
          <p:cNvSpPr>
            <a:spLocks/>
          </p:cNvSpPr>
          <p:nvPr/>
        </p:nvSpPr>
        <p:spPr bwMode="auto">
          <a:xfrm>
            <a:off x="7467600" y="4003537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0" name="Freeform 34"/>
          <p:cNvSpPr>
            <a:spLocks/>
          </p:cNvSpPr>
          <p:nvPr/>
        </p:nvSpPr>
        <p:spPr bwMode="auto">
          <a:xfrm>
            <a:off x="6172200" y="3813037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Freeform 35"/>
          <p:cNvSpPr>
            <a:spLocks/>
          </p:cNvSpPr>
          <p:nvPr/>
        </p:nvSpPr>
        <p:spPr bwMode="auto">
          <a:xfrm>
            <a:off x="4876800" y="3190737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2" name="Rectangle 36"/>
          <p:cNvSpPr>
            <a:spLocks noChangeArrowheads="1"/>
          </p:cNvSpPr>
          <p:nvPr/>
        </p:nvSpPr>
        <p:spPr bwMode="auto">
          <a:xfrm>
            <a:off x="773907" y="1482587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3" name="Line 37"/>
          <p:cNvSpPr>
            <a:spLocks noChangeShapeType="1"/>
          </p:cNvSpPr>
          <p:nvPr/>
        </p:nvSpPr>
        <p:spPr bwMode="auto">
          <a:xfrm>
            <a:off x="1816994" y="1482587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4" name="Line 38"/>
          <p:cNvSpPr>
            <a:spLocks noChangeShapeType="1"/>
          </p:cNvSpPr>
          <p:nvPr/>
        </p:nvSpPr>
        <p:spPr bwMode="auto">
          <a:xfrm>
            <a:off x="2664854" y="1501637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5" name="Line 39"/>
          <p:cNvSpPr>
            <a:spLocks noChangeShapeType="1"/>
          </p:cNvSpPr>
          <p:nvPr/>
        </p:nvSpPr>
        <p:spPr bwMode="auto">
          <a:xfrm flipV="1">
            <a:off x="773907" y="2092813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6" name="Line 40"/>
          <p:cNvSpPr>
            <a:spLocks noChangeShapeType="1"/>
          </p:cNvSpPr>
          <p:nvPr/>
        </p:nvSpPr>
        <p:spPr bwMode="auto">
          <a:xfrm flipV="1">
            <a:off x="773907" y="2581137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7" name="Line 41"/>
          <p:cNvSpPr>
            <a:spLocks noChangeShapeType="1"/>
          </p:cNvSpPr>
          <p:nvPr/>
        </p:nvSpPr>
        <p:spPr bwMode="auto">
          <a:xfrm flipV="1">
            <a:off x="773907" y="3116683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8" name="Line 42"/>
          <p:cNvSpPr>
            <a:spLocks noChangeShapeType="1"/>
          </p:cNvSpPr>
          <p:nvPr/>
        </p:nvSpPr>
        <p:spPr bwMode="auto">
          <a:xfrm flipV="1">
            <a:off x="751364" y="3711437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9" name="Line 43"/>
          <p:cNvSpPr>
            <a:spLocks noChangeShapeType="1"/>
          </p:cNvSpPr>
          <p:nvPr/>
        </p:nvSpPr>
        <p:spPr bwMode="auto">
          <a:xfrm flipV="1">
            <a:off x="773907" y="5017212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0" name="Oval 44"/>
          <p:cNvSpPr>
            <a:spLocks noChangeArrowheads="1"/>
          </p:cNvSpPr>
          <p:nvPr/>
        </p:nvSpPr>
        <p:spPr bwMode="auto">
          <a:xfrm>
            <a:off x="9601200" y="4765537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08680"/>
              </p:ext>
            </p:extLst>
          </p:nvPr>
        </p:nvGraphicFramePr>
        <p:xfrm>
          <a:off x="1110458" y="166118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2" name="Equation" r:id="rId27" imgW="279360" imgH="342720" progId="Equation.3">
                  <p:embed/>
                </p:oleObj>
              </mc:Choice>
              <mc:Fallback>
                <p:oleObj name="Equation" r:id="rId27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458" y="166118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6298"/>
              </p:ext>
            </p:extLst>
          </p:nvPr>
        </p:nvGraphicFramePr>
        <p:xfrm>
          <a:off x="2011873" y="16730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3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873" y="16730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21467"/>
              </p:ext>
            </p:extLst>
          </p:nvPr>
        </p:nvGraphicFramePr>
        <p:xfrm>
          <a:off x="2983199" y="157148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" name="Equation" r:id="rId30" imgW="279360" imgH="380880" progId="Equation.3">
                  <p:embed/>
                </p:oleObj>
              </mc:Choice>
              <mc:Fallback>
                <p:oleObj name="Equation" r:id="rId30" imgW="279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199" y="157148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37417"/>
              </p:ext>
            </p:extLst>
          </p:nvPr>
        </p:nvGraphicFramePr>
        <p:xfrm>
          <a:off x="1066874" y="2104721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" name="Equation" r:id="rId31" imgW="419040" imgH="469800" progId="Equation.3">
                  <p:embed/>
                </p:oleObj>
              </mc:Choice>
              <mc:Fallback>
                <p:oleObj name="Equation" r:id="rId31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74" y="2104721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19511"/>
              </p:ext>
            </p:extLst>
          </p:nvPr>
        </p:nvGraphicFramePr>
        <p:xfrm>
          <a:off x="1066874" y="262455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6" name="Equation" r:id="rId32" imgW="342720" imgH="469800" progId="Equation.3">
                  <p:embed/>
                </p:oleObj>
              </mc:Choice>
              <mc:Fallback>
                <p:oleObj name="Equation" r:id="rId32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74" y="262455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077422"/>
              </p:ext>
            </p:extLst>
          </p:nvPr>
        </p:nvGraphicFramePr>
        <p:xfrm>
          <a:off x="1041735" y="318232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7" name="Equation" r:id="rId33" imgW="393480" imgH="469800" progId="Equation.3">
                  <p:embed/>
                </p:oleObj>
              </mc:Choice>
              <mc:Fallback>
                <p:oleObj name="Equation" r:id="rId33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735" y="318232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07244"/>
              </p:ext>
            </p:extLst>
          </p:nvPr>
        </p:nvGraphicFramePr>
        <p:xfrm>
          <a:off x="1013542" y="378025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8" name="Equation" r:id="rId34" imgW="393480" imgH="469800" progId="Equation.3">
                  <p:embed/>
                </p:oleObj>
              </mc:Choice>
              <mc:Fallback>
                <p:oleObj name="Equation" r:id="rId34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42" y="378025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19488"/>
              </p:ext>
            </p:extLst>
          </p:nvPr>
        </p:nvGraphicFramePr>
        <p:xfrm>
          <a:off x="1013542" y="442160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9" name="Equation" r:id="rId35" imgW="419040" imgH="469800" progId="Equation.3">
                  <p:embed/>
                </p:oleObj>
              </mc:Choice>
              <mc:Fallback>
                <p:oleObj name="Equation" r:id="rId35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42" y="442160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69" name="Line 53"/>
          <p:cNvSpPr>
            <a:spLocks noChangeShapeType="1"/>
          </p:cNvSpPr>
          <p:nvPr/>
        </p:nvSpPr>
        <p:spPr bwMode="auto">
          <a:xfrm flipV="1">
            <a:off x="773907" y="4402793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120786"/>
              </p:ext>
            </p:extLst>
          </p:nvPr>
        </p:nvGraphicFramePr>
        <p:xfrm>
          <a:off x="1026813" y="5095111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0" name="Equation" r:id="rId36" imgW="406080" imgH="469800" progId="Equation.3">
                  <p:embed/>
                </p:oleObj>
              </mc:Choice>
              <mc:Fallback>
                <p:oleObj name="Equation" r:id="rId36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813" y="5095111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57705"/>
              </p:ext>
            </p:extLst>
          </p:nvPr>
        </p:nvGraphicFramePr>
        <p:xfrm>
          <a:off x="2072951" y="210797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1" name="Equation" r:id="rId37" imgW="342720" imgH="469800" progId="Equation.3">
                  <p:embed/>
                </p:oleObj>
              </mc:Choice>
              <mc:Fallback>
                <p:oleObj name="Equation" r:id="rId37" imgW="342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951" y="210797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62139"/>
              </p:ext>
            </p:extLst>
          </p:nvPr>
        </p:nvGraphicFramePr>
        <p:xfrm>
          <a:off x="2915403" y="2092812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" name="Equation" r:id="rId38" imgW="406080" imgH="469800" progId="Equation.3">
                  <p:embed/>
                </p:oleObj>
              </mc:Choice>
              <mc:Fallback>
                <p:oleObj name="Equation" r:id="rId38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03" y="2092812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14137"/>
              </p:ext>
            </p:extLst>
          </p:nvPr>
        </p:nvGraphicFramePr>
        <p:xfrm>
          <a:off x="2017153" y="2610701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" name="Equation" r:id="rId39" imgW="406080" imgH="469800" progId="Equation.3">
                  <p:embed/>
                </p:oleObj>
              </mc:Choice>
              <mc:Fallback>
                <p:oleObj name="Equation" r:id="rId3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53" y="2610701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44395"/>
              </p:ext>
            </p:extLst>
          </p:nvPr>
        </p:nvGraphicFramePr>
        <p:xfrm>
          <a:off x="2867262" y="261090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4" name="Equation" r:id="rId40" imgW="393480" imgH="469800" progId="Equation.3">
                  <p:embed/>
                </p:oleObj>
              </mc:Choice>
              <mc:Fallback>
                <p:oleObj name="Equation" r:id="rId40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262" y="261090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26994"/>
              </p:ext>
            </p:extLst>
          </p:nvPr>
        </p:nvGraphicFramePr>
        <p:xfrm>
          <a:off x="2005290" y="3182201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5" name="Equation" r:id="rId41" imgW="393480" imgH="469800" progId="Equation.3">
                  <p:embed/>
                </p:oleObj>
              </mc:Choice>
              <mc:Fallback>
                <p:oleObj name="Equation" r:id="rId41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290" y="3182201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2627"/>
              </p:ext>
            </p:extLst>
          </p:nvPr>
        </p:nvGraphicFramePr>
        <p:xfrm>
          <a:off x="2904431" y="315817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6" name="Equation" r:id="rId42" imgW="393480" imgH="469800" progId="Equation.3">
                  <p:embed/>
                </p:oleObj>
              </mc:Choice>
              <mc:Fallback>
                <p:oleObj name="Equation" r:id="rId42" imgW="393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431" y="315817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96213"/>
              </p:ext>
            </p:extLst>
          </p:nvPr>
        </p:nvGraphicFramePr>
        <p:xfrm>
          <a:off x="1980641" y="376617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7" name="Equation" r:id="rId43" imgW="419040" imgH="469800" progId="Equation.3">
                  <p:embed/>
                </p:oleObj>
              </mc:Choice>
              <mc:Fallback>
                <p:oleObj name="Equation" r:id="rId43" imgW="41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641" y="376617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7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84071"/>
              </p:ext>
            </p:extLst>
          </p:nvPr>
        </p:nvGraphicFramePr>
        <p:xfrm>
          <a:off x="2893455" y="3780259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8" name="Equation" r:id="rId44" imgW="406080" imgH="469800" progId="Equation.3">
                  <p:embed/>
                </p:oleObj>
              </mc:Choice>
              <mc:Fallback>
                <p:oleObj name="Equation" r:id="rId44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455" y="3780259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2079" name="Group 63"/>
          <p:cNvGrpSpPr>
            <a:grpSpLocks/>
          </p:cNvGrpSpPr>
          <p:nvPr/>
        </p:nvGrpSpPr>
        <p:grpSpPr bwMode="auto">
          <a:xfrm>
            <a:off x="9601201" y="4181337"/>
            <a:ext cx="900113" cy="609600"/>
            <a:chOff x="4224" y="1824"/>
            <a:chExt cx="567" cy="384"/>
          </a:xfrm>
        </p:grpSpPr>
        <p:graphicFrame>
          <p:nvGraphicFramePr>
            <p:cNvPr id="342080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9" name="Equation" r:id="rId45" imgW="672840" imgH="444240" progId="Equation.3">
                    <p:embed/>
                  </p:oleObj>
                </mc:Choice>
                <mc:Fallback>
                  <p:oleObj name="Equation" r:id="rId45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2081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4208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25651"/>
              </p:ext>
            </p:extLst>
          </p:nvPr>
        </p:nvGraphicFramePr>
        <p:xfrm>
          <a:off x="2880488" y="5087975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" name="Equation" r:id="rId46" imgW="406080" imgH="469800" progId="Equation.3">
                  <p:embed/>
                </p:oleObj>
              </mc:Choice>
              <mc:Fallback>
                <p:oleObj name="Equation" r:id="rId46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488" y="5087975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8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33605"/>
              </p:ext>
            </p:extLst>
          </p:nvPr>
        </p:nvGraphicFramePr>
        <p:xfrm>
          <a:off x="2071380" y="5087975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1" name="Equation" r:id="rId47" imgW="406080" imgH="469800" progId="Equation.3">
                  <p:embed/>
                </p:oleObj>
              </mc:Choice>
              <mc:Fallback>
                <p:oleObj name="Equation" r:id="rId4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80" y="5087975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8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00151"/>
              </p:ext>
            </p:extLst>
          </p:nvPr>
        </p:nvGraphicFramePr>
        <p:xfrm>
          <a:off x="2905493" y="447655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2" name="Equation" r:id="rId48" imgW="406080" imgH="469800" progId="Equation.3">
                  <p:embed/>
                </p:oleObj>
              </mc:Choice>
              <mc:Fallback>
                <p:oleObj name="Equation" r:id="rId48" imgW="4060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493" y="447655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8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143"/>
              </p:ext>
            </p:extLst>
          </p:nvPr>
        </p:nvGraphicFramePr>
        <p:xfrm>
          <a:off x="2057634" y="446583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3" name="Equation" r:id="rId49" imgW="406080" imgH="469800" progId="Equation.3">
                  <p:embed/>
                </p:oleObj>
              </mc:Choice>
              <mc:Fallback>
                <p:oleObj name="Equation" r:id="rId49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634" y="446583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D85B-3AB6-4AFC-9A07-01A3B347AE30}" type="slidenum">
              <a:rPr lang="en-US"/>
              <a:pPr/>
              <a:t>6</a:t>
            </a:fld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90825" y="217835"/>
            <a:ext cx="8761413" cy="708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Formal Definition of NFAs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0"/>
            <a:ext cx="8824913" cy="3416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87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387105"/>
              </p:ext>
            </p:extLst>
          </p:nvPr>
        </p:nvGraphicFramePr>
        <p:xfrm>
          <a:off x="3084691" y="1576086"/>
          <a:ext cx="467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3" imgW="4673520" imgH="583920" progId="Equation.3">
                  <p:embed/>
                </p:oleObj>
              </mc:Choice>
              <mc:Fallback>
                <p:oleObj name="Equation" r:id="rId3" imgW="4673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91" y="1576086"/>
                        <a:ext cx="467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066498"/>
              </p:ext>
            </p:extLst>
          </p:nvPr>
        </p:nvGraphicFramePr>
        <p:xfrm>
          <a:off x="2457450" y="2533572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5" imgW="571320" imgH="520560" progId="Equation.3">
                  <p:embed/>
                </p:oleObj>
              </mc:Choice>
              <mc:Fallback>
                <p:oleObj name="Equation" r:id="rId5" imgW="571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533572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07599"/>
              </p:ext>
            </p:extLst>
          </p:nvPr>
        </p:nvGraphicFramePr>
        <p:xfrm>
          <a:off x="2502079" y="3937377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7" imgW="507960" imgH="419040" progId="Equation.3">
                  <p:embed/>
                </p:oleObj>
              </mc:Choice>
              <mc:Fallback>
                <p:oleObj name="Equation" r:id="rId7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079" y="3937377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24973"/>
              </p:ext>
            </p:extLst>
          </p:nvPr>
        </p:nvGraphicFramePr>
        <p:xfrm>
          <a:off x="2442369" y="4468396"/>
          <a:ext cx="69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9" imgW="698400" imgH="583920" progId="Equation.3">
                  <p:embed/>
                </p:oleObj>
              </mc:Choice>
              <mc:Fallback>
                <p:oleObj name="Equation" r:id="rId9" imgW="698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369" y="4468396"/>
                        <a:ext cx="6969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65863"/>
              </p:ext>
            </p:extLst>
          </p:nvPr>
        </p:nvGraphicFramePr>
        <p:xfrm>
          <a:off x="2502079" y="5290604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11" imgW="583920" imgH="406080" progId="Equation.3">
                  <p:embed/>
                </p:oleObj>
              </mc:Choice>
              <mc:Fallback>
                <p:oleObj name="Equation" r:id="rId11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079" y="5290604"/>
                        <a:ext cx="582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3481" name="Text Box 9"/>
          <p:cNvSpPr txBox="1">
            <a:spLocks noChangeArrowheads="1"/>
          </p:cNvSpPr>
          <p:nvPr/>
        </p:nvSpPr>
        <p:spPr bwMode="auto">
          <a:xfrm>
            <a:off x="3255169" y="2467745"/>
            <a:ext cx="30203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Set of 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states</a:t>
            </a: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87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75371"/>
              </p:ext>
            </p:extLst>
          </p:nvPr>
        </p:nvGraphicFramePr>
        <p:xfrm>
          <a:off x="2520950" y="328174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3" imgW="507960" imgH="406080" progId="Equation.3">
                  <p:embed/>
                </p:oleObj>
              </mc:Choice>
              <mc:Fallback>
                <p:oleObj name="Equation" r:id="rId13" imgW="507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281740"/>
                        <a:ext cx="50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3484" name="Text Box 12"/>
          <p:cNvSpPr txBox="1">
            <a:spLocks noChangeArrowheads="1"/>
          </p:cNvSpPr>
          <p:nvPr/>
        </p:nvSpPr>
        <p:spPr bwMode="auto">
          <a:xfrm>
            <a:off x="3321049" y="3195221"/>
            <a:ext cx="32415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alphabet.</a:t>
            </a: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73486" name="Text Box 14"/>
          <p:cNvSpPr txBox="1">
            <a:spLocks noChangeArrowheads="1"/>
          </p:cNvSpPr>
          <p:nvPr/>
        </p:nvSpPr>
        <p:spPr bwMode="auto">
          <a:xfrm>
            <a:off x="3255169" y="3864462"/>
            <a:ext cx="3956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Transition 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function.</a:t>
            </a: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73487" name="Text Box 15"/>
          <p:cNvSpPr txBox="1">
            <a:spLocks noChangeArrowheads="1"/>
          </p:cNvSpPr>
          <p:nvPr/>
        </p:nvSpPr>
        <p:spPr bwMode="auto">
          <a:xfrm>
            <a:off x="3394869" y="4471570"/>
            <a:ext cx="2619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Initial 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state.</a:t>
            </a: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73488" name="Text Box 16"/>
          <p:cNvSpPr txBox="1">
            <a:spLocks noChangeArrowheads="1"/>
          </p:cNvSpPr>
          <p:nvPr/>
        </p:nvSpPr>
        <p:spPr bwMode="auto">
          <a:xfrm>
            <a:off x="3394869" y="5240810"/>
            <a:ext cx="25346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Final </a:t>
            </a:r>
            <a:r>
              <a:rPr lang="en-US" sz="32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states.</a:t>
            </a: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1880315" y="192670"/>
            <a:ext cx="91440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Transformation of NFA to DFA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489397" y="1246523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every non deterministic finite automata, there exist an equivalent deterministic finite automata.</a:t>
            </a:r>
          </a:p>
          <a:p>
            <a:r>
              <a:rPr lang="en-US" sz="2800" dirty="0"/>
              <a:t> The equivalence is determined in terms of language acceptance. </a:t>
            </a:r>
          </a:p>
          <a:p>
            <a:r>
              <a:rPr lang="en-US" sz="2800" dirty="0"/>
              <a:t>A NFA is nothing but a finite automata in which zero, one or more transitions on an input symbol is permitted, we can always construct a finite automata which will simulate all the moves of NFA on a particular input symbol in parallel, then get a finite automata in which there will be exactly one transition on every input symbol, hence it will be DFA  equivalent to NFA   </a:t>
            </a:r>
          </a:p>
        </p:txBody>
      </p:sp>
    </p:spTree>
    <p:extLst>
      <p:ext uri="{BB962C8B-B14F-4D97-AF65-F5344CB8AC3E}">
        <p14:creationId xmlns:p14="http://schemas.microsoft.com/office/powerpoint/2010/main" val="9195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1752600" y="389913"/>
            <a:ext cx="9144000" cy="6175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Convert the following NFA into DFA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2195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               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2952479"/>
            <a:ext cx="838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q0</a:t>
            </a:r>
          </a:p>
        </p:txBody>
      </p:sp>
      <p:sp>
        <p:nvSpPr>
          <p:cNvPr id="5" name="Oval 4"/>
          <p:cNvSpPr/>
          <p:nvPr/>
        </p:nvSpPr>
        <p:spPr>
          <a:xfrm>
            <a:off x="5410200" y="2876279"/>
            <a:ext cx="838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q1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2876279"/>
            <a:ext cx="838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4551605"/>
            <a:ext cx="838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43800" y="2952479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q2</a:t>
            </a:r>
          </a:p>
        </p:txBody>
      </p:sp>
      <p:sp>
        <p:nvSpPr>
          <p:cNvPr id="9" name="Oval 8"/>
          <p:cNvSpPr/>
          <p:nvPr/>
        </p:nvSpPr>
        <p:spPr>
          <a:xfrm>
            <a:off x="7162800" y="4705079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q3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3733800" y="3333479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6248400" y="3333479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6" idx="3"/>
          </p:cNvCxnSpPr>
          <p:nvPr/>
        </p:nvCxnSpPr>
        <p:spPr>
          <a:xfrm rot="5400000">
            <a:off x="6623844" y="4120085"/>
            <a:ext cx="1428750" cy="503238"/>
          </a:xfrm>
          <a:prstGeom prst="curvedConnector4">
            <a:avLst>
              <a:gd name="adj1" fmla="val 6684"/>
              <a:gd name="adj2" fmla="val 145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6" idx="5"/>
          </p:cNvCxnSpPr>
          <p:nvPr/>
        </p:nvCxnSpPr>
        <p:spPr>
          <a:xfrm flipV="1">
            <a:off x="7924801" y="3657329"/>
            <a:ext cx="258763" cy="14287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2" name="TextBox 19"/>
          <p:cNvSpPr txBox="1">
            <a:spLocks noChangeArrowheads="1"/>
          </p:cNvSpPr>
          <p:nvPr/>
        </p:nvSpPr>
        <p:spPr bwMode="auto">
          <a:xfrm>
            <a:off x="4114800" y="2876280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a</a:t>
            </a:r>
          </a:p>
        </p:txBody>
      </p:sp>
      <p:sp>
        <p:nvSpPr>
          <p:cNvPr id="43023" name="TextBox 20"/>
          <p:cNvSpPr txBox="1">
            <a:spLocks noChangeArrowheads="1"/>
          </p:cNvSpPr>
          <p:nvPr/>
        </p:nvSpPr>
        <p:spPr bwMode="auto">
          <a:xfrm>
            <a:off x="6477000" y="2800080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3024" name="TextBox 21"/>
          <p:cNvSpPr txBox="1">
            <a:spLocks noChangeArrowheads="1"/>
          </p:cNvSpPr>
          <p:nvPr/>
        </p:nvSpPr>
        <p:spPr bwMode="auto">
          <a:xfrm>
            <a:off x="8229600" y="4019280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3025" name="TextBox 22"/>
          <p:cNvSpPr txBox="1">
            <a:spLocks noChangeArrowheads="1"/>
          </p:cNvSpPr>
          <p:nvPr/>
        </p:nvSpPr>
        <p:spPr bwMode="auto">
          <a:xfrm>
            <a:off x="6324600" y="386688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/>
              <a:t>a,b</a:t>
            </a:r>
          </a:p>
        </p:txBody>
      </p:sp>
      <p:sp>
        <p:nvSpPr>
          <p:cNvPr id="24" name="Circular Arrow 23"/>
          <p:cNvSpPr/>
          <p:nvPr/>
        </p:nvSpPr>
        <p:spPr>
          <a:xfrm>
            <a:off x="3048000" y="2647679"/>
            <a:ext cx="381000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027" name="TextBox 24"/>
          <p:cNvSpPr txBox="1">
            <a:spLocks noChangeArrowheads="1"/>
          </p:cNvSpPr>
          <p:nvPr/>
        </p:nvSpPr>
        <p:spPr bwMode="auto">
          <a:xfrm>
            <a:off x="3009900" y="2217225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a</a:t>
            </a:r>
            <a:r>
              <a:rPr lang="en-US" dirty="0" smtClean="0"/>
              <a:t>, b</a:t>
            </a:r>
            <a:endParaRPr lang="en-US" dirty="0"/>
          </a:p>
        </p:txBody>
      </p:sp>
      <p:sp>
        <p:nvSpPr>
          <p:cNvPr id="26" name="Curved Down Arrow 25"/>
          <p:cNvSpPr/>
          <p:nvPr/>
        </p:nvSpPr>
        <p:spPr>
          <a:xfrm>
            <a:off x="5638800" y="2431961"/>
            <a:ext cx="3048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029" name="TextBox 26"/>
          <p:cNvSpPr txBox="1">
            <a:spLocks noChangeArrowheads="1"/>
          </p:cNvSpPr>
          <p:nvPr/>
        </p:nvSpPr>
        <p:spPr bwMode="auto">
          <a:xfrm>
            <a:off x="5562600" y="1958943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b</a:t>
            </a:r>
          </a:p>
        </p:txBody>
      </p: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1905000" y="3409679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1" name="TextBox 29"/>
          <p:cNvSpPr txBox="1">
            <a:spLocks noChangeArrowheads="1"/>
          </p:cNvSpPr>
          <p:nvPr/>
        </p:nvSpPr>
        <p:spPr bwMode="auto">
          <a:xfrm>
            <a:off x="1828800" y="2876280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464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528034" y="193675"/>
            <a:ext cx="9144000" cy="66643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/>
              <a:t>Solution:</a:t>
            </a:r>
            <a:r>
              <a:rPr lang="en-US" sz="2400" dirty="0"/>
              <a:t> </a:t>
            </a:r>
            <a:r>
              <a:rPr lang="en-US" sz="2400" b="1" dirty="0"/>
              <a:t>Step1:</a:t>
            </a:r>
            <a:r>
              <a:rPr lang="en-US" sz="2400" dirty="0"/>
              <a:t> Seek all the transition from starting state q0 for every symbol in ∑ </a:t>
            </a:r>
            <a:r>
              <a:rPr lang="en-US" sz="2400" dirty="0" smtClean="0"/>
              <a:t>i.e. </a:t>
            </a:r>
            <a:r>
              <a:rPr lang="en-US" sz="2400" dirty="0"/>
              <a:t>(</a:t>
            </a:r>
            <a:r>
              <a:rPr lang="en-US" sz="2400" dirty="0" smtClean="0"/>
              <a:t>a , b</a:t>
            </a:r>
            <a:r>
              <a:rPr lang="en-US" sz="2400" dirty="0"/>
              <a:t>).If we get a set of states for same input, consider the set as a new single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</a:t>
            </a:r>
            <a:r>
              <a:rPr lang="el-GR" sz="2400" dirty="0"/>
              <a:t>δ</a:t>
            </a:r>
            <a:r>
              <a:rPr lang="en-US" sz="2400" dirty="0"/>
              <a:t>(q0,a)={q0,q1}-------------new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</a:t>
            </a:r>
            <a:r>
              <a:rPr lang="en-US" sz="2400" dirty="0" smtClean="0"/>
              <a:t>   </a:t>
            </a:r>
            <a:r>
              <a:rPr lang="el-GR" sz="2400" dirty="0"/>
              <a:t>δ</a:t>
            </a:r>
            <a:r>
              <a:rPr lang="en-US" sz="2400" dirty="0"/>
              <a:t>(q0,b)={q0}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dirty="0"/>
              <a:t>Step2:</a:t>
            </a:r>
            <a:r>
              <a:rPr lang="en-US" sz="2400" dirty="0"/>
              <a:t> In step1 we are getting a new state {q0,q1}. Repeat step 1 for this new state only </a:t>
            </a:r>
            <a:r>
              <a:rPr lang="en-US" sz="2400" dirty="0" smtClean="0"/>
              <a:t>i.e. </a:t>
            </a:r>
            <a:r>
              <a:rPr lang="en-US" sz="2400" dirty="0"/>
              <a:t>check all transitions of a and b from {q0,q1} as: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</a:t>
            </a:r>
            <a:r>
              <a:rPr lang="el-GR" sz="2400" dirty="0"/>
              <a:t>δ</a:t>
            </a:r>
            <a:r>
              <a:rPr lang="en-US" sz="2400" dirty="0"/>
              <a:t>({q0,q1},a)=</a:t>
            </a:r>
            <a:r>
              <a:rPr lang="el-GR" sz="2400" dirty="0"/>
              <a:t> δ</a:t>
            </a:r>
            <a:r>
              <a:rPr lang="en-US" sz="2400" dirty="0"/>
              <a:t>(q0,a) U </a:t>
            </a:r>
            <a:r>
              <a:rPr lang="el-GR" sz="2400" dirty="0"/>
              <a:t>δ</a:t>
            </a:r>
            <a:r>
              <a:rPr lang="en-US" sz="2400" dirty="0"/>
              <a:t>(q1,a)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= {q0,q1} U {q2}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= {q0,q1,q2}-------------new state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</a:t>
            </a:r>
            <a:r>
              <a:rPr lang="el-GR" sz="2400" dirty="0"/>
              <a:t>δ</a:t>
            </a:r>
            <a:r>
              <a:rPr lang="en-US" sz="2400" dirty="0"/>
              <a:t>({q0,q1},b)=</a:t>
            </a:r>
            <a:r>
              <a:rPr lang="el-GR" sz="2400" dirty="0"/>
              <a:t> δ</a:t>
            </a:r>
            <a:r>
              <a:rPr lang="en-US" sz="2400" dirty="0"/>
              <a:t>(q0,b) U </a:t>
            </a:r>
            <a:r>
              <a:rPr lang="el-GR" sz="2400" dirty="0"/>
              <a:t>δ</a:t>
            </a:r>
            <a:r>
              <a:rPr lang="en-US" sz="2400" dirty="0"/>
              <a:t>(q1,b)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= {q0} U {q1}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={q0,q1}---------------old state    </a:t>
            </a:r>
          </a:p>
        </p:txBody>
      </p:sp>
    </p:spTree>
    <p:extLst>
      <p:ext uri="{BB962C8B-B14F-4D97-AF65-F5344CB8AC3E}">
        <p14:creationId xmlns:p14="http://schemas.microsoft.com/office/powerpoint/2010/main" val="38187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814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Comic Sans MS</vt:lpstr>
      <vt:lpstr>Tahoma</vt:lpstr>
      <vt:lpstr>Times New Roman</vt:lpstr>
      <vt:lpstr>Wingdings 3</vt:lpstr>
      <vt:lpstr>Ion Boardroom</vt:lpstr>
      <vt:lpstr>Equation</vt:lpstr>
      <vt:lpstr>PowerPoint Presentation</vt:lpstr>
      <vt:lpstr>PowerPoint Presentation</vt:lpstr>
      <vt:lpstr>PowerPoint Presentation</vt:lpstr>
      <vt:lpstr>PowerPoint Presentation</vt:lpstr>
      <vt:lpstr>Transition Function</vt:lpstr>
      <vt:lpstr>Formal Definition of NFAs</vt:lpstr>
      <vt:lpstr>Transformation of NFA to DFA</vt:lpstr>
      <vt:lpstr>Convert the following NFA into DFA</vt:lpstr>
      <vt:lpstr>PowerPoint Presentation</vt:lpstr>
      <vt:lpstr>PowerPoint Presentation</vt:lpstr>
      <vt:lpstr>PowerPoint Presentation</vt:lpstr>
      <vt:lpstr>Transition table for equivalent DFA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DFA &amp; NFA</dc:title>
  <dc:creator>Nitesh Kumar</dc:creator>
  <cp:lastModifiedBy>Nitesh Kumar</cp:lastModifiedBy>
  <cp:revision>31</cp:revision>
  <dcterms:created xsi:type="dcterms:W3CDTF">2017-08-20T09:09:50Z</dcterms:created>
  <dcterms:modified xsi:type="dcterms:W3CDTF">2017-08-24T08:50:51Z</dcterms:modified>
</cp:coreProperties>
</file>