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30" r:id="rId3"/>
    <p:sldId id="332" r:id="rId4"/>
    <p:sldId id="328" r:id="rId5"/>
    <p:sldId id="280" r:id="rId6"/>
    <p:sldId id="282" r:id="rId7"/>
    <p:sldId id="283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5" r:id="rId36"/>
    <p:sldId id="329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660"/>
  </p:normalViewPr>
  <p:slideViewPr>
    <p:cSldViewPr>
      <p:cViewPr varScale="1">
        <p:scale>
          <a:sx n="110" d="100"/>
          <a:sy n="110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0A68D1-1577-4337-B1E6-56659F3B6789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44157E-7304-4DBC-8B60-C69A9735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Dp</a:t>
            </a:r>
            <a:r>
              <a:rPr lang="en-IN" dirty="0" smtClean="0"/>
              <a:t> </a:t>
            </a:r>
            <a:r>
              <a:rPr lang="en-IN" dirty="0" err="1" smtClean="0"/>
              <a:t>colesly</a:t>
            </a:r>
            <a:r>
              <a:rPr lang="en-IN" dirty="0" smtClean="0"/>
              <a:t> related to divide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conqure</a:t>
            </a:r>
            <a:r>
              <a:rPr lang="en-IN" baseline="0" dirty="0" smtClean="0"/>
              <a:t> like problem break down to small sub problem.</a:t>
            </a:r>
          </a:p>
          <a:p>
            <a:r>
              <a:rPr lang="en-IN" baseline="0" dirty="0" err="1" smtClean="0"/>
              <a:t>Dp</a:t>
            </a:r>
            <a:r>
              <a:rPr lang="en-IN" baseline="0" dirty="0" smtClean="0"/>
              <a:t> differ from dived&amp; </a:t>
            </a:r>
            <a:r>
              <a:rPr lang="en-IN" baseline="0" dirty="0" err="1" smtClean="0"/>
              <a:t>conqure,dp</a:t>
            </a:r>
            <a:r>
              <a:rPr lang="en-IN" baseline="0" dirty="0" smtClean="0"/>
              <a:t> solve </a:t>
            </a:r>
            <a:r>
              <a:rPr lang="en-IN" baseline="0" dirty="0" err="1" smtClean="0"/>
              <a:t>subproblem</a:t>
            </a:r>
            <a:r>
              <a:rPr lang="en-IN" baseline="0" dirty="0" smtClean="0"/>
              <a:t> only </a:t>
            </a:r>
            <a:r>
              <a:rPr lang="en-IN" baseline="0" dirty="0" err="1" smtClean="0"/>
              <a:t>oncewhile</a:t>
            </a:r>
            <a:r>
              <a:rPr lang="en-IN" baseline="0" dirty="0" smtClean="0"/>
              <a:t> dived and </a:t>
            </a:r>
            <a:r>
              <a:rPr lang="en-IN" baseline="0" dirty="0" err="1" smtClean="0"/>
              <a:t>conqure</a:t>
            </a:r>
            <a:r>
              <a:rPr lang="en-IN" baseline="0" dirty="0" smtClean="0"/>
              <a:t> solve </a:t>
            </a:r>
            <a:r>
              <a:rPr lang="en-IN" baseline="0" dirty="0" err="1" smtClean="0"/>
              <a:t>sb</a:t>
            </a:r>
            <a:r>
              <a:rPr lang="en-IN" baseline="0" dirty="0" smtClean="0"/>
              <a:t> problem recursively.</a:t>
            </a:r>
          </a:p>
          <a:p>
            <a:r>
              <a:rPr lang="en-IN" baseline="0" dirty="0" smtClean="0"/>
              <a:t>3. GLOBALY optimal while greedy locally optimal.</a:t>
            </a:r>
          </a:p>
          <a:p>
            <a:r>
              <a:rPr lang="en-IN" dirty="0" smtClean="0"/>
              <a:t>The Overlapping sub problems is mean: the space of sub problems should be small, that is any recursive algorithm solving the problem should solve the same sub problems recursively [18], rather than creating new sub problems.</a:t>
            </a:r>
          </a:p>
          <a:p>
            <a:r>
              <a:rPr lang="en-IN" dirty="0" smtClean="0"/>
              <a:t>the optimal substructures mean: the solution to a given optimization problem can be acquired by the mix of optimal solutions to its sub problems.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2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810E18F-7CED-464C-B4D9-97209569D607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14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zh-CN" dirty="0" smtClean="0">
                <a:ea typeface="SimSun" pitchFamily="2" charset="-122"/>
              </a:rPr>
              <a:t>Put values</a:t>
            </a:r>
            <a:r>
              <a:rPr lang="zh-CN" altLang="en-US" baseline="0" dirty="0" smtClean="0">
                <a:ea typeface="SimSun" pitchFamily="2" charset="-122"/>
              </a:rPr>
              <a:t> </a:t>
            </a:r>
            <a:r>
              <a:rPr lang="en-IN" altLang="zh-CN" baseline="0" dirty="0" smtClean="0">
                <a:ea typeface="SimSun" pitchFamily="2" charset="-122"/>
              </a:rPr>
              <a:t>2&lt;5</a:t>
            </a:r>
          </a:p>
          <a:p>
            <a:r>
              <a:rPr lang="en-IN" altLang="zh-CN" baseline="0" dirty="0" smtClean="0">
                <a:ea typeface="SimSun" pitchFamily="2" charset="-122"/>
              </a:rPr>
              <a:t>3+(0,-</a:t>
            </a:r>
            <a:r>
              <a:rPr lang="en-IN" altLang="zh-CN" baseline="0" smtClean="0">
                <a:ea typeface="SimSun" pitchFamily="2" charset="-122"/>
              </a:rPr>
              <a:t>1)&gt;</a:t>
            </a:r>
            <a:endParaRPr lang="en-IN" altLang="zh-CN" dirty="0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01B2E34-711F-4EE5-9C1F-815509B4C134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15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3F3F54B-ED1D-43AF-B773-C10AE355CBE3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16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62CE9B8-F558-403E-AB18-7B60045B5C97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17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F16484-C3FF-47F3-BCF0-9C0E660FCD1A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18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74E4AC4-B150-4143-B8F9-239F16CBB13C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19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116F20B-FF8D-4DDB-9E5B-24D03DB0C8EC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20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B6E2066-19DC-4994-A6C2-74934AF275E7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21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26F6C2E-FE16-494E-A2E1-6E3D33081A9B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22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F8B44FD-7D8A-464C-96A9-B1DF5CFF69D2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23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7B1EE72-0332-47A0-9924-E5DD644A0E9C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6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9D6C3D4-6464-478B-BBE5-38B6A795D9DA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24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535A74-FB8C-41E6-96F6-5F0FA2FD4029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25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3078794-DF23-415C-BAAA-077C2CA09DFE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26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56EB40D-E0FB-4307-A85B-77B4540442B9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27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4454C08-4274-472F-99E2-61A7356F1890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28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FAE29B7-D7CF-44B5-BBE1-32A0CEF9563A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29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D7166C0-04F5-4BBC-BB8E-5E26B6485697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30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49FE376-D25E-43CF-B881-63D5863D130C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31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CDFAC9B-1C46-4A56-B8A2-C49B31629852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32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997D081-8FBD-44C7-BCD1-A144C1F065FC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33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525EE25-ECEA-4DEB-A76E-B8ACA0D9C9C9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7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 </a:t>
            </a:r>
            <a:r>
              <a:rPr lang="en-IN" dirty="0" err="1" smtClean="0"/>
              <a:t>executaion</a:t>
            </a:r>
            <a:r>
              <a:rPr lang="en-IN" dirty="0" smtClean="0"/>
              <a:t> time= what extent do the algorithm take to be finished. B. estimated of the time required in the worst case to solve e the 0/1 knapsack problem as a function of input data </a:t>
            </a:r>
          </a:p>
          <a:p>
            <a:r>
              <a:rPr lang="en-IN" dirty="0" smtClean="0"/>
              <a:t>size.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0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A1F0891-FA94-4AC4-8376-D7C3C7861007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8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10AAFE2-1A6E-4E38-8474-2FDBCE8A5F1F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9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969DFBF-1B03-4A2B-9423-3B99DF2FF56A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10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129AC6F-FD2E-4E8B-AEE2-03FFB19974F8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11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FEED566-6C1A-42F8-B004-64CD49D2FC65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12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3042" indent="-297324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9296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5014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40732" indent="-237859" defTabSz="966304" eaLnBrk="0" hangingPunct="0"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16450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92169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67887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43605" indent="-237859" defTabSz="966304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D181582-3F85-43CC-B47A-8F6A6F23F9E6}" type="slidenum">
              <a:rPr lang="zh-CN" altLang="en-US" sz="1300" b="0">
                <a:latin typeface="Times New Roman" pitchFamily="18" charset="0"/>
                <a:ea typeface="SimSun" pitchFamily="2" charset="-122"/>
              </a:rPr>
              <a:pPr/>
              <a:t>13</a:t>
            </a:fld>
            <a:endParaRPr lang="en-US" altLang="zh-CN" sz="13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0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8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E6C7-3A09-4C24-8610-DA9893B36D46}" type="datetimeFigureOut">
              <a:rPr lang="en-IN" smtClean="0"/>
              <a:t>03-09-2017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BC78-B36C-48B6-99BA-119D2938A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0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38164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CENTRE FOR ADVANCE STUDIES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(DR . A .P . J. Abdul </a:t>
            </a:r>
            <a:r>
              <a:rPr lang="en-IN" sz="2700" dirty="0" err="1" smtClean="0"/>
              <a:t>Kalam</a:t>
            </a:r>
            <a:r>
              <a:rPr lang="en-IN" sz="2700" dirty="0" smtClean="0"/>
              <a:t> Technical University ,U.P , </a:t>
            </a:r>
            <a:r>
              <a:rPr lang="en-IN" sz="2700" dirty="0" err="1" smtClean="0"/>
              <a:t>Lucknow</a:t>
            </a:r>
            <a:r>
              <a:rPr lang="en-IN" sz="2700" dirty="0" smtClean="0"/>
              <a:t> </a:t>
            </a:r>
            <a:r>
              <a:rPr lang="en-IN" sz="2400" dirty="0"/>
              <a:t>)</a:t>
            </a:r>
          </a:p>
        </p:txBody>
      </p:sp>
      <p:pic>
        <p:nvPicPr>
          <p:cNvPr id="1026" name="Picture 2" descr="C:\Users\Admin\Desktop\New folder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087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3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28750"/>
            <a:ext cx="7772400" cy="31242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What is the running time of this algorithm?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Repeat </a:t>
            </a:r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O(n*W)</a:t>
            </a: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9138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7"/>
          <p:cNvSpPr txBox="1">
            <a:spLocks noChangeArrowheads="1"/>
          </p:cNvSpPr>
          <p:nvPr/>
        </p:nvSpPr>
        <p:spPr bwMode="auto">
          <a:xfrm>
            <a:off x="1660525" y="2006600"/>
            <a:ext cx="5822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6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Let’s run our algorithm on the </a:t>
            </a:r>
          </a:p>
          <a:p>
            <a:r>
              <a:rPr lang="en-US" altLang="zh-CN" sz="36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following data:</a:t>
            </a:r>
          </a:p>
          <a:p>
            <a:endParaRPr lang="en-US" altLang="zh-CN" sz="36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n = 4 (# of elements)</a:t>
            </a:r>
          </a:p>
          <a:p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W = 5 (max weight)</a:t>
            </a:r>
          </a:p>
          <a:p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Elements (weight, benefit):</a:t>
            </a:r>
          </a:p>
          <a:p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(2,3), (3,4), (4,5),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253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0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for w = 0 to W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	V[0,w] = 0</a:t>
            </a:r>
          </a:p>
        </p:txBody>
      </p:sp>
      <p:sp>
        <p:nvSpPr>
          <p:cNvPr id="23556" name="Line 151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7" name="Line 152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8" name="Line 160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9" name="Line 161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0" name="Line 162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1" name="Line 163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Line 164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69" name="Line 192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Line 193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1" name="Line 194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2" name="Line 195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3" name="Line 196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4" name="Line 197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5" name="Text Box 200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76" name="Text Box 201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3577" name="Text Box 202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3578" name="Text Box 203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3579" name="Text Box 204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3580" name="Text Box 205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3581" name="Text Box 206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82" name="Text Box 207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3583" name="Text Box 208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3584" name="Text Box 209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3585" name="Text Box 210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3586" name="Text Box 211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3587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(2)</a:t>
            </a:r>
          </a:p>
        </p:txBody>
      </p:sp>
    </p:spTree>
    <p:extLst>
      <p:ext uri="{BB962C8B-B14F-4D97-AF65-F5344CB8AC3E}">
        <p14:creationId xmlns:p14="http://schemas.microsoft.com/office/powerpoint/2010/main" val="34707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for i = 1 to n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grpSp>
        <p:nvGrpSpPr>
          <p:cNvPr id="24584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(3)</a:t>
            </a:r>
          </a:p>
        </p:txBody>
      </p:sp>
    </p:spTree>
    <p:extLst>
      <p:ext uri="{BB962C8B-B14F-4D97-AF65-F5344CB8AC3E}">
        <p14:creationId xmlns:p14="http://schemas.microsoft.com/office/powerpoint/2010/main" val="5885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(4)</a:t>
            </a:r>
          </a:p>
        </p:txBody>
      </p:sp>
    </p:spTree>
    <p:extLst>
      <p:ext uri="{BB962C8B-B14F-4D97-AF65-F5344CB8AC3E}">
        <p14:creationId xmlns:p14="http://schemas.microsoft.com/office/powerpoint/2010/main" val="22132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6631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6640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26633" name="Text Box 88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(5)</a:t>
            </a:r>
          </a:p>
        </p:txBody>
      </p:sp>
    </p:spTree>
    <p:extLst>
      <p:ext uri="{BB962C8B-B14F-4D97-AF65-F5344CB8AC3E}">
        <p14:creationId xmlns:p14="http://schemas.microsoft.com/office/powerpoint/2010/main" val="22191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766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(6)</a:t>
            </a:r>
          </a:p>
        </p:txBody>
      </p:sp>
    </p:spTree>
    <p:extLst>
      <p:ext uri="{BB962C8B-B14F-4D97-AF65-F5344CB8AC3E}">
        <p14:creationId xmlns:p14="http://schemas.microsoft.com/office/powerpoint/2010/main" val="16122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869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(7)</a:t>
            </a:r>
          </a:p>
        </p:txBody>
      </p:sp>
    </p:spTree>
    <p:extLst>
      <p:ext uri="{BB962C8B-B14F-4D97-AF65-F5344CB8AC3E}">
        <p14:creationId xmlns:p14="http://schemas.microsoft.com/office/powerpoint/2010/main" val="36025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971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(8)</a:t>
            </a:r>
          </a:p>
        </p:txBody>
      </p:sp>
    </p:spTree>
    <p:extLst>
      <p:ext uri="{BB962C8B-B14F-4D97-AF65-F5344CB8AC3E}">
        <p14:creationId xmlns:p14="http://schemas.microsoft.com/office/powerpoint/2010/main" val="18642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58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1..3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(14)</a:t>
            </a:r>
          </a:p>
        </p:txBody>
      </p:sp>
    </p:spTree>
    <p:extLst>
      <p:ext uri="{BB962C8B-B14F-4D97-AF65-F5344CB8AC3E}">
        <p14:creationId xmlns:p14="http://schemas.microsoft.com/office/powerpoint/2010/main" val="29383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Dynamic programing solves problems by combining the solution to sub problem.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Dynamic programing </a:t>
            </a:r>
            <a:r>
              <a:rPr lang="en-IN" dirty="0" smtClean="0"/>
              <a:t> applies when sub-problem overlap.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Dynamic </a:t>
            </a:r>
            <a:r>
              <a:rPr lang="en-IN" dirty="0" smtClean="0"/>
              <a:t>programing algorithm solve each sub problem just once and then save its answer in table.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67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689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203450" y="3207952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7301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 dirty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V[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i,w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] = b</a:t>
            </a:r>
            <a:r>
              <a:rPr lang="en-US" altLang="zh-CN" sz="2000" baseline="-25000" dirty="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+ V[i-1,w-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aseline="-250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            V[</a:t>
            </a:r>
            <a:r>
              <a:rPr lang="en-US" altLang="zh-CN" sz="2000" b="0" dirty="0" err="1">
                <a:latin typeface="Times New Roman" pitchFamily="18" charset="0"/>
                <a:ea typeface="SimSun" pitchFamily="2" charset="-122"/>
              </a:rPr>
              <a:t>i,w</a:t>
            </a:r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] = V[i-1,w]</a:t>
            </a:r>
          </a:p>
          <a:p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else V[</a:t>
            </a:r>
            <a:r>
              <a:rPr lang="en-US" altLang="zh-CN" sz="2000" b="0" dirty="0" err="1">
                <a:latin typeface="Times New Roman" pitchFamily="18" charset="0"/>
                <a:ea typeface="SimSun" pitchFamily="2" charset="-122"/>
              </a:rPr>
              <a:t>i,w</a:t>
            </a:r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] = V[i-1,w]  </a:t>
            </a: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</a:t>
            </a:r>
            <a:r>
              <a:rPr lang="en-US" altLang="zh-CN" sz="2000" b="0" dirty="0" err="1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 dirty="0" err="1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(15)</a:t>
            </a:r>
          </a:p>
        </p:txBody>
      </p:sp>
    </p:spTree>
    <p:extLst>
      <p:ext uri="{BB962C8B-B14F-4D97-AF65-F5344CB8AC3E}">
        <p14:creationId xmlns:p14="http://schemas.microsoft.com/office/powerpoint/2010/main" val="18611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791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(16)</a:t>
            </a:r>
          </a:p>
        </p:txBody>
      </p:sp>
    </p:spTree>
    <p:extLst>
      <p:ext uri="{BB962C8B-B14F-4D97-AF65-F5344CB8AC3E}">
        <p14:creationId xmlns:p14="http://schemas.microsoft.com/office/powerpoint/2010/main" val="20376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894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1..4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(17)</a:t>
            </a:r>
          </a:p>
        </p:txBody>
      </p:sp>
    </p:spTree>
    <p:extLst>
      <p:ext uri="{BB962C8B-B14F-4D97-AF65-F5344CB8AC3E}">
        <p14:creationId xmlns:p14="http://schemas.microsoft.com/office/powerpoint/2010/main" val="2885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997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(18)</a:t>
            </a:r>
          </a:p>
        </p:txBody>
      </p:sp>
    </p:spTree>
    <p:extLst>
      <p:ext uri="{BB962C8B-B14F-4D97-AF65-F5344CB8AC3E}">
        <p14:creationId xmlns:p14="http://schemas.microsoft.com/office/powerpoint/2010/main" val="13130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Comments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This algorithm only finds the max possible value that can be carried in the knapsack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i.e., the value in V[</a:t>
            </a:r>
            <a:r>
              <a:rPr lang="en-US" altLang="zh-CN" dirty="0" err="1" smtClean="0">
                <a:ea typeface="SimSun" pitchFamily="2" charset="-122"/>
              </a:rPr>
              <a:t>n,W</a:t>
            </a:r>
            <a:r>
              <a:rPr lang="en-US" altLang="zh-CN" dirty="0" smtClean="0">
                <a:ea typeface="SimSun" pitchFamily="2" charset="-122"/>
              </a:rPr>
              <a:t>]</a:t>
            </a:r>
          </a:p>
          <a:p>
            <a:r>
              <a:rPr lang="en-US" altLang="zh-CN" dirty="0" smtClean="0">
                <a:ea typeface="SimSun" pitchFamily="2" charset="-122"/>
              </a:rPr>
              <a:t>To know the items that make this maximum value, an addition to this algorithm is necessary.</a:t>
            </a:r>
          </a:p>
          <a:p>
            <a:pPr lvl="1">
              <a:buFontTx/>
              <a:buNone/>
            </a:pPr>
            <a:endParaRPr lang="en-US" altLang="zh-CN" dirty="0" smtClean="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1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All of the information we need is in the table.</a:t>
            </a:r>
          </a:p>
          <a:p>
            <a:pPr>
              <a:lnSpc>
                <a:spcPct val="90000"/>
              </a:lnSpc>
            </a:pPr>
            <a:r>
              <a:rPr lang="en-US" altLang="zh-CN" i="1" smtClean="0">
                <a:ea typeface="SimSun" pitchFamily="2" charset="-122"/>
              </a:rPr>
              <a:t>V[n</a:t>
            </a:r>
            <a:r>
              <a:rPr lang="en-US" altLang="zh-CN" smtClean="0">
                <a:ea typeface="SimSun" pitchFamily="2" charset="-122"/>
              </a:rPr>
              <a:t>,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smtClean="0">
                <a:ea typeface="SimSun" pitchFamily="2" charset="-122"/>
              </a:rPr>
              <a:t>] is the maximal value of items that can be placed in the Knapsack.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Let i=n and 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SimSun" pitchFamily="2" charset="-122"/>
              </a:rPr>
              <a:t>if </a:t>
            </a:r>
            <a:r>
              <a:rPr lang="en-US" altLang="zh-CN" sz="2800" i="1" smtClean="0">
                <a:ea typeface="SimSun" pitchFamily="2" charset="-122"/>
              </a:rPr>
              <a:t>V[i,k</a:t>
            </a:r>
            <a:r>
              <a:rPr lang="en-US" altLang="zh-CN" sz="2800" smtClean="0">
                <a:ea typeface="SimSun" pitchFamily="2" charset="-122"/>
              </a:rPr>
              <a:t>] </a:t>
            </a:r>
            <a:r>
              <a:rPr lang="en-US" altLang="zh-CN" sz="2800" smtClean="0">
                <a:ea typeface="SimSun" pitchFamily="2" charset="-122"/>
                <a:sym typeface="Symbol" pitchFamily="18" charset="2"/>
              </a:rPr>
              <a:t> </a:t>
            </a:r>
            <a:r>
              <a:rPr lang="en-US" altLang="zh-CN" sz="2800" i="1" smtClean="0">
                <a:ea typeface="SimSun" pitchFamily="2" charset="-122"/>
              </a:rPr>
              <a:t>V[i</a:t>
            </a:r>
            <a:r>
              <a:rPr lang="en-US" altLang="zh-CN" sz="2800" i="1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smtClean="0">
                <a:ea typeface="SimSun" pitchFamily="2" charset="-122"/>
              </a:rPr>
              <a:t>1,k</a:t>
            </a:r>
            <a:r>
              <a:rPr lang="en-US" altLang="zh-CN" sz="2800" smtClean="0">
                <a:ea typeface="SimSun" pitchFamily="2" charset="-122"/>
              </a:rPr>
              <a:t>] then</a:t>
            </a:r>
            <a:r>
              <a:rPr lang="en-US" altLang="zh-CN" sz="3200" smtClean="0"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smtClean="0">
                <a:solidFill>
                  <a:schemeClr val="accent1"/>
                </a:solidFill>
                <a:ea typeface="SimSun" pitchFamily="2" charset="-122"/>
              </a:rPr>
              <a:t>	</a:t>
            </a:r>
            <a:r>
              <a:rPr lang="en-US" altLang="zh-CN" sz="2800" smtClean="0">
                <a:ea typeface="SimSun" pitchFamily="2" charset="-122"/>
              </a:rPr>
              <a:t>mark the </a:t>
            </a:r>
            <a:r>
              <a:rPr lang="en-US" altLang="zh-CN" sz="2800" i="1" smtClean="0">
                <a:ea typeface="SimSun" pitchFamily="2" charset="-122"/>
              </a:rPr>
              <a:t>i</a:t>
            </a:r>
            <a:r>
              <a:rPr lang="en-US" altLang="zh-CN" sz="2800" baseline="30000" smtClean="0">
                <a:ea typeface="SimSun" pitchFamily="2" charset="-122"/>
              </a:rPr>
              <a:t>th</a:t>
            </a:r>
            <a:r>
              <a:rPr lang="en-US" altLang="zh-CN" sz="2800" smtClean="0"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smtClean="0">
                <a:ea typeface="SimSun" pitchFamily="2" charset="-122"/>
              </a:rPr>
              <a:t>	</a:t>
            </a:r>
            <a:r>
              <a:rPr lang="en-US" altLang="zh-CN" sz="2800" i="1" smtClean="0">
                <a:ea typeface="SimSun" pitchFamily="2" charset="-122"/>
              </a:rPr>
              <a:t>i </a:t>
            </a:r>
            <a:r>
              <a:rPr lang="en-US" altLang="zh-CN" sz="2800" smtClean="0">
                <a:ea typeface="SimSun" pitchFamily="2" charset="-122"/>
              </a:rPr>
              <a:t>= </a:t>
            </a:r>
            <a:r>
              <a:rPr lang="en-US" altLang="zh-CN" sz="2800" i="1" smtClean="0">
                <a:ea typeface="SimSun" pitchFamily="2" charset="-122"/>
              </a:rPr>
              <a:t>i</a:t>
            </a:r>
            <a:r>
              <a:rPr lang="en-US" altLang="zh-CN" sz="2800" i="1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smtClean="0">
                <a:ea typeface="SimSun" pitchFamily="2" charset="-122"/>
              </a:rPr>
              <a:t>1</a:t>
            </a:r>
            <a:r>
              <a:rPr lang="en-US" altLang="zh-CN" sz="2800" smtClean="0">
                <a:ea typeface="SimSun" pitchFamily="2" charset="-122"/>
              </a:rPr>
              <a:t>, </a:t>
            </a:r>
            <a:r>
              <a:rPr lang="en-US" altLang="zh-CN" sz="2800" i="1" smtClean="0">
                <a:ea typeface="SimSun" pitchFamily="2" charset="-122"/>
              </a:rPr>
              <a:t>k</a:t>
            </a:r>
            <a:r>
              <a:rPr lang="en-US" altLang="zh-CN" sz="2800" smtClean="0">
                <a:ea typeface="SimSun" pitchFamily="2" charset="-122"/>
              </a:rPr>
              <a:t> = </a:t>
            </a:r>
            <a:r>
              <a:rPr lang="en-US" altLang="zh-CN" sz="2800" i="1" smtClean="0">
                <a:ea typeface="SimSun" pitchFamily="2" charset="-122"/>
              </a:rPr>
              <a:t>k-w</a:t>
            </a:r>
            <a:r>
              <a:rPr lang="en-US" altLang="zh-CN" sz="2800" i="1" baseline="-25000" smtClean="0">
                <a:ea typeface="SimSun" pitchFamily="2" charset="-122"/>
              </a:rPr>
              <a:t>i</a:t>
            </a:r>
            <a:endParaRPr lang="en-US" altLang="zh-CN" sz="320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ea typeface="SimSun" pitchFamily="2" charset="-122"/>
              </a:rPr>
              <a:t>else</a:t>
            </a:r>
            <a:r>
              <a:rPr lang="en-US" altLang="zh-CN" sz="2800" i="1" smtClean="0"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ea typeface="SimSun" pitchFamily="2" charset="-122"/>
              </a:rPr>
              <a:t>	i </a:t>
            </a:r>
            <a:r>
              <a:rPr lang="en-US" altLang="zh-CN" sz="2800" smtClean="0">
                <a:ea typeface="SimSun" pitchFamily="2" charset="-122"/>
              </a:rPr>
              <a:t>= </a:t>
            </a:r>
            <a:r>
              <a:rPr lang="en-US" altLang="zh-CN" sz="2800" i="1" smtClean="0">
                <a:ea typeface="SimSun" pitchFamily="2" charset="-122"/>
              </a:rPr>
              <a:t>i</a:t>
            </a:r>
            <a:r>
              <a:rPr lang="en-US" altLang="zh-CN" sz="2800" i="1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smtClean="0">
                <a:ea typeface="SimSun" pitchFamily="2" charset="-122"/>
              </a:rPr>
              <a:t>1  </a:t>
            </a:r>
            <a:r>
              <a:rPr lang="en-US" altLang="zh-CN" sz="2800" smtClean="0">
                <a:solidFill>
                  <a:schemeClr val="tx1"/>
                </a:solidFill>
                <a:ea typeface="SimSun" pitchFamily="2" charset="-122"/>
              </a:rPr>
              <a:t>// </a:t>
            </a:r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Assume the </a:t>
            </a:r>
            <a:r>
              <a:rPr lang="en-US" altLang="zh-CN" i="1" smtClean="0">
                <a:solidFill>
                  <a:schemeClr val="tx1"/>
                </a:solidFill>
                <a:ea typeface="SimSun" pitchFamily="2" charset="-122"/>
              </a:rPr>
              <a:t>i</a:t>
            </a:r>
            <a:r>
              <a:rPr lang="en-US" altLang="zh-CN" baseline="30000" smtClean="0">
                <a:solidFill>
                  <a:schemeClr val="tx1"/>
                </a:solidFill>
                <a:ea typeface="SimSun" pitchFamily="2" charset="-122"/>
              </a:rPr>
              <a:t>th</a:t>
            </a:r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 item is </a:t>
            </a:r>
            <a:r>
              <a:rPr lang="en-US" altLang="zh-CN" u="sng" smtClean="0">
                <a:solidFill>
                  <a:schemeClr val="tx1"/>
                </a:solidFill>
                <a:ea typeface="SimSun" pitchFamily="2" charset="-122"/>
              </a:rPr>
              <a:t>not</a:t>
            </a:r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 in the knapsack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		            </a:t>
            </a:r>
            <a:r>
              <a:rPr lang="en-US" altLang="zh-CN" sz="2800" smtClean="0">
                <a:solidFill>
                  <a:srgbClr val="FF0000"/>
                </a:solidFill>
                <a:ea typeface="SimSun" pitchFamily="2" charset="-122"/>
              </a:rPr>
              <a:t>//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 Could it be in the optimally packed knapsack?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How to find actual Knapsack Items</a:t>
            </a:r>
          </a:p>
        </p:txBody>
      </p:sp>
    </p:spTree>
    <p:extLst>
      <p:ext uri="{BB962C8B-B14F-4D97-AF65-F5344CB8AC3E}">
        <p14:creationId xmlns:p14="http://schemas.microsoft.com/office/powerpoint/2010/main" val="26310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40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40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40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0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40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40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40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40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40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40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40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40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40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403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403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3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4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4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46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47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48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9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50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4051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4052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53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54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55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56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4057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4058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59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</a:t>
            </a:r>
          </a:p>
        </p:txBody>
      </p:sp>
    </p:spTree>
    <p:extLst>
      <p:ext uri="{BB962C8B-B14F-4D97-AF65-F5344CB8AC3E}">
        <p14:creationId xmlns:p14="http://schemas.microsoft.com/office/powerpoint/2010/main" val="2380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508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9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509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509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9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0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0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0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0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1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11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1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511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511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511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511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511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1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511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512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512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512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506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506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6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6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70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5071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72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73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7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075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5076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5077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78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79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80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5081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5082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5085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(2)</a:t>
            </a:r>
          </a:p>
        </p:txBody>
      </p:sp>
    </p:spTree>
    <p:extLst>
      <p:ext uri="{BB962C8B-B14F-4D97-AF65-F5344CB8AC3E}">
        <p14:creationId xmlns:p14="http://schemas.microsoft.com/office/powerpoint/2010/main" val="42444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1" grpId="0" animBg="1"/>
      <p:bldP spid="2089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61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61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61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1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61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61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61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61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61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61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61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61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61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608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608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9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0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091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2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3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4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6095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096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7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8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6099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6100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6101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102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103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104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6105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6106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6109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(3)</a:t>
            </a:r>
          </a:p>
        </p:txBody>
      </p:sp>
    </p:spTree>
    <p:extLst>
      <p:ext uri="{BB962C8B-B14F-4D97-AF65-F5344CB8AC3E}">
        <p14:creationId xmlns:p14="http://schemas.microsoft.com/office/powerpoint/2010/main" val="18643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5" grpId="0" animBg="1"/>
      <p:bldP spid="2099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713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4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714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714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5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6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6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6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716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716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716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716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716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6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716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717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717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717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710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=2</a:t>
            </a:r>
          </a:p>
        </p:txBody>
      </p:sp>
      <p:sp>
        <p:nvSpPr>
          <p:cNvPr id="4711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1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1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18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7119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20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21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22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7123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7124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7125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26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27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28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7129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7130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7135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(4)</a:t>
            </a:r>
          </a:p>
        </p:txBody>
      </p:sp>
    </p:spTree>
    <p:extLst>
      <p:ext uri="{BB962C8B-B14F-4D97-AF65-F5344CB8AC3E}">
        <p14:creationId xmlns:p14="http://schemas.microsoft.com/office/powerpoint/2010/main" val="1744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2" grpId="0" animBg="1"/>
      <p:bldP spid="2110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Steps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Characterize the structure of an optimal solution.</a:t>
            </a:r>
          </a:p>
          <a:p>
            <a:pPr algn="just"/>
            <a:r>
              <a:rPr lang="en-IN" dirty="0" smtClean="0"/>
              <a:t>Recursively define the value of optimal solution.</a:t>
            </a:r>
          </a:p>
          <a:p>
            <a:pPr algn="just"/>
            <a:r>
              <a:rPr lang="en-IN" dirty="0" smtClean="0"/>
              <a:t>Compute the value of an optimal solution in </a:t>
            </a:r>
            <a:r>
              <a:rPr lang="en-IN" dirty="0" err="1" smtClean="0"/>
              <a:t>bottam</a:t>
            </a:r>
            <a:r>
              <a:rPr lang="en-IN" dirty="0" smtClean="0"/>
              <a:t> up fashion.</a:t>
            </a:r>
          </a:p>
          <a:p>
            <a:pPr algn="just"/>
            <a:r>
              <a:rPr lang="en-IN" dirty="0" smtClean="0"/>
              <a:t>Construct an optimal solution from computed 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46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816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816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816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6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6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7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8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8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8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818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81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819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819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9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819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819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819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819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813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4813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3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4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2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8143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44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45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6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while </a:t>
            </a:r>
            <a:r>
              <a:rPr kumimoji="1" lang="en-US" altLang="zh-CN" sz="2000" b="0" dirty="0" err="1">
                <a:latin typeface="Times New Roman" pitchFamily="18" charset="0"/>
                <a:ea typeface="SimSun" pitchFamily="2" charset="-122"/>
              </a:rPr>
              <a:t>i,k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</a:rPr>
              <a:t>V[</a:t>
            </a:r>
            <a:r>
              <a:rPr kumimoji="1" lang="en-US" altLang="zh-CN" sz="2000" b="0" i="1" dirty="0" err="1">
                <a:latin typeface="Times New Roman" pitchFamily="18" charset="0"/>
                <a:ea typeface="SimSun" pitchFamily="2" charset="-122"/>
              </a:rPr>
              <a:t>i,k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 dirty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k-</a:t>
            </a:r>
            <a:r>
              <a:rPr kumimoji="1" lang="en-US" altLang="zh-CN" sz="18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kumimoji="1" lang="en-US" altLang="zh-CN" sz="1800" b="0" i="1" baseline="-250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dirty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 dirty="0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 dirty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dirty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8147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8148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8149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50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8153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8154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8158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60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(5)</a:t>
            </a:r>
          </a:p>
        </p:txBody>
      </p:sp>
    </p:spTree>
    <p:extLst>
      <p:ext uri="{BB962C8B-B14F-4D97-AF65-F5344CB8AC3E}">
        <p14:creationId xmlns:p14="http://schemas.microsoft.com/office/powerpoint/2010/main" val="4152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  <p:bldP spid="2120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918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918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918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9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20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921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921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921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921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921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1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921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921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921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921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9157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58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59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0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1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62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3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4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5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66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67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8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9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9170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9171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72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73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74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75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9176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9177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78" name="Text Box 67"/>
          <p:cNvSpPr txBox="1">
            <a:spLocks noChangeArrowheads="1"/>
          </p:cNvSpPr>
          <p:nvPr/>
        </p:nvSpPr>
        <p:spPr bwMode="auto">
          <a:xfrm>
            <a:off x="6607175" y="1752600"/>
            <a:ext cx="17748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0</a:t>
            </a:r>
          </a:p>
          <a:p>
            <a:pPr>
              <a:lnSpc>
                <a:spcPct val="110000"/>
              </a:lnSpc>
            </a:pPr>
            <a:endParaRPr lang="zh-CN" altLang="en-US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9179" name="Oval 68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9180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 optimal knapsack should contain {1, 2}</a:t>
            </a:r>
          </a:p>
        </p:txBody>
      </p:sp>
      <p:sp>
        <p:nvSpPr>
          <p:cNvPr id="49182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(6)</a:t>
            </a:r>
          </a:p>
        </p:txBody>
      </p:sp>
    </p:spTree>
    <p:extLst>
      <p:ext uri="{BB962C8B-B14F-4D97-AF65-F5344CB8AC3E}">
        <p14:creationId xmlns:p14="http://schemas.microsoft.com/office/powerpoint/2010/main" val="356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5021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2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5022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022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2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3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3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3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3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4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24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4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5024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5024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5024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5024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5024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4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5024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5025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5025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5025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50181" name="Text Box 43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2" name="Text Box 44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3" name="Text Box 4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4" name="Text Box 46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5" name="Text Box 47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86" name="Text Box 48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7" name="Text Box 49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88" name="Text Box 50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89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50190" name="Text Box 5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91" name="Text Box 5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92" name="Text Box 5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93" name="Text Box 55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0194" name="Text Box 5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50195" name="Text Box 57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50196" name="Text Box 58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97" name="Text Box 59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98" name="Text Box 60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99" name="Text Box 61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50200" name="Rectangle 62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50201" name="Text Box 63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5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Finding the Items (7)</a:t>
            </a:r>
          </a:p>
        </p:txBody>
      </p:sp>
    </p:spTree>
    <p:extLst>
      <p:ext uri="{BB962C8B-B14F-4D97-AF65-F5344CB8AC3E}">
        <p14:creationId xmlns:p14="http://schemas.microsoft.com/office/powerpoint/2010/main" val="31431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6" grpId="0" animBg="1"/>
      <p:bldP spid="214087" grpId="0" animBg="1"/>
      <p:bldP spid="214088" grpId="0" animBg="1"/>
      <p:bldP spid="214089" grpId="0" animBg="1"/>
      <p:bldP spid="214090" grpId="0" autoUpdateAnimBg="0"/>
      <p:bldP spid="214091" grpId="0" animBg="1"/>
      <p:bldP spid="214092" grpId="0" animBg="1"/>
      <p:bldP spid="214093" grpId="0" animBg="1"/>
      <p:bldP spid="214094" grpId="0" autoUpdateAnimBg="0"/>
      <p:bldP spid="214095" grpId="0" animBg="1"/>
      <p:bldP spid="214096" grpId="0" animBg="1"/>
      <p:bldP spid="2140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7772400" cy="1104900"/>
          </a:xfrm>
        </p:spPr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Memorization (Memory Function Method)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495800"/>
          </a:xfrm>
        </p:spPr>
        <p:txBody>
          <a:bodyPr/>
          <a:lstStyle/>
          <a:p>
            <a:r>
              <a:rPr lang="en-US" altLang="zh-CN" sz="2400" i="1" smtClean="0">
                <a:solidFill>
                  <a:schemeClr val="tx2"/>
                </a:solidFill>
                <a:ea typeface="SimSun" pitchFamily="2" charset="-122"/>
              </a:rPr>
              <a:t>Goal: </a:t>
            </a:r>
          </a:p>
          <a:p>
            <a:pPr lvl="1"/>
            <a:r>
              <a:rPr lang="en-US" altLang="zh-CN" sz="2200" i="1" smtClean="0">
                <a:ea typeface="SimSun" pitchFamily="2" charset="-122"/>
              </a:rPr>
              <a:t>Solve only subproblems that are necessary and solve it only once</a:t>
            </a:r>
          </a:p>
          <a:p>
            <a:r>
              <a:rPr lang="en-US" altLang="zh-CN" sz="2400" i="1" smtClean="0">
                <a:solidFill>
                  <a:schemeClr val="tx2"/>
                </a:solidFill>
                <a:ea typeface="SimSun" pitchFamily="2" charset="-122"/>
              </a:rPr>
              <a:t>Memorization</a:t>
            </a:r>
            <a:r>
              <a:rPr lang="en-US" altLang="zh-CN" sz="2400" smtClean="0">
                <a:ea typeface="SimSun" pitchFamily="2" charset="-122"/>
              </a:rPr>
              <a:t> is another way to deal with overlapping subproblems in dynamic programming</a:t>
            </a:r>
          </a:p>
          <a:p>
            <a:r>
              <a:rPr lang="en-US" altLang="zh-CN" sz="2400" smtClean="0">
                <a:ea typeface="SimSun" pitchFamily="2" charset="-122"/>
              </a:rPr>
              <a:t>With memorization, we implement the algorithm </a:t>
            </a:r>
            <a:r>
              <a:rPr lang="en-US" altLang="zh-CN" sz="2400" b="1" i="1" smtClean="0">
                <a:ea typeface="SimSun" pitchFamily="2" charset="-122"/>
              </a:rPr>
              <a:t>recursively</a:t>
            </a:r>
            <a:r>
              <a:rPr lang="en-US" altLang="zh-CN" sz="2400" smtClean="0">
                <a:ea typeface="SimSun" pitchFamily="2" charset="-122"/>
              </a:rPr>
              <a:t>:</a:t>
            </a:r>
          </a:p>
          <a:p>
            <a:pPr lvl="1"/>
            <a:r>
              <a:rPr lang="en-US" altLang="zh-CN" sz="2200" smtClean="0">
                <a:ea typeface="SimSun" pitchFamily="2" charset="-122"/>
              </a:rPr>
              <a:t>If we encounter a new subproblem, we compute and store the solution.</a:t>
            </a:r>
          </a:p>
          <a:p>
            <a:pPr lvl="1"/>
            <a:r>
              <a:rPr lang="en-US" altLang="zh-CN" sz="2200" smtClean="0">
                <a:ea typeface="SimSun" pitchFamily="2" charset="-122"/>
              </a:rPr>
              <a:t>If we encounter a subproblem we have seen, we look up the answer</a:t>
            </a:r>
          </a:p>
          <a:p>
            <a:r>
              <a:rPr lang="en-US" altLang="zh-CN" sz="2400" smtClean="0">
                <a:ea typeface="SimSun" pitchFamily="2" charset="-122"/>
              </a:rPr>
              <a:t>Most useful when the algorithm is easiest to implement recursively</a:t>
            </a:r>
          </a:p>
          <a:p>
            <a:pPr lvl="1"/>
            <a:r>
              <a:rPr lang="en-US" altLang="zh-CN" sz="2200" smtClean="0">
                <a:ea typeface="SimSun" pitchFamily="2" charset="-122"/>
              </a:rPr>
              <a:t>Especially if we do not need solutions to all subproblems.</a:t>
            </a:r>
          </a:p>
        </p:txBody>
      </p:sp>
    </p:spTree>
    <p:extLst>
      <p:ext uri="{BB962C8B-B14F-4D97-AF65-F5344CB8AC3E}">
        <p14:creationId xmlns:p14="http://schemas.microsoft.com/office/powerpoint/2010/main" val="15559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Analytical </a:t>
            </a:r>
            <a:r>
              <a:rPr lang="en-IN" dirty="0" err="1"/>
              <a:t>Modeling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parameters</a:t>
            </a:r>
            <a:r>
              <a:rPr lang="en-IN"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1.execution </a:t>
            </a:r>
            <a:r>
              <a:rPr lang="en-IN" dirty="0"/>
              <a:t>time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2.Efficiency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92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Analytical </a:t>
            </a:r>
            <a:r>
              <a:rPr lang="en-IN" dirty="0" err="1"/>
              <a:t>Modeling</a:t>
            </a:r>
            <a:r>
              <a:rPr lang="en-IN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269784"/>
              </p:ext>
            </p:extLst>
          </p:nvPr>
        </p:nvGraphicFramePr>
        <p:xfrm>
          <a:off x="457200" y="2132857"/>
          <a:ext cx="822960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90424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Greedy </a:t>
                      </a:r>
                      <a:endParaRPr lang="en-IN" dirty="0"/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DP</a:t>
                      </a:r>
                      <a:endParaRPr lang="en-IN" dirty="0"/>
                    </a:p>
                  </a:txBody>
                  <a:tcPr marL="152400" marR="152400"/>
                </a:tc>
              </a:tr>
              <a:tr h="355626">
                <a:tc>
                  <a:txBody>
                    <a:bodyPr/>
                    <a:lstStyle/>
                    <a:p>
                      <a:r>
                        <a:rPr lang="en-IN" dirty="0" smtClean="0"/>
                        <a:t>Ex. Time</a:t>
                      </a:r>
                      <a:endParaRPr lang="en-IN" dirty="0"/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O(NlogN) </a:t>
                      </a:r>
                      <a:endParaRPr lang="en-IN" dirty="0"/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O(W*N)</a:t>
                      </a:r>
                      <a:endParaRPr lang="en-IN" dirty="0"/>
                    </a:p>
                  </a:txBody>
                  <a:tcPr marL="152400" marR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67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0/1 Knapsack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Different </a:t>
            </a:r>
            <a:r>
              <a:rPr lang="en-IN" dirty="0"/>
              <a:t>spaces where the problem shows up are: </a:t>
            </a:r>
          </a:p>
          <a:p>
            <a:pPr marL="0" indent="0">
              <a:buNone/>
            </a:pPr>
            <a:r>
              <a:rPr lang="en-IN" dirty="0" smtClean="0"/>
              <a:t>1.budget control</a:t>
            </a:r>
          </a:p>
          <a:p>
            <a:pPr marL="0" indent="0">
              <a:buNone/>
            </a:pPr>
            <a:r>
              <a:rPr lang="en-IN" dirty="0" smtClean="0"/>
              <a:t>2.network flow</a:t>
            </a:r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/>
              <a:t>journals for a library </a:t>
            </a:r>
          </a:p>
        </p:txBody>
      </p:sp>
    </p:spTree>
    <p:extLst>
      <p:ext uri="{BB962C8B-B14F-4D97-AF65-F5344CB8AC3E}">
        <p14:creationId xmlns:p14="http://schemas.microsoft.com/office/powerpoint/2010/main" val="17426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Dynamic </a:t>
            </a:r>
            <a:r>
              <a:rPr lang="en-IN" dirty="0" smtClean="0"/>
              <a:t>programing </a:t>
            </a:r>
            <a:r>
              <a:rPr lang="en-IN" dirty="0"/>
              <a:t>is an algorithm design </a:t>
            </a:r>
            <a:r>
              <a:rPr lang="en-IN" dirty="0" smtClean="0"/>
              <a:t>method.</a:t>
            </a:r>
          </a:p>
          <a:p>
            <a:r>
              <a:rPr lang="en-IN" dirty="0" smtClean="0"/>
              <a:t> </a:t>
            </a:r>
            <a:r>
              <a:rPr lang="en-IN" dirty="0"/>
              <a:t>the problem breaks down into simpler sub problems; </a:t>
            </a:r>
            <a:endParaRPr lang="en-IN" dirty="0" smtClean="0"/>
          </a:p>
          <a:p>
            <a:r>
              <a:rPr lang="en-IN" dirty="0" smtClean="0"/>
              <a:t>Steps for achieving DP:</a:t>
            </a:r>
          </a:p>
          <a:p>
            <a:pPr marL="514350" indent="-514350">
              <a:buAutoNum type="arabicPeriod"/>
            </a:pPr>
            <a:r>
              <a:rPr lang="en-IN" dirty="0" smtClean="0"/>
              <a:t>Divide , </a:t>
            </a:r>
            <a:r>
              <a:rPr lang="en-IN" dirty="0" err="1" smtClean="0"/>
              <a:t>Subproblems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Table , storage</a:t>
            </a:r>
          </a:p>
          <a:p>
            <a:pPr marL="514350" indent="-514350">
              <a:buAutoNum type="arabicPeriod"/>
            </a:pPr>
            <a:r>
              <a:rPr lang="en-IN" dirty="0" smtClean="0"/>
              <a:t>Combine , Bottom-up computation</a:t>
            </a:r>
          </a:p>
          <a:p>
            <a:r>
              <a:rPr lang="en-IN" dirty="0" smtClean="0"/>
              <a:t>A set of choice must be made to arrive at optimal solution.</a:t>
            </a:r>
          </a:p>
          <a:p>
            <a:r>
              <a:rPr lang="en-IN" dirty="0" smtClean="0"/>
              <a:t>Two </a:t>
            </a:r>
            <a:r>
              <a:rPr lang="en-IN" dirty="0"/>
              <a:t>key traits that the problem must have all together for dynamic programming to apply: </a:t>
            </a:r>
          </a:p>
          <a:p>
            <a:pPr marL="0" indent="0">
              <a:buNone/>
            </a:pPr>
            <a:r>
              <a:rPr lang="en-IN" dirty="0" smtClean="0"/>
              <a:t>1.  </a:t>
            </a:r>
            <a:r>
              <a:rPr lang="en-IN" dirty="0"/>
              <a:t>an overlapping sub </a:t>
            </a:r>
            <a:r>
              <a:rPr lang="en-IN" dirty="0" smtClean="0"/>
              <a:t>problems </a:t>
            </a:r>
          </a:p>
          <a:p>
            <a:pPr marL="0" indent="0">
              <a:buNone/>
            </a:pPr>
            <a:r>
              <a:rPr lang="en-IN" dirty="0" smtClean="0"/>
              <a:t>2.  an </a:t>
            </a:r>
            <a:r>
              <a:rPr lang="en-IN" dirty="0"/>
              <a:t>optimal substructure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.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8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 smtClean="0"/>
              <a:t>lgorithm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Input</a:t>
            </a:r>
            <a:r>
              <a:rPr lang="en-IN" dirty="0"/>
              <a:t>: 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Array </a:t>
            </a:r>
            <a:r>
              <a:rPr lang="en-IN" dirty="0"/>
              <a:t>of Value (v).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Array </a:t>
            </a:r>
            <a:r>
              <a:rPr lang="en-IN" dirty="0"/>
              <a:t>of Weights (w). 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Number </a:t>
            </a:r>
            <a:r>
              <a:rPr lang="en-IN" dirty="0"/>
              <a:t>of items(n) 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 </a:t>
            </a:r>
            <a:r>
              <a:rPr lang="en-IN" dirty="0"/>
              <a:t>capacity(W) </a:t>
            </a:r>
            <a:endParaRPr lang="en-IN" dirty="0" smtClean="0"/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DP(</a:t>
            </a:r>
            <a:r>
              <a:rPr lang="en-IN" dirty="0" err="1" smtClean="0"/>
              <a:t>w,v,W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smtClean="0"/>
              <a:t>i </a:t>
            </a:r>
            <a:r>
              <a:rPr lang="en-IN" dirty="0"/>
              <a:t>= 0 to W </a:t>
            </a:r>
            <a:r>
              <a:rPr lang="en-IN" dirty="0" smtClean="0"/>
              <a:t>do    </a:t>
            </a:r>
          </a:p>
          <a:p>
            <a:pPr marL="0" indent="0">
              <a:buNone/>
            </a:pPr>
            <a:r>
              <a:rPr lang="en-IN" dirty="0" smtClean="0"/>
              <a:t>                            m[0,i] = 0 </a:t>
            </a:r>
          </a:p>
          <a:p>
            <a:pPr marL="0" indent="0">
              <a:buNone/>
            </a:pPr>
            <a:r>
              <a:rPr lang="en-IN" dirty="0" smtClean="0"/>
              <a:t>end </a:t>
            </a:r>
            <a:r>
              <a:rPr lang="en-IN" dirty="0"/>
              <a:t>for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for i = 1 to n do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for j = 0 to W do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if w[i] ≤ j then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/>
              <a:t>m[</a:t>
            </a:r>
            <a:r>
              <a:rPr lang="en-IN" dirty="0" err="1"/>
              <a:t>i,j</a:t>
            </a:r>
            <a:r>
              <a:rPr lang="en-IN" dirty="0"/>
              <a:t>] = max (m[i-1,j],m[i-1,j-w[i]] + v[i]) 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dirty="0"/>
              <a:t>else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m[</a:t>
            </a:r>
            <a:r>
              <a:rPr lang="en-IN" dirty="0" err="1" smtClean="0"/>
              <a:t>i,j</a:t>
            </a:r>
            <a:r>
              <a:rPr lang="en-IN" dirty="0"/>
              <a:t>] = m[i-1,j]   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/>
              <a:t>end if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end for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end </a:t>
            </a:r>
            <a:r>
              <a:rPr lang="en-IN" dirty="0" smtClean="0"/>
              <a:t>for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Max </a:t>
            </a:r>
            <a:r>
              <a:rPr lang="en-IN" dirty="0" smtClean="0"/>
              <a:t>Value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7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Given a knapsack with maximum capacity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smtClean="0">
                <a:ea typeface="SimSun" pitchFamily="2" charset="-122"/>
              </a:rPr>
              <a:t>, and a set </a:t>
            </a:r>
            <a:r>
              <a:rPr lang="en-US" altLang="zh-CN" i="1" smtClean="0">
                <a:ea typeface="SimSun" pitchFamily="2" charset="-122"/>
              </a:rPr>
              <a:t>S</a:t>
            </a:r>
            <a:r>
              <a:rPr lang="en-US" altLang="zh-CN" smtClean="0">
                <a:ea typeface="SimSun" pitchFamily="2" charset="-122"/>
              </a:rPr>
              <a:t> consisting of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itchFamily="2" charset="-122"/>
              </a:rPr>
              <a:t>Each item </a:t>
            </a:r>
            <a:r>
              <a:rPr lang="en-US" altLang="zh-CN" i="1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has some weight </a:t>
            </a:r>
            <a:r>
              <a:rPr lang="en-US" altLang="zh-CN" i="1" smtClean="0">
                <a:ea typeface="SimSun" pitchFamily="2" charset="-122"/>
              </a:rPr>
              <a:t>w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and benefit value </a:t>
            </a:r>
            <a:r>
              <a:rPr lang="en-US" altLang="zh-CN" i="1" smtClean="0">
                <a:ea typeface="SimSun" pitchFamily="2" charset="-122"/>
              </a:rPr>
              <a:t>b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baseline="-25000" smtClean="0">
                <a:ea typeface="SimSun" pitchFamily="2" charset="-122"/>
              </a:rPr>
              <a:t>  </a:t>
            </a:r>
            <a:r>
              <a:rPr lang="en-US" altLang="zh-CN" smtClean="0">
                <a:ea typeface="SimSun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smtClean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itchFamily="2" charset="-122"/>
              </a:rPr>
              <a:t>Problem</a:t>
            </a:r>
            <a:r>
              <a:rPr lang="en-US" altLang="zh-CN" smtClean="0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153400" cy="11049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Problem</a:t>
            </a:r>
            <a:endParaRPr lang="en-US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>
            <a:normAutofit fontScale="92500"/>
          </a:bodyPr>
          <a:lstStyle/>
          <a:p>
            <a:r>
              <a:rPr lang="en-US" altLang="zh-CN" smtClean="0">
                <a:ea typeface="SimSun" pitchFamily="2" charset="-122"/>
              </a:rPr>
              <a:t>We can do better with an algorithm based on dynamic programming</a:t>
            </a:r>
          </a:p>
          <a:p>
            <a:endParaRPr lang="en-US" altLang="zh-CN" smtClean="0">
              <a:ea typeface="SimSun" pitchFamily="2" charset="-122"/>
            </a:endParaRPr>
          </a:p>
          <a:p>
            <a:r>
              <a:rPr lang="en-US" altLang="zh-CN" smtClean="0">
                <a:ea typeface="SimSun" pitchFamily="2" charset="-122"/>
              </a:rPr>
              <a:t>We need to carefully identify the subproblems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39813" y="4038600"/>
            <a:ext cx="6427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Let’s try this:</a:t>
            </a:r>
          </a:p>
          <a:p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If items are labeled </a:t>
            </a:r>
            <a:r>
              <a:rPr lang="en-US" altLang="zh-CN" sz="2800" b="0" i="1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1..n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, then a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subproblem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</a:t>
            </a:r>
          </a:p>
          <a:p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would be to find an optimal solution for </a:t>
            </a:r>
          </a:p>
          <a:p>
            <a:r>
              <a:rPr lang="en-US" altLang="zh-CN" sz="2800" b="0" i="1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</a:t>
            </a:r>
            <a:r>
              <a:rPr lang="en-US" altLang="zh-CN" sz="2800" b="0" i="1" baseline="-2500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 i="1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b="0" i="1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= {items labeled 1, 2, .. </a:t>
            </a:r>
            <a:r>
              <a:rPr lang="en-US" altLang="zh-CN" sz="2800" b="0" i="1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2800" b="0" i="1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}</a:t>
            </a:r>
            <a:endParaRPr lang="en-US" altLang="zh-CN" sz="2000" b="0" dirty="0">
              <a:solidFill>
                <a:schemeClr val="tx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itchFamily="2" charset="-122"/>
              </a:rPr>
              <a:t> 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mtClean="0">
                <a:ea typeface="SimSun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21437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657600"/>
            <a:ext cx="8001000" cy="29718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zh-CN" altLang="en-US" dirty="0" smtClean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It means, that the best subset of </a:t>
            </a:r>
            <a:r>
              <a:rPr lang="en-US" altLang="zh-CN" i="1" dirty="0" smtClean="0">
                <a:ea typeface="SimSun" pitchFamily="2" charset="-122"/>
              </a:rPr>
              <a:t>S</a:t>
            </a:r>
            <a:r>
              <a:rPr lang="en-US" altLang="zh-CN" i="1" baseline="-25000" dirty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that has total weight </a:t>
            </a:r>
            <a:r>
              <a:rPr lang="en-US" altLang="zh-CN" i="1" dirty="0" smtClean="0">
                <a:ea typeface="SimSun" pitchFamily="2" charset="-122"/>
              </a:rPr>
              <a:t>w</a:t>
            </a:r>
            <a:r>
              <a:rPr lang="en-US" altLang="zh-CN" dirty="0" smtClean="0">
                <a:ea typeface="SimSun" pitchFamily="2" charset="-122"/>
              </a:rPr>
              <a:t> is: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1) the best subset of </a:t>
            </a:r>
            <a:r>
              <a:rPr lang="en-US" altLang="zh-CN" i="1" dirty="0" smtClean="0">
                <a:ea typeface="SimSun" pitchFamily="2" charset="-122"/>
              </a:rPr>
              <a:t>S</a:t>
            </a:r>
            <a:r>
              <a:rPr lang="en-US" altLang="zh-CN" i="1" baseline="-25000" dirty="0">
                <a:ea typeface="SimSun" pitchFamily="2" charset="-122"/>
              </a:rPr>
              <a:t>i</a:t>
            </a:r>
            <a:r>
              <a:rPr lang="en-US" altLang="zh-CN" i="1" baseline="-25000" dirty="0" smtClean="0">
                <a:ea typeface="SimSun" pitchFamily="2" charset="-122"/>
              </a:rPr>
              <a:t>-1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that has total weight 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ea typeface="SimSun" pitchFamily="2" charset="-122"/>
              </a:rPr>
              <a:t>w</a:t>
            </a:r>
            <a:r>
              <a:rPr lang="en-US" altLang="zh-CN" dirty="0" smtClean="0">
                <a:ea typeface="SimSun" pitchFamily="2" charset="-122"/>
              </a:rPr>
              <a:t>,    </a:t>
            </a:r>
            <a:r>
              <a:rPr lang="en-US" altLang="zh-CN" b="1" dirty="0" smtClean="0">
                <a:ea typeface="SimSun" pitchFamily="2" charset="-122"/>
              </a:rPr>
              <a:t>or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ea typeface="SimSun" pitchFamily="2" charset="-122"/>
              </a:rPr>
              <a:t>2) the best subset of </a:t>
            </a:r>
            <a:r>
              <a:rPr lang="en-US" altLang="zh-CN" i="1" dirty="0" smtClean="0">
                <a:ea typeface="SimSun" pitchFamily="2" charset="-122"/>
              </a:rPr>
              <a:t>S</a:t>
            </a:r>
            <a:r>
              <a:rPr lang="en-US" altLang="zh-CN" i="1" baseline="-25000" dirty="0" smtClean="0">
                <a:ea typeface="SimSun" pitchFamily="2" charset="-122"/>
              </a:rPr>
              <a:t>i-</a:t>
            </a:r>
            <a:r>
              <a:rPr lang="en-US" altLang="zh-CN" i="1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that has total weight 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ea typeface="SimSun" pitchFamily="2" charset="-122"/>
              </a:rPr>
              <a:t>w-</a:t>
            </a:r>
            <a:r>
              <a:rPr lang="en-US" altLang="zh-CN" i="1" dirty="0" err="1" smtClean="0">
                <a:ea typeface="SimSun" pitchFamily="2" charset="-122"/>
              </a:rPr>
              <a:t>w</a:t>
            </a:r>
            <a:r>
              <a:rPr lang="en-US" altLang="zh-CN" i="1" baseline="-25000" dirty="0" err="1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plus the item </a:t>
            </a:r>
            <a:r>
              <a:rPr lang="en-US" altLang="zh-CN" i="1" dirty="0">
                <a:ea typeface="SimSun" pitchFamily="2" charset="-122"/>
              </a:rPr>
              <a:t>i</a:t>
            </a:r>
            <a:endParaRPr lang="en-US" altLang="zh-CN" dirty="0" smtClean="0">
              <a:ea typeface="SimSun" pitchFamily="2" charset="-122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97923"/>
              </p:ext>
            </p:extLst>
          </p:nvPr>
        </p:nvGraphicFramePr>
        <p:xfrm>
          <a:off x="467544" y="2420888"/>
          <a:ext cx="756084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3085920" imgH="482400" progId="Equation.3">
                  <p:embed/>
                </p:oleObj>
              </mc:Choice>
              <mc:Fallback>
                <p:oleObj name="Equation" r:id="rId4" imgW="3085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7560840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14400" y="1905000"/>
            <a:ext cx="7666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Recursive formula for subproblems: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Recursive Formula for </a:t>
            </a:r>
            <a:r>
              <a:rPr lang="en-US" altLang="zh-CN" dirty="0" err="1" smtClean="0">
                <a:ea typeface="SimSun" pitchFamily="2" charset="-122"/>
              </a:rPr>
              <a:t>subproblems</a:t>
            </a:r>
            <a:r>
              <a:rPr lang="en-US" altLang="zh-CN" dirty="0" smtClean="0">
                <a:ea typeface="SimSun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9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371600"/>
            <a:ext cx="7878762" cy="53340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if 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&lt;= w 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// item i can be part of the solution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	if b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+ V[i-1,w-w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		V[i,w] = b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+ V[i-1,w- 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		V[i,w]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smtClean="0">
                <a:ea typeface="SimSun" pitchFamily="2" charset="-122"/>
              </a:rPr>
              <a:t>		else V[i,w] = V[i-1,w]  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// w</a:t>
            </a:r>
            <a:r>
              <a:rPr lang="en-US" altLang="zh-CN" sz="2400" baseline="-25000" smtClean="0">
                <a:solidFill>
                  <a:srgbClr val="008000"/>
                </a:solidFill>
                <a:ea typeface="SimSun" pitchFamily="2" charset="-122"/>
              </a:rPr>
              <a:t>i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 &gt; w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0-1 Knapsack Algorithm</a:t>
            </a:r>
          </a:p>
        </p:txBody>
      </p:sp>
    </p:spTree>
    <p:extLst>
      <p:ext uri="{BB962C8B-B14F-4D97-AF65-F5344CB8AC3E}">
        <p14:creationId xmlns:p14="http://schemas.microsoft.com/office/powerpoint/2010/main" val="16338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2772</Words>
  <Application>Microsoft Office PowerPoint</Application>
  <PresentationFormat>On-screen Show (4:3)</PresentationFormat>
  <Paragraphs>1138</Paragraphs>
  <Slides>36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Microsoft Equation 3.0</vt:lpstr>
      <vt:lpstr>     CENTRE FOR ADVANCE STUDIES  (DR . A .P . J. Abdul Kalam Technical University ,U.P , Lucknow )</vt:lpstr>
      <vt:lpstr>Dynamic programming</vt:lpstr>
      <vt:lpstr>Steps </vt:lpstr>
      <vt:lpstr>Dynamic programming</vt:lpstr>
      <vt:lpstr>Algorithm </vt:lpstr>
      <vt:lpstr>Problem</vt:lpstr>
      <vt:lpstr>  Defining a Subproblem</vt:lpstr>
      <vt:lpstr>Recursive Formula for subproblems </vt:lpstr>
      <vt:lpstr>0-1 Knapsack 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(14)</vt:lpstr>
      <vt:lpstr>Example (15)</vt:lpstr>
      <vt:lpstr>Example (16)</vt:lpstr>
      <vt:lpstr>Example (17)</vt:lpstr>
      <vt:lpstr>Example (18)</vt:lpstr>
      <vt:lpstr>Comments</vt:lpstr>
      <vt:lpstr>How to find actual Knapsack Items</vt:lpstr>
      <vt:lpstr>Finding the Items</vt:lpstr>
      <vt:lpstr>Finding the Items (2)</vt:lpstr>
      <vt:lpstr>Finding the Items (3)</vt:lpstr>
      <vt:lpstr>Finding the Items (4)</vt:lpstr>
      <vt:lpstr>Finding the Items (5)</vt:lpstr>
      <vt:lpstr>Finding the Items (6)</vt:lpstr>
      <vt:lpstr>Finding the Items (7)</vt:lpstr>
      <vt:lpstr>Memorization (Memory Function Method)</vt:lpstr>
      <vt:lpstr> Analytical Modeling </vt:lpstr>
      <vt:lpstr> Analytical Modeling </vt:lpstr>
      <vt:lpstr> 0/1 Knapsack applications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2017-08-24T05:46:26Z</dcterms:created>
  <dcterms:modified xsi:type="dcterms:W3CDTF">2017-09-03T15:21:37Z</dcterms:modified>
</cp:coreProperties>
</file>