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0408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08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506560" y="1600200"/>
            <a:ext cx="240408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240408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2981880" y="4146120"/>
            <a:ext cx="240408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5506560" y="4146120"/>
            <a:ext cx="240408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0408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08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506560" y="1600200"/>
            <a:ext cx="240408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240408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body"/>
          </p:nvPr>
        </p:nvSpPr>
        <p:spPr>
          <a:xfrm>
            <a:off x="2981880" y="4146120"/>
            <a:ext cx="240408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 type="body"/>
          </p:nvPr>
        </p:nvSpPr>
        <p:spPr>
          <a:xfrm>
            <a:off x="5506560" y="4146120"/>
            <a:ext cx="240408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CustomShape 4" hidden="1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" name="CustomShape 6" hidden="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tIns="45000" rIns="90000" bIns="45000" anchor="b"/>
          <a:p>
            <a:pPr>
              <a:lnSpc>
                <a:spcPct val="100000"/>
              </a:lnSpc>
            </a:pPr>
            <a:r>
              <a:rPr lang="en-US" sz="3000" b="1" strike="noStrike" cap="small" spc="-1">
                <a:solidFill>
                  <a:srgbClr val="575F6D"/>
                </a:solidFill>
                <a:latin typeface="Century Schoolbook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dt"/>
          </p:nvPr>
        </p:nvSpPr>
        <p:spPr>
          <a:xfrm rot="5400000">
            <a:off x="7765200" y="1174320"/>
            <a:ext cx="2285640" cy="380520"/>
          </a:xfrm>
          <a:prstGeom prst="rect">
            <a:avLst/>
          </a:prstGeom>
        </p:spPr>
        <p:txBody>
          <a:bodyPr lIns="90000" tIns="45000" rIns="90000" bIns="45000" anchor="ctr"/>
          <a:p>
            <a:pPr algn="r">
              <a:lnSpc>
                <a:spcPct val="100000"/>
              </a:lnSpc>
            </a:pPr>
            <a:fld id="{2685B4CC-AC36-47D9-A84B-07ED213D0BC0}" type="datetime">
              <a:rPr lang="en-IN" sz="1200" b="0" strike="noStrike" spc="-1">
                <a:solidFill>
                  <a:srgbClr val="575F6D"/>
                </a:solidFill>
                <a:latin typeface="Century Schoolbook"/>
              </a:rPr>
            </a:fld>
            <a:endParaRPr lang="en-IN" sz="1200" b="0" strike="noStrike" spc="-1">
              <a:latin typeface="Times New Roman" panose="02020603050405020304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ftr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</p:spPr>
        <p:txBody>
          <a:bodyPr lIns="90000" tIns="45000" rIns="90000" bIns="45000" anchor="ctr"/>
          <a:p>
            <a:endParaRPr lang="en-IN" sz="2400" b="0" strike="noStrike" spc="-1">
              <a:latin typeface="Times New Roman" panose="02020603050405020304"/>
            </a:endParaRPr>
          </a:p>
        </p:txBody>
      </p:sp>
      <p:sp>
        <p:nvSpPr>
          <p:cNvPr id="10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Line 14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" name="Line 15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" name="Line 16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" name="Line 17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" name="Line 18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" name="Line 19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chemeClr val="accent1"/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ln w="2844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ln w="1260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ln w="1260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ln w="2844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fld id="{CDFB9D3A-8A8B-4AD3-8785-E20F41D36852}" type="slidenum">
              <a:rPr lang="en-IN" sz="1400" b="1" strike="noStrike" spc="-1">
                <a:solidFill>
                  <a:srgbClr val="FFFFFF"/>
                </a:solidFill>
                <a:latin typeface="Century Schoolbook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27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entury Schoolbook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entury Schoolbook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Century Schoolbook"/>
              </a:rPr>
              <a:t>Fourth Outline Level</a:t>
            </a:r>
            <a:endParaRPr lang="en-US" sz="1600" b="0" strike="noStrike" spc="-1">
              <a:solidFill>
                <a:srgbClr val="000000"/>
              </a:solidFill>
              <a:latin typeface="Century Schoolbook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Schoolbook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entury Schoolbook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Schoolbook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entury Schoolbook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Schoolbook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4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5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8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p>
            <a:pPr>
              <a:lnSpc>
                <a:spcPct val="100000"/>
              </a:lnSpc>
            </a:pPr>
            <a:r>
              <a:rPr lang="en-US" sz="3000" b="0" strike="noStrike" cap="small" spc="-1">
                <a:solidFill>
                  <a:srgbClr val="575F6D"/>
                </a:solidFill>
                <a:latin typeface="Century Schoolbook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0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640080" lvl="1" indent="-273685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panose="05020102010507070707" charset="2"/>
              <a:buChar char=""/>
            </a:pPr>
            <a:r>
              <a:rPr lang="en-US" sz="2100" b="0" strike="noStrike" spc="-1">
                <a:solidFill>
                  <a:srgbClr val="000000"/>
                </a:solidFill>
                <a:latin typeface="Century Schoolbook"/>
              </a:rPr>
              <a:t>Second level</a:t>
            </a:r>
            <a:endParaRPr lang="en-US" sz="2100" b="0" strike="noStrike" spc="-1">
              <a:solidFill>
                <a:srgbClr val="000000"/>
              </a:solidFill>
              <a:latin typeface="Century Schoolbook"/>
            </a:endParaRPr>
          </a:p>
          <a:p>
            <a:pPr marL="914400" lvl="2" indent="-182245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panose="05000000000000000000" pitchFamily="2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latin typeface="Century Schoolbook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  <a:p>
            <a:pPr marL="1188720" lvl="3" indent="-182245">
              <a:lnSpc>
                <a:spcPct val="100000"/>
              </a:lnSpc>
              <a:spcBef>
                <a:spcPts val="360"/>
              </a:spcBef>
              <a:buClr>
                <a:srgbClr val="FEC2AE"/>
              </a:buClr>
              <a:buSzPct val="60000"/>
              <a:buFont typeface="Wingdings" panose="05000000000000000000" pitchFamily="2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latin typeface="Century Schoolbook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  <a:p>
            <a:pPr marL="1463040" lvl="4" indent="-182245">
              <a:lnSpc>
                <a:spcPct val="100000"/>
              </a:lnSpc>
              <a:spcBef>
                <a:spcPts val="320"/>
              </a:spcBef>
              <a:buClr>
                <a:srgbClr val="BCC9E9"/>
              </a:buClr>
              <a:buSzPct val="68000"/>
              <a:buFont typeface="Wingdings 2" panose="05020102010507070707" charset="2"/>
              <a:buChar char=""/>
            </a:pPr>
            <a:r>
              <a:rPr lang="en-US" sz="1600" b="0" strike="noStrike" spc="-1">
                <a:solidFill>
                  <a:srgbClr val="000000"/>
                </a:solidFill>
                <a:latin typeface="Century Schoolbook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tIns="45000" rIns="90000" bIns="45000" anchor="ctr"/>
          <a:p>
            <a:pPr algn="r">
              <a:lnSpc>
                <a:spcPct val="100000"/>
              </a:lnSpc>
            </a:pPr>
            <a:fld id="{C01C3EB5-E1DF-4203-AD75-9368181D5E58}" type="datetime">
              <a:rPr lang="en-IN" sz="1200" b="0" strike="noStrike" spc="-1">
                <a:solidFill>
                  <a:srgbClr val="575F6D"/>
                </a:solidFill>
                <a:latin typeface="Century Schoolbook"/>
              </a:rPr>
            </a:fld>
            <a:endParaRPr lang="en-IN" sz="1200" b="0" strike="noStrike" spc="-1">
              <a:latin typeface="Times New Roman" panose="02020603050405020304"/>
            </a:endParaRPr>
          </a:p>
        </p:txBody>
      </p:sp>
      <p:sp>
        <p:nvSpPr>
          <p:cNvPr id="72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fld id="{F34CA7BA-EB84-4890-821C-38864CA72219}" type="slidenum">
              <a:rPr lang="en-IN" sz="1400" b="1" strike="noStrike" spc="-1">
                <a:solidFill>
                  <a:srgbClr val="FFFFFF"/>
                </a:solidFill>
                <a:latin typeface="Century Schoolbook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73" name="PlaceHolder 11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tIns="45000" rIns="90000" bIns="45000" anchor="ctr"/>
          <a:p>
            <a:endParaRPr lang="en-IN" sz="2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62120" y="16765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p>
            <a:pPr>
              <a:lnSpc>
                <a:spcPct val="100000"/>
              </a:lnSpc>
            </a:pPr>
            <a:r>
              <a:rPr lang="en-US" sz="9600" b="1" strike="noStrike" cap="small" spc="-1">
                <a:solidFill>
                  <a:srgbClr val="575F6D"/>
                </a:solidFill>
                <a:latin typeface="comic"/>
              </a:rPr>
              <a:t>POVERTY IN INDIA</a:t>
            </a:r>
            <a:endParaRPr lang="en-US" sz="96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11" name="Picture 3"/>
          <p:cNvPicPr/>
          <p:nvPr/>
        </p:nvPicPr>
        <p:blipFill>
          <a:blip r:embed="rId1"/>
          <a:stretch>
            <a:fillRect/>
          </a:stretch>
        </p:blipFill>
        <p:spPr>
          <a:xfrm rot="21145200">
            <a:off x="188280" y="3068640"/>
            <a:ext cx="5141160" cy="3200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2" name="Picture 6"/>
          <p:cNvPicPr/>
          <p:nvPr/>
        </p:nvPicPr>
        <p:blipFill>
          <a:blip r:embed="rId2"/>
          <a:stretch>
            <a:fillRect/>
          </a:stretch>
        </p:blipFill>
        <p:spPr>
          <a:xfrm rot="1114800">
            <a:off x="5487480" y="1915200"/>
            <a:ext cx="3344040" cy="2504520"/>
          </a:xfrm>
          <a:prstGeom prst="rect">
            <a:avLst/>
          </a:prstGeom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09480" y="137160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p>
            <a:pPr>
              <a:lnSpc>
                <a:spcPct val="100000"/>
              </a:lnSpc>
            </a:pPr>
            <a:r>
              <a:rPr lang="en-US" sz="8000" b="0" strike="noStrike" cap="small" spc="-1">
                <a:solidFill>
                  <a:srgbClr val="575F6D"/>
                </a:solidFill>
                <a:latin typeface="comic"/>
              </a:rPr>
              <a:t>WHAT IS POVERTY???</a:t>
            </a:r>
            <a:endParaRPr lang="en-US" sz="80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0" y="2743200"/>
            <a:ext cx="4952520" cy="388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p>
            <a:pPr marL="274320" indent="-273685">
              <a:lnSpc>
                <a:spcPct val="100000"/>
              </a:lnSpc>
              <a:spcBef>
                <a:spcPts val="6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entury Schoolbook"/>
              </a:rPr>
              <a:t>   Poverty is about not having enough money to meet basic needs including food, clothing and shelter.  However, poverty is more, much more than just not having enough money.</a:t>
            </a:r>
            <a:endParaRPr lang="en-US" sz="28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entury Schoolbook"/>
              </a:rPr>
              <a:t>  Project by -Hemant and Ashish</a:t>
            </a:r>
            <a:endParaRPr lang="en-US" sz="28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</a:pPr>
            <a:endParaRPr lang="en-US" sz="2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15" name="Picture 2"/>
          <p:cNvPicPr/>
          <p:nvPr/>
        </p:nvPicPr>
        <p:blipFill>
          <a:blip r:embed="rId1"/>
          <a:stretch>
            <a:fillRect/>
          </a:stretch>
        </p:blipFill>
        <p:spPr>
          <a:xfrm rot="970200">
            <a:off x="4996800" y="2672640"/>
            <a:ext cx="3278520" cy="3516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path="M -0.46736 0.92887  C -0.37517 0.88508  -0.02552 0.75279  0.0908 0.66613  C  0.20747 0.57948  0.21649 0.50394  0.23177 0.40825  C 0.24705 0.31256  0.22118 0.15964   0.18264 0.09152  C 0.1441 0.02341  0.03802 0.0  0.0 0.0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p>
            <a:pPr>
              <a:lnSpc>
                <a:spcPct val="100000"/>
              </a:lnSpc>
            </a:pPr>
            <a:r>
              <a:rPr lang="en-US" sz="8000" b="0" strike="noStrike" cap="small" spc="-1">
                <a:solidFill>
                  <a:srgbClr val="575F6D"/>
                </a:solidFill>
                <a:latin typeface="comic"/>
              </a:rPr>
              <a:t>POVERTY LINE </a:t>
            </a:r>
            <a:endParaRPr lang="en-US" sz="80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1600200"/>
            <a:ext cx="8534160" cy="502884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52280" y="304920"/>
            <a:ext cx="7162560" cy="170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p>
            <a:pPr>
              <a:lnSpc>
                <a:spcPct val="100000"/>
              </a:lnSpc>
            </a:pPr>
            <a:r>
              <a:rPr lang="en-US" sz="6600" b="0" strike="noStrike" cap="small" spc="-1">
                <a:solidFill>
                  <a:srgbClr val="575F6D"/>
                </a:solidFill>
                <a:latin typeface="comic"/>
              </a:rPr>
              <a:t>VULNERABLE GROUPS</a:t>
            </a:r>
            <a:endParaRPr lang="en-US" sz="66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52280" y="2286000"/>
            <a:ext cx="3200040" cy="4114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Scheduled Tribes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Schedules Caste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Agricultural labour households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22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3505320" y="1143000"/>
            <a:ext cx="5181120" cy="548604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33520" y="68580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p>
            <a:pPr>
              <a:lnSpc>
                <a:spcPct val="100000"/>
              </a:lnSpc>
            </a:pPr>
            <a:r>
              <a:rPr lang="en-US" sz="6000" b="0" strike="noStrike" cap="small" spc="-1">
                <a:solidFill>
                  <a:srgbClr val="575F6D"/>
                </a:solidFill>
                <a:latin typeface="comic"/>
              </a:rPr>
              <a:t>WHY IS THIS HAPPENING????</a:t>
            </a:r>
            <a:endParaRPr lang="en-US" sz="60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280" y="1752480"/>
            <a:ext cx="853416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Even though India’s economy is growing , their wealth distribution is uneven.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¼ of the nation’s population earns less than the government specified $0.40 a day.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Unemployment and underemployment.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Over-reliance on agriculture.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High population growth rate.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7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22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27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32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37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114300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p>
            <a:pPr>
              <a:lnSpc>
                <a:spcPct val="100000"/>
              </a:lnSpc>
            </a:pPr>
            <a:r>
              <a:rPr lang="en-US" sz="7200" b="0" strike="noStrike" cap="small" spc="-1">
                <a:solidFill>
                  <a:srgbClr val="575F6D"/>
                </a:solidFill>
                <a:latin typeface="comic"/>
              </a:rPr>
              <a:t>HOW IT AFFECTS US!!!!</a:t>
            </a:r>
            <a:endParaRPr lang="en-US" sz="72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2209680"/>
            <a:ext cx="3580920" cy="464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Reduced life expectancy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Increase in crime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Child anti-social behavior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by ashish and 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hemant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Over utilization of natural resources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2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886200" y="1600200"/>
            <a:ext cx="4865400" cy="46479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7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45720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p>
            <a:pPr>
              <a:lnSpc>
                <a:spcPct val="100000"/>
              </a:lnSpc>
            </a:pPr>
            <a:r>
              <a:rPr lang="en-US" sz="4800" b="0" strike="noStrike" cap="small" spc="-1">
                <a:solidFill>
                  <a:srgbClr val="575F6D"/>
                </a:solidFill>
                <a:latin typeface="comic"/>
              </a:rPr>
              <a:t>WHAT HAS BEEN DONE TO ERADICATE POVERTY????</a:t>
            </a:r>
            <a:endParaRPr lang="en-US" sz="4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228600" y="1600200"/>
            <a:ext cx="388584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Initiative of ration cards and ration shops.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Healthcare facilities made available and accessible to all.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Free education till class 5</a:t>
            </a:r>
            <a:r>
              <a:rPr lang="en-US" sz="2400" b="0" strike="noStrike" spc="-1" baseline="30000">
                <a:solidFill>
                  <a:srgbClr val="000000"/>
                </a:solidFill>
                <a:latin typeface="Century Schoolbook"/>
              </a:rPr>
              <a:t>th</a:t>
            </a: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Initiating welfare state and charities.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30" name="Picture 3"/>
          <p:cNvPicPr/>
          <p:nvPr/>
        </p:nvPicPr>
        <p:blipFill>
          <a:blip r:embed="rId1"/>
          <a:stretch>
            <a:fillRect/>
          </a:stretch>
        </p:blipFill>
        <p:spPr>
          <a:xfrm rot="516000">
            <a:off x="4166640" y="1908000"/>
            <a:ext cx="4183920" cy="42177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2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27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32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37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p>
            <a:pPr>
              <a:lnSpc>
                <a:spcPct val="100000"/>
              </a:lnSpc>
            </a:pPr>
            <a:r>
              <a:rPr lang="en-US" sz="4400" b="0" strike="noStrike" cap="small" spc="-1">
                <a:solidFill>
                  <a:srgbClr val="575F6D"/>
                </a:solidFill>
                <a:latin typeface="comic"/>
              </a:rPr>
              <a:t>OUR ROLE IN ERADICATING POVERTY!!!!</a:t>
            </a:r>
            <a:endParaRPr lang="en-US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28600" y="1600200"/>
            <a:ext cx="441936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Educate the poor strata of the society.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Make generous donations.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Create jobs rather than looking for jobs.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33" name="Picture 2"/>
          <p:cNvPicPr/>
          <p:nvPr/>
        </p:nvPicPr>
        <p:blipFill>
          <a:blip r:embed="rId1"/>
          <a:stretch>
            <a:fillRect/>
          </a:stretch>
        </p:blipFill>
        <p:spPr>
          <a:xfrm rot="622800">
            <a:off x="4790520" y="1902600"/>
            <a:ext cx="3670200" cy="31665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p>
            <a:pPr>
              <a:lnSpc>
                <a:spcPct val="100000"/>
              </a:lnSpc>
            </a:pPr>
            <a:r>
              <a:rPr lang="en-US" sz="8000" b="0" strike="noStrike" cap="small" spc="-1">
                <a:solidFill>
                  <a:srgbClr val="575F6D"/>
                </a:solidFill>
                <a:latin typeface="comic"/>
              </a:rPr>
              <a:t>CONCLUSION</a:t>
            </a:r>
            <a:endParaRPr lang="en-US" sz="80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Though a sharp bend is seen in poverty rate from 1981 to 2009 but poverty is still at large scale.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The govt. make schemes o eradicate poverty but instead the poor people have been eradicated.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In order for a bright future, we need to remove poverty completely and build a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</a:pP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274320" indent="-273685">
              <a:lnSpc>
                <a:spcPct val="100000"/>
              </a:lnSpc>
              <a:spcBef>
                <a:spcPts val="600"/>
              </a:spcBef>
            </a:pP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33520" y="4191120"/>
            <a:ext cx="708624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n-IN" sz="5400" b="1" strike="noStrike" spc="49">
                <a:solidFill>
                  <a:srgbClr val="5A90F4"/>
                </a:solidFill>
                <a:latin typeface="Century Schoolbook"/>
              </a:rPr>
              <a:t>POVERTY FREE NATION……</a:t>
            </a:r>
            <a:endParaRPr lang="en-IN" sz="5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1" fill="hold"/>
                                        <p:tgtEl>
                                          <p:spTgt spid="13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12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17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22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1405</Words>
  <Application>WPS Presentation</Application>
  <PresentationFormat/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SimSun</vt:lpstr>
      <vt:lpstr>Wingdings</vt:lpstr>
      <vt:lpstr>Century Schoolbook</vt:lpstr>
      <vt:lpstr>Times New Roman</vt:lpstr>
      <vt:lpstr>Symbol</vt:lpstr>
      <vt:lpstr>Arial</vt:lpstr>
      <vt:lpstr>Wingdings 2</vt:lpstr>
      <vt:lpstr>comic</vt:lpstr>
      <vt:lpstr>Liberation Mono</vt:lpstr>
      <vt:lpstr>Century</vt:lpstr>
      <vt:lpstr>Microsoft YaHei</vt:lpstr>
      <vt:lpstr>Arial Unicode MS</vt:lpstr>
      <vt:lpstr>Calibri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IN INDIA</dc:title>
  <dc:creator>TOSHIBA</dc:creator>
  <cp:lastModifiedBy>Ashish Ucheniya</cp:lastModifiedBy>
  <cp:revision>23</cp:revision>
  <dcterms:created xsi:type="dcterms:W3CDTF">2018-08-02T15:51:00Z</dcterms:created>
  <dcterms:modified xsi:type="dcterms:W3CDTF">2019-01-29T16:02:13Z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  <property fmtid="{D5CDD505-2E9C-101B-9397-08002B2CF9AE}" pid="13" name="KSOProductBuildVer">
    <vt:lpwstr>1033-10.2.0.7625</vt:lpwstr>
  </property>
</Properties>
</file>