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8.jpeg" ContentType="image/jpeg"/>
  <Override PartName="/ppt/media/image7.jpeg" ContentType="image/jpeg"/>
  <Override PartName="/ppt/media/image2.jpeg" ContentType="image/jpeg"/>
  <Override PartName="/ppt/media/image1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2981880" y="160020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506560" y="160020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457200" y="414612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2981880" y="414612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5506560" y="414612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2981880" y="160020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506560" y="160020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57200" y="414612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8" name="PlaceHolder 6"/>
          <p:cNvSpPr>
            <a:spLocks noGrp="1"/>
          </p:cNvSpPr>
          <p:nvPr>
            <p:ph type="body"/>
          </p:nvPr>
        </p:nvSpPr>
        <p:spPr>
          <a:xfrm>
            <a:off x="2981880" y="414612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9" name="PlaceHolder 7"/>
          <p:cNvSpPr>
            <a:spLocks noGrp="1"/>
          </p:cNvSpPr>
          <p:nvPr>
            <p:ph type="body"/>
          </p:nvPr>
        </p:nvSpPr>
        <p:spPr>
          <a:xfrm>
            <a:off x="5506560" y="414612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39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000" spc="-1" strike="noStrike" cap="small">
                <a:solidFill>
                  <a:srgbClr val="575f6d"/>
                </a:solidFill>
                <a:latin typeface="Century Schoolbook"/>
              </a:rPr>
              <a:t>Click to edit Master title style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 rot="5400000">
            <a:off x="7765200" y="1174320"/>
            <a:ext cx="2285640" cy="3805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685B4CC-AC36-47D9-A84B-07ED213D0BC0}" type="datetime">
              <a:rPr b="0" lang="en-IN" sz="1200" spc="-1" strike="noStrike">
                <a:solidFill>
                  <a:srgbClr val="575f6d"/>
                </a:solidFill>
                <a:latin typeface="Century Schoolbook"/>
              </a:rPr>
              <a:t>29/01/19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 rot="5400000">
            <a:off x="7077240" y="4181400"/>
            <a:ext cx="3657240" cy="38376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9" name="CustomShape 10"/>
          <p:cNvSpPr/>
          <p:nvPr/>
        </p:nvSpPr>
        <p:spPr>
          <a:xfrm>
            <a:off x="380880" y="0"/>
            <a:ext cx="609120" cy="685764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276480" y="0"/>
            <a:ext cx="104400" cy="685764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990720" y="0"/>
            <a:ext cx="181440" cy="685764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1141200" y="0"/>
            <a:ext cx="230040" cy="685764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Line 14"/>
          <p:cNvSpPr/>
          <p:nvPr/>
        </p:nvSpPr>
        <p:spPr>
          <a:xfrm>
            <a:off x="10620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  <a:alpha val="7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Line 15"/>
          <p:cNvSpPr/>
          <p:nvPr/>
        </p:nvSpPr>
        <p:spPr>
          <a:xfrm>
            <a:off x="91440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20000"/>
                <a:alpha val="8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Line 16"/>
          <p:cNvSpPr/>
          <p:nvPr/>
        </p:nvSpPr>
        <p:spPr>
          <a:xfrm>
            <a:off x="85392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Line 17"/>
          <p:cNvSpPr/>
          <p:nvPr/>
        </p:nvSpPr>
        <p:spPr>
          <a:xfrm>
            <a:off x="1726560" y="0"/>
            <a:ext cx="360" cy="6858000"/>
          </a:xfrm>
          <a:prstGeom prst="line">
            <a:avLst/>
          </a:prstGeom>
          <a:ln w="28440">
            <a:solidFill>
              <a:schemeClr val="accent1">
                <a:tint val="60000"/>
                <a:alpha val="82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Line 18"/>
          <p:cNvSpPr/>
          <p:nvPr/>
        </p:nvSpPr>
        <p:spPr>
          <a:xfrm>
            <a:off x="1066680" y="0"/>
            <a:ext cx="360" cy="6858000"/>
          </a:xfrm>
          <a:prstGeom prst="line">
            <a:avLst/>
          </a:prstGeom>
          <a:ln w="936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Line 19"/>
          <p:cNvSpPr/>
          <p:nvPr/>
        </p:nvSpPr>
        <p:spPr>
          <a:xfrm>
            <a:off x="91137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1219320" y="0"/>
            <a:ext cx="75960" cy="685764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609480" y="3429000"/>
            <a:ext cx="1294920" cy="1294920"/>
          </a:xfrm>
          <a:prstGeom prst="ellipse">
            <a:avLst/>
          </a:prstGeom>
          <a:solidFill>
            <a:schemeClr val="accent1"/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1309680" y="4866840"/>
            <a:ext cx="641160" cy="641160"/>
          </a:xfrm>
          <a:prstGeom prst="ellipse">
            <a:avLst/>
          </a:prstGeom>
          <a:ln w="2844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CustomShape 23"/>
          <p:cNvSpPr/>
          <p:nvPr/>
        </p:nvSpPr>
        <p:spPr>
          <a:xfrm>
            <a:off x="1091160" y="5500800"/>
            <a:ext cx="136800" cy="136800"/>
          </a:xfrm>
          <a:prstGeom prst="ellipse">
            <a:avLst/>
          </a:prstGeom>
          <a:ln w="1260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1664280" y="5788080"/>
            <a:ext cx="273960" cy="273960"/>
          </a:xfrm>
          <a:prstGeom prst="ellipse">
            <a:avLst/>
          </a:prstGeom>
          <a:ln w="1260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" name="CustomShape 25"/>
          <p:cNvSpPr/>
          <p:nvPr/>
        </p:nvSpPr>
        <p:spPr>
          <a:xfrm>
            <a:off x="1905120" y="4495680"/>
            <a:ext cx="365400" cy="365400"/>
          </a:xfrm>
          <a:prstGeom prst="ellipse">
            <a:avLst/>
          </a:prstGeom>
          <a:ln w="2844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1325520" y="4928760"/>
            <a:ext cx="609120" cy="5173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DFB9D3A-8A8B-4AD3-8785-E20F41D36852}" type="slidenum">
              <a:rPr b="1" lang="en-IN" sz="1400" spc="-1" strike="noStrike">
                <a:solidFill>
                  <a:srgbClr val="ffffff"/>
                </a:solidFill>
                <a:latin typeface="Century Schoolbook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latin typeface="Century Schoolbook"/>
              </a:rPr>
              <a:t>Click to edit Master title style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0" name="PlaceHolder 8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Second level</a:t>
            </a:r>
            <a:endParaRPr b="0" lang="en-US" sz="21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914400" indent="-182520">
              <a:lnSpc>
                <a:spcPct val="100000"/>
              </a:lnSpc>
              <a:spcBef>
                <a:spcPts val="360"/>
              </a:spcBef>
              <a:buClr>
                <a:srgbClr val="e07630"/>
              </a:buClr>
              <a:buSzPct val="6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lvl="3" marL="1188720" indent="-182520">
              <a:lnSpc>
                <a:spcPct val="100000"/>
              </a:lnSpc>
              <a:spcBef>
                <a:spcPts val="360"/>
              </a:spcBef>
              <a:buClr>
                <a:srgbClr val="fec2ae"/>
              </a:buClr>
              <a:buSzPct val="6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lvl="4" marL="1463040" indent="-182520">
              <a:lnSpc>
                <a:spcPct val="100000"/>
              </a:lnSpc>
              <a:spcBef>
                <a:spcPts val="320"/>
              </a:spcBef>
              <a:buClr>
                <a:srgbClr val="bcc9e9"/>
              </a:buClr>
              <a:buSzPct val="68000"/>
              <a:buFont typeface="Wingdings 2" charset="2"/>
              <a:buChar char="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1" name="PlaceHolder 9"/>
          <p:cNvSpPr>
            <a:spLocks noGrp="1"/>
          </p:cNvSpPr>
          <p:nvPr>
            <p:ph type="dt"/>
          </p:nvPr>
        </p:nvSpPr>
        <p:spPr>
          <a:xfrm rot="5400000">
            <a:off x="7589520" y="1081800"/>
            <a:ext cx="2011320" cy="38376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01C3EB5-E1DF-4203-AD75-9368181D5E58}" type="datetime">
              <a:rPr b="0" lang="en-IN" sz="1200" spc="-1" strike="noStrike">
                <a:solidFill>
                  <a:srgbClr val="575f6d"/>
                </a:solidFill>
                <a:latin typeface="Century Schoolbook"/>
              </a:rPr>
              <a:t>29/01/19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72" name="PlaceHolder 10"/>
          <p:cNvSpPr>
            <a:spLocks noGrp="1"/>
          </p:cNvSpPr>
          <p:nvPr>
            <p:ph type="sldNum"/>
          </p:nvPr>
        </p:nvSpPr>
        <p:spPr>
          <a:xfrm>
            <a:off x="8129160" y="5734080"/>
            <a:ext cx="609120" cy="5209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34CA7BA-EB84-4890-821C-38864CA72219}" type="slidenum">
              <a:rPr b="1" lang="en-IN" sz="1400" spc="-1" strike="noStrike">
                <a:solidFill>
                  <a:srgbClr val="ffffff"/>
                </a:solidFill>
                <a:latin typeface="Century Schoolbook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73" name="PlaceHolder 11"/>
          <p:cNvSpPr>
            <a:spLocks noGrp="1"/>
          </p:cNvSpPr>
          <p:nvPr>
            <p:ph type="ftr"/>
          </p:nvPr>
        </p:nvSpPr>
        <p:spPr>
          <a:xfrm rot="5400000">
            <a:off x="6990480" y="3737160"/>
            <a:ext cx="3200040" cy="36540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IN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762120" y="167652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9600" spc="-1" strike="noStrike" cap="small">
                <a:solidFill>
                  <a:srgbClr val="575f6d"/>
                </a:solidFill>
                <a:latin typeface="comic"/>
              </a:rPr>
              <a:t>POVERTY IN INDIA</a:t>
            </a:r>
            <a:endParaRPr b="0" lang="en-US" sz="96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11" name="Picture 3" descr=""/>
          <p:cNvPicPr/>
          <p:nvPr/>
        </p:nvPicPr>
        <p:blipFill>
          <a:blip r:embed="rId1"/>
          <a:stretch/>
        </p:blipFill>
        <p:spPr>
          <a:xfrm rot="21145200">
            <a:off x="188280" y="3068640"/>
            <a:ext cx="5141160" cy="320004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pic>
        <p:nvPicPr>
          <p:cNvPr id="112" name="Picture 6" descr=""/>
          <p:cNvPicPr/>
          <p:nvPr/>
        </p:nvPicPr>
        <p:blipFill>
          <a:blip r:embed="rId2"/>
          <a:stretch/>
        </p:blipFill>
        <p:spPr>
          <a:xfrm rot="1114800">
            <a:off x="5487480" y="1915200"/>
            <a:ext cx="3344040" cy="250452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</p:spTree>
  </p:cSld>
  <p:transition>
    <p:newsflash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609480" y="137160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8000" spc="-1" strike="noStrike" cap="small">
                <a:solidFill>
                  <a:srgbClr val="575f6d"/>
                </a:solidFill>
                <a:latin typeface="comic"/>
              </a:rPr>
              <a:t>WHAT IS POVERTY???</a:t>
            </a:r>
            <a:endParaRPr b="0" lang="en-US" sz="8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0" y="2743200"/>
            <a:ext cx="495252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Century Schoolbook"/>
              </a:rPr>
              <a:t>Poverty is about not having enough money to meet basic needs including food, clothing and shelter.  However, poverty is more, much more than just not having enough money.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entury Schoolbook"/>
              </a:rPr>
              <a:t>Project by -Hemant and Ashish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15" name="Picture 2" descr=""/>
          <p:cNvPicPr/>
          <p:nvPr/>
        </p:nvPicPr>
        <p:blipFill>
          <a:blip r:embed="rId1"/>
          <a:stretch/>
        </p:blipFill>
        <p:spPr>
          <a:xfrm rot="970200">
            <a:off x="4996800" y="2672640"/>
            <a:ext cx="3278520" cy="351684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  <p:transition>
    <p:wedge/>
  </p:transition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9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5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path="M -0.46736 0.92887  C -0.37517 0.88508  -0.02552 0.75279  0.0908 0.66613  C  0.20747 0.57948  0.21649 0.50394  0.23177 0.40825  C 0.24705 0.31256  0.22118 0.15964   0.18264 0.09152  C 0.1441 0.02341  0.03802 0.0  0.0 0.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filter="fade" transition="in">
                                      <p:cBhvr additive="repl">
                                        <p:cTn id="15" dur="10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8000" spc="-1" strike="noStrike" cap="small">
                <a:solidFill>
                  <a:srgbClr val="575f6d"/>
                </a:solidFill>
                <a:latin typeface="comic"/>
              </a:rPr>
              <a:t>POVERTY LINE </a:t>
            </a:r>
            <a:endParaRPr b="0" lang="en-US" sz="80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17" name="Picture 2" descr=""/>
          <p:cNvPicPr/>
          <p:nvPr/>
        </p:nvPicPr>
        <p:blipFill>
          <a:blip r:embed="rId1"/>
          <a:stretch/>
        </p:blipFill>
        <p:spPr>
          <a:xfrm>
            <a:off x="152280" y="1600200"/>
            <a:ext cx="8534160" cy="502884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</p:spTree>
  </p:cSld>
  <p:transition>
    <p:wedge/>
  </p:transition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52280" y="304920"/>
            <a:ext cx="7162560" cy="170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6600" spc="-1" strike="noStrike" cap="small">
                <a:solidFill>
                  <a:srgbClr val="575f6d"/>
                </a:solidFill>
                <a:latin typeface="comic"/>
              </a:rPr>
              <a:t>VULNERABLE GROUPS</a:t>
            </a:r>
            <a:endParaRPr b="0" lang="en-US" sz="66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152280" y="2286000"/>
            <a:ext cx="3200040" cy="411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Scheduled Tribes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Schedules Caste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Agricultural labour households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Picture 8" descr=""/>
          <p:cNvPicPr/>
          <p:nvPr/>
        </p:nvPicPr>
        <p:blipFill>
          <a:blip r:embed="rId1"/>
          <a:stretch/>
        </p:blipFill>
        <p:spPr>
          <a:xfrm>
            <a:off x="3505320" y="1143000"/>
            <a:ext cx="5181120" cy="548604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</p:spTree>
  </p:cSld>
  <p:transition>
    <p:wedge/>
  </p:transition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9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4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9" dur="5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54" dur="500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59" dur="500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6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33520" y="68580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6000" spc="-1" strike="noStrike" cap="small">
                <a:solidFill>
                  <a:srgbClr val="575f6d"/>
                </a:solidFill>
                <a:latin typeface="comic"/>
              </a:rPr>
              <a:t>WHY IS THIS HAPPENING????</a:t>
            </a:r>
            <a:endParaRPr b="0" lang="en-US" sz="6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52280" y="1752480"/>
            <a:ext cx="853416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Even though India’s economy is growing , their wealth distribution is uneven.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¼ of the nation’s population earns less than the government specified $0.40 a day.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Unemployment and underemployment.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Over-reliance on agriculture.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High population growth rate.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p:transition>
    <p:wedge/>
  </p:transition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71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16" presetSubtype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Horizontal)" transition="in">
                                      <p:cBhvr additive="repl">
                                        <p:cTn id="76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6" presetSubtype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Horizontal)" transition="in">
                                      <p:cBhvr additive="repl">
                                        <p:cTn id="81" dur="5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16" presetSubtype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Horizontal)" transition="in">
                                      <p:cBhvr additive="repl">
                                        <p:cTn id="86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6" presetSubtype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Horizontal)" transition="in">
                                      <p:cBhvr additive="repl">
                                        <p:cTn id="91" dur="5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16" presetSubtype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Horizontal)" transition="in">
                                      <p:cBhvr additive="repl">
                                        <p:cTn id="96" dur="500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6" presetSubtype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Horizontal)" transition="in">
                                      <p:cBhvr additive="repl">
                                        <p:cTn id="101" dur="500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114300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7200" spc="-1" strike="noStrike" cap="small">
                <a:solidFill>
                  <a:srgbClr val="575f6d"/>
                </a:solidFill>
                <a:latin typeface="comic"/>
              </a:rPr>
              <a:t>HOW IT AFFECTS US!!!!</a:t>
            </a:r>
            <a:endParaRPr b="0" lang="en-US" sz="7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2209680"/>
            <a:ext cx="3580920" cy="464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Reduced life expectancy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Increase in crime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Child anti-social behavior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Illegal land grabbing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Over utilization of natural resources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27" name="Picture 2" descr=""/>
          <p:cNvPicPr/>
          <p:nvPr/>
        </p:nvPicPr>
        <p:blipFill>
          <a:blip r:embed="rId1"/>
          <a:stretch/>
        </p:blipFill>
        <p:spPr>
          <a:xfrm>
            <a:off x="3886200" y="1600200"/>
            <a:ext cx="4865400" cy="464796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</p:spTree>
  </p:cSld>
  <p:transition>
    <p:wedge/>
  </p:transition>
  <p:timing>
    <p:tnLst>
      <p:par>
        <p:cTn id="102" dur="indefinite" restart="never" nodeType="tmRoot">
          <p:childTnLst>
            <p:seq>
              <p:cTn id="103" dur="indefinite" nodeType="mainSeq">
                <p:childTnLst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amond(in)" transition="in">
                                      <p:cBhvr additive="repl">
                                        <p:cTn id="108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13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18" dur="5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23" dur="5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28" dur="50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33" dur="500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38" dur="500"/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43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45720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800" spc="-1" strike="noStrike" cap="small">
                <a:solidFill>
                  <a:srgbClr val="575f6d"/>
                </a:solidFill>
                <a:latin typeface="comic"/>
              </a:rPr>
              <a:t>WHAT HAS BEEN DONE TO ERADICATE POVERTY????</a:t>
            </a:r>
            <a:endParaRPr b="0" lang="en-US" sz="4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228600" y="1600200"/>
            <a:ext cx="388584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Initiative of ration cards and ration shops.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Healthcare facilities made available and accessible to all.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Free education till class 5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entury Schoolbook"/>
              </a:rPr>
              <a:t>th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Initiating welfare state and charities.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30" name="Picture 3" descr=""/>
          <p:cNvPicPr/>
          <p:nvPr/>
        </p:nvPicPr>
        <p:blipFill>
          <a:blip r:embed="rId1"/>
          <a:stretch/>
        </p:blipFill>
        <p:spPr>
          <a:xfrm rot="516000">
            <a:off x="4166640" y="1908000"/>
            <a:ext cx="4183920" cy="421776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</p:spTree>
  </p:cSld>
  <p:transition>
    <p:wedge/>
  </p:transition>
  <p:timing>
    <p:tnLst>
      <p:par>
        <p:cTn id="144" dur="indefinite" restart="never" nodeType="tmRoot">
          <p:childTnLst>
            <p:seq>
              <p:cTn id="145" dur="indefinite" nodeType="mainSeq">
                <p:childTnLst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5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5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nodeType="clickEffect" fill="hold" presetClass="entr" presetID="16" presetSubtype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Horizontal)" transition="in">
                                      <p:cBhvr additive="repl">
                                        <p:cTn id="160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6" presetSubtype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Horizontal)" transition="in">
                                      <p:cBhvr additive="repl">
                                        <p:cTn id="165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ntr" presetID="16" presetSubtype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Horizontal)" transition="in">
                                      <p:cBhvr additive="repl">
                                        <p:cTn id="170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6" presetSubtype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Horizontal)" transition="in">
                                      <p:cBhvr additive="repl">
                                        <p:cTn id="175" dur="5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nodeType="clickEffect" fill="hold" presetClass="entr" presetID="16" presetSubtype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Horizontal)" transition="in">
                                      <p:cBhvr additive="repl">
                                        <p:cTn id="180" dur="500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 cap="small">
                <a:solidFill>
                  <a:srgbClr val="575f6d"/>
                </a:solidFill>
                <a:latin typeface="comic"/>
              </a:rPr>
              <a:t>OUR ROLE IN ERADICATING POVERTY!!!!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228600" y="1600200"/>
            <a:ext cx="441936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Educate the poor strata of the society.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Make generous donations.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Create jobs rather than looking for jobs.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33" name="Picture 2" descr=""/>
          <p:cNvPicPr/>
          <p:nvPr/>
        </p:nvPicPr>
        <p:blipFill>
          <a:blip r:embed="rId1"/>
          <a:stretch/>
        </p:blipFill>
        <p:spPr>
          <a:xfrm rot="622800">
            <a:off x="4790520" y="1902600"/>
            <a:ext cx="3670200" cy="316656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</p:spTree>
  </p:cSld>
  <p:transition>
    <p:wedge/>
  </p:transition>
  <p:timing>
    <p:tnLst>
      <p:par>
        <p:cTn id="181" dur="indefinite" restart="never" nodeType="tmRoot">
          <p:childTnLst>
            <p:seq>
              <p:cTn id="182" dur="indefinite" nodeType="mainSeq">
                <p:childTnLst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18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nodeType="click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19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97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02" dur="5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07" dur="500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12" dur="500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8000" spc="-1" strike="noStrike" cap="small">
                <a:solidFill>
                  <a:srgbClr val="575f6d"/>
                </a:solidFill>
                <a:latin typeface="comic"/>
              </a:rPr>
              <a:t>CONCLUSION</a:t>
            </a:r>
            <a:endParaRPr b="0" lang="en-US" sz="8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Though a sharp bend is seen in poverty rate from 1981 to 2009 but poverty is still at large scale.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The govt. make schemes o eradicate poverty but instead the poor people have been eradicated.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In order for a bright future, we need to remove poverty completely and build a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33520" y="4191120"/>
            <a:ext cx="7086240" cy="17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IN" sz="5400" spc="49" strike="noStrike">
                <a:solidFill>
                  <a:srgbClr val="5a90f4"/>
                </a:solidFill>
                <a:latin typeface="Century Schoolbook"/>
              </a:rPr>
              <a:t>POVERTY FREE NATION……</a:t>
            </a:r>
            <a:endParaRPr b="0" lang="en-IN" sz="5400" spc="-1" strike="noStrike">
              <a:latin typeface="Arial"/>
            </a:endParaRPr>
          </a:p>
        </p:txBody>
      </p:sp>
    </p:spTree>
  </p:cSld>
  <p:transition>
    <p:wedge/>
  </p:transition>
  <p:timing>
    <p:tnLst>
      <p:par>
        <p:cTn id="213" dur="indefinite" restart="never" nodeType="tmRoot">
          <p:childTnLst>
            <p:seq>
              <p:cTn id="214" dur="indefinite" nodeType="mainSeq">
                <p:childTnLst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2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219" dur="1" fill="hold"/>
                                        <p:tgtEl>
                                          <p:spTgt spid="13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nodeType="click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224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229" dur="5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nodeType="click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234" dur="5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3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268</TotalTime>
  <Application>LibreOffice/6.0.7.3$Linux_X86_64 LibreOffice_project/00m0$Build-3</Application>
  <Words>260</Words>
  <Paragraphs>41</Paragraphs>
  <Company>Grizli777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2018-08-02T15:51:50Z</dcterms:created>
  <dc:creator>TOSHIBA</dc:creator>
  <dc:description/>
  <dc:language>en-IN</dc:language>
  <cp:lastModifiedBy/>
  <dcterms:modified xsi:type="dcterms:W3CDTF">2019-01-29T21:25:59Z</dcterms:modified>
  <cp:revision>22</cp:revision>
  <dc:subject/>
  <dc:title>POVERTY IN INDIA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Grizli777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