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914400"/>
            <a:ext cx="6948268" cy="2133600"/>
          </a:xfrm>
        </p:spPr>
        <p:txBody>
          <a:bodyPr/>
          <a:lstStyle/>
          <a:p>
            <a:r>
              <a:rPr lang="en-US" dirty="0" smtClean="0"/>
              <a:t>Perception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3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09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Do you think your City Police is using the best technology and means available to combat Terrorist attacks? </a:t>
            </a:r>
            <a:endParaRPr lang="en-US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8" name="Picture 2" descr="E:\Project\Project\Perception\Perception Graphs\Comba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465" y="1524000"/>
            <a:ext cx="5367338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59823"/>
              </p:ext>
            </p:extLst>
          </p:nvPr>
        </p:nvGraphicFramePr>
        <p:xfrm>
          <a:off x="228599" y="1600200"/>
          <a:ext cx="272500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502"/>
                <a:gridCol w="1362502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Opinion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of Res.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Strongly 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Neutral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Strongly Disagree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1" y="5410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Government needs to upgrade in terms of technology to combat terroristic attacks.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0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Project\Project\Perception\Perception Graphs\Equippe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1600"/>
            <a:ext cx="56388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033071"/>
              </p:ext>
            </p:extLst>
          </p:nvPr>
        </p:nvGraphicFramePr>
        <p:xfrm>
          <a:off x="228599" y="1600200"/>
          <a:ext cx="272500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502"/>
                <a:gridCol w="1362502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Opinion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of Res.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Strongly 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Neutral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116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Strongly Disagree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1" y="5225534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say clearly that government is not well equipped to manage catastrophic disaster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1" y="609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Do you think your Local Government is well equipped to manage catastrophic disaster caused by these activities? </a:t>
            </a:r>
            <a:endParaRPr lang="en-US" sz="20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0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Project\Project\Perception\Perception Graphs\Saf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1600"/>
            <a:ext cx="5257800" cy="352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53534"/>
            <a:ext cx="382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Do you feel safe in your own city?</a:t>
            </a:r>
            <a:r>
              <a:rPr lang="en-US" sz="20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40540"/>
              </p:ext>
            </p:extLst>
          </p:nvPr>
        </p:nvGraphicFramePr>
        <p:xfrm>
          <a:off x="228599" y="1600200"/>
          <a:ext cx="272500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502"/>
                <a:gridCol w="1362502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Opinion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of Res.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Very</a:t>
                      </a:r>
                      <a:r>
                        <a:rPr lang="en-US" sz="1200" b="1" baseline="0" dirty="0" smtClean="0"/>
                        <a:t> Safe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Safe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Neutral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Unsafe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Highly</a:t>
                      </a:r>
                      <a:r>
                        <a:rPr lang="en-US" sz="1200" b="1" baseline="0" dirty="0" smtClean="0"/>
                        <a:t> Unsafe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5562600"/>
            <a:ext cx="615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Numbers of people find themselves safe in their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6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oject\Project\Perception\Perception Graphs\City Wise Respons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456" y="990600"/>
            <a:ext cx="5941681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62729"/>
              </p:ext>
            </p:extLst>
          </p:nvPr>
        </p:nvGraphicFramePr>
        <p:xfrm>
          <a:off x="152400" y="1672590"/>
          <a:ext cx="2978624" cy="252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12"/>
                <a:gridCol w="1489312"/>
              </a:tblGrid>
              <a:tr h="420370">
                <a:tc>
                  <a:txBody>
                    <a:bodyPr/>
                    <a:lstStyle/>
                    <a:p>
                      <a:r>
                        <a:rPr lang="en-US" dirty="0" smtClean="0"/>
                        <a:t>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Responses</a:t>
                      </a:r>
                      <a:endParaRPr lang="en-US" dirty="0"/>
                    </a:p>
                  </a:txBody>
                  <a:tcPr/>
                </a:tc>
              </a:tr>
              <a:tr h="420370"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235</a:t>
                      </a:r>
                      <a:endParaRPr lang="en-US" dirty="0"/>
                    </a:p>
                  </a:txBody>
                  <a:tcPr/>
                </a:tc>
              </a:tr>
              <a:tr h="420370">
                <a:tc>
                  <a:txBody>
                    <a:bodyPr/>
                    <a:lstStyle/>
                    <a:p>
                      <a:r>
                        <a:rPr lang="en-US" dirty="0" smtClean="0"/>
                        <a:t>Bangalore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420370"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420370">
                <a:tc>
                  <a:txBody>
                    <a:bodyPr/>
                    <a:lstStyle/>
                    <a:p>
                      <a:r>
                        <a:rPr lang="en-US" dirty="0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420370">
                <a:tc>
                  <a:txBody>
                    <a:bodyPr/>
                    <a:lstStyle/>
                    <a:p>
                      <a:r>
                        <a:rPr lang="en-US" dirty="0" smtClean="0"/>
                        <a:t>Kolkata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5329030"/>
            <a:ext cx="796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aximum responses are from Mumbai City 235 out of 313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7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Project\Project\Perception\Perception Graphs\Responses by Professio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83" y="1219200"/>
            <a:ext cx="587571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89014"/>
              </p:ext>
            </p:extLst>
          </p:nvPr>
        </p:nvGraphicFramePr>
        <p:xfrm>
          <a:off x="152398" y="1752600"/>
          <a:ext cx="3115884" cy="2717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942"/>
                <a:gridCol w="1557942"/>
              </a:tblGrid>
              <a:tr h="452967">
                <a:tc>
                  <a:txBody>
                    <a:bodyPr/>
                    <a:lstStyle/>
                    <a:p>
                      <a:r>
                        <a:rPr lang="en-US" dirty="0" smtClean="0"/>
                        <a:t>PROFESSION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RESPONSES</a:t>
                      </a:r>
                      <a:endParaRPr lang="en-US" dirty="0"/>
                    </a:p>
                  </a:txBody>
                  <a:tcPr/>
                </a:tc>
              </a:tr>
              <a:tr h="452967">
                <a:tc>
                  <a:txBody>
                    <a:bodyPr/>
                    <a:lstStyle/>
                    <a:p>
                      <a:r>
                        <a:rPr lang="en-US" dirty="0" smtClean="0"/>
                        <a:t>Salaried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</a:t>
                      </a:r>
                      <a:endParaRPr lang="en-US" dirty="0"/>
                    </a:p>
                  </a:txBody>
                  <a:tcPr/>
                </a:tc>
              </a:tr>
              <a:tr h="452967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</a:p>
                  </a:txBody>
                  <a:tcPr/>
                </a:tc>
              </a:tr>
              <a:tr h="452967">
                <a:tc>
                  <a:txBody>
                    <a:bodyPr/>
                    <a:lstStyle/>
                    <a:p>
                      <a:r>
                        <a:rPr lang="en-US" dirty="0" smtClean="0"/>
                        <a:t>Self Emp.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452967">
                <a:tc>
                  <a:txBody>
                    <a:bodyPr/>
                    <a:lstStyle/>
                    <a:p>
                      <a:r>
                        <a:rPr lang="en-US" dirty="0" smtClean="0"/>
                        <a:t>Un-Emp.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4529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Gov</a:t>
                      </a:r>
                      <a:r>
                        <a:rPr lang="en-US" dirty="0" smtClean="0"/>
                        <a:t>-Emp.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5181600"/>
            <a:ext cx="754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Majority of respondent are Salaried(Employee at an organization)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Project\Project\Perception\Perception Graphs\Responses by Educatio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400"/>
            <a:ext cx="51054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77633"/>
              </p:ext>
            </p:extLst>
          </p:nvPr>
        </p:nvGraphicFramePr>
        <p:xfrm>
          <a:off x="228600" y="1600200"/>
          <a:ext cx="3200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RESPONSES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Graduate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Post-Grad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Under-Grad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Masters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PHD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5209317"/>
            <a:ext cx="891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variable shows Education of our respondents, most of them are graduate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4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Project\Project\Perception\Perception Graphs\Openion on Romurs sprea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371600"/>
            <a:ext cx="61722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19407"/>
              </p:ext>
            </p:extLst>
          </p:nvPr>
        </p:nvGraphicFramePr>
        <p:xfrm>
          <a:off x="228599" y="1600200"/>
          <a:ext cx="272500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502"/>
                <a:gridCol w="1362502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Opinion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of Res.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Strongly 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Neutral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Strongly Disagree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609600"/>
            <a:ext cx="780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Do you think false rumors on terrorist activities are easy to spread?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5562600"/>
            <a:ext cx="719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 people are agree that false rumors on terrorist activities are easy to spread.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7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Project\Project\Perception\Perception Graphs\Emotional Unbalanc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675" y="1371600"/>
            <a:ext cx="55626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609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Does </a:t>
            </a:r>
            <a:r>
              <a:rPr lang="en-US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false </a:t>
            </a:r>
            <a:r>
              <a:rPr lang="en-US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rumors have </a:t>
            </a:r>
            <a:r>
              <a:rPr lang="en-US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sort </a:t>
            </a:r>
            <a:r>
              <a:rPr lang="en-US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of impact on you and cause emotional </a:t>
            </a:r>
            <a:r>
              <a:rPr lang="en-US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unbalance ? </a:t>
            </a:r>
            <a:endParaRPr lang="en-US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672895"/>
              </p:ext>
            </p:extLst>
          </p:nvPr>
        </p:nvGraphicFramePr>
        <p:xfrm>
          <a:off x="228599" y="1600200"/>
          <a:ext cx="272500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502"/>
                <a:gridCol w="1362502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Opinion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of Res.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Strongly 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156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Neutral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Strongly Disagree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1" y="5486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per our observation false rumors cause emotional unbalance to the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5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096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Can terrorist be a part of crowd resembling a common man in places likes shopping malls or public places ? </a:t>
            </a:r>
            <a:endParaRPr lang="en-US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76119"/>
              </p:ext>
            </p:extLst>
          </p:nvPr>
        </p:nvGraphicFramePr>
        <p:xfrm>
          <a:off x="228599" y="1600200"/>
          <a:ext cx="272500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502"/>
                <a:gridCol w="1362502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Opinion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of Res.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Strongly 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156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Neutral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Strongly Disagree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 descr="E:\Project\Project\Perception\Perception Graphs\Crow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0"/>
            <a:ext cx="56388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6801" y="53340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believe that terrorist can be the part of crowd which shows a kind of fear in their mind.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3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528935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Are you afraid of going to a crowded place on a National Holiday or National Festival (being a part of mob)?</a:t>
            </a:r>
            <a:r>
              <a:rPr lang="en-US" dirty="0"/>
              <a:t> </a:t>
            </a:r>
          </a:p>
        </p:txBody>
      </p:sp>
      <p:pic>
        <p:nvPicPr>
          <p:cNvPr id="7170" name="Picture 2" descr="E:\Project\Project\Perception\Perception Graphs\Holiday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18230"/>
            <a:ext cx="57912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85577"/>
              </p:ext>
            </p:extLst>
          </p:nvPr>
        </p:nvGraphicFramePr>
        <p:xfrm>
          <a:off x="228599" y="1600200"/>
          <a:ext cx="272500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502"/>
                <a:gridCol w="1362502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Opinion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of Res.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Strongly 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Neutral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Strongly Disagree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5336345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per responses we can observe that people are not afraid of going in crowded place on National Holidays or National Festivals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0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096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Do you think your Local Government is one step ahead to counter Terrorist activities?</a:t>
            </a:r>
            <a:r>
              <a:rPr lang="en-US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  <p:pic>
        <p:nvPicPr>
          <p:cNvPr id="8195" name="Picture 3" descr="E:\Project\Project\Perception\Perception Graphs\Counte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71600"/>
            <a:ext cx="54102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77417"/>
              </p:ext>
            </p:extLst>
          </p:nvPr>
        </p:nvGraphicFramePr>
        <p:xfrm>
          <a:off x="228599" y="1600200"/>
          <a:ext cx="272500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502"/>
                <a:gridCol w="1362502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Opinion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of Res.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Strongly 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Neutral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Strongly Disagree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5334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are neutral on this but many of them think that government needs to be more vigilant to counter terrorist activities.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17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138</TotalTime>
  <Words>469</Words>
  <Application>Microsoft Office PowerPoint</Application>
  <PresentationFormat>On-screen Show (4:3)</PresentationFormat>
  <Paragraphs>152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Perception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Analysis</dc:title>
  <dc:creator>Misbah Ansari</dc:creator>
  <cp:lastModifiedBy>Misbah Ansari</cp:lastModifiedBy>
  <cp:revision>17</cp:revision>
  <dcterms:created xsi:type="dcterms:W3CDTF">2006-08-16T00:00:00Z</dcterms:created>
  <dcterms:modified xsi:type="dcterms:W3CDTF">2017-03-08T20:59:32Z</dcterms:modified>
</cp:coreProperties>
</file>